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9"/>
  </p:notesMasterIdLst>
  <p:handoutMasterIdLst>
    <p:handoutMasterId r:id="rId60"/>
  </p:handoutMasterIdLst>
  <p:sldIdLst>
    <p:sldId id="256" r:id="rId2"/>
    <p:sldId id="704" r:id="rId3"/>
    <p:sldId id="451" r:id="rId4"/>
    <p:sldId id="656" r:id="rId5"/>
    <p:sldId id="453" r:id="rId6"/>
    <p:sldId id="257" r:id="rId7"/>
    <p:sldId id="665" r:id="rId8"/>
    <p:sldId id="655" r:id="rId9"/>
    <p:sldId id="654" r:id="rId10"/>
    <p:sldId id="662" r:id="rId11"/>
    <p:sldId id="670" r:id="rId12"/>
    <p:sldId id="353" r:id="rId13"/>
    <p:sldId id="657" r:id="rId14"/>
    <p:sldId id="350" r:id="rId15"/>
    <p:sldId id="658" r:id="rId16"/>
    <p:sldId id="661" r:id="rId17"/>
    <p:sldId id="659" r:id="rId18"/>
    <p:sldId id="465" r:id="rId19"/>
    <p:sldId id="663" r:id="rId20"/>
    <p:sldId id="335" r:id="rId21"/>
    <p:sldId id="664" r:id="rId22"/>
    <p:sldId id="666" r:id="rId23"/>
    <p:sldId id="359" r:id="rId24"/>
    <p:sldId id="360" r:id="rId25"/>
    <p:sldId id="366" r:id="rId26"/>
    <p:sldId id="367" r:id="rId27"/>
    <p:sldId id="368" r:id="rId28"/>
    <p:sldId id="648" r:id="rId29"/>
    <p:sldId id="671" r:id="rId30"/>
    <p:sldId id="705" r:id="rId31"/>
    <p:sldId id="706" r:id="rId32"/>
    <p:sldId id="707" r:id="rId33"/>
    <p:sldId id="677" r:id="rId34"/>
    <p:sldId id="676" r:id="rId35"/>
    <p:sldId id="667" r:id="rId36"/>
    <p:sldId id="649" r:id="rId37"/>
    <p:sldId id="371" r:id="rId38"/>
    <p:sldId id="681" r:id="rId39"/>
    <p:sldId id="372" r:id="rId40"/>
    <p:sldId id="682" r:id="rId41"/>
    <p:sldId id="375" r:id="rId42"/>
    <p:sldId id="376" r:id="rId43"/>
    <p:sldId id="683" r:id="rId44"/>
    <p:sldId id="377" r:id="rId45"/>
    <p:sldId id="595" r:id="rId46"/>
    <p:sldId id="378" r:id="rId47"/>
    <p:sldId id="381" r:id="rId48"/>
    <p:sldId id="380" r:id="rId49"/>
    <p:sldId id="384" r:id="rId50"/>
    <p:sldId id="606" r:id="rId51"/>
    <p:sldId id="610" r:id="rId52"/>
    <p:sldId id="397" r:id="rId53"/>
    <p:sldId id="421" r:id="rId54"/>
    <p:sldId id="444" r:id="rId55"/>
    <p:sldId id="443" r:id="rId56"/>
    <p:sldId id="623" r:id="rId57"/>
    <p:sldId id="624" r:id="rId58"/>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DDDDDD"/>
    <a:srgbClr val="F8F8F8"/>
    <a:srgbClr val="FF9999"/>
    <a:srgbClr val="8C1515"/>
    <a:srgbClr val="FFFFC0"/>
    <a:srgbClr val="FFFF80"/>
    <a:srgbClr val="CCCC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34" autoAdjust="0"/>
    <p:restoredTop sz="82397" autoAdjust="0"/>
  </p:normalViewPr>
  <p:slideViewPr>
    <p:cSldViewPr>
      <p:cViewPr varScale="1">
        <p:scale>
          <a:sx n="103" d="100"/>
          <a:sy n="103" d="100"/>
        </p:scale>
        <p:origin x="720" y="184"/>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230292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intentional with every line of code you write</a:t>
            </a:r>
          </a:p>
          <a:p>
            <a:r>
              <a:rPr lang="en-US" dirty="0"/>
              <a:t>When to seek out help</a:t>
            </a:r>
          </a:p>
          <a:p>
            <a:r>
              <a:rPr lang="en-US" dirty="0"/>
              <a:t>Hearing you about challenges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22848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3512853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4292521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1243563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1048574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4291049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147634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Each hexadecimal digit represents four bits (binary digits), also known as a nibble (or </a:t>
            </a:r>
            <a:r>
              <a:rPr lang="en-US" dirty="0" err="1"/>
              <a:t>nybble</a:t>
            </a:r>
            <a:r>
              <a:rPr lang="en-US" dirty="0"/>
              <a:t>), which is half a byte.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1691851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808599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036039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786143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3280353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convert an unsigned value?</a:t>
            </a:r>
          </a:p>
          <a:p>
            <a:r>
              <a:rPr lang="en-US" dirty="0"/>
              <a:t>How can we convert a signed value?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987916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2724745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3234199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753266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1407543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48741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SECURITY CONCERNS!  Left side means different things</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2016890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477768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595083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727839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205525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2997830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513405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4054847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817830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869997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If x = 6 (0110) and y = 5 (0101), what would x ^ y be?</a:t>
            </a:r>
          </a:p>
          <a:p>
            <a:r>
              <a:rPr lang="en-US"/>
              <a:t>https://www.polleverywhere.com/multiple_choice_polls/8KKqHmQ9Dmk6qEtm1zaUt?display_state=instructions&amp;activity_state=opened&amp;state=opened&amp;flow=Instructor&amp;onscreen=persist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640536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If x = 6 (0110) and y = 5 (0101), what would x ^ y be?</a:t>
            </a:r>
          </a:p>
          <a:p>
            <a:r>
              <a:rPr lang="en-US"/>
              <a:t>https://www.polleverywhere.com/multiple_choice_polls/8KKqHmQ9Dmk6qEtm1zaUt?display_state=chart&amp;activity_state=closed&amp;state=closed&amp;flow=Instructor&amp;onscreen=persist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32213815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If x = 6 (0110) and y = 5 (0101), what would x ^ y be?</a:t>
            </a:r>
          </a:p>
          <a:p>
            <a:r>
              <a:rPr lang="en-US"/>
              <a:t>https://www.polleverywhere.com/multiple_choice_polls/8KKqHmQ9Dmk6qEtm1zaUt?display_state=chart&amp;activity_state=closed&amp;display=correctness&amp;state=closed&amp;flow=Instructor&amp;onscreen=persist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0279961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398034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631548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34497642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671893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4003112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3876466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913448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3094940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1642501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8377899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6104816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2744479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513496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215708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3516974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Booleans are just nonzero!</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3459323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25284885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7699543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2443632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1046519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-126</a:t>
            </a:r>
          </a:p>
          <a:p>
            <a:r>
              <a:rPr lang="en-US" dirty="0"/>
              <a:t>124</a:t>
            </a:r>
          </a:p>
          <a:p>
            <a:r>
              <a:rPr lang="en-US" dirty="0"/>
              <a:t>25</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7603723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-126</a:t>
            </a:r>
          </a:p>
          <a:p>
            <a:r>
              <a:rPr lang="en-US" dirty="0"/>
              <a:t>124</a:t>
            </a:r>
          </a:p>
          <a:p>
            <a:r>
              <a:rPr lang="en-US" dirty="0"/>
              <a:t>25</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29274238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42080718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6794392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2157024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184122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6630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8095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341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21025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770968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584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014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30877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119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67111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2048061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 id="2147483662" r:id="rId13"/>
    <p:sldLayoutId id="2147483663" r:id="rId14"/>
    <p:sldLayoutId id="2147483664" r:id="rId15"/>
    <p:sldLayoutId id="2147483665" r:id="rId16"/>
    <p:sldLayoutId id="2147483666" r:id="rId17"/>
    <p:sldLayoutId id="2147483668" r:id="rId18"/>
    <p:sldLayoutId id="2147483669" r:id="rId19"/>
    <p:sldLayoutId id="214748367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t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t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4</a:t>
            </a:r>
            <a:br>
              <a:rPr lang="en-US" dirty="0"/>
            </a:br>
            <a:r>
              <a:rPr lang="en-US" sz="3400" dirty="0"/>
              <a:t>Bits and Bytes; Bitwise Operators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2.1</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644D3-16A9-39A2-1415-C74FA7CFEBED}"/>
              </a:ext>
            </a:extLst>
          </p:cNvPr>
          <p:cNvSpPr>
            <a:spLocks noGrp="1"/>
          </p:cNvSpPr>
          <p:nvPr>
            <p:ph type="title"/>
          </p:nvPr>
        </p:nvSpPr>
        <p:spPr/>
        <p:txBody>
          <a:bodyPr/>
          <a:lstStyle/>
          <a:p>
            <a:r>
              <a:rPr lang="en-US" dirty="0"/>
              <a:t>Updates / Announcements</a:t>
            </a:r>
          </a:p>
        </p:txBody>
      </p:sp>
      <p:sp>
        <p:nvSpPr>
          <p:cNvPr id="3" name="Content Placeholder 2">
            <a:extLst>
              <a:ext uri="{FF2B5EF4-FFF2-40B4-BE49-F238E27FC236}">
                <a16:creationId xmlns:a16="http://schemas.microsoft.com/office/drawing/2014/main" id="{EEA25CAD-793F-9793-559C-23B947055D2F}"/>
              </a:ext>
            </a:extLst>
          </p:cNvPr>
          <p:cNvSpPr>
            <a:spLocks noGrp="1"/>
          </p:cNvSpPr>
          <p:nvPr>
            <p:ph idx="1"/>
          </p:nvPr>
        </p:nvSpPr>
        <p:spPr/>
        <p:txBody>
          <a:bodyPr/>
          <a:lstStyle/>
          <a:p>
            <a:r>
              <a:rPr lang="en-US" dirty="0"/>
              <a:t>Labs start this week!</a:t>
            </a:r>
          </a:p>
          <a:p>
            <a:pPr lvl="1"/>
            <a:r>
              <a:rPr lang="en-US" dirty="0"/>
              <a:t>Learning goals: practice with bit ops, exploring binary representations, GDB practice!</a:t>
            </a:r>
          </a:p>
          <a:p>
            <a:r>
              <a:rPr lang="en-US" dirty="0"/>
              <a:t>Assign1 released later today</a:t>
            </a:r>
          </a:p>
          <a:p>
            <a:pPr lvl="1"/>
            <a:r>
              <a:rPr lang="en-US" dirty="0"/>
              <a:t>Post-assignment goals: familiarity with bitwise manipulation, working around limitations of computer arithmetic, understanding real-world software impacts of integer representations, practicing debugging strategies with GDB.</a:t>
            </a:r>
          </a:p>
          <a:p>
            <a:pPr lvl="1"/>
            <a:r>
              <a:rPr lang="en-US" dirty="0"/>
              <a:t>We are eager to help in helper hours!  Focusing on helping you get unstuck to continue making progress, and helping you drive your own debugging.  Building familiarity with debugging will pay off tremendously throughout the quarter!</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8270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1</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integer numbers? </a:t>
            </a:r>
          </a:p>
          <a:p>
            <a:pPr marL="0" indent="0">
              <a:buNone/>
            </a:pPr>
            <a:endParaRPr lang="en-US" b="1" u="sng" dirty="0"/>
          </a:p>
          <a:p>
            <a:pPr marL="0" indent="0">
              <a:buNone/>
            </a:pPr>
            <a:r>
              <a:rPr lang="en-US" dirty="0"/>
              <a:t>Why is answering this question important?</a:t>
            </a:r>
          </a:p>
          <a:p>
            <a:r>
              <a:rPr lang="en-US" dirty="0"/>
              <a:t>Helps us understand the limitations of computer arithmetic (last time)</a:t>
            </a:r>
          </a:p>
          <a:p>
            <a:r>
              <a:rPr lang="en-US" dirty="0"/>
              <a:t>Shows us how to more efficiently perform arithmetic (today)</a:t>
            </a:r>
          </a:p>
          <a:p>
            <a:r>
              <a:rPr lang="en-US" dirty="0"/>
              <a:t>Shows us how we can encode data more compactly and efficiently (today)</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assign1:</a:t>
            </a:r>
            <a:r>
              <a:rPr lang="en-US" sz="2400" dirty="0"/>
              <a:t> implement 3 programs that manipulate binary representations to (1) work around the limitations of arithmetic with addition, (2) simulate an evolving colony of cells, and (3) print Unicode text to the terminal.</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C8DCA-613E-ACB0-D380-9E7C93BA3E53}"/>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17CEF663-F495-08E6-1FC9-874B2A2BF75F}"/>
              </a:ext>
            </a:extLst>
          </p:cNvPr>
          <p:cNvSpPr>
            <a:spLocks noGrp="1"/>
          </p:cNvSpPr>
          <p:nvPr>
            <p:ph idx="1"/>
          </p:nvPr>
        </p:nvSpPr>
        <p:spPr/>
        <p:txBody>
          <a:bodyPr/>
          <a:lstStyle/>
          <a:p>
            <a:pPr marL="0" indent="0">
              <a:buNone/>
            </a:pPr>
            <a:r>
              <a:rPr lang="en-US" dirty="0"/>
              <a:t>Today, we’ll learn about a new set of operators to manipulate bits.  For example:</a:t>
            </a:r>
          </a:p>
          <a:p>
            <a:pPr marL="0" indent="0">
              <a:buNone/>
            </a:pPr>
            <a:endParaRPr lang="en-US" dirty="0"/>
          </a:p>
          <a:p>
            <a:pPr marL="0" indent="0">
              <a:spcBef>
                <a:spcPts val="0"/>
              </a:spcBef>
              <a:buNone/>
            </a:pPr>
            <a:r>
              <a:rPr lang="en-US" b="1" dirty="0">
                <a:latin typeface="Consolas" panose="020B0609020204030204" pitchFamily="49" charset="0"/>
                <a:cs typeface="Consolas" panose="020B0609020204030204" pitchFamily="49" charset="0"/>
              </a:rPr>
              <a:t>int x = 2;</a:t>
            </a:r>
          </a:p>
          <a:p>
            <a:pPr marL="0" indent="0">
              <a:spcBef>
                <a:spcPts val="0"/>
              </a:spcBef>
              <a:buNone/>
            </a:pP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solidFill>
                  <a:schemeClr val="accent6"/>
                </a:solidFill>
                <a:latin typeface="Consolas" panose="020B0609020204030204" pitchFamily="49" charset="0"/>
                <a:cs typeface="Consolas" panose="020B0609020204030204" pitchFamily="49" charset="0"/>
              </a:rPr>
              <a:t>// NEW: shift all bits X places to the left or right</a:t>
            </a:r>
          </a:p>
          <a:p>
            <a:pPr marL="0" indent="0">
              <a:spcBef>
                <a:spcPts val="0"/>
              </a:spcBef>
              <a:buNone/>
            </a:pPr>
            <a:r>
              <a:rPr lang="en-US" b="1" dirty="0">
                <a:latin typeface="Consolas" panose="020B0609020204030204" pitchFamily="49" charset="0"/>
                <a:cs typeface="Consolas" panose="020B0609020204030204" pitchFamily="49" charset="0"/>
              </a:rPr>
              <a:t>x = x &lt;&lt; 1; </a:t>
            </a:r>
            <a:r>
              <a:rPr lang="en-US" b="1" dirty="0">
                <a:solidFill>
                  <a:schemeClr val="accent6"/>
                </a:solidFill>
                <a:latin typeface="Consolas" panose="020B0609020204030204" pitchFamily="49" charset="0"/>
                <a:cs typeface="Consolas" panose="020B0609020204030204" pitchFamily="49" charset="0"/>
              </a:rPr>
              <a:t>// now x is 4!</a:t>
            </a:r>
          </a:p>
          <a:p>
            <a:pPr marL="0" indent="0">
              <a:spcBef>
                <a:spcPts val="0"/>
              </a:spcBef>
              <a:buNone/>
            </a:pPr>
            <a:endParaRPr lang="en-US" b="1" dirty="0">
              <a:latin typeface="Consolas" panose="020B0609020204030204" pitchFamily="49" charset="0"/>
              <a:cs typeface="Consolas" panose="020B0609020204030204" pitchFamily="49" charset="0"/>
            </a:endParaRPr>
          </a:p>
          <a:p>
            <a:pPr marL="0" indent="0">
              <a:spcBef>
                <a:spcPts val="0"/>
              </a:spcBef>
              <a:buNone/>
            </a:pPr>
            <a:r>
              <a:rPr lang="en-US" b="1" dirty="0">
                <a:solidFill>
                  <a:schemeClr val="accent6"/>
                </a:solidFill>
                <a:latin typeface="Consolas" panose="020B0609020204030204" pitchFamily="49" charset="0"/>
                <a:cs typeface="Consolas" panose="020B0609020204030204" pitchFamily="49" charset="0"/>
              </a:rPr>
              <a:t>// NEW: check if the least significant bit is a 0</a:t>
            </a:r>
          </a:p>
          <a:p>
            <a:pPr marL="0" indent="0">
              <a:spcBef>
                <a:spcPts val="0"/>
              </a:spcBef>
              <a:buNone/>
            </a:pPr>
            <a:r>
              <a:rPr lang="en-US" b="1" dirty="0">
                <a:latin typeface="Consolas" panose="020B0609020204030204" pitchFamily="49" charset="0"/>
                <a:cs typeface="Consolas" panose="020B0609020204030204" pitchFamily="49" charset="0"/>
              </a:rPr>
              <a:t>if (x &amp; 1 == 0) {...</a:t>
            </a:r>
          </a:p>
          <a:p>
            <a:pPr marL="0" indent="0">
              <a:spcBef>
                <a:spcPts val="0"/>
              </a:spcBef>
              <a:buNone/>
            </a:pPr>
            <a:endParaRPr lang="en-US" dirty="0"/>
          </a:p>
          <a:p>
            <a:pPr marL="0" indent="0">
              <a:spcBef>
                <a:spcPts val="0"/>
              </a:spcBef>
              <a:buNone/>
            </a:pPr>
            <a:r>
              <a:rPr lang="en-US" dirty="0"/>
              <a:t>This is useful because we can perform some arithmetic more efficiently, and also store data more compactly in individual bits.</a:t>
            </a:r>
          </a:p>
          <a:p>
            <a:pPr marL="0" indent="0">
              <a:spcBef>
                <a:spcPts val="0"/>
              </a:spcBef>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1441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Learn about the bitwise C operators and how to use them to manipulate bits</a:t>
            </a:r>
          </a:p>
          <a:p>
            <a:r>
              <a:rPr lang="en-US" dirty="0"/>
              <a:t>Understand when to use one bitwise operator vs. another in your program</a:t>
            </a:r>
          </a:p>
          <a:p>
            <a:r>
              <a:rPr lang="en-US" dirty="0"/>
              <a:t>Get practice with writing programs that manipulate binary representations</a:t>
            </a:r>
          </a:p>
          <a:p>
            <a:endParaRPr lang="en-US" dirty="0"/>
          </a:p>
        </p:txBody>
      </p:sp>
    </p:spTree>
    <p:extLst>
      <p:ext uri="{BB962C8B-B14F-4D97-AF65-F5344CB8AC3E}">
        <p14:creationId xmlns:p14="http://schemas.microsoft.com/office/powerpoint/2010/main" val="263262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t>Recap and continuing</a:t>
            </a:r>
            <a:r>
              <a:rPr lang="en-US" dirty="0"/>
              <a:t>: Integer Representations</a:t>
            </a:r>
            <a:endParaRPr lang="en-US" b="1" dirty="0"/>
          </a:p>
          <a:p>
            <a:pPr>
              <a:tabLst>
                <a:tab pos="11595100" algn="r"/>
              </a:tabLst>
            </a:pPr>
            <a:r>
              <a:rPr lang="en-US" dirty="0"/>
              <a:t>Bitwise Operators	</a:t>
            </a:r>
          </a:p>
          <a:p>
            <a:pPr>
              <a:tabLst>
                <a:tab pos="11595100" algn="r"/>
              </a:tabLst>
            </a:pPr>
            <a:r>
              <a:rPr lang="en-US" dirty="0"/>
              <a:t>Bitmasks	</a:t>
            </a:r>
          </a:p>
        </p:txBody>
      </p:sp>
    </p:spTree>
    <p:extLst>
      <p:ext uri="{BB962C8B-B14F-4D97-AF65-F5344CB8AC3E}">
        <p14:creationId xmlns:p14="http://schemas.microsoft.com/office/powerpoint/2010/main" val="274297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t>Recap and continuing: Integer Representations</a:t>
            </a:r>
          </a:p>
          <a:p>
            <a:pPr>
              <a:tabLst>
                <a:tab pos="11595100" algn="r"/>
              </a:tabLst>
            </a:pPr>
            <a:r>
              <a:rPr lang="en-US" dirty="0">
                <a:solidFill>
                  <a:schemeClr val="bg1">
                    <a:lumMod val="75000"/>
                  </a:schemeClr>
                </a:solidFill>
              </a:rPr>
              <a:t>Bitwise Operators	</a:t>
            </a:r>
          </a:p>
          <a:p>
            <a:pPr>
              <a:tabLst>
                <a:tab pos="11595100" algn="r"/>
              </a:tabLst>
            </a:pPr>
            <a:r>
              <a:rPr lang="en-US" dirty="0">
                <a:solidFill>
                  <a:schemeClr val="bg1">
                    <a:lumMod val="75000"/>
                  </a:schemeClr>
                </a:solidFill>
              </a:rPr>
              <a:t>Bitmasks	</a:t>
            </a:r>
          </a:p>
          <a:p>
            <a:pPr>
              <a:tabLst>
                <a:tab pos="11595100" algn="r"/>
              </a:tabLst>
            </a:pPr>
            <a:endParaRPr lang="en-US" dirty="0">
              <a:solidFill>
                <a:schemeClr val="bg1">
                  <a:lumMod val="75000"/>
                </a:schemeClr>
              </a:solidFill>
            </a:endParaRPr>
          </a:p>
        </p:txBody>
      </p:sp>
    </p:spTree>
    <p:extLst>
      <p:ext uri="{BB962C8B-B14F-4D97-AF65-F5344CB8AC3E}">
        <p14:creationId xmlns:p14="http://schemas.microsoft.com/office/powerpoint/2010/main" val="2475629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3843-CC22-B24F-AC97-F71AC5E3CE10}"/>
              </a:ext>
            </a:extLst>
          </p:cNvPr>
          <p:cNvSpPr>
            <a:spLocks noGrp="1"/>
          </p:cNvSpPr>
          <p:nvPr>
            <p:ph type="title"/>
          </p:nvPr>
        </p:nvSpPr>
        <p:spPr/>
        <p:txBody>
          <a:bodyPr/>
          <a:lstStyle/>
          <a:p>
            <a:r>
              <a:rPr lang="en-US" dirty="0"/>
              <a:t>Bits and Bytes So Far</a:t>
            </a:r>
          </a:p>
        </p:txBody>
      </p:sp>
      <p:sp>
        <p:nvSpPr>
          <p:cNvPr id="3" name="Content Placeholder 2">
            <a:extLst>
              <a:ext uri="{FF2B5EF4-FFF2-40B4-BE49-F238E27FC236}">
                <a16:creationId xmlns:a16="http://schemas.microsoft.com/office/drawing/2014/main" id="{05D0332F-0852-EA46-BEF1-E1A93D425B79}"/>
              </a:ext>
            </a:extLst>
          </p:cNvPr>
          <p:cNvSpPr>
            <a:spLocks noGrp="1"/>
          </p:cNvSpPr>
          <p:nvPr>
            <p:ph idx="1"/>
          </p:nvPr>
        </p:nvSpPr>
        <p:spPr/>
        <p:txBody>
          <a:bodyPr/>
          <a:lstStyle/>
          <a:p>
            <a:pPr marL="0" indent="0">
              <a:buNone/>
            </a:pPr>
            <a:r>
              <a:rPr lang="en-US" dirty="0"/>
              <a:t>All data, including integer variables, are ultimately stored in memory in binary:</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int x = 5;	// really 0b0…0101 in memory!</a:t>
            </a:r>
          </a:p>
          <a:p>
            <a:pPr marL="0" indent="0">
              <a:buNone/>
            </a:pPr>
            <a:endParaRPr lang="en-US" dirty="0"/>
          </a:p>
          <a:p>
            <a:r>
              <a:rPr lang="en-US" dirty="0"/>
              <a:t>Unsigned numbers store the direct binary representation of its value</a:t>
            </a:r>
          </a:p>
          <a:p>
            <a:r>
              <a:rPr lang="en-US" dirty="0"/>
              <a:t>Signed numbers use </a:t>
            </a:r>
            <a:r>
              <a:rPr lang="en-US" b="1" dirty="0"/>
              <a:t>two’s complement</a:t>
            </a:r>
            <a:r>
              <a:rPr lang="en-US" dirty="0"/>
              <a:t> to store its positive/negative/0 value</a:t>
            </a:r>
          </a:p>
          <a:p>
            <a:r>
              <a:rPr lang="en-US" dirty="0"/>
              <a:t>Overflow occurs when we exceed the the minimum or maximum value of the bit representation – it can cause some funky bugs!</a:t>
            </a:r>
          </a:p>
          <a:p>
            <a:pPr lvl="1"/>
            <a:r>
              <a:rPr lang="en-US" dirty="0"/>
              <a:t>If an operation needs more bits to represent the result than we have, upper bits are lost</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88258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453-2F8A-A540-BE7E-352E083A5386}"/>
              </a:ext>
            </a:extLst>
          </p:cNvPr>
          <p:cNvSpPr>
            <a:spLocks noGrp="1"/>
          </p:cNvSpPr>
          <p:nvPr>
            <p:ph type="title"/>
          </p:nvPr>
        </p:nvSpPr>
        <p:spPr/>
        <p:txBody>
          <a:bodyPr/>
          <a:lstStyle/>
          <a:p>
            <a:r>
              <a:rPr lang="en-US" dirty="0"/>
              <a:t>Base 10 vs. Binary vs. Hex</a:t>
            </a:r>
          </a:p>
        </p:txBody>
      </p:sp>
      <p:sp>
        <p:nvSpPr>
          <p:cNvPr id="3" name="Content Placeholder 2">
            <a:extLst>
              <a:ext uri="{FF2B5EF4-FFF2-40B4-BE49-F238E27FC236}">
                <a16:creationId xmlns:a16="http://schemas.microsoft.com/office/drawing/2014/main" id="{774B940A-66F2-D044-B805-7EE53BBB3418}"/>
              </a:ext>
            </a:extLst>
          </p:cNvPr>
          <p:cNvSpPr>
            <a:spLocks noGrp="1"/>
          </p:cNvSpPr>
          <p:nvPr>
            <p:ph idx="1"/>
          </p:nvPr>
        </p:nvSpPr>
        <p:spPr>
          <a:xfrm>
            <a:off x="152400" y="1295400"/>
            <a:ext cx="11811000" cy="535531"/>
          </a:xfrm>
        </p:spPr>
        <p:txBody>
          <a:bodyPr/>
          <a:lstStyle/>
          <a:p>
            <a:r>
              <a:rPr lang="en-US" dirty="0"/>
              <a:t>Let’s take a byte (8 bits):</a:t>
            </a:r>
          </a:p>
        </p:txBody>
      </p:sp>
      <p:sp>
        <p:nvSpPr>
          <p:cNvPr id="4" name="TextBox 3">
            <a:extLst>
              <a:ext uri="{FF2B5EF4-FFF2-40B4-BE49-F238E27FC236}">
                <a16:creationId xmlns:a16="http://schemas.microsoft.com/office/drawing/2014/main" id="{65B5F280-73D5-DE47-8B20-F68B8FC39B4F}"/>
              </a:ext>
            </a:extLst>
          </p:cNvPr>
          <p:cNvSpPr txBox="1"/>
          <p:nvPr/>
        </p:nvSpPr>
        <p:spPr>
          <a:xfrm>
            <a:off x="671769" y="3339850"/>
            <a:ext cx="3583032"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0b10100101</a:t>
            </a:r>
          </a:p>
        </p:txBody>
      </p:sp>
      <p:sp>
        <p:nvSpPr>
          <p:cNvPr id="5" name="TextBox 4">
            <a:extLst>
              <a:ext uri="{FF2B5EF4-FFF2-40B4-BE49-F238E27FC236}">
                <a16:creationId xmlns:a16="http://schemas.microsoft.com/office/drawing/2014/main" id="{729B2A3D-D350-B949-8E32-651017525075}"/>
              </a:ext>
            </a:extLst>
          </p:cNvPr>
          <p:cNvSpPr txBox="1"/>
          <p:nvPr/>
        </p:nvSpPr>
        <p:spPr>
          <a:xfrm>
            <a:off x="3039404" y="1990690"/>
            <a:ext cx="1215397"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165</a:t>
            </a:r>
          </a:p>
        </p:txBody>
      </p:sp>
      <p:sp>
        <p:nvSpPr>
          <p:cNvPr id="6" name="TextBox 5">
            <a:extLst>
              <a:ext uri="{FF2B5EF4-FFF2-40B4-BE49-F238E27FC236}">
                <a16:creationId xmlns:a16="http://schemas.microsoft.com/office/drawing/2014/main" id="{4B52D5D2-1E0A-B94F-9ACC-788B5E359197}"/>
              </a:ext>
            </a:extLst>
          </p:cNvPr>
          <p:cNvSpPr txBox="1"/>
          <p:nvPr/>
        </p:nvSpPr>
        <p:spPr>
          <a:xfrm>
            <a:off x="2701171" y="4750551"/>
            <a:ext cx="1553630"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0xa5</a:t>
            </a:r>
          </a:p>
        </p:txBody>
      </p:sp>
      <p:sp>
        <p:nvSpPr>
          <p:cNvPr id="7" name="TextBox 6">
            <a:extLst>
              <a:ext uri="{FF2B5EF4-FFF2-40B4-BE49-F238E27FC236}">
                <a16:creationId xmlns:a16="http://schemas.microsoft.com/office/drawing/2014/main" id="{D15AAE04-813C-8342-85F6-B5BA895A5C86}"/>
              </a:ext>
            </a:extLst>
          </p:cNvPr>
          <p:cNvSpPr txBox="1"/>
          <p:nvPr/>
        </p:nvSpPr>
        <p:spPr>
          <a:xfrm>
            <a:off x="4898377" y="1990690"/>
            <a:ext cx="5672515"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Base-10: Human-readable,</a:t>
            </a:r>
            <a:br>
              <a:rPr lang="en-US" sz="2800" dirty="0">
                <a:solidFill>
                  <a:prstClr val="black"/>
                </a:solidFill>
                <a:latin typeface="Calibri" panose="020F0502020204030204"/>
              </a:rPr>
            </a:br>
            <a:r>
              <a:rPr lang="en-US" sz="2800" dirty="0">
                <a:solidFill>
                  <a:prstClr val="black"/>
                </a:solidFill>
                <a:latin typeface="Calibri" panose="020F0502020204030204"/>
              </a:rPr>
              <a:t>but cannot easily interpret on/off bits</a:t>
            </a:r>
          </a:p>
        </p:txBody>
      </p:sp>
      <p:sp>
        <p:nvSpPr>
          <p:cNvPr id="8" name="TextBox 7">
            <a:extLst>
              <a:ext uri="{FF2B5EF4-FFF2-40B4-BE49-F238E27FC236}">
                <a16:creationId xmlns:a16="http://schemas.microsoft.com/office/drawing/2014/main" id="{6C6AAB19-1443-8D45-B27A-B00545999898}"/>
              </a:ext>
            </a:extLst>
          </p:cNvPr>
          <p:cNvSpPr txBox="1"/>
          <p:nvPr/>
        </p:nvSpPr>
        <p:spPr>
          <a:xfrm>
            <a:off x="4898377" y="3339850"/>
            <a:ext cx="4849148"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Base-2: Yes, computers use this,</a:t>
            </a:r>
            <a:br>
              <a:rPr lang="en-US" sz="2800" dirty="0">
                <a:solidFill>
                  <a:prstClr val="black"/>
                </a:solidFill>
                <a:latin typeface="Calibri" panose="020F0502020204030204"/>
              </a:rPr>
            </a:br>
            <a:r>
              <a:rPr lang="en-US" sz="2800" dirty="0">
                <a:solidFill>
                  <a:prstClr val="black"/>
                </a:solidFill>
                <a:latin typeface="Calibri" panose="020F0502020204030204"/>
              </a:rPr>
              <a:t>but not human-readable</a:t>
            </a:r>
          </a:p>
        </p:txBody>
      </p:sp>
      <p:sp>
        <p:nvSpPr>
          <p:cNvPr id="9" name="TextBox 8">
            <a:extLst>
              <a:ext uri="{FF2B5EF4-FFF2-40B4-BE49-F238E27FC236}">
                <a16:creationId xmlns:a16="http://schemas.microsoft.com/office/drawing/2014/main" id="{005D412F-1353-2D4C-BD32-7F363D5ACC8F}"/>
              </a:ext>
            </a:extLst>
          </p:cNvPr>
          <p:cNvSpPr txBox="1"/>
          <p:nvPr/>
        </p:nvSpPr>
        <p:spPr>
          <a:xfrm>
            <a:off x="4898377" y="4750551"/>
            <a:ext cx="6836423" cy="1328569"/>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Base-16: Easy to convert to Base-2,</a:t>
            </a:r>
          </a:p>
          <a:p>
            <a:pPr marL="15875" algn="l" fontAlgn="auto">
              <a:lnSpc>
                <a:spcPct val="90000"/>
              </a:lnSpc>
              <a:spcBef>
                <a:spcPts val="500"/>
              </a:spcBef>
              <a:spcAft>
                <a:spcPts val="0"/>
              </a:spcAft>
            </a:pPr>
            <a:r>
              <a:rPr lang="en-US" sz="2800" dirty="0">
                <a:solidFill>
                  <a:prstClr val="black"/>
                </a:solidFill>
                <a:latin typeface="Calibri" panose="020F0502020204030204"/>
              </a:rPr>
              <a:t>More “portable” as a human-readable format</a:t>
            </a:r>
          </a:p>
          <a:p>
            <a:pPr marL="15875" algn="l" fontAlgn="auto">
              <a:lnSpc>
                <a:spcPct val="90000"/>
              </a:lnSpc>
              <a:spcBef>
                <a:spcPts val="500"/>
              </a:spcBef>
              <a:spcAft>
                <a:spcPts val="0"/>
              </a:spcAft>
            </a:pPr>
            <a:r>
              <a:rPr lang="en-US" sz="2400" dirty="0">
                <a:solidFill>
                  <a:prstClr val="black"/>
                </a:solidFill>
                <a:latin typeface="Calibri" panose="020F0502020204030204"/>
              </a:rPr>
              <a:t>(fun fact: a half-byte is called a nibble or </a:t>
            </a:r>
            <a:r>
              <a:rPr lang="en-US" sz="2400" dirty="0" err="1">
                <a:solidFill>
                  <a:prstClr val="black"/>
                </a:solidFill>
                <a:latin typeface="Calibri" panose="020F0502020204030204"/>
              </a:rPr>
              <a:t>nybble</a:t>
            </a:r>
            <a:r>
              <a:rPr lang="en-US" sz="2400" dirty="0">
                <a:solidFill>
                  <a:prstClr val="black"/>
                </a:solidFill>
                <a:latin typeface="Calibri" panose="020F0502020204030204"/>
              </a:rPr>
              <a:t>)</a:t>
            </a:r>
          </a:p>
        </p:txBody>
      </p:sp>
    </p:spTree>
    <p:extLst>
      <p:ext uri="{BB962C8B-B14F-4D97-AF65-F5344CB8AC3E}">
        <p14:creationId xmlns:p14="http://schemas.microsoft.com/office/powerpoint/2010/main" val="3313945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E59E-3907-92E2-408E-D865D7EE8A49}"/>
              </a:ext>
            </a:extLst>
          </p:cNvPr>
          <p:cNvSpPr>
            <a:spLocks noGrp="1"/>
          </p:cNvSpPr>
          <p:nvPr>
            <p:ph type="title"/>
          </p:nvPr>
        </p:nvSpPr>
        <p:spPr/>
        <p:txBody>
          <a:bodyPr/>
          <a:lstStyle/>
          <a:p>
            <a:r>
              <a:rPr lang="en-US" dirty="0"/>
              <a:t>Overflow</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E96FDF27-3C3C-37CC-7EDA-3859FFB4BC35}"/>
              </a:ext>
            </a:extLst>
          </p:cNvPr>
          <p:cNvPicPr>
            <a:picLocks noChangeAspect="1"/>
          </p:cNvPicPr>
          <p:nvPr/>
        </p:nvPicPr>
        <p:blipFill>
          <a:blip r:embed="rId3"/>
          <a:stretch>
            <a:fillRect/>
          </a:stretch>
        </p:blipFill>
        <p:spPr>
          <a:xfrm>
            <a:off x="6553200" y="1295400"/>
            <a:ext cx="5297273" cy="5341581"/>
          </a:xfrm>
          <a:prstGeom prst="rect">
            <a:avLst/>
          </a:prstGeom>
          <a:ln w="12700">
            <a:miter lim="400000"/>
          </a:ln>
        </p:spPr>
      </p:pic>
      <p:pic>
        <p:nvPicPr>
          <p:cNvPr id="5"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636D74C4-1EB0-3DE9-4354-35E854357FAA}"/>
              </a:ext>
            </a:extLst>
          </p:cNvPr>
          <p:cNvPicPr>
            <a:picLocks noChangeAspect="1"/>
          </p:cNvPicPr>
          <p:nvPr/>
        </p:nvPicPr>
        <p:blipFill>
          <a:blip r:embed="rId4"/>
          <a:stretch>
            <a:fillRect/>
          </a:stretch>
        </p:blipFill>
        <p:spPr>
          <a:xfrm>
            <a:off x="304800" y="1268940"/>
            <a:ext cx="5300122" cy="5394500"/>
          </a:xfrm>
          <a:prstGeom prst="rect">
            <a:avLst/>
          </a:prstGeom>
          <a:ln w="12700">
            <a:miter lim="400000"/>
          </a:ln>
        </p:spPr>
      </p:pic>
      <p:sp>
        <p:nvSpPr>
          <p:cNvPr id="6" name="Donut 5">
            <a:extLst>
              <a:ext uri="{FF2B5EF4-FFF2-40B4-BE49-F238E27FC236}">
                <a16:creationId xmlns:a16="http://schemas.microsoft.com/office/drawing/2014/main" id="{F9772FAD-F774-17B5-C0B4-680DCED6010B}"/>
              </a:ext>
            </a:extLst>
          </p:cNvPr>
          <p:cNvSpPr/>
          <p:nvPr/>
        </p:nvSpPr>
        <p:spPr>
          <a:xfrm>
            <a:off x="1447800" y="1123406"/>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F5A36E5A-DFDB-0F9E-FDBD-CD36A3D3A61A}"/>
              </a:ext>
            </a:extLst>
          </p:cNvPr>
          <p:cNvSpPr/>
          <p:nvPr/>
        </p:nvSpPr>
        <p:spPr>
          <a:xfrm>
            <a:off x="8610600" y="5343758"/>
            <a:ext cx="2209800" cy="1445623"/>
          </a:xfrm>
          <a:prstGeom prst="donut">
            <a:avLst>
              <a:gd name="adj" fmla="val 584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4754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8553-0A08-6C4A-956B-B884F5B6C1CC}"/>
              </a:ext>
            </a:extLst>
          </p:cNvPr>
          <p:cNvSpPr>
            <a:spLocks noGrp="1"/>
          </p:cNvSpPr>
          <p:nvPr>
            <p:ph type="title"/>
          </p:nvPr>
        </p:nvSpPr>
        <p:spPr/>
        <p:txBody>
          <a:bodyPr/>
          <a:lstStyle/>
          <a:p>
            <a:r>
              <a:rPr lang="en-US" dirty="0"/>
              <a:t>Min and Max Integer Values</a:t>
            </a:r>
          </a:p>
        </p:txBody>
      </p:sp>
      <p:sp>
        <p:nvSpPr>
          <p:cNvPr id="3" name="Content Placeholder 2">
            <a:extLst>
              <a:ext uri="{FF2B5EF4-FFF2-40B4-BE49-F238E27FC236}">
                <a16:creationId xmlns:a16="http://schemas.microsoft.com/office/drawing/2014/main" id="{F6506C4A-F98B-4649-BF32-5C1627423CE3}"/>
              </a:ext>
            </a:extLst>
          </p:cNvPr>
          <p:cNvSpPr>
            <a:spLocks noGrp="1"/>
          </p:cNvSpPr>
          <p:nvPr>
            <p:ph idx="1"/>
          </p:nvPr>
        </p:nvSpPr>
        <p:spPr/>
        <p:txBody>
          <a:bodyPr/>
          <a:lstStyle/>
          <a:p>
            <a:pPr marL="0" indent="0">
              <a:buNone/>
            </a:pPr>
            <a:r>
              <a:rPr lang="en-US" dirty="0"/>
              <a:t>In C, there are various constants that represent these minimum and maximum values: </a:t>
            </a:r>
            <a:r>
              <a:rPr lang="en-US" b="1" dirty="0">
                <a:latin typeface="Courier New" panose="02070309020205020404" pitchFamily="49" charset="0"/>
                <a:cs typeface="Courier New" panose="02070309020205020404" pitchFamily="49" charset="0"/>
              </a:rPr>
              <a:t>INT_MIN, INT_MAX, UINT_MAX, LONG_MIN, LONG_MAX, ULONG_MAX, …</a:t>
            </a:r>
          </a:p>
        </p:txBody>
      </p:sp>
    </p:spTree>
    <p:extLst>
      <p:ext uri="{BB962C8B-B14F-4D97-AF65-F5344CB8AC3E}">
        <p14:creationId xmlns:p14="http://schemas.microsoft.com/office/powerpoint/2010/main" val="3221211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53191;</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-12345!</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0000 0000 0000 0000 1100 1111 1100 0111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1100 1111 1100 0111</a:t>
            </a:r>
            <a:endParaRPr lang="en-US" dirty="0"/>
          </a:p>
        </p:txBody>
      </p:sp>
    </p:spTree>
    <p:extLst>
      <p:ext uri="{BB962C8B-B14F-4D97-AF65-F5344CB8AC3E}">
        <p14:creationId xmlns:p14="http://schemas.microsoft.com/office/powerpoint/2010/main" val="413339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x = -3;</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a:t>
            </a:r>
            <a:r>
              <a:rPr lang="en-US" sz="3200" dirty="0" err="1">
                <a:latin typeface="Consolas" panose="020B0609020204030204" pitchFamily="49" charset="0"/>
                <a:cs typeface="Consolas" panose="020B0609020204030204" pitchFamily="49" charset="0"/>
              </a:rPr>
              <a:t>sx</a:t>
            </a:r>
            <a:r>
              <a:rPr lang="en-US" sz="3200" dirty="0">
                <a:latin typeface="Consolas" panose="020B0609020204030204" pitchFamily="49" charset="0"/>
                <a:cs typeface="Consolas" panose="020B0609020204030204" pitchFamily="49" charset="0"/>
              </a:rPr>
              <a:t> = x; </a:t>
            </a:r>
            <a:r>
              <a:rPr lang="en-US" sz="3200" dirty="0">
                <a:solidFill>
                  <a:srgbClr val="00B050"/>
                </a:solidFill>
                <a:latin typeface="Consolas" panose="020B0609020204030204" pitchFamily="49" charset="0"/>
                <a:cs typeface="Consolas" panose="020B0609020204030204" pitchFamily="49" charset="0"/>
              </a:rPr>
              <a:t>// still -3</a:t>
            </a:r>
          </a:p>
          <a:p>
            <a:pPr marL="0" indent="0">
              <a:spcBef>
                <a:spcPts val="0"/>
              </a:spcBef>
              <a:buNone/>
              <a:defRPr sz="3900">
                <a:latin typeface="Courier"/>
                <a:ea typeface="Courier"/>
                <a:cs typeface="Courier"/>
                <a:sym typeface="Courier"/>
              </a:defRPr>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 x = </a:t>
            </a:r>
            <a:r>
              <a:rPr lang="en-US" b="1" dirty="0">
                <a:latin typeface="Consolas" panose="020B0609020204030204" pitchFamily="49" charset="0"/>
                <a:cs typeface="Consolas" panose="020B0609020204030204" pitchFamily="49" charset="0"/>
              </a:rPr>
              <a:t>1111 1111 1111 1111 1111 1111 1111 1101</a:t>
            </a:r>
            <a:endParaRPr lang="en-US" dirty="0"/>
          </a:p>
          <a:p>
            <a:pPr marL="0" indent="0">
              <a:buNone/>
            </a:pPr>
            <a:r>
              <a:rPr lang="en-US" dirty="0" err="1">
                <a:latin typeface="Consolas" panose="020B0609020204030204" pitchFamily="49" charset="0"/>
                <a:cs typeface="Consolas" panose="020B0609020204030204" pitchFamily="49" charset="0"/>
              </a:rPr>
              <a:t>sx</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1111 1111 1111 1101</a:t>
            </a:r>
            <a:endParaRPr lang="en-US" dirty="0"/>
          </a:p>
        </p:txBody>
      </p:sp>
    </p:spTree>
    <p:extLst>
      <p:ext uri="{BB962C8B-B14F-4D97-AF65-F5344CB8AC3E}">
        <p14:creationId xmlns:p14="http://schemas.microsoft.com/office/powerpoint/2010/main" val="1758664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A969-E74B-0748-820A-72F322389EAE}"/>
              </a:ext>
            </a:extLst>
          </p:cNvPr>
          <p:cNvSpPr>
            <a:spLocks noGrp="1"/>
          </p:cNvSpPr>
          <p:nvPr>
            <p:ph type="title"/>
          </p:nvPr>
        </p:nvSpPr>
        <p:spPr/>
        <p:txBody>
          <a:bodyPr/>
          <a:lstStyle/>
          <a:p>
            <a:r>
              <a:rPr lang="en-US" dirty="0"/>
              <a:t>Expanding Bit Representations</a:t>
            </a:r>
          </a:p>
        </p:txBody>
      </p:sp>
      <p:sp>
        <p:nvSpPr>
          <p:cNvPr id="3" name="Content Placeholder 2">
            <a:extLst>
              <a:ext uri="{FF2B5EF4-FFF2-40B4-BE49-F238E27FC236}">
                <a16:creationId xmlns:a16="http://schemas.microsoft.com/office/drawing/2014/main" id="{4A461D2D-B46A-9B41-AE60-AF8C5728B4EE}"/>
              </a:ext>
            </a:extLst>
          </p:cNvPr>
          <p:cNvSpPr>
            <a:spLocks noGrp="1"/>
          </p:cNvSpPr>
          <p:nvPr>
            <p:ph idx="1"/>
          </p:nvPr>
        </p:nvSpPr>
        <p:spPr/>
        <p:txBody>
          <a:bodyPr/>
          <a:lstStyle/>
          <a:p>
            <a:pPr marL="0" indent="0">
              <a:buNone/>
            </a:pPr>
            <a:r>
              <a:rPr lang="en-US" dirty="0"/>
              <a:t>Sometimes, we want to carry over a value to a larger variable (e.g. make an </a:t>
            </a:r>
            <a:r>
              <a:rPr lang="en-US" b="1" dirty="0"/>
              <a:t>int </a:t>
            </a:r>
            <a:r>
              <a:rPr lang="en-US" dirty="0"/>
              <a:t>and set it equal to a </a:t>
            </a:r>
            <a:r>
              <a:rPr lang="en-US" b="1" dirty="0">
                <a:latin typeface="Consolas" panose="020B0609020204030204" pitchFamily="49" charset="0"/>
                <a:cs typeface="Consolas" panose="020B0609020204030204" pitchFamily="49" charset="0"/>
              </a:rPr>
              <a:t>short</a:t>
            </a:r>
            <a:r>
              <a:rPr lang="en-US" dirty="0">
                <a:latin typeface="Consolas" panose="020B0609020204030204" pitchFamily="49" charset="0"/>
                <a:cs typeface="Consolas" panose="020B0609020204030204" pitchFamily="49" charset="0"/>
              </a:rPr>
              <a:t>).</a:t>
            </a:r>
          </a:p>
          <a:p>
            <a:r>
              <a:rPr lang="en-US" dirty="0"/>
              <a:t>For </a:t>
            </a:r>
            <a:r>
              <a:rPr lang="en-US" b="1" dirty="0"/>
              <a:t>unsigned</a:t>
            </a:r>
            <a:r>
              <a:rPr lang="en-US" dirty="0"/>
              <a:t> values, C adds </a:t>
            </a:r>
            <a:r>
              <a:rPr lang="en-US" i="1" dirty="0"/>
              <a:t>leading zeros</a:t>
            </a:r>
            <a:r>
              <a:rPr lang="en-US" dirty="0"/>
              <a:t> to the representation</a:t>
            </a:r>
            <a:r>
              <a:rPr lang="en-US" dirty="0">
                <a:sym typeface="Wingdings" pitchFamily="2" charset="2"/>
              </a:rPr>
              <a:t> (“zero extension”)</a:t>
            </a:r>
          </a:p>
          <a:p>
            <a:r>
              <a:rPr lang="en-US" dirty="0">
                <a:sym typeface="Wingdings" pitchFamily="2" charset="2"/>
              </a:rPr>
              <a:t>For </a:t>
            </a:r>
            <a:r>
              <a:rPr lang="en-US" b="1" dirty="0">
                <a:sym typeface="Wingdings" pitchFamily="2" charset="2"/>
              </a:rPr>
              <a:t>signed </a:t>
            </a:r>
            <a:r>
              <a:rPr lang="en-US" dirty="0">
                <a:sym typeface="Wingdings" pitchFamily="2" charset="2"/>
              </a:rPr>
              <a:t>values, C </a:t>
            </a:r>
            <a:r>
              <a:rPr lang="en-US" i="1" dirty="0">
                <a:sym typeface="Wingdings" pitchFamily="2" charset="2"/>
              </a:rPr>
              <a:t>repeats the sign of the value </a:t>
            </a:r>
            <a:r>
              <a:rPr lang="en-US" dirty="0">
                <a:sym typeface="Wingdings" pitchFamily="2" charset="2"/>
              </a:rPr>
              <a:t>for new digits (“sign extension”)</a:t>
            </a:r>
          </a:p>
        </p:txBody>
      </p:sp>
    </p:spTree>
    <p:extLst>
      <p:ext uri="{BB962C8B-B14F-4D97-AF65-F5344CB8AC3E}">
        <p14:creationId xmlns:p14="http://schemas.microsoft.com/office/powerpoint/2010/main" val="21886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unsigned </a:t>
            </a:r>
            <a:r>
              <a:rPr lang="en-US" dirty="0"/>
              <a:t>number, C </a:t>
            </a:r>
            <a:r>
              <a:rPr lang="en-US" i="1" dirty="0"/>
              <a:t>adds leading zeros.</a:t>
            </a:r>
            <a:endParaRPr lang="en-US" dirty="0"/>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unsigned 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83863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repeats the sign bit.</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0000 0000 0000 0100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0000 0000 0000 0000 0000 0000 0000 0100</a:t>
            </a:r>
            <a:endParaRPr lang="en-US" dirty="0"/>
          </a:p>
        </p:txBody>
      </p:sp>
    </p:spTree>
    <p:extLst>
      <p:ext uri="{BB962C8B-B14F-4D97-AF65-F5344CB8AC3E}">
        <p14:creationId xmlns:p14="http://schemas.microsoft.com/office/powerpoint/2010/main" val="379204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expand</a:t>
            </a:r>
            <a:r>
              <a:rPr lang="en-US" dirty="0"/>
              <a:t> the bit size of an </a:t>
            </a:r>
            <a:r>
              <a:rPr lang="en-US" b="1" dirty="0"/>
              <a:t>signed </a:t>
            </a:r>
            <a:r>
              <a:rPr lang="en-US" dirty="0"/>
              <a:t>number, C </a:t>
            </a:r>
            <a:r>
              <a:rPr lang="en-US" i="1" dirty="0"/>
              <a:t>repeats the sign bit.</a:t>
            </a:r>
          </a:p>
          <a:p>
            <a:pPr marL="0" indent="0">
              <a:buNone/>
            </a:pPr>
            <a:endParaRPr lang="en-US" sz="3200" dirty="0">
              <a:latin typeface="Consolas" panose="020B0609020204030204" pitchFamily="49" charset="0"/>
              <a:cs typeface="Consolas" panose="020B0609020204030204" pitchFamily="49" charset="0"/>
            </a:endParaRP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short s = -4;</a:t>
            </a:r>
          </a:p>
          <a:p>
            <a:pPr marL="0" indent="0">
              <a:spcBef>
                <a:spcPts val="0"/>
              </a:spcBef>
              <a:buNone/>
              <a:defRPr sz="3900">
                <a:latin typeface="Courier"/>
                <a:ea typeface="Courier"/>
                <a:cs typeface="Courier"/>
                <a:sym typeface="Courier"/>
              </a:defRPr>
            </a:pPr>
            <a:r>
              <a:rPr lang="en-US" sz="3200" dirty="0">
                <a:latin typeface="Consolas" panose="020B0609020204030204" pitchFamily="49" charset="0"/>
                <a:cs typeface="Consolas" panose="020B0609020204030204" pitchFamily="49" charset="0"/>
              </a:rPr>
              <a:t>int </a:t>
            </a:r>
            <a:r>
              <a:rPr lang="en-US" sz="3200" dirty="0" err="1">
                <a:latin typeface="Consolas" panose="020B0609020204030204" pitchFamily="49" charset="0"/>
                <a:cs typeface="Consolas" panose="020B0609020204030204" pitchFamily="49" charset="0"/>
              </a:rPr>
              <a:t>i</a:t>
            </a:r>
            <a:r>
              <a:rPr lang="en-US" sz="3200" dirty="0">
                <a:latin typeface="Consolas" panose="020B0609020204030204" pitchFamily="49" charset="0"/>
                <a:cs typeface="Consolas" panose="020B0609020204030204" pitchFamily="49" charset="0"/>
              </a:rPr>
              <a:t> = s; </a:t>
            </a:r>
            <a:r>
              <a:rPr lang="en-US" sz="3200" dirty="0">
                <a:solidFill>
                  <a:srgbClr val="00B050"/>
                </a:solidFill>
                <a:latin typeface="Consolas" panose="020B0609020204030204" pitchFamily="49" charset="0"/>
                <a:cs typeface="Consolas" panose="020B0609020204030204" pitchFamily="49" charset="0"/>
              </a:rPr>
              <a:t>// still -4</a:t>
            </a:r>
          </a:p>
          <a:p>
            <a:pPr marL="0" indent="0">
              <a:spcBef>
                <a:spcPts val="0"/>
              </a:spcBef>
              <a:buNone/>
              <a:defRPr sz="3900">
                <a:latin typeface="Courier"/>
                <a:ea typeface="Courier"/>
                <a:cs typeface="Courier"/>
                <a:sym typeface="Courier"/>
              </a:defRPr>
            </a:pPr>
            <a:endParaRPr lang="en-US" dirty="0">
              <a:latin typeface="Consolas" panose="020B0609020204030204" pitchFamily="49" charset="0"/>
              <a:cs typeface="Consolas" panose="020B0609020204030204" pitchFamily="49" charset="0"/>
            </a:endParaRPr>
          </a:p>
          <a:p>
            <a:pPr marL="0" indent="0">
              <a:buNone/>
              <a:defRPr>
                <a:latin typeface="Courier"/>
                <a:ea typeface="Courier"/>
                <a:cs typeface="Courier"/>
                <a:sym typeface="Courier"/>
              </a:defRPr>
            </a:pPr>
            <a:r>
              <a:rPr lang="en-US" dirty="0">
                <a:latin typeface="Consolas" panose="020B0609020204030204" pitchFamily="49" charset="0"/>
                <a:cs typeface="Consolas" panose="020B0609020204030204" pitchFamily="49" charset="0"/>
              </a:rPr>
              <a:t>s =                     </a:t>
            </a:r>
            <a:r>
              <a:rPr lang="en-US" b="1" dirty="0">
                <a:latin typeface="Consolas" panose="020B0609020204030204" pitchFamily="49" charset="0"/>
                <a:cs typeface="Consolas" panose="020B0609020204030204" pitchFamily="49" charset="0"/>
              </a:rPr>
              <a:t>1111 1111 1111 1100</a:t>
            </a:r>
          </a:p>
          <a:p>
            <a:pPr marL="0" indent="0">
              <a:buNone/>
              <a:defRPr>
                <a:latin typeface="Courier"/>
                <a:ea typeface="Courier"/>
                <a:cs typeface="Courier"/>
                <a:sym typeface="Courier"/>
              </a:defRPr>
            </a:pP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 </a:t>
            </a:r>
            <a:r>
              <a:rPr lang="en-US" b="1" dirty="0">
                <a:latin typeface="Consolas" panose="020B0609020204030204" pitchFamily="49" charset="0"/>
                <a:cs typeface="Consolas" panose="020B0609020204030204" pitchFamily="49" charset="0"/>
              </a:rPr>
              <a:t>1111 1111 1111 1111 1111 1111 1111 1100</a:t>
            </a:r>
            <a:endParaRPr lang="en-US" dirty="0"/>
          </a:p>
        </p:txBody>
      </p:sp>
    </p:spTree>
    <p:extLst>
      <p:ext uri="{BB962C8B-B14F-4D97-AF65-F5344CB8AC3E}">
        <p14:creationId xmlns:p14="http://schemas.microsoft.com/office/powerpoint/2010/main" val="2149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A47D-5D35-224E-BA10-1A3DBA076E15}"/>
              </a:ext>
            </a:extLst>
          </p:cNvPr>
          <p:cNvSpPr>
            <a:spLocks noGrp="1"/>
          </p:cNvSpPr>
          <p:nvPr>
            <p:ph type="title"/>
          </p:nvPr>
        </p:nvSpPr>
        <p:spPr/>
        <p:txBody>
          <a:bodyPr/>
          <a:lstStyle/>
          <a:p>
            <a:r>
              <a:rPr lang="en-US" dirty="0"/>
              <a:t>Casting</a:t>
            </a:r>
          </a:p>
        </p:txBody>
      </p:sp>
      <p:sp>
        <p:nvSpPr>
          <p:cNvPr id="3" name="Content Placeholder 2">
            <a:extLst>
              <a:ext uri="{FF2B5EF4-FFF2-40B4-BE49-F238E27FC236}">
                <a16:creationId xmlns:a16="http://schemas.microsoft.com/office/drawing/2014/main" id="{5858AD8F-97FC-CC47-A82A-40FBD24960BD}"/>
              </a:ext>
            </a:extLst>
          </p:cNvPr>
          <p:cNvSpPr>
            <a:spLocks noGrp="1"/>
          </p:cNvSpPr>
          <p:nvPr>
            <p:ph idx="1"/>
          </p:nvPr>
        </p:nvSpPr>
        <p:spPr/>
        <p:txBody>
          <a:bodyPr/>
          <a:lstStyle/>
          <a:p>
            <a:pPr marL="0" indent="0">
              <a:buNone/>
            </a:pPr>
            <a:r>
              <a:rPr lang="en-US" dirty="0"/>
              <a:t>You can cast something to another type (treat as other type temporarily) by putting that type in parentheses in front of the value:</a:t>
            </a:r>
          </a:p>
          <a:p>
            <a:pPr marL="0" indent="0">
              <a:buNone/>
            </a:pPr>
            <a:endParaRPr lang="en-US" dirty="0"/>
          </a:p>
          <a:p>
            <a:pPr marL="0" indent="0">
              <a:buNone/>
            </a:pPr>
            <a:r>
              <a:rPr lang="en-US" b="1" dirty="0">
                <a:latin typeface="Consolas" panose="020B0609020204030204" pitchFamily="49" charset="0"/>
                <a:cs typeface="Consolas" panose="020B0609020204030204" pitchFamily="49" charset="0"/>
              </a:rPr>
              <a:t>	short s = -12345;</a:t>
            </a:r>
          </a:p>
          <a:p>
            <a:pPr marL="0" indent="0">
              <a:buNone/>
            </a:pPr>
            <a:r>
              <a:rPr lang="en-US" b="1" dirty="0">
                <a:latin typeface="Consolas" panose="020B0609020204030204" pitchFamily="49" charset="0"/>
                <a:cs typeface="Consolas" panose="020B0609020204030204" pitchFamily="49" charset="0"/>
              </a:rPr>
              <a:t>     ...(unsigned short)s...</a:t>
            </a:r>
          </a:p>
          <a:p>
            <a:pPr marL="0" indent="0">
              <a:buNone/>
            </a:pPr>
            <a:r>
              <a:rPr lang="en-US" b="1" dirty="0">
                <a:latin typeface="Consolas" panose="020B0609020204030204" pitchFamily="49" charset="0"/>
                <a:cs typeface="Consolas" panose="020B0609020204030204" pitchFamily="49" charset="0"/>
              </a:rPr>
              <a:t>     </a:t>
            </a:r>
          </a:p>
          <a:p>
            <a:pPr marL="0" indent="0">
              <a:buNone/>
            </a:pPr>
            <a:endParaRPr lang="en-US" dirty="0"/>
          </a:p>
          <a:p>
            <a:pPr marL="0" indent="0">
              <a:buNone/>
            </a:pPr>
            <a:r>
              <a:rPr lang="en-US" dirty="0"/>
              <a:t>Casting between variable types can cause tricky issues; </a:t>
            </a:r>
            <a:r>
              <a:rPr lang="en-US" b="1" dirty="0"/>
              <a:t>the bits remain the same but are interpreted differently.  </a:t>
            </a:r>
          </a:p>
          <a:p>
            <a:pPr marL="0" indent="0">
              <a:buNone/>
            </a:pPr>
            <a:endParaRPr lang="en-US" b="1" dirty="0"/>
          </a:p>
          <a:p>
            <a:pPr marL="0" indent="0">
              <a:buNone/>
            </a:pPr>
            <a:r>
              <a:rPr lang="en-US" dirty="0"/>
              <a:t>Here, </a:t>
            </a:r>
            <a:r>
              <a:rPr lang="en-US" b="1" dirty="0"/>
              <a:t>s</a:t>
            </a:r>
            <a:r>
              <a:rPr lang="en-US" dirty="0"/>
              <a:t> is -12345, but casted it is 53191! (</a:t>
            </a:r>
            <a:r>
              <a:rPr lang="en-US" b="1" dirty="0">
                <a:latin typeface="Consolas" panose="020B0609020204030204" pitchFamily="49" charset="0"/>
                <a:cs typeface="Consolas" panose="020B0609020204030204" pitchFamily="49" charset="0"/>
              </a:rPr>
              <a:t>1100 1111 1100 0111</a:t>
            </a:r>
            <a:r>
              <a:rPr lang="en-US" b="1" dirty="0"/>
              <a:t> </a:t>
            </a:r>
            <a:r>
              <a:rPr lang="en-US" dirty="0"/>
              <a:t>in binary)</a:t>
            </a: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840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3BDC-679E-5FFA-6A66-3522D719F3B9}"/>
              </a:ext>
            </a:extLst>
          </p:cNvPr>
          <p:cNvSpPr>
            <a:spLocks noGrp="1"/>
          </p:cNvSpPr>
          <p:nvPr>
            <p:ph type="title"/>
          </p:nvPr>
        </p:nvSpPr>
        <p:spPr/>
        <p:txBody>
          <a:bodyPr/>
          <a:lstStyle/>
          <a:p>
            <a:r>
              <a:rPr lang="en-US" dirty="0"/>
              <a:t>Casting</a:t>
            </a:r>
          </a:p>
        </p:txBody>
      </p:sp>
      <p:sp>
        <p:nvSpPr>
          <p:cNvPr id="3" name="Content Placeholder 2">
            <a:extLst>
              <a:ext uri="{FF2B5EF4-FFF2-40B4-BE49-F238E27FC236}">
                <a16:creationId xmlns:a16="http://schemas.microsoft.com/office/drawing/2014/main" id="{303F0D4F-C475-A04C-E42A-7E1435370B2A}"/>
              </a:ext>
            </a:extLst>
          </p:cNvPr>
          <p:cNvSpPr>
            <a:spLocks noGrp="1"/>
          </p:cNvSpPr>
          <p:nvPr>
            <p:ph idx="1"/>
          </p:nvPr>
        </p:nvSpPr>
        <p:spPr/>
        <p:txBody>
          <a:bodyPr/>
          <a:lstStyle/>
          <a:p>
            <a:pPr marL="0" indent="0">
              <a:buNone/>
            </a:pPr>
            <a:r>
              <a:rPr lang="en-US" dirty="0"/>
              <a:t>You can store the result as well:</a:t>
            </a:r>
            <a:endParaRPr lang="en-US" b="1" dirty="0"/>
          </a:p>
          <a:p>
            <a:pPr marL="0" indent="0">
              <a:buNone/>
            </a:pPr>
            <a:endParaRPr lang="en-US" b="1" dirty="0"/>
          </a:p>
          <a:p>
            <a:pPr marL="0" indent="0">
              <a:buNone/>
            </a:pPr>
            <a:r>
              <a:rPr lang="en-US" dirty="0">
                <a:latin typeface="Consolas" panose="020B0609020204030204" pitchFamily="49" charset="0"/>
                <a:cs typeface="Consolas" panose="020B0609020204030204" pitchFamily="49" charset="0"/>
              </a:rPr>
              <a:t>short s = -12345;</a:t>
            </a:r>
          </a:p>
          <a:p>
            <a:pPr marL="0" indent="0">
              <a:buNone/>
            </a:pPr>
            <a:r>
              <a:rPr lang="en-US" dirty="0">
                <a:latin typeface="Consolas" panose="020B0609020204030204" pitchFamily="49" charset="0"/>
                <a:cs typeface="Consolas" panose="020B0609020204030204" pitchFamily="49" charset="0"/>
              </a:rPr>
              <a:t>unsigned short us = (unsigned short)s;  </a:t>
            </a:r>
            <a:r>
              <a:rPr lang="en-US" b="1" dirty="0">
                <a:solidFill>
                  <a:srgbClr val="00B050"/>
                </a:solidFill>
                <a:latin typeface="Consolas" panose="020B0609020204030204" pitchFamily="49" charset="0"/>
                <a:cs typeface="Consolas" panose="020B0609020204030204" pitchFamily="49" charset="0"/>
              </a:rPr>
              <a:t>// 53191!</a:t>
            </a:r>
          </a:p>
          <a:p>
            <a:pPr marL="0" indent="0">
              <a:buNone/>
            </a:pPr>
            <a:endParaRPr lang="en-US" dirty="0">
              <a:solidFill>
                <a:srgbClr val="00B050"/>
              </a:solidFill>
              <a:latin typeface="Consolas" panose="020B0609020204030204" pitchFamily="49" charset="0"/>
              <a:cs typeface="Consolas" panose="020B0609020204030204" pitchFamily="49"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You can also use the </a:t>
            </a:r>
            <a:r>
              <a:rPr lang="en-US" b="1" dirty="0">
                <a:latin typeface="Calibri" panose="020F0502020204030204" pitchFamily="34" charset="0"/>
                <a:cs typeface="Calibri" panose="020F0502020204030204" pitchFamily="34" charset="0"/>
              </a:rPr>
              <a:t>U</a:t>
            </a:r>
            <a:r>
              <a:rPr lang="en-US" dirty="0">
                <a:latin typeface="Calibri" panose="020F0502020204030204" pitchFamily="34" charset="0"/>
                <a:cs typeface="Calibri" panose="020F0502020204030204" pitchFamily="34" charset="0"/>
              </a:rPr>
              <a:t> suffix after a number literal to treat it as unsigned:</a:t>
            </a:r>
          </a:p>
          <a:p>
            <a:pPr marL="0" indent="0">
              <a:buNone/>
            </a:pPr>
            <a:r>
              <a:rPr lang="en-US" b="1" dirty="0">
                <a:latin typeface="Consolas" panose="020B0609020204030204" pitchFamily="49" charset="0"/>
                <a:cs typeface="Consolas" panose="020B0609020204030204" pitchFamily="49" charset="0"/>
              </a:rPr>
              <a:t>	</a:t>
            </a:r>
          </a:p>
          <a:p>
            <a:pPr marL="0" indent="0">
              <a:buNone/>
            </a:pPr>
            <a:r>
              <a:rPr lang="en-US" b="1" dirty="0">
                <a:latin typeface="Consolas" panose="020B0609020204030204" pitchFamily="49" charset="0"/>
                <a:cs typeface="Consolas" panose="020B0609020204030204" pitchFamily="49" charset="0"/>
              </a:rPr>
              <a:t>	-12345U</a:t>
            </a:r>
          </a:p>
        </p:txBody>
      </p:sp>
    </p:spTree>
    <p:extLst>
      <p:ext uri="{BB962C8B-B14F-4D97-AF65-F5344CB8AC3E}">
        <p14:creationId xmlns:p14="http://schemas.microsoft.com/office/powerpoint/2010/main" val="202689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E193A-A3CA-494E-B125-126C98B05A47}"/>
              </a:ext>
            </a:extLst>
          </p:cNvPr>
          <p:cNvSpPr>
            <a:spLocks noGrp="1"/>
          </p:cNvSpPr>
          <p:nvPr>
            <p:ph type="title"/>
          </p:nvPr>
        </p:nvSpPr>
        <p:spPr/>
        <p:txBody>
          <a:bodyPr/>
          <a:lstStyle/>
          <a:p>
            <a:r>
              <a:rPr lang="en-US" dirty="0"/>
              <a:t>Casting</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20EC1F7-3660-F346-9EA4-FD9933E2038E}"/>
              </a:ext>
            </a:extLst>
          </p:cNvPr>
          <p:cNvPicPr>
            <a:picLocks noChangeAspect="1"/>
          </p:cNvPicPr>
          <p:nvPr/>
        </p:nvPicPr>
        <p:blipFill>
          <a:blip r:embed="rId3"/>
          <a:stretch>
            <a:fillRect/>
          </a:stretch>
        </p:blipFill>
        <p:spPr>
          <a:xfrm>
            <a:off x="341463" y="1432917"/>
            <a:ext cx="5220730" cy="5264398"/>
          </a:xfrm>
          <a:prstGeom prst="rect">
            <a:avLst/>
          </a:prstGeom>
          <a:ln w="12700">
            <a:miter lim="400000"/>
          </a:ln>
        </p:spPr>
      </p:pic>
      <p:pic>
        <p:nvPicPr>
          <p:cNvPr id="5"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B41DA0BB-55CC-554D-BC2F-36921117206A}"/>
              </a:ext>
            </a:extLst>
          </p:cNvPr>
          <p:cNvPicPr>
            <a:picLocks noChangeAspect="1"/>
          </p:cNvPicPr>
          <p:nvPr/>
        </p:nvPicPr>
        <p:blipFill>
          <a:blip r:embed="rId4"/>
          <a:stretch>
            <a:fillRect/>
          </a:stretch>
        </p:blipFill>
        <p:spPr>
          <a:xfrm>
            <a:off x="6629809" y="1432917"/>
            <a:ext cx="5174796" cy="5266944"/>
          </a:xfrm>
          <a:prstGeom prst="rect">
            <a:avLst/>
          </a:prstGeom>
          <a:ln w="12700">
            <a:miter lim="400000"/>
          </a:ln>
        </p:spPr>
      </p:pic>
    </p:spTree>
    <p:extLst>
      <p:ext uri="{BB962C8B-B14F-4D97-AF65-F5344CB8AC3E}">
        <p14:creationId xmlns:p14="http://schemas.microsoft.com/office/powerpoint/2010/main" val="49238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3BAAD-5986-0E6A-54FE-A5F42DB1D18C}"/>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0AE5F88-341F-4D49-2F7D-CC0EB893DD47}"/>
              </a:ext>
            </a:extLst>
          </p:cNvPr>
          <p:cNvSpPr>
            <a:spLocks noGrp="1"/>
          </p:cNvSpPr>
          <p:nvPr>
            <p:ph idx="1"/>
          </p:nvPr>
        </p:nvSpPr>
        <p:spPr/>
        <p:txBody>
          <a:bodyPr/>
          <a:lstStyle/>
          <a:p>
            <a:pPr marL="0" indent="0">
              <a:buNone/>
            </a:pPr>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a:p>
            <a:endParaRPr lang="en-US" dirty="0"/>
          </a:p>
          <a:p>
            <a:pPr marL="0" indent="0">
              <a:buNone/>
            </a:pPr>
            <a:r>
              <a:rPr lang="en-US" b="1" dirty="0">
                <a:latin typeface="Consolas" panose="020B0609020204030204" pitchFamily="49" charset="0"/>
                <a:cs typeface="Consolas" panose="020B0609020204030204" pitchFamily="49" charset="0"/>
              </a:rPr>
              <a:t>int x = -1;   </a:t>
            </a:r>
            <a:r>
              <a:rPr lang="en-US" b="1" dirty="0">
                <a:solidFill>
                  <a:srgbClr val="00B050"/>
                </a:solidFill>
                <a:latin typeface="Consolas" panose="020B0609020204030204" pitchFamily="49" charset="0"/>
                <a:cs typeface="Consolas" panose="020B0609020204030204" pitchFamily="49" charset="0"/>
              </a:rPr>
              <a:t>// 1111 1111 1111 1111 1111 1111 1111 1111</a:t>
            </a:r>
          </a:p>
          <a:p>
            <a:pPr marL="0" indent="0">
              <a:buNone/>
            </a:pPr>
            <a:r>
              <a:rPr lang="en-US" b="1" dirty="0">
                <a:latin typeface="Consolas" panose="020B0609020204030204" pitchFamily="49" charset="0"/>
                <a:cs typeface="Consolas" panose="020B0609020204030204" pitchFamily="49" charset="0"/>
              </a:rPr>
              <a:t>unsigned int y = 0;</a:t>
            </a:r>
          </a:p>
          <a:p>
            <a:pPr marL="0" indent="0">
              <a:buNone/>
            </a:pPr>
            <a:r>
              <a:rPr lang="en-US" b="1" dirty="0">
                <a:latin typeface="Consolas" panose="020B0609020204030204" pitchFamily="49" charset="0"/>
                <a:cs typeface="Consolas" panose="020B0609020204030204" pitchFamily="49" charset="0"/>
              </a:rPr>
              <a:t>if (x &lt; y) { ...  </a:t>
            </a:r>
            <a:r>
              <a:rPr lang="en-US" b="1" dirty="0">
                <a:solidFill>
                  <a:srgbClr val="00B050"/>
                </a:solidFill>
                <a:latin typeface="Consolas" panose="020B0609020204030204" pitchFamily="49" charset="0"/>
                <a:cs typeface="Consolas" panose="020B0609020204030204" pitchFamily="49" charset="0"/>
              </a:rPr>
              <a:t>// will be false!!</a:t>
            </a:r>
          </a:p>
          <a:p>
            <a:pPr marL="0" indent="0">
              <a:buNone/>
            </a:pPr>
            <a:endParaRPr lang="en-US" b="1" dirty="0">
              <a:solidFill>
                <a:srgbClr val="00B050"/>
              </a:solidFill>
              <a:latin typeface="Consolas" panose="020B0609020204030204" pitchFamily="49" charset="0"/>
              <a:cs typeface="Consolas" panose="020B0609020204030204" pitchFamily="49" charset="0"/>
            </a:endParaRPr>
          </a:p>
          <a:p>
            <a:pPr marL="0" indent="0">
              <a:buNone/>
            </a:pPr>
            <a:endParaRPr lang="en-US" b="1" dirty="0">
              <a:solidFill>
                <a:srgbClr val="00B050"/>
              </a:solidFill>
              <a:latin typeface="Consolas" panose="020B0609020204030204" pitchFamily="49" charset="0"/>
              <a:cs typeface="Consolas" panose="020B0609020204030204" pitchFamily="49" charset="0"/>
            </a:endParaRPr>
          </a:p>
          <a:p>
            <a:pPr marL="0" indent="0">
              <a:buNone/>
            </a:pPr>
            <a:r>
              <a:rPr lang="en-US" dirty="0">
                <a:sym typeface="Wingdings" pitchFamily="2" charset="2"/>
              </a:rPr>
              <a:t>Note: when doing &lt;, &gt;, &lt;=, &gt;= comparison between different </a:t>
            </a:r>
            <a:r>
              <a:rPr lang="en-US" b="1" i="1" u="sng" dirty="0">
                <a:sym typeface="Wingdings" pitchFamily="2" charset="2"/>
              </a:rPr>
              <a:t>size</a:t>
            </a:r>
            <a:r>
              <a:rPr lang="en-US" dirty="0">
                <a:sym typeface="Wingdings" pitchFamily="2" charset="2"/>
              </a:rPr>
              <a:t> types, it will </a:t>
            </a:r>
            <a:r>
              <a:rPr lang="en-US" i="1" dirty="0">
                <a:sym typeface="Wingdings" pitchFamily="2" charset="2"/>
              </a:rPr>
              <a:t>promote to the larger type</a:t>
            </a:r>
            <a:r>
              <a:rPr lang="en-US" dirty="0">
                <a:sym typeface="Wingdings" pitchFamily="2" charset="2"/>
              </a:rPr>
              <a:t>.</a:t>
            </a:r>
            <a:endParaRPr lang="en-US" dirty="0"/>
          </a:p>
        </p:txBody>
      </p:sp>
    </p:spTree>
    <p:extLst>
      <p:ext uri="{BB962C8B-B14F-4D97-AF65-F5344CB8AC3E}">
        <p14:creationId xmlns:p14="http://schemas.microsoft.com/office/powerpoint/2010/main" val="410908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solidFill>
                  <a:schemeClr val="bg1">
                    <a:lumMod val="75000"/>
                  </a:schemeClr>
                </a:solidFill>
              </a:rPr>
              <a:t>Recap and continuing</a:t>
            </a:r>
            <a:r>
              <a:rPr lang="en-US" dirty="0">
                <a:solidFill>
                  <a:schemeClr val="bg1">
                    <a:lumMod val="75000"/>
                  </a:schemeClr>
                </a:solidFill>
              </a:rPr>
              <a:t>: Integer Representations</a:t>
            </a:r>
            <a:endParaRPr lang="en-US" b="1" dirty="0">
              <a:solidFill>
                <a:schemeClr val="bg1">
                  <a:lumMod val="75000"/>
                </a:schemeClr>
              </a:solidFill>
            </a:endParaRPr>
          </a:p>
          <a:p>
            <a:pPr>
              <a:tabLst>
                <a:tab pos="11595100" algn="r"/>
              </a:tabLst>
            </a:pPr>
            <a:r>
              <a:rPr lang="en-US" b="1" dirty="0"/>
              <a:t>Bitwise Operators	</a:t>
            </a:r>
          </a:p>
          <a:p>
            <a:pPr>
              <a:tabLst>
                <a:tab pos="11595100" algn="r"/>
              </a:tabLst>
            </a:pPr>
            <a:r>
              <a:rPr lang="en-US" dirty="0">
                <a:solidFill>
                  <a:schemeClr val="bg1">
                    <a:lumMod val="75000"/>
                  </a:schemeClr>
                </a:solidFill>
              </a:rPr>
              <a:t>Bitmasks	</a:t>
            </a:r>
          </a:p>
          <a:p>
            <a:pPr>
              <a:tabLst>
                <a:tab pos="11595100" algn="r"/>
              </a:tabLst>
            </a:pPr>
            <a:endParaRPr lang="en-US" dirty="0">
              <a:solidFill>
                <a:schemeClr val="bg1">
                  <a:lumMod val="75000"/>
                </a:schemeClr>
              </a:solidFill>
            </a:endParaRPr>
          </a:p>
        </p:txBody>
      </p:sp>
    </p:spTree>
    <p:extLst>
      <p:ext uri="{BB962C8B-B14F-4D97-AF65-F5344CB8AC3E}">
        <p14:creationId xmlns:p14="http://schemas.microsoft.com/office/powerpoint/2010/main" val="725682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44EF-35A7-C548-98E8-0E883C3BA31A}"/>
              </a:ext>
            </a:extLst>
          </p:cNvPr>
          <p:cNvSpPr>
            <a:spLocks noGrp="1"/>
          </p:cNvSpPr>
          <p:nvPr>
            <p:ph type="title"/>
          </p:nvPr>
        </p:nvSpPr>
        <p:spPr/>
        <p:txBody>
          <a:bodyPr/>
          <a:lstStyle/>
          <a:p>
            <a:r>
              <a:rPr lang="en-US" dirty="0"/>
              <a:t>Bitwise Operators</a:t>
            </a:r>
          </a:p>
        </p:txBody>
      </p:sp>
      <p:sp>
        <p:nvSpPr>
          <p:cNvPr id="3" name="Content Placeholder 2">
            <a:extLst>
              <a:ext uri="{FF2B5EF4-FFF2-40B4-BE49-F238E27FC236}">
                <a16:creationId xmlns:a16="http://schemas.microsoft.com/office/drawing/2014/main" id="{A12AB141-F23C-4B4C-997E-7938850BCB48}"/>
              </a:ext>
            </a:extLst>
          </p:cNvPr>
          <p:cNvSpPr>
            <a:spLocks noGrp="1"/>
          </p:cNvSpPr>
          <p:nvPr>
            <p:ph idx="1"/>
          </p:nvPr>
        </p:nvSpPr>
        <p:spPr/>
        <p:txBody>
          <a:bodyPr/>
          <a:lstStyle/>
          <a:p>
            <a:r>
              <a:rPr lang="en-US" dirty="0"/>
              <a:t>You’re already familiar with many operators in C:</a:t>
            </a:r>
          </a:p>
          <a:p>
            <a:pPr lvl="1"/>
            <a:r>
              <a:rPr lang="en-US" b="1" dirty="0"/>
              <a:t>Arithmetic operators:</a:t>
            </a:r>
            <a:r>
              <a:rPr lang="en-US" dirty="0"/>
              <a:t> +, -, *, /, %</a:t>
            </a:r>
          </a:p>
          <a:p>
            <a:pPr lvl="1"/>
            <a:r>
              <a:rPr lang="en-US" b="1" dirty="0"/>
              <a:t>Comparison operators:</a:t>
            </a:r>
            <a:r>
              <a:rPr lang="en-US" dirty="0"/>
              <a:t> ==, !=, &lt;, &gt;, &lt;=, &gt;=</a:t>
            </a:r>
          </a:p>
          <a:p>
            <a:pPr lvl="1"/>
            <a:r>
              <a:rPr lang="en-US" b="1" dirty="0"/>
              <a:t>Logical Operators</a:t>
            </a:r>
            <a:r>
              <a:rPr lang="en-US" dirty="0"/>
              <a:t>: &amp;&amp;, ||, !</a:t>
            </a:r>
          </a:p>
          <a:p>
            <a:r>
              <a:rPr lang="en-US" dirty="0"/>
              <a:t>Today, we’re introducing a new category of operators: </a:t>
            </a:r>
            <a:r>
              <a:rPr lang="en-US" b="1" dirty="0"/>
              <a:t>bitwise operators:</a:t>
            </a:r>
            <a:endParaRPr lang="en-US" dirty="0"/>
          </a:p>
          <a:p>
            <a:pPr lvl="1"/>
            <a:r>
              <a:rPr lang="en-US" dirty="0"/>
              <a:t>&amp;, |, ~, ^, &lt;&lt;, &gt;&gt;</a:t>
            </a:r>
          </a:p>
          <a:p>
            <a:pPr lvl="1"/>
            <a:endParaRPr lang="en-US" b="1" dirty="0"/>
          </a:p>
        </p:txBody>
      </p:sp>
    </p:spTree>
    <p:extLst>
      <p:ext uri="{BB962C8B-B14F-4D97-AF65-F5344CB8AC3E}">
        <p14:creationId xmlns:p14="http://schemas.microsoft.com/office/powerpoint/2010/main" val="965999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And (&amp;)</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p:txBody>
          <a:bodyPr/>
          <a:lstStyle/>
          <a:p>
            <a:pPr marL="0" indent="0">
              <a:buNone/>
            </a:pPr>
            <a:r>
              <a:rPr lang="en-US" dirty="0"/>
              <a:t>AND is a binary operator.  The AND of 2 bits is 1 if both bits are 1, and 0 otherwise.</a:t>
            </a:r>
            <a:endParaRPr lang="en-US" sz="3600" b="1"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157A301D-AC63-C74B-BE3A-BD640904B85D}"/>
              </a:ext>
            </a:extLst>
          </p:cNvPr>
          <p:cNvGraphicFramePr>
            <a:graphicFrameLocks noGrp="1"/>
          </p:cNvGraphicFramePr>
          <p:nvPr>
            <p:extLst>
              <p:ext uri="{D42A27DB-BD31-4B8C-83A1-F6EECF244321}">
                <p14:modId xmlns:p14="http://schemas.microsoft.com/office/powerpoint/2010/main" val="766851200"/>
              </p:ext>
            </p:extLst>
          </p:nvPr>
        </p:nvGraphicFramePr>
        <p:xfrm>
          <a:off x="3378199" y="3052161"/>
          <a:ext cx="5359401" cy="2967640"/>
        </p:xfrm>
        <a:graphic>
          <a:graphicData uri="http://schemas.openxmlformats.org/drawingml/2006/table">
            <a:tbl>
              <a:tblPr firstRow="1" bandRow="1">
                <a:tableStyleId>{5C22544A-7EE6-4342-B048-85BDC9FD1C3A}</a:tableStyleId>
              </a:tblPr>
              <a:tblGrid>
                <a:gridCol w="1786467">
                  <a:extLst>
                    <a:ext uri="{9D8B030D-6E8A-4147-A177-3AD203B41FA5}">
                      <a16:colId xmlns:a16="http://schemas.microsoft.com/office/drawing/2014/main" val="3511017045"/>
                    </a:ext>
                  </a:extLst>
                </a:gridCol>
                <a:gridCol w="1786467">
                  <a:extLst>
                    <a:ext uri="{9D8B030D-6E8A-4147-A177-3AD203B41FA5}">
                      <a16:colId xmlns:a16="http://schemas.microsoft.com/office/drawing/2014/main" val="3388057426"/>
                    </a:ext>
                  </a:extLst>
                </a:gridCol>
                <a:gridCol w="1786467">
                  <a:extLst>
                    <a:ext uri="{9D8B030D-6E8A-4147-A177-3AD203B41FA5}">
                      <a16:colId xmlns:a16="http://schemas.microsoft.com/office/drawing/2014/main" val="972478886"/>
                    </a:ext>
                  </a:extLst>
                </a:gridCol>
              </a:tblGrid>
              <a:tr h="593528">
                <a:tc>
                  <a:txBody>
                    <a:bodyPr/>
                    <a:lstStyle/>
                    <a:p>
                      <a:pPr algn="ctr"/>
                      <a:r>
                        <a:rPr lang="en-US" sz="3200" b="1" dirty="0">
                          <a:latin typeface="Consolas" panose="020B0609020204030204" pitchFamily="49" charset="0"/>
                          <a:cs typeface="Consolas" panose="020B0609020204030204" pitchFamily="49" charset="0"/>
                        </a:rPr>
                        <a:t>a</a:t>
                      </a:r>
                    </a:p>
                  </a:txBody>
                  <a:tcPr anchor="ctr"/>
                </a:tc>
                <a:tc>
                  <a:txBody>
                    <a:bodyPr/>
                    <a:lstStyle/>
                    <a:p>
                      <a:pPr algn="ctr"/>
                      <a:r>
                        <a:rPr lang="en-US" sz="3200" b="1" dirty="0">
                          <a:latin typeface="Consolas" panose="020B0609020204030204" pitchFamily="49" charset="0"/>
                          <a:cs typeface="Consolas" panose="020B0609020204030204" pitchFamily="49" charset="0"/>
                        </a:rPr>
                        <a:t>b</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b="1" dirty="0">
                          <a:latin typeface="Consolas" panose="020B0609020204030204" pitchFamily="49" charset="0"/>
                          <a:cs typeface="Consolas" panose="020B0609020204030204" pitchFamily="49" charset="0"/>
                        </a:rPr>
                        <a:t>output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62881795"/>
                  </a:ext>
                </a:extLst>
              </a:tr>
              <a:tr h="59352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8923016"/>
                  </a:ext>
                </a:extLst>
              </a:tr>
              <a:tr h="59352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16352361"/>
                  </a:ext>
                </a:extLst>
              </a:tr>
              <a:tr h="59352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2298274"/>
                  </a:ext>
                </a:extLst>
              </a:tr>
              <a:tr h="59352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9985667"/>
                  </a:ext>
                </a:extLst>
              </a:tr>
            </a:tbl>
          </a:graphicData>
        </a:graphic>
      </p:graphicFrame>
      <p:sp>
        <p:nvSpPr>
          <p:cNvPr id="5" name="Rectangle 4">
            <a:extLst>
              <a:ext uri="{FF2B5EF4-FFF2-40B4-BE49-F238E27FC236}">
                <a16:creationId xmlns:a16="http://schemas.microsoft.com/office/drawing/2014/main" id="{CDFE43F8-BAC1-294B-A13E-E3542ED4580E}"/>
              </a:ext>
            </a:extLst>
          </p:cNvPr>
          <p:cNvSpPr/>
          <p:nvPr/>
        </p:nvSpPr>
        <p:spPr>
          <a:xfrm>
            <a:off x="4066007" y="2401348"/>
            <a:ext cx="3983783" cy="646331"/>
          </a:xfrm>
          <a:prstGeom prst="rect">
            <a:avLst/>
          </a:prstGeom>
        </p:spPr>
        <p:txBody>
          <a:bodyPr wrap="none">
            <a:spAutoFit/>
          </a:bodyPr>
          <a:lstStyle/>
          <a:p>
            <a:pPr marL="0" indent="0" algn="ctr">
              <a:buNone/>
            </a:pPr>
            <a:r>
              <a:rPr lang="en-US" sz="3600" b="1" dirty="0">
                <a:latin typeface="Consolas" panose="020B0609020204030204" pitchFamily="49" charset="0"/>
                <a:cs typeface="Consolas" panose="020B0609020204030204" pitchFamily="49" charset="0"/>
              </a:rPr>
              <a:t>output = a &amp; b;</a:t>
            </a:r>
          </a:p>
        </p:txBody>
      </p:sp>
      <p:sp>
        <p:nvSpPr>
          <p:cNvPr id="6" name="Rectangle 5">
            <a:extLst>
              <a:ext uri="{FF2B5EF4-FFF2-40B4-BE49-F238E27FC236}">
                <a16:creationId xmlns:a16="http://schemas.microsoft.com/office/drawing/2014/main" id="{7742BEB4-20CD-6542-854B-26A04E86232E}"/>
              </a:ext>
            </a:extLst>
          </p:cNvPr>
          <p:cNvSpPr/>
          <p:nvPr/>
        </p:nvSpPr>
        <p:spPr>
          <a:xfrm>
            <a:off x="3006421" y="6076890"/>
            <a:ext cx="6102953" cy="400110"/>
          </a:xfrm>
          <a:prstGeom prst="rect">
            <a:avLst/>
          </a:prstGeom>
        </p:spPr>
        <p:txBody>
          <a:bodyPr wrap="none">
            <a:spAutoFit/>
          </a:bodyPr>
          <a:lstStyle/>
          <a:p>
            <a:pPr algn="ctr"/>
            <a:r>
              <a:rPr lang="en-US" sz="2000" dirty="0"/>
              <a:t>&amp; with 1 to let a bit through, &amp; with 0 to zero out a bit</a:t>
            </a:r>
          </a:p>
        </p:txBody>
      </p:sp>
    </p:spTree>
    <p:extLst>
      <p:ext uri="{BB962C8B-B14F-4D97-AF65-F5344CB8AC3E}">
        <p14:creationId xmlns:p14="http://schemas.microsoft.com/office/powerpoint/2010/main" val="1590619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Or (|)</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533400"/>
          </a:xfrm>
        </p:spPr>
        <p:txBody>
          <a:bodyPr/>
          <a:lstStyle/>
          <a:p>
            <a:pPr marL="0" indent="0">
              <a:buNone/>
            </a:pPr>
            <a:r>
              <a:rPr lang="en-US" dirty="0"/>
              <a:t>OR is a binary operator.  The OR of 2 bits is 1 if either (or both) bits is 1. </a:t>
            </a:r>
          </a:p>
          <a:p>
            <a:pPr marL="0" indent="0">
              <a:buNone/>
            </a:pPr>
            <a:endParaRPr lang="en-US" sz="3600" b="1"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157A301D-AC63-C74B-BE3A-BD640904B85D}"/>
              </a:ext>
            </a:extLst>
          </p:cNvPr>
          <p:cNvGraphicFramePr>
            <a:graphicFrameLocks noGrp="1"/>
          </p:cNvGraphicFramePr>
          <p:nvPr>
            <p:extLst>
              <p:ext uri="{D42A27DB-BD31-4B8C-83A1-F6EECF244321}">
                <p14:modId xmlns:p14="http://schemas.microsoft.com/office/powerpoint/2010/main" val="4236720241"/>
              </p:ext>
            </p:extLst>
          </p:nvPr>
        </p:nvGraphicFramePr>
        <p:xfrm>
          <a:off x="3378199" y="3052160"/>
          <a:ext cx="5359401" cy="2967640"/>
        </p:xfrm>
        <a:graphic>
          <a:graphicData uri="http://schemas.openxmlformats.org/drawingml/2006/table">
            <a:tbl>
              <a:tblPr firstRow="1" bandRow="1">
                <a:tableStyleId>{5C22544A-7EE6-4342-B048-85BDC9FD1C3A}</a:tableStyleId>
              </a:tblPr>
              <a:tblGrid>
                <a:gridCol w="1786467">
                  <a:extLst>
                    <a:ext uri="{9D8B030D-6E8A-4147-A177-3AD203B41FA5}">
                      <a16:colId xmlns:a16="http://schemas.microsoft.com/office/drawing/2014/main" val="3511017045"/>
                    </a:ext>
                  </a:extLst>
                </a:gridCol>
                <a:gridCol w="1786467">
                  <a:extLst>
                    <a:ext uri="{9D8B030D-6E8A-4147-A177-3AD203B41FA5}">
                      <a16:colId xmlns:a16="http://schemas.microsoft.com/office/drawing/2014/main" val="3388057426"/>
                    </a:ext>
                  </a:extLst>
                </a:gridCol>
                <a:gridCol w="1786467">
                  <a:extLst>
                    <a:ext uri="{9D8B030D-6E8A-4147-A177-3AD203B41FA5}">
                      <a16:colId xmlns:a16="http://schemas.microsoft.com/office/drawing/2014/main" val="972478886"/>
                    </a:ext>
                  </a:extLst>
                </a:gridCol>
              </a:tblGrid>
              <a:tr h="593528">
                <a:tc>
                  <a:txBody>
                    <a:bodyPr/>
                    <a:lstStyle/>
                    <a:p>
                      <a:pPr algn="ctr"/>
                      <a:r>
                        <a:rPr lang="en-US" sz="3200" b="1" dirty="0">
                          <a:latin typeface="Consolas" panose="020B0609020204030204" pitchFamily="49" charset="0"/>
                          <a:cs typeface="Consolas" panose="020B0609020204030204" pitchFamily="49" charset="0"/>
                        </a:rPr>
                        <a:t>a</a:t>
                      </a:r>
                    </a:p>
                  </a:txBody>
                  <a:tcPr anchor="ctr"/>
                </a:tc>
                <a:tc>
                  <a:txBody>
                    <a:bodyPr/>
                    <a:lstStyle/>
                    <a:p>
                      <a:pPr algn="ctr"/>
                      <a:r>
                        <a:rPr lang="en-US" sz="3200" b="1" dirty="0">
                          <a:latin typeface="Consolas" panose="020B0609020204030204" pitchFamily="49" charset="0"/>
                          <a:cs typeface="Consolas" panose="020B0609020204030204" pitchFamily="49" charset="0"/>
                        </a:rPr>
                        <a:t>b</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b="1" dirty="0">
                          <a:latin typeface="Consolas" panose="020B0609020204030204" pitchFamily="49" charset="0"/>
                          <a:cs typeface="Consolas" panose="020B0609020204030204" pitchFamily="49" charset="0"/>
                        </a:rPr>
                        <a:t>output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62881795"/>
                  </a:ext>
                </a:extLst>
              </a:tr>
              <a:tr h="59352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8923016"/>
                  </a:ext>
                </a:extLst>
              </a:tr>
              <a:tr h="59352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16352361"/>
                  </a:ext>
                </a:extLst>
              </a:tr>
              <a:tr h="59352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2298274"/>
                  </a:ext>
                </a:extLst>
              </a:tr>
              <a:tr h="59352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9985667"/>
                  </a:ext>
                </a:extLst>
              </a:tr>
            </a:tbl>
          </a:graphicData>
        </a:graphic>
      </p:graphicFrame>
      <p:sp>
        <p:nvSpPr>
          <p:cNvPr id="5" name="Rectangle 4">
            <a:extLst>
              <a:ext uri="{FF2B5EF4-FFF2-40B4-BE49-F238E27FC236}">
                <a16:creationId xmlns:a16="http://schemas.microsoft.com/office/drawing/2014/main" id="{91AD558E-E62E-C845-B90C-566E3D5F781D}"/>
              </a:ext>
            </a:extLst>
          </p:cNvPr>
          <p:cNvSpPr/>
          <p:nvPr/>
        </p:nvSpPr>
        <p:spPr>
          <a:xfrm>
            <a:off x="4066007" y="2405830"/>
            <a:ext cx="3983783" cy="646331"/>
          </a:xfrm>
          <a:prstGeom prst="rect">
            <a:avLst/>
          </a:prstGeom>
        </p:spPr>
        <p:txBody>
          <a:bodyPr wrap="none">
            <a:spAutoFit/>
          </a:bodyPr>
          <a:lstStyle/>
          <a:p>
            <a:pPr marL="0" indent="0" algn="ctr">
              <a:buNone/>
            </a:pPr>
            <a:r>
              <a:rPr lang="en-US" sz="3600" b="1" dirty="0">
                <a:latin typeface="Consolas" panose="020B0609020204030204" pitchFamily="49" charset="0"/>
                <a:cs typeface="Consolas" panose="020B0609020204030204" pitchFamily="49" charset="0"/>
              </a:rPr>
              <a:t>output = a | b;</a:t>
            </a:r>
          </a:p>
        </p:txBody>
      </p:sp>
      <p:sp>
        <p:nvSpPr>
          <p:cNvPr id="6" name="Rectangle 5">
            <a:extLst>
              <a:ext uri="{FF2B5EF4-FFF2-40B4-BE49-F238E27FC236}">
                <a16:creationId xmlns:a16="http://schemas.microsoft.com/office/drawing/2014/main" id="{B139D0D4-A5DB-474D-A182-767838FFA223}"/>
              </a:ext>
            </a:extLst>
          </p:cNvPr>
          <p:cNvSpPr/>
          <p:nvPr/>
        </p:nvSpPr>
        <p:spPr>
          <a:xfrm>
            <a:off x="3034905" y="6051452"/>
            <a:ext cx="6122190" cy="400110"/>
          </a:xfrm>
          <a:prstGeom prst="rect">
            <a:avLst/>
          </a:prstGeom>
        </p:spPr>
        <p:txBody>
          <a:bodyPr wrap="none">
            <a:spAutoFit/>
          </a:bodyPr>
          <a:lstStyle/>
          <a:p>
            <a:pPr algn="ctr"/>
            <a:r>
              <a:rPr lang="en-US" sz="2000" dirty="0"/>
              <a:t>| with 1 to turn on a bit, | with 0 to let a bit go through</a:t>
            </a:r>
          </a:p>
        </p:txBody>
      </p:sp>
    </p:spTree>
    <p:extLst>
      <p:ext uri="{BB962C8B-B14F-4D97-AF65-F5344CB8AC3E}">
        <p14:creationId xmlns:p14="http://schemas.microsoft.com/office/powerpoint/2010/main" val="245548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Not (~)</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a:xfrm>
            <a:off x="152400" y="1295400"/>
            <a:ext cx="11811000" cy="646331"/>
          </a:xfrm>
        </p:spPr>
        <p:txBody>
          <a:bodyPr/>
          <a:lstStyle/>
          <a:p>
            <a:pPr marL="0" indent="0">
              <a:buNone/>
            </a:pPr>
            <a:r>
              <a:rPr lang="en-US" dirty="0"/>
              <a:t>NOT is a unary operator.  The NOT of a bit is 1 if the bit is 0, or 1 otherwise.  </a:t>
            </a:r>
            <a:endParaRPr lang="en-US" sz="3600" b="1"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157A301D-AC63-C74B-BE3A-BD640904B85D}"/>
              </a:ext>
            </a:extLst>
          </p:cNvPr>
          <p:cNvGraphicFramePr>
            <a:graphicFrameLocks noGrp="1"/>
          </p:cNvGraphicFramePr>
          <p:nvPr>
            <p:extLst>
              <p:ext uri="{D42A27DB-BD31-4B8C-83A1-F6EECF244321}">
                <p14:modId xmlns:p14="http://schemas.microsoft.com/office/powerpoint/2010/main" val="257867562"/>
              </p:ext>
            </p:extLst>
          </p:nvPr>
        </p:nvGraphicFramePr>
        <p:xfrm>
          <a:off x="4309533" y="3048000"/>
          <a:ext cx="3572934" cy="2146344"/>
        </p:xfrm>
        <a:graphic>
          <a:graphicData uri="http://schemas.openxmlformats.org/drawingml/2006/table">
            <a:tbl>
              <a:tblPr firstRow="1" bandRow="1">
                <a:tableStyleId>{5C22544A-7EE6-4342-B048-85BDC9FD1C3A}</a:tableStyleId>
              </a:tblPr>
              <a:tblGrid>
                <a:gridCol w="1786467">
                  <a:extLst>
                    <a:ext uri="{9D8B030D-6E8A-4147-A177-3AD203B41FA5}">
                      <a16:colId xmlns:a16="http://schemas.microsoft.com/office/drawing/2014/main" val="3511017045"/>
                    </a:ext>
                  </a:extLst>
                </a:gridCol>
                <a:gridCol w="1786467">
                  <a:extLst>
                    <a:ext uri="{9D8B030D-6E8A-4147-A177-3AD203B41FA5}">
                      <a16:colId xmlns:a16="http://schemas.microsoft.com/office/drawing/2014/main" val="972478886"/>
                    </a:ext>
                  </a:extLst>
                </a:gridCol>
              </a:tblGrid>
              <a:tr h="715448">
                <a:tc>
                  <a:txBody>
                    <a:bodyPr/>
                    <a:lstStyle/>
                    <a:p>
                      <a:pPr algn="ctr"/>
                      <a:r>
                        <a:rPr lang="en-US" sz="3200" b="1" dirty="0">
                          <a:latin typeface="Consolas" panose="020B0609020204030204" pitchFamily="49" charset="0"/>
                          <a:cs typeface="Consolas" panose="020B0609020204030204" pitchFamily="49" charset="0"/>
                        </a:rPr>
                        <a:t>a</a:t>
                      </a:r>
                    </a:p>
                  </a:txBody>
                  <a:tcPr anchor="ctr"/>
                </a:tc>
                <a:tc>
                  <a:txBody>
                    <a:bodyPr/>
                    <a:lstStyle/>
                    <a:p>
                      <a:pPr algn="ctr"/>
                      <a:r>
                        <a:rPr lang="en-US" sz="3200" b="1" dirty="0">
                          <a:latin typeface="Consolas" panose="020B0609020204030204" pitchFamily="49" charset="0"/>
                          <a:cs typeface="Consolas" panose="020B0609020204030204" pitchFamily="49" charset="0"/>
                        </a:rPr>
                        <a:t>output</a:t>
                      </a:r>
                    </a:p>
                  </a:txBody>
                  <a:tcPr anchor="ctr"/>
                </a:tc>
                <a:extLst>
                  <a:ext uri="{0D108BD9-81ED-4DB2-BD59-A6C34878D82A}">
                    <a16:rowId xmlns:a16="http://schemas.microsoft.com/office/drawing/2014/main" val="2362881795"/>
                  </a:ext>
                </a:extLst>
              </a:tr>
              <a:tr h="71544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98923016"/>
                  </a:ext>
                </a:extLst>
              </a:tr>
              <a:tr h="71544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tc>
                <a:extLst>
                  <a:ext uri="{0D108BD9-81ED-4DB2-BD59-A6C34878D82A}">
                    <a16:rowId xmlns:a16="http://schemas.microsoft.com/office/drawing/2014/main" val="4116352361"/>
                  </a:ext>
                </a:extLst>
              </a:tr>
            </a:tbl>
          </a:graphicData>
        </a:graphic>
      </p:graphicFrame>
      <p:sp>
        <p:nvSpPr>
          <p:cNvPr id="5" name="Rectangle 4">
            <a:extLst>
              <a:ext uri="{FF2B5EF4-FFF2-40B4-BE49-F238E27FC236}">
                <a16:creationId xmlns:a16="http://schemas.microsoft.com/office/drawing/2014/main" id="{533C5FAB-39DB-4E4B-89B1-D51C8402A970}"/>
              </a:ext>
            </a:extLst>
          </p:cNvPr>
          <p:cNvSpPr/>
          <p:nvPr/>
        </p:nvSpPr>
        <p:spPr>
          <a:xfrm>
            <a:off x="4445920" y="2401669"/>
            <a:ext cx="3223959" cy="646331"/>
          </a:xfrm>
          <a:prstGeom prst="rect">
            <a:avLst/>
          </a:prstGeom>
        </p:spPr>
        <p:txBody>
          <a:bodyPr wrap="none">
            <a:spAutoFit/>
          </a:bodyPr>
          <a:lstStyle/>
          <a:p>
            <a:pPr marL="0" indent="0" algn="ctr">
              <a:buNone/>
            </a:pPr>
            <a:r>
              <a:rPr lang="en-US" sz="3600" b="1" dirty="0">
                <a:latin typeface="Consolas" panose="020B0609020204030204" pitchFamily="49" charset="0"/>
                <a:cs typeface="Consolas" panose="020B0609020204030204" pitchFamily="49" charset="0"/>
              </a:rPr>
              <a:t>output = ~a;</a:t>
            </a:r>
          </a:p>
        </p:txBody>
      </p:sp>
    </p:spTree>
    <p:extLst>
      <p:ext uri="{BB962C8B-B14F-4D97-AF65-F5344CB8AC3E}">
        <p14:creationId xmlns:p14="http://schemas.microsoft.com/office/powerpoint/2010/main" val="2342558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7725-36A2-8A4E-8EC5-A4E9934BBDE4}"/>
              </a:ext>
            </a:extLst>
          </p:cNvPr>
          <p:cNvSpPr>
            <a:spLocks noGrp="1"/>
          </p:cNvSpPr>
          <p:nvPr>
            <p:ph type="title"/>
          </p:nvPr>
        </p:nvSpPr>
        <p:spPr/>
        <p:txBody>
          <a:bodyPr/>
          <a:lstStyle/>
          <a:p>
            <a:r>
              <a:rPr lang="en-US" dirty="0"/>
              <a:t>Exclusive Or (^)</a:t>
            </a:r>
          </a:p>
        </p:txBody>
      </p:sp>
      <p:sp>
        <p:nvSpPr>
          <p:cNvPr id="3" name="Content Placeholder 2">
            <a:extLst>
              <a:ext uri="{FF2B5EF4-FFF2-40B4-BE49-F238E27FC236}">
                <a16:creationId xmlns:a16="http://schemas.microsoft.com/office/drawing/2014/main" id="{66D51372-0ED3-964C-A0B0-A8A18C33594B}"/>
              </a:ext>
            </a:extLst>
          </p:cNvPr>
          <p:cNvSpPr>
            <a:spLocks noGrp="1"/>
          </p:cNvSpPr>
          <p:nvPr>
            <p:ph idx="1"/>
          </p:nvPr>
        </p:nvSpPr>
        <p:spPr/>
        <p:txBody>
          <a:bodyPr/>
          <a:lstStyle/>
          <a:p>
            <a:pPr marL="0" indent="0">
              <a:buNone/>
            </a:pPr>
            <a:r>
              <a:rPr lang="en-US" dirty="0"/>
              <a:t>Exclusive Or (XOR) is a binary operator.  The XOR of 2 bits is 1 if </a:t>
            </a:r>
            <a:r>
              <a:rPr lang="en-US" i="1" dirty="0"/>
              <a:t>exactly</a:t>
            </a:r>
            <a:r>
              <a:rPr lang="en-US" dirty="0"/>
              <a:t> one of the bits is 1, or 0 otherwise.</a:t>
            </a:r>
            <a:endParaRPr lang="en-US" sz="3600" b="1" dirty="0">
              <a:latin typeface="Consolas" panose="020B0609020204030204" pitchFamily="49" charset="0"/>
              <a:cs typeface="Consolas" panose="020B0609020204030204" pitchFamily="49" charset="0"/>
            </a:endParaRPr>
          </a:p>
        </p:txBody>
      </p:sp>
      <p:graphicFrame>
        <p:nvGraphicFramePr>
          <p:cNvPr id="4" name="Table 3">
            <a:extLst>
              <a:ext uri="{FF2B5EF4-FFF2-40B4-BE49-F238E27FC236}">
                <a16:creationId xmlns:a16="http://schemas.microsoft.com/office/drawing/2014/main" id="{157A301D-AC63-C74B-BE3A-BD640904B85D}"/>
              </a:ext>
            </a:extLst>
          </p:cNvPr>
          <p:cNvGraphicFramePr>
            <a:graphicFrameLocks noGrp="1"/>
          </p:cNvGraphicFramePr>
          <p:nvPr>
            <p:extLst>
              <p:ext uri="{D42A27DB-BD31-4B8C-83A1-F6EECF244321}">
                <p14:modId xmlns:p14="http://schemas.microsoft.com/office/powerpoint/2010/main" val="1253464001"/>
              </p:ext>
            </p:extLst>
          </p:nvPr>
        </p:nvGraphicFramePr>
        <p:xfrm>
          <a:off x="3378199" y="3052161"/>
          <a:ext cx="5359401" cy="3043840"/>
        </p:xfrm>
        <a:graphic>
          <a:graphicData uri="http://schemas.openxmlformats.org/drawingml/2006/table">
            <a:tbl>
              <a:tblPr firstRow="1" bandRow="1">
                <a:tableStyleId>{5C22544A-7EE6-4342-B048-85BDC9FD1C3A}</a:tableStyleId>
              </a:tblPr>
              <a:tblGrid>
                <a:gridCol w="1786467">
                  <a:extLst>
                    <a:ext uri="{9D8B030D-6E8A-4147-A177-3AD203B41FA5}">
                      <a16:colId xmlns:a16="http://schemas.microsoft.com/office/drawing/2014/main" val="3511017045"/>
                    </a:ext>
                  </a:extLst>
                </a:gridCol>
                <a:gridCol w="1786467">
                  <a:extLst>
                    <a:ext uri="{9D8B030D-6E8A-4147-A177-3AD203B41FA5}">
                      <a16:colId xmlns:a16="http://schemas.microsoft.com/office/drawing/2014/main" val="3388057426"/>
                    </a:ext>
                  </a:extLst>
                </a:gridCol>
                <a:gridCol w="1786467">
                  <a:extLst>
                    <a:ext uri="{9D8B030D-6E8A-4147-A177-3AD203B41FA5}">
                      <a16:colId xmlns:a16="http://schemas.microsoft.com/office/drawing/2014/main" val="972478886"/>
                    </a:ext>
                  </a:extLst>
                </a:gridCol>
              </a:tblGrid>
              <a:tr h="608768">
                <a:tc>
                  <a:txBody>
                    <a:bodyPr/>
                    <a:lstStyle/>
                    <a:p>
                      <a:pPr algn="ctr"/>
                      <a:r>
                        <a:rPr lang="en-US" sz="3200" b="1" dirty="0">
                          <a:latin typeface="Consolas" panose="020B0609020204030204" pitchFamily="49" charset="0"/>
                          <a:cs typeface="Consolas" panose="020B0609020204030204" pitchFamily="49" charset="0"/>
                        </a:rPr>
                        <a:t>a</a:t>
                      </a:r>
                    </a:p>
                  </a:txBody>
                  <a:tcPr anchor="ctr"/>
                </a:tc>
                <a:tc>
                  <a:txBody>
                    <a:bodyPr/>
                    <a:lstStyle/>
                    <a:p>
                      <a:pPr algn="ctr"/>
                      <a:r>
                        <a:rPr lang="en-US" sz="3200" b="1" dirty="0">
                          <a:latin typeface="Consolas" panose="020B0609020204030204" pitchFamily="49" charset="0"/>
                          <a:cs typeface="Consolas" panose="020B0609020204030204" pitchFamily="49" charset="0"/>
                        </a:rPr>
                        <a:t>b</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b="1" dirty="0">
                          <a:latin typeface="Consolas" panose="020B0609020204030204" pitchFamily="49" charset="0"/>
                          <a:cs typeface="Consolas" panose="020B0609020204030204" pitchFamily="49" charset="0"/>
                        </a:rPr>
                        <a:t>output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62881795"/>
                  </a:ext>
                </a:extLst>
              </a:tr>
              <a:tr h="60876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8923016"/>
                  </a:ext>
                </a:extLst>
              </a:tr>
              <a:tr h="608768">
                <a:tc>
                  <a:txBody>
                    <a:bodyPr/>
                    <a:lstStyle/>
                    <a:p>
                      <a:pPr algn="ctr"/>
                      <a:r>
                        <a:rPr lang="en-US" sz="3200" dirty="0">
                          <a:latin typeface="Consolas" panose="020B0609020204030204" pitchFamily="49" charset="0"/>
                          <a:cs typeface="Consolas" panose="020B0609020204030204" pitchFamily="49" charset="0"/>
                        </a:rPr>
                        <a:t>0</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16352361"/>
                  </a:ext>
                </a:extLst>
              </a:tr>
              <a:tr h="60876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0</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1</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2298274"/>
                  </a:ext>
                </a:extLst>
              </a:tr>
              <a:tr h="608768">
                <a:tc>
                  <a:txBody>
                    <a:bodyPr/>
                    <a:lstStyle/>
                    <a:p>
                      <a:pPr algn="ctr"/>
                      <a:r>
                        <a:rPr lang="en-US" sz="3200" dirty="0">
                          <a:latin typeface="Consolas" panose="020B0609020204030204" pitchFamily="49" charset="0"/>
                          <a:cs typeface="Consolas" panose="020B0609020204030204" pitchFamily="49" charset="0"/>
                        </a:rPr>
                        <a:t>1</a:t>
                      </a:r>
                    </a:p>
                  </a:txBody>
                  <a:tcPr anchor="ctr"/>
                </a:tc>
                <a:tc>
                  <a:txBody>
                    <a:bodyPr/>
                    <a:lstStyle/>
                    <a:p>
                      <a:pPr algn="ctr"/>
                      <a:r>
                        <a:rPr lang="en-US" sz="3200" dirty="0">
                          <a:latin typeface="Consolas" panose="020B0609020204030204" pitchFamily="49" charset="0"/>
                          <a:cs typeface="Consolas" panose="020B0609020204030204" pitchFamily="49" charset="0"/>
                        </a:rPr>
                        <a:t>1</a:t>
                      </a:r>
                    </a:p>
                  </a:txBody>
                  <a:tcPr anchor="ctr">
                    <a:lnR w="12700" cap="flat" cmpd="sng" algn="ctr">
                      <a:solidFill>
                        <a:schemeClr val="tx1"/>
                      </a:solidFill>
                      <a:prstDash val="solid"/>
                      <a:round/>
                      <a:headEnd type="none" w="med" len="med"/>
                      <a:tailEnd type="none" w="med" len="med"/>
                    </a:lnR>
                  </a:tcPr>
                </a:tc>
                <a:tc>
                  <a:txBody>
                    <a:bodyPr/>
                    <a:lstStyle/>
                    <a:p>
                      <a:pPr algn="ctr"/>
                      <a:r>
                        <a:rPr lang="en-US" sz="3200" dirty="0">
                          <a:latin typeface="Consolas" panose="020B0609020204030204" pitchFamily="49" charset="0"/>
                          <a:cs typeface="Consolas" panose="020B0609020204030204" pitchFamily="49" charset="0"/>
                        </a:rPr>
                        <a:t>0</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39985667"/>
                  </a:ext>
                </a:extLst>
              </a:tr>
            </a:tbl>
          </a:graphicData>
        </a:graphic>
      </p:graphicFrame>
      <p:sp>
        <p:nvSpPr>
          <p:cNvPr id="5" name="Rectangle 4">
            <a:extLst>
              <a:ext uri="{FF2B5EF4-FFF2-40B4-BE49-F238E27FC236}">
                <a16:creationId xmlns:a16="http://schemas.microsoft.com/office/drawing/2014/main" id="{6A1655E6-5023-7742-B6EB-2F917F6304E9}"/>
              </a:ext>
            </a:extLst>
          </p:cNvPr>
          <p:cNvSpPr/>
          <p:nvPr/>
        </p:nvSpPr>
        <p:spPr>
          <a:xfrm>
            <a:off x="4066007" y="2405830"/>
            <a:ext cx="3983783" cy="646331"/>
          </a:xfrm>
          <a:prstGeom prst="rect">
            <a:avLst/>
          </a:prstGeom>
        </p:spPr>
        <p:txBody>
          <a:bodyPr wrap="none">
            <a:spAutoFit/>
          </a:bodyPr>
          <a:lstStyle/>
          <a:p>
            <a:pPr marL="0" indent="0" algn="ctr">
              <a:buNone/>
            </a:pPr>
            <a:r>
              <a:rPr lang="en-US" sz="3600" b="1" dirty="0">
                <a:latin typeface="Consolas" panose="020B0609020204030204" pitchFamily="49" charset="0"/>
                <a:cs typeface="Consolas" panose="020B0609020204030204" pitchFamily="49" charset="0"/>
              </a:rPr>
              <a:t>output = a ^ b;</a:t>
            </a:r>
          </a:p>
        </p:txBody>
      </p:sp>
      <p:sp>
        <p:nvSpPr>
          <p:cNvPr id="6" name="Rectangle 5">
            <a:extLst>
              <a:ext uri="{FF2B5EF4-FFF2-40B4-BE49-F238E27FC236}">
                <a16:creationId xmlns:a16="http://schemas.microsoft.com/office/drawing/2014/main" id="{FAE7B7F1-B368-034D-AB07-4F70CB37EF3F}"/>
              </a:ext>
            </a:extLst>
          </p:cNvPr>
          <p:cNvSpPr/>
          <p:nvPr/>
        </p:nvSpPr>
        <p:spPr>
          <a:xfrm>
            <a:off x="3177942" y="6267390"/>
            <a:ext cx="5759911" cy="400110"/>
          </a:xfrm>
          <a:prstGeom prst="rect">
            <a:avLst/>
          </a:prstGeom>
        </p:spPr>
        <p:txBody>
          <a:bodyPr wrap="none">
            <a:spAutoFit/>
          </a:bodyPr>
          <a:lstStyle/>
          <a:p>
            <a:pPr algn="ctr"/>
            <a:r>
              <a:rPr lang="en-US" sz="2000" dirty="0"/>
              <a:t>^ with 1 to flip a bit, ^ with 0 to let a bit go through</a:t>
            </a:r>
          </a:p>
        </p:txBody>
      </p:sp>
    </p:spTree>
    <p:extLst>
      <p:ext uri="{BB962C8B-B14F-4D97-AF65-F5344CB8AC3E}">
        <p14:creationId xmlns:p14="http://schemas.microsoft.com/office/powerpoint/2010/main" val="1538022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BE508-A305-504B-9824-C945D6FAC304}"/>
              </a:ext>
            </a:extLst>
          </p:cNvPr>
          <p:cNvSpPr>
            <a:spLocks noGrp="1"/>
          </p:cNvSpPr>
          <p:nvPr>
            <p:ph type="title"/>
          </p:nvPr>
        </p:nvSpPr>
        <p:spPr/>
        <p:txBody>
          <a:bodyPr/>
          <a:lstStyle/>
          <a:p>
            <a:r>
              <a:rPr lang="en-US" dirty="0"/>
              <a:t>Operators on Multiple Bits</a:t>
            </a:r>
          </a:p>
        </p:txBody>
      </p:sp>
      <p:sp>
        <p:nvSpPr>
          <p:cNvPr id="3" name="Content Placeholder 2">
            <a:extLst>
              <a:ext uri="{FF2B5EF4-FFF2-40B4-BE49-F238E27FC236}">
                <a16:creationId xmlns:a16="http://schemas.microsoft.com/office/drawing/2014/main" id="{7D628536-0A7E-484C-96CC-74C5AF6B9C72}"/>
              </a:ext>
            </a:extLst>
          </p:cNvPr>
          <p:cNvSpPr>
            <a:spLocks noGrp="1"/>
          </p:cNvSpPr>
          <p:nvPr>
            <p:ph idx="1"/>
          </p:nvPr>
        </p:nvSpPr>
        <p:spPr/>
        <p:txBody>
          <a:bodyPr/>
          <a:lstStyle/>
          <a:p>
            <a:pPr marL="0" indent="0">
              <a:buNone/>
            </a:pPr>
            <a:r>
              <a:rPr lang="en-US" dirty="0"/>
              <a:t>When these operators are applied to numbers (multiple bits), the operator is applied to the corresponding bits in each number.  For example: </a:t>
            </a:r>
          </a:p>
        </p:txBody>
      </p:sp>
      <p:grpSp>
        <p:nvGrpSpPr>
          <p:cNvPr id="12" name="Group 11">
            <a:extLst>
              <a:ext uri="{FF2B5EF4-FFF2-40B4-BE49-F238E27FC236}">
                <a16:creationId xmlns:a16="http://schemas.microsoft.com/office/drawing/2014/main" id="{580A25CA-A3F3-5C4B-9090-82CBC1842D2A}"/>
              </a:ext>
            </a:extLst>
          </p:cNvPr>
          <p:cNvGrpSpPr/>
          <p:nvPr/>
        </p:nvGrpSpPr>
        <p:grpSpPr>
          <a:xfrm>
            <a:off x="1868931" y="2241748"/>
            <a:ext cx="8454138" cy="2025452"/>
            <a:chOff x="1905000" y="2754868"/>
            <a:chExt cx="8454138" cy="2025452"/>
          </a:xfrm>
        </p:grpSpPr>
        <p:sp>
          <p:nvSpPr>
            <p:cNvPr id="4" name="0110…">
              <a:extLst>
                <a:ext uri="{FF2B5EF4-FFF2-40B4-BE49-F238E27FC236}">
                  <a16:creationId xmlns:a16="http://schemas.microsoft.com/office/drawing/2014/main" id="{DC8965C9-3517-3045-BC00-49E67161557A}"/>
                </a:ext>
              </a:extLst>
            </p:cNvPr>
            <p:cNvSpPr txBox="1"/>
            <p:nvPr/>
          </p:nvSpPr>
          <p:spPr>
            <a:xfrm>
              <a:off x="1905000" y="3200400"/>
              <a:ext cx="1371599"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&amp;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0100</a:t>
              </a:r>
            </a:p>
          </p:txBody>
        </p:sp>
        <p:sp>
          <p:nvSpPr>
            <p:cNvPr id="5" name="0110…">
              <a:extLst>
                <a:ext uri="{FF2B5EF4-FFF2-40B4-BE49-F238E27FC236}">
                  <a16:creationId xmlns:a16="http://schemas.microsoft.com/office/drawing/2014/main" id="{9311C49F-E021-8946-936E-E04569F54AE8}"/>
                </a:ext>
              </a:extLst>
            </p:cNvPr>
            <p:cNvSpPr txBox="1"/>
            <p:nvPr/>
          </p:nvSpPr>
          <p:spPr>
            <a:xfrm>
              <a:off x="4265847" y="3200400"/>
              <a:ext cx="1371599"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1110</a:t>
              </a:r>
            </a:p>
          </p:txBody>
        </p:sp>
        <p:sp>
          <p:nvSpPr>
            <p:cNvPr id="6" name="0110…">
              <a:extLst>
                <a:ext uri="{FF2B5EF4-FFF2-40B4-BE49-F238E27FC236}">
                  <a16:creationId xmlns:a16="http://schemas.microsoft.com/office/drawing/2014/main" id="{65BF42CB-B0E5-AB4E-B20E-DEDE35E12B88}"/>
                </a:ext>
              </a:extLst>
            </p:cNvPr>
            <p:cNvSpPr txBox="1"/>
            <p:nvPr/>
          </p:nvSpPr>
          <p:spPr>
            <a:xfrm>
              <a:off x="6626694" y="3200400"/>
              <a:ext cx="1371598"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1010</a:t>
              </a:r>
            </a:p>
          </p:txBody>
        </p:sp>
        <p:sp>
          <p:nvSpPr>
            <p:cNvPr id="7" name="~ 1100…">
              <a:extLst>
                <a:ext uri="{FF2B5EF4-FFF2-40B4-BE49-F238E27FC236}">
                  <a16:creationId xmlns:a16="http://schemas.microsoft.com/office/drawing/2014/main" id="{E6CF7D68-DA74-D34E-8168-58060B2A1562}"/>
                </a:ext>
              </a:extLst>
            </p:cNvPr>
            <p:cNvSpPr txBox="1"/>
            <p:nvPr/>
          </p:nvSpPr>
          <p:spPr>
            <a:xfrm>
              <a:off x="8987540" y="3200400"/>
              <a:ext cx="1371598"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endParaRPr sz="2400" dirty="0"/>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0011</a:t>
              </a:r>
            </a:p>
          </p:txBody>
        </p:sp>
        <p:sp>
          <p:nvSpPr>
            <p:cNvPr id="8" name="TextBox 7">
              <a:extLst>
                <a:ext uri="{FF2B5EF4-FFF2-40B4-BE49-F238E27FC236}">
                  <a16:creationId xmlns:a16="http://schemas.microsoft.com/office/drawing/2014/main" id="{1EB96F9E-D376-D14E-BC14-3528E9794844}"/>
                </a:ext>
              </a:extLst>
            </p:cNvPr>
            <p:cNvSpPr txBox="1"/>
            <p:nvPr/>
          </p:nvSpPr>
          <p:spPr>
            <a:xfrm>
              <a:off x="2254809" y="2754868"/>
              <a:ext cx="671980" cy="369332"/>
            </a:xfrm>
            <a:prstGeom prst="rect">
              <a:avLst/>
            </a:prstGeom>
            <a:noFill/>
          </p:spPr>
          <p:txBody>
            <a:bodyPr wrap="none" rtlCol="0">
              <a:spAutoFit/>
            </a:bodyPr>
            <a:lstStyle/>
            <a:p>
              <a:pPr algn="ctr"/>
              <a:r>
                <a:rPr lang="en-US" dirty="0"/>
                <a:t>AND</a:t>
              </a:r>
            </a:p>
          </p:txBody>
        </p:sp>
        <p:sp>
          <p:nvSpPr>
            <p:cNvPr id="9" name="TextBox 8">
              <a:extLst>
                <a:ext uri="{FF2B5EF4-FFF2-40B4-BE49-F238E27FC236}">
                  <a16:creationId xmlns:a16="http://schemas.microsoft.com/office/drawing/2014/main" id="{E2ECAF5F-C317-974B-80AA-5167C75F478D}"/>
                </a:ext>
              </a:extLst>
            </p:cNvPr>
            <p:cNvSpPr txBox="1"/>
            <p:nvPr/>
          </p:nvSpPr>
          <p:spPr>
            <a:xfrm>
              <a:off x="4686188" y="2754868"/>
              <a:ext cx="530915" cy="369332"/>
            </a:xfrm>
            <a:prstGeom prst="rect">
              <a:avLst/>
            </a:prstGeom>
            <a:noFill/>
          </p:spPr>
          <p:txBody>
            <a:bodyPr wrap="none" rtlCol="0">
              <a:spAutoFit/>
            </a:bodyPr>
            <a:lstStyle/>
            <a:p>
              <a:pPr algn="ctr"/>
              <a:r>
                <a:rPr lang="en-US" dirty="0"/>
                <a:t>OR</a:t>
              </a:r>
            </a:p>
          </p:txBody>
        </p:sp>
        <p:sp>
          <p:nvSpPr>
            <p:cNvPr id="10" name="TextBox 9">
              <a:extLst>
                <a:ext uri="{FF2B5EF4-FFF2-40B4-BE49-F238E27FC236}">
                  <a16:creationId xmlns:a16="http://schemas.microsoft.com/office/drawing/2014/main" id="{50DDB33C-DF10-4546-A78A-46174144B042}"/>
                </a:ext>
              </a:extLst>
            </p:cNvPr>
            <p:cNvSpPr txBox="1"/>
            <p:nvPr/>
          </p:nvSpPr>
          <p:spPr>
            <a:xfrm>
              <a:off x="6970091" y="2754868"/>
              <a:ext cx="684803" cy="369332"/>
            </a:xfrm>
            <a:prstGeom prst="rect">
              <a:avLst/>
            </a:prstGeom>
            <a:noFill/>
          </p:spPr>
          <p:txBody>
            <a:bodyPr wrap="none" rtlCol="0">
              <a:spAutoFit/>
            </a:bodyPr>
            <a:lstStyle/>
            <a:p>
              <a:pPr algn="ctr"/>
              <a:r>
                <a:rPr lang="en-US" dirty="0"/>
                <a:t>XOR</a:t>
              </a:r>
            </a:p>
          </p:txBody>
        </p:sp>
        <p:sp>
          <p:nvSpPr>
            <p:cNvPr id="11" name="TextBox 10">
              <a:extLst>
                <a:ext uri="{FF2B5EF4-FFF2-40B4-BE49-F238E27FC236}">
                  <a16:creationId xmlns:a16="http://schemas.microsoft.com/office/drawing/2014/main" id="{11C19609-5A2E-A045-B1B8-34AA16FCF905}"/>
                </a:ext>
              </a:extLst>
            </p:cNvPr>
            <p:cNvSpPr txBox="1"/>
            <p:nvPr/>
          </p:nvSpPr>
          <p:spPr>
            <a:xfrm>
              <a:off x="9343761" y="2754868"/>
              <a:ext cx="671980" cy="369332"/>
            </a:xfrm>
            <a:prstGeom prst="rect">
              <a:avLst/>
            </a:prstGeom>
            <a:noFill/>
          </p:spPr>
          <p:txBody>
            <a:bodyPr wrap="none" rtlCol="0">
              <a:spAutoFit/>
            </a:bodyPr>
            <a:lstStyle/>
            <a:p>
              <a:r>
                <a:rPr lang="en-US" dirty="0"/>
                <a:t>NOT</a:t>
              </a:r>
            </a:p>
          </p:txBody>
        </p:sp>
      </p:grpSp>
    </p:spTree>
    <p:extLst>
      <p:ext uri="{BB962C8B-B14F-4D97-AF65-F5344CB8AC3E}">
        <p14:creationId xmlns:p14="http://schemas.microsoft.com/office/powerpoint/2010/main" val="1944781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AA5B-0B9E-DF9C-1F28-2F1BA8D604F8}"/>
              </a:ext>
            </a:extLst>
          </p:cNvPr>
          <p:cNvSpPr>
            <a:spLocks noGrp="1"/>
          </p:cNvSpPr>
          <p:nvPr>
            <p:ph type="title"/>
          </p:nvPr>
        </p:nvSpPr>
        <p:spPr/>
        <p:txBody>
          <a:bodyPr/>
          <a:lstStyle/>
          <a:p>
            <a:r>
              <a:rPr lang="en-US" dirty="0"/>
              <a:t>Bit Operators</a:t>
            </a:r>
          </a:p>
        </p:txBody>
      </p:sp>
      <p:sp>
        <p:nvSpPr>
          <p:cNvPr id="3" name="Content Placeholder 2">
            <a:extLst>
              <a:ext uri="{FF2B5EF4-FFF2-40B4-BE49-F238E27FC236}">
                <a16:creationId xmlns:a16="http://schemas.microsoft.com/office/drawing/2014/main" id="{43B189CC-E292-95B8-9210-488B4731DCC9}"/>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int x = 6;  </a:t>
            </a:r>
            <a:r>
              <a:rPr lang="en-US" dirty="0">
                <a:solidFill>
                  <a:srgbClr val="00B050"/>
                </a:solidFill>
                <a:latin typeface="Consolas" panose="020B0609020204030204" pitchFamily="49" charset="0"/>
                <a:cs typeface="Consolas" panose="020B0609020204030204" pitchFamily="49" charset="0"/>
              </a:rPr>
              <a:t>// 0000 ... 0110</a:t>
            </a:r>
          </a:p>
          <a:p>
            <a:pPr marL="0" indent="0">
              <a:spcBef>
                <a:spcPts val="0"/>
              </a:spcBef>
              <a:buNone/>
            </a:pPr>
            <a:r>
              <a:rPr lang="en-US" dirty="0">
                <a:latin typeface="Consolas" panose="020B0609020204030204" pitchFamily="49" charset="0"/>
                <a:cs typeface="Consolas" panose="020B0609020204030204" pitchFamily="49" charset="0"/>
              </a:rPr>
              <a:t>int y = 5;  </a:t>
            </a:r>
            <a:r>
              <a:rPr lang="en-US" dirty="0">
                <a:solidFill>
                  <a:srgbClr val="00B050"/>
                </a:solidFill>
                <a:latin typeface="Consolas" panose="020B0609020204030204" pitchFamily="49" charset="0"/>
                <a:cs typeface="Consolas" panose="020B0609020204030204" pitchFamily="49" charset="0"/>
              </a:rPr>
              <a:t>// 0000 ... 0101</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4</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anded</a:t>
            </a:r>
            <a:r>
              <a:rPr lang="en-US" dirty="0">
                <a:latin typeface="Consolas" panose="020B0609020204030204" pitchFamily="49" charset="0"/>
                <a:cs typeface="Consolas" panose="020B0609020204030204" pitchFamily="49" charset="0"/>
              </a:rPr>
              <a:t> = x &amp; y; </a:t>
            </a:r>
            <a:r>
              <a:rPr lang="en-US" dirty="0">
                <a:solidFill>
                  <a:srgbClr val="00B050"/>
                </a:solidFill>
                <a:latin typeface="Consolas" panose="020B0609020204030204" pitchFamily="49" charset="0"/>
                <a:cs typeface="Consolas" panose="020B0609020204030204" pitchFamily="49" charset="0"/>
              </a:rPr>
              <a:t>// 0000 ... 0100</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7</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ored</a:t>
            </a:r>
            <a:r>
              <a:rPr lang="en-US" dirty="0">
                <a:latin typeface="Consolas" panose="020B0609020204030204" pitchFamily="49" charset="0"/>
                <a:cs typeface="Consolas" panose="020B0609020204030204" pitchFamily="49" charset="0"/>
              </a:rPr>
              <a:t>  = x | y; </a:t>
            </a:r>
            <a:r>
              <a:rPr lang="en-US" dirty="0">
                <a:solidFill>
                  <a:srgbClr val="00B050"/>
                </a:solidFill>
                <a:latin typeface="Consolas" panose="020B0609020204030204" pitchFamily="49" charset="0"/>
                <a:cs typeface="Consolas" panose="020B0609020204030204" pitchFamily="49" charset="0"/>
              </a:rPr>
              <a:t>// 0000 ... 0111</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-7</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notX</a:t>
            </a:r>
            <a:r>
              <a:rPr lang="en-US" dirty="0">
                <a:latin typeface="Consolas" panose="020B0609020204030204" pitchFamily="49" charset="0"/>
                <a:cs typeface="Consolas" panose="020B0609020204030204" pitchFamily="49" charset="0"/>
              </a:rPr>
              <a:t>  = ~x; </a:t>
            </a:r>
            <a:r>
              <a:rPr lang="en-US" dirty="0">
                <a:solidFill>
                  <a:srgbClr val="00B050"/>
                </a:solidFill>
                <a:latin typeface="Consolas" panose="020B0609020204030204" pitchFamily="49" charset="0"/>
                <a:cs typeface="Consolas" panose="020B0609020204030204" pitchFamily="49" charset="0"/>
              </a:rPr>
              <a:t>// 1111 ... 1111 1111 1001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xored</a:t>
            </a:r>
            <a:r>
              <a:rPr lang="en-US" dirty="0">
                <a:latin typeface="Consolas" panose="020B0609020204030204" pitchFamily="49" charset="0"/>
                <a:cs typeface="Consolas" panose="020B0609020204030204" pitchFamily="49" charset="0"/>
              </a:rPr>
              <a:t> = x ^ y;</a:t>
            </a:r>
            <a:r>
              <a:rPr lang="en-US" dirty="0">
                <a:solidFill>
                  <a:srgbClr val="00B050"/>
                </a:solidFill>
                <a:latin typeface="Consolas" panose="020B0609020204030204" pitchFamily="49" charset="0"/>
                <a:cs typeface="Consolas" panose="020B0609020204030204" pitchFamily="49" charset="0"/>
              </a:rPr>
              <a:t> // what would this give us?</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2559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FBDA0-2DA5-2CFC-6979-1308AF6386F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FFDE749-9FDA-ED6C-02C8-8737F449C79D}"/>
              </a:ext>
            </a:extLst>
          </p:cNvPr>
          <p:cNvSpPr>
            <a:spLocks noGrp="1"/>
          </p:cNvSpPr>
          <p:nvPr>
            <p:ph type="subTitle" idx="1"/>
          </p:nvPr>
        </p:nvSpPr>
        <p:spPr/>
        <p:txBody>
          <a:bodyPr/>
          <a:lstStyle/>
          <a:p>
            <a:endParaRPr lang="en-US"/>
          </a:p>
        </p:txBody>
      </p:sp>
      <p:pic>
        <p:nvPicPr>
          <p:cNvPr id="5" name="slide.url=https://www.polleverywhere.com/multiple_choice_polls/8KKqHmQ9Dmk6qEtm1zaUt?display_state=instructions&amp;activity_state=opened&amp;state=opened&amp;flow=Instructor&amp;onscreen=persist">
            <a:extLst>
              <a:ext uri="{FF2B5EF4-FFF2-40B4-BE49-F238E27FC236}">
                <a16:creationId xmlns:a16="http://schemas.microsoft.com/office/drawing/2014/main" id="{46D75BDB-76B9-ACE3-4454-2AABD4604C74}"/>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832519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6DCE-4BFA-0F7F-74E5-E8B0487FB14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B2F1C3A-C741-BC37-BDC6-F309C0B2C6DF}"/>
              </a:ext>
            </a:extLst>
          </p:cNvPr>
          <p:cNvSpPr>
            <a:spLocks noGrp="1"/>
          </p:cNvSpPr>
          <p:nvPr>
            <p:ph type="subTitle" idx="1"/>
          </p:nvPr>
        </p:nvSpPr>
        <p:spPr/>
        <p:txBody>
          <a:bodyPr/>
          <a:lstStyle/>
          <a:p>
            <a:endParaRPr lang="en-US"/>
          </a:p>
        </p:txBody>
      </p:sp>
      <p:pic>
        <p:nvPicPr>
          <p:cNvPr id="5" name="slide.url=https://www.polleverywhere.com/multiple_choice_polls/8KKqHmQ9Dmk6qEtm1zaUt?display_state=chart&amp;activity_state=closed&amp;state=closed&amp;flow=Instructor&amp;onscreen=persist">
            <a:extLst>
              <a:ext uri="{FF2B5EF4-FFF2-40B4-BE49-F238E27FC236}">
                <a16:creationId xmlns:a16="http://schemas.microsoft.com/office/drawing/2014/main" id="{DA8283CC-C2A2-DCA4-DA75-11E09CCE9C23}"/>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89723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24850-8C26-E667-1F99-3785DA43015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CC55531-13B0-1A4F-CCC2-7921D3D48263}"/>
              </a:ext>
            </a:extLst>
          </p:cNvPr>
          <p:cNvSpPr>
            <a:spLocks noGrp="1"/>
          </p:cNvSpPr>
          <p:nvPr>
            <p:ph type="subTitle" idx="1"/>
          </p:nvPr>
        </p:nvSpPr>
        <p:spPr/>
        <p:txBody>
          <a:bodyPr/>
          <a:lstStyle/>
          <a:p>
            <a:endParaRPr lang="en-US"/>
          </a:p>
        </p:txBody>
      </p:sp>
      <p:pic>
        <p:nvPicPr>
          <p:cNvPr id="5" name="slide.url=https://www.polleverywhere.com/multiple_choice_polls/8KKqHmQ9Dmk6qEtm1zaUt?display_state=chart&amp;activity_state=closed&amp;display=correctness&amp;state=closed&amp;flow=Instructor&amp;onscreen=persist">
            <a:extLst>
              <a:ext uri="{FF2B5EF4-FFF2-40B4-BE49-F238E27FC236}">
                <a16:creationId xmlns:a16="http://schemas.microsoft.com/office/drawing/2014/main" id="{319DF57E-69AF-D636-1A9D-30A8F598B95C}"/>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350311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BE508-A305-504B-9824-C945D6FAC304}"/>
              </a:ext>
            </a:extLst>
          </p:cNvPr>
          <p:cNvSpPr>
            <a:spLocks noGrp="1"/>
          </p:cNvSpPr>
          <p:nvPr>
            <p:ph type="title"/>
          </p:nvPr>
        </p:nvSpPr>
        <p:spPr/>
        <p:txBody>
          <a:bodyPr/>
          <a:lstStyle/>
          <a:p>
            <a:r>
              <a:rPr lang="en-US" dirty="0"/>
              <a:t>Operators on Multiple Bits</a:t>
            </a:r>
          </a:p>
        </p:txBody>
      </p:sp>
      <p:sp>
        <p:nvSpPr>
          <p:cNvPr id="3" name="Content Placeholder 2">
            <a:extLst>
              <a:ext uri="{FF2B5EF4-FFF2-40B4-BE49-F238E27FC236}">
                <a16:creationId xmlns:a16="http://schemas.microsoft.com/office/drawing/2014/main" id="{7D628536-0A7E-484C-96CC-74C5AF6B9C72}"/>
              </a:ext>
            </a:extLst>
          </p:cNvPr>
          <p:cNvSpPr>
            <a:spLocks noGrp="1"/>
          </p:cNvSpPr>
          <p:nvPr>
            <p:ph idx="1"/>
          </p:nvPr>
        </p:nvSpPr>
        <p:spPr/>
        <p:txBody>
          <a:bodyPr/>
          <a:lstStyle/>
          <a:p>
            <a:pPr marL="0" indent="0">
              <a:buNone/>
            </a:pPr>
            <a:r>
              <a:rPr lang="en-US" dirty="0"/>
              <a:t>When these operators are applied to numbers (multiple bits), the operator is applied to the corresponding bits in each number.  For example: </a:t>
            </a:r>
          </a:p>
        </p:txBody>
      </p:sp>
      <p:grpSp>
        <p:nvGrpSpPr>
          <p:cNvPr id="12" name="Group 11">
            <a:extLst>
              <a:ext uri="{FF2B5EF4-FFF2-40B4-BE49-F238E27FC236}">
                <a16:creationId xmlns:a16="http://schemas.microsoft.com/office/drawing/2014/main" id="{580A25CA-A3F3-5C4B-9090-82CBC1842D2A}"/>
              </a:ext>
            </a:extLst>
          </p:cNvPr>
          <p:cNvGrpSpPr/>
          <p:nvPr/>
        </p:nvGrpSpPr>
        <p:grpSpPr>
          <a:xfrm>
            <a:off x="1868931" y="2241748"/>
            <a:ext cx="8454138" cy="2025452"/>
            <a:chOff x="1905000" y="2754868"/>
            <a:chExt cx="8454138" cy="2025452"/>
          </a:xfrm>
        </p:grpSpPr>
        <p:sp>
          <p:nvSpPr>
            <p:cNvPr id="4" name="0110…">
              <a:extLst>
                <a:ext uri="{FF2B5EF4-FFF2-40B4-BE49-F238E27FC236}">
                  <a16:creationId xmlns:a16="http://schemas.microsoft.com/office/drawing/2014/main" id="{DC8965C9-3517-3045-BC00-49E67161557A}"/>
                </a:ext>
              </a:extLst>
            </p:cNvPr>
            <p:cNvSpPr txBox="1"/>
            <p:nvPr/>
          </p:nvSpPr>
          <p:spPr>
            <a:xfrm>
              <a:off x="1905000" y="3200400"/>
              <a:ext cx="1371599"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&amp;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0100</a:t>
              </a:r>
            </a:p>
          </p:txBody>
        </p:sp>
        <p:sp>
          <p:nvSpPr>
            <p:cNvPr id="5" name="0110…">
              <a:extLst>
                <a:ext uri="{FF2B5EF4-FFF2-40B4-BE49-F238E27FC236}">
                  <a16:creationId xmlns:a16="http://schemas.microsoft.com/office/drawing/2014/main" id="{9311C49F-E021-8946-936E-E04569F54AE8}"/>
                </a:ext>
              </a:extLst>
            </p:cNvPr>
            <p:cNvSpPr txBox="1"/>
            <p:nvPr/>
          </p:nvSpPr>
          <p:spPr>
            <a:xfrm>
              <a:off x="4265847" y="3200400"/>
              <a:ext cx="1371599"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1110</a:t>
              </a:r>
            </a:p>
          </p:txBody>
        </p:sp>
        <p:sp>
          <p:nvSpPr>
            <p:cNvPr id="6" name="0110…">
              <a:extLst>
                <a:ext uri="{FF2B5EF4-FFF2-40B4-BE49-F238E27FC236}">
                  <a16:creationId xmlns:a16="http://schemas.microsoft.com/office/drawing/2014/main" id="{65BF42CB-B0E5-AB4E-B20E-DEDE35E12B88}"/>
                </a:ext>
              </a:extLst>
            </p:cNvPr>
            <p:cNvSpPr txBox="1"/>
            <p:nvPr/>
          </p:nvSpPr>
          <p:spPr>
            <a:xfrm>
              <a:off x="6626694" y="3200400"/>
              <a:ext cx="1371598"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r>
                <a:rPr sz="2400" dirty="0"/>
                <a:t>  0110</a:t>
              </a:r>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1010</a:t>
              </a:r>
            </a:p>
          </p:txBody>
        </p:sp>
        <p:sp>
          <p:nvSpPr>
            <p:cNvPr id="7" name="~ 1100…">
              <a:extLst>
                <a:ext uri="{FF2B5EF4-FFF2-40B4-BE49-F238E27FC236}">
                  <a16:creationId xmlns:a16="http://schemas.microsoft.com/office/drawing/2014/main" id="{E6CF7D68-DA74-D34E-8168-58060B2A1562}"/>
                </a:ext>
              </a:extLst>
            </p:cNvPr>
            <p:cNvSpPr txBox="1"/>
            <p:nvPr/>
          </p:nvSpPr>
          <p:spPr>
            <a:xfrm>
              <a:off x="8987540" y="3200400"/>
              <a:ext cx="1371598" cy="1579920"/>
            </a:xfrm>
            <a:prstGeom prst="rect">
              <a:avLst/>
            </a:prstGeom>
            <a:ln w="63500">
              <a:solidFill>
                <a:srgbClr val="7F032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a:latin typeface="Courier"/>
                  <a:ea typeface="Courier"/>
                  <a:cs typeface="Courier"/>
                  <a:sym typeface="Courier"/>
                </a:defRPr>
              </a:pPr>
              <a:endParaRPr sz="2400" dirty="0"/>
            </a:p>
            <a:p>
              <a:pPr algn="l">
                <a:defRPr>
                  <a:latin typeface="Courier"/>
                  <a:ea typeface="Courier"/>
                  <a:cs typeface="Courier"/>
                  <a:sym typeface="Courier"/>
                </a:defRPr>
              </a:pPr>
              <a:r>
                <a:rPr sz="2400" dirty="0"/>
                <a:t>~ 1100</a:t>
              </a:r>
            </a:p>
            <a:p>
              <a:pPr algn="l">
                <a:defRPr>
                  <a:latin typeface="Courier"/>
                  <a:ea typeface="Courier"/>
                  <a:cs typeface="Courier"/>
                  <a:sym typeface="Courier"/>
                </a:defRPr>
              </a:pPr>
              <a:r>
                <a:rPr sz="2400" dirty="0"/>
                <a:t>  ----</a:t>
              </a:r>
            </a:p>
            <a:p>
              <a:pPr algn="l">
                <a:defRPr>
                  <a:latin typeface="Courier"/>
                  <a:ea typeface="Courier"/>
                  <a:cs typeface="Courier"/>
                  <a:sym typeface="Courier"/>
                </a:defRPr>
              </a:pPr>
              <a:r>
                <a:rPr sz="2400" dirty="0"/>
                <a:t>  0011</a:t>
              </a:r>
            </a:p>
          </p:txBody>
        </p:sp>
        <p:sp>
          <p:nvSpPr>
            <p:cNvPr id="8" name="TextBox 7">
              <a:extLst>
                <a:ext uri="{FF2B5EF4-FFF2-40B4-BE49-F238E27FC236}">
                  <a16:creationId xmlns:a16="http://schemas.microsoft.com/office/drawing/2014/main" id="{1EB96F9E-D376-D14E-BC14-3528E9794844}"/>
                </a:ext>
              </a:extLst>
            </p:cNvPr>
            <p:cNvSpPr txBox="1"/>
            <p:nvPr/>
          </p:nvSpPr>
          <p:spPr>
            <a:xfrm>
              <a:off x="2254809" y="2754868"/>
              <a:ext cx="671980" cy="369332"/>
            </a:xfrm>
            <a:prstGeom prst="rect">
              <a:avLst/>
            </a:prstGeom>
            <a:noFill/>
          </p:spPr>
          <p:txBody>
            <a:bodyPr wrap="none" rtlCol="0">
              <a:spAutoFit/>
            </a:bodyPr>
            <a:lstStyle/>
            <a:p>
              <a:pPr algn="ctr"/>
              <a:r>
                <a:rPr lang="en-US" dirty="0"/>
                <a:t>AND</a:t>
              </a:r>
            </a:p>
          </p:txBody>
        </p:sp>
        <p:sp>
          <p:nvSpPr>
            <p:cNvPr id="9" name="TextBox 8">
              <a:extLst>
                <a:ext uri="{FF2B5EF4-FFF2-40B4-BE49-F238E27FC236}">
                  <a16:creationId xmlns:a16="http://schemas.microsoft.com/office/drawing/2014/main" id="{E2ECAF5F-C317-974B-80AA-5167C75F478D}"/>
                </a:ext>
              </a:extLst>
            </p:cNvPr>
            <p:cNvSpPr txBox="1"/>
            <p:nvPr/>
          </p:nvSpPr>
          <p:spPr>
            <a:xfrm>
              <a:off x="4686188" y="2754868"/>
              <a:ext cx="530915" cy="369332"/>
            </a:xfrm>
            <a:prstGeom prst="rect">
              <a:avLst/>
            </a:prstGeom>
            <a:noFill/>
          </p:spPr>
          <p:txBody>
            <a:bodyPr wrap="none" rtlCol="0">
              <a:spAutoFit/>
            </a:bodyPr>
            <a:lstStyle/>
            <a:p>
              <a:pPr algn="ctr"/>
              <a:r>
                <a:rPr lang="en-US" dirty="0"/>
                <a:t>OR</a:t>
              </a:r>
            </a:p>
          </p:txBody>
        </p:sp>
        <p:sp>
          <p:nvSpPr>
            <p:cNvPr id="10" name="TextBox 9">
              <a:extLst>
                <a:ext uri="{FF2B5EF4-FFF2-40B4-BE49-F238E27FC236}">
                  <a16:creationId xmlns:a16="http://schemas.microsoft.com/office/drawing/2014/main" id="{50DDB33C-DF10-4546-A78A-46174144B042}"/>
                </a:ext>
              </a:extLst>
            </p:cNvPr>
            <p:cNvSpPr txBox="1"/>
            <p:nvPr/>
          </p:nvSpPr>
          <p:spPr>
            <a:xfrm>
              <a:off x="6970091" y="2754868"/>
              <a:ext cx="684803" cy="369332"/>
            </a:xfrm>
            <a:prstGeom prst="rect">
              <a:avLst/>
            </a:prstGeom>
            <a:noFill/>
          </p:spPr>
          <p:txBody>
            <a:bodyPr wrap="none" rtlCol="0">
              <a:spAutoFit/>
            </a:bodyPr>
            <a:lstStyle/>
            <a:p>
              <a:pPr algn="ctr"/>
              <a:r>
                <a:rPr lang="en-US" dirty="0"/>
                <a:t>XOR</a:t>
              </a:r>
            </a:p>
          </p:txBody>
        </p:sp>
        <p:sp>
          <p:nvSpPr>
            <p:cNvPr id="11" name="TextBox 10">
              <a:extLst>
                <a:ext uri="{FF2B5EF4-FFF2-40B4-BE49-F238E27FC236}">
                  <a16:creationId xmlns:a16="http://schemas.microsoft.com/office/drawing/2014/main" id="{11C19609-5A2E-A045-B1B8-34AA16FCF905}"/>
                </a:ext>
              </a:extLst>
            </p:cNvPr>
            <p:cNvSpPr txBox="1"/>
            <p:nvPr/>
          </p:nvSpPr>
          <p:spPr>
            <a:xfrm>
              <a:off x="9343761" y="2754868"/>
              <a:ext cx="671980" cy="369332"/>
            </a:xfrm>
            <a:prstGeom prst="rect">
              <a:avLst/>
            </a:prstGeom>
            <a:noFill/>
          </p:spPr>
          <p:txBody>
            <a:bodyPr wrap="none" rtlCol="0">
              <a:spAutoFit/>
            </a:bodyPr>
            <a:lstStyle/>
            <a:p>
              <a:r>
                <a:rPr lang="en-US" dirty="0"/>
                <a:t>NOT</a:t>
              </a:r>
            </a:p>
          </p:txBody>
        </p:sp>
      </p:grpSp>
      <p:sp>
        <p:nvSpPr>
          <p:cNvPr id="17" name="Rectangle 16">
            <a:extLst>
              <a:ext uri="{FF2B5EF4-FFF2-40B4-BE49-F238E27FC236}">
                <a16:creationId xmlns:a16="http://schemas.microsoft.com/office/drawing/2014/main" id="{9FB81E3A-279F-634B-A4B8-5948FB420DF6}"/>
              </a:ext>
            </a:extLst>
          </p:cNvPr>
          <p:cNvSpPr/>
          <p:nvPr/>
        </p:nvSpPr>
        <p:spPr bwMode="auto">
          <a:xfrm>
            <a:off x="2799452" y="5392380"/>
            <a:ext cx="6593095" cy="1084620"/>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736600" dist="38100" dir="2700000" algn="tl" rotWithShape="0">
              <a:schemeClr val="tx1">
                <a:alpha val="40000"/>
              </a:schemeClr>
            </a:outerShdw>
          </a:effectLst>
        </p:spPr>
        <p:txBody>
          <a:bodyPr vert="horz" wrap="square" lIns="91440" tIns="45720" rIns="91440" bIns="45720" numCol="1" rtlCol="0" anchor="t" anchorCtr="0" compatLnSpc="1">
            <a:prstTxWarp prst="textNoShape">
              <a:avLst/>
            </a:prstTxWarp>
          </a:bodyPr>
          <a:lstStyle/>
          <a:p>
            <a:pPr algn="l" eaLnBrk="1" hangingPunct="1"/>
            <a:r>
              <a:rPr kumimoji="0" lang="en-US" sz="2800" b="1" i="0" u="none" strike="noStrike" cap="none" normalizeH="0" baseline="0" dirty="0">
                <a:ln>
                  <a:noFill/>
                </a:ln>
                <a:solidFill>
                  <a:schemeClr val="tx1"/>
                </a:solidFill>
                <a:effectLst/>
                <a:latin typeface="+mn-lt"/>
                <a:cs typeface="Courier New" panose="02070309020205020404" pitchFamily="49" charset="0"/>
              </a:rPr>
              <a:t>Note:</a:t>
            </a:r>
            <a:r>
              <a:rPr kumimoji="0" lang="en-US" sz="2800" i="0" u="none" strike="noStrike" cap="none" normalizeH="0" baseline="0" dirty="0">
                <a:ln>
                  <a:noFill/>
                </a:ln>
                <a:solidFill>
                  <a:schemeClr val="tx1"/>
                </a:solidFill>
                <a:effectLst/>
                <a:latin typeface="+mn-lt"/>
                <a:cs typeface="Courier New" panose="02070309020205020404" pitchFamily="49" charset="0"/>
              </a:rPr>
              <a:t> these are different from the logical operators AND (&amp;&amp;), OR (||) and NOT (!).</a:t>
            </a:r>
            <a:endParaRPr kumimoji="0" lang="en-US" sz="2800" b="1" i="0" u="none" strike="noStrike" cap="none" normalizeH="0" baseline="0" dirty="0">
              <a:ln>
                <a:noFill/>
              </a:ln>
              <a:solidFill>
                <a:schemeClr val="tx1"/>
              </a:solidFill>
              <a:effectLst/>
              <a:latin typeface="+mn-lt"/>
              <a:cs typeface="Courier New" panose="02070309020205020404" pitchFamily="49" charset="0"/>
            </a:endParaRPr>
          </a:p>
        </p:txBody>
      </p:sp>
    </p:spTree>
    <p:extLst>
      <p:ext uri="{BB962C8B-B14F-4D97-AF65-F5344CB8AC3E}">
        <p14:creationId xmlns:p14="http://schemas.microsoft.com/office/powerpoint/2010/main" val="2664221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AA5B-0B9E-DF9C-1F28-2F1BA8D604F8}"/>
              </a:ext>
            </a:extLst>
          </p:cNvPr>
          <p:cNvSpPr>
            <a:spLocks noGrp="1"/>
          </p:cNvSpPr>
          <p:nvPr>
            <p:ph type="title"/>
          </p:nvPr>
        </p:nvSpPr>
        <p:spPr/>
        <p:txBody>
          <a:bodyPr/>
          <a:lstStyle/>
          <a:p>
            <a:r>
              <a:rPr lang="en-US" dirty="0"/>
              <a:t>Bit Operators</a:t>
            </a:r>
          </a:p>
        </p:txBody>
      </p:sp>
      <p:sp>
        <p:nvSpPr>
          <p:cNvPr id="3" name="Content Placeholder 2">
            <a:extLst>
              <a:ext uri="{FF2B5EF4-FFF2-40B4-BE49-F238E27FC236}">
                <a16:creationId xmlns:a16="http://schemas.microsoft.com/office/drawing/2014/main" id="{43B189CC-E292-95B8-9210-488B4731DCC9}"/>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int x = 4;  </a:t>
            </a:r>
            <a:r>
              <a:rPr lang="en-US" dirty="0">
                <a:solidFill>
                  <a:srgbClr val="00B050"/>
                </a:solidFill>
                <a:latin typeface="Consolas" panose="020B0609020204030204" pitchFamily="49" charset="0"/>
                <a:cs typeface="Consolas" panose="020B0609020204030204" pitchFamily="49" charset="0"/>
              </a:rPr>
              <a:t>// 0000 ... 0100</a:t>
            </a:r>
          </a:p>
          <a:p>
            <a:pPr marL="0" indent="0">
              <a:spcBef>
                <a:spcPts val="0"/>
              </a:spcBef>
              <a:buNone/>
            </a:pPr>
            <a:r>
              <a:rPr lang="en-US" dirty="0">
                <a:latin typeface="Consolas" panose="020B0609020204030204" pitchFamily="49" charset="0"/>
                <a:cs typeface="Consolas" panose="020B0609020204030204" pitchFamily="49" charset="0"/>
              </a:rPr>
              <a:t>int y = 5;  </a:t>
            </a:r>
            <a:r>
              <a:rPr lang="en-US" dirty="0">
                <a:solidFill>
                  <a:srgbClr val="00B050"/>
                </a:solidFill>
                <a:latin typeface="Consolas" panose="020B0609020204030204" pitchFamily="49" charset="0"/>
                <a:cs typeface="Consolas" panose="020B0609020204030204" pitchFamily="49" charset="0"/>
              </a:rPr>
              <a:t>// 0000 ... 0101</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This is checking if x and y are both nonzero</a:t>
            </a:r>
          </a:p>
          <a:p>
            <a:pPr marL="0" indent="0">
              <a:spcBef>
                <a:spcPts val="0"/>
              </a:spcBef>
              <a:buNone/>
            </a:pPr>
            <a:r>
              <a:rPr lang="en-US" dirty="0">
                <a:latin typeface="Consolas" panose="020B0609020204030204" pitchFamily="49" charset="0"/>
                <a:cs typeface="Consolas" panose="020B0609020204030204" pitchFamily="49" charset="0"/>
              </a:rPr>
              <a:t>if (x &amp;&amp; y) {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This is checking if the result of x &amp; y is nonzero</a:t>
            </a:r>
          </a:p>
          <a:p>
            <a:pPr marL="0" indent="0">
              <a:spcBef>
                <a:spcPts val="0"/>
              </a:spcBef>
              <a:buNone/>
            </a:pPr>
            <a:r>
              <a:rPr lang="en-US" dirty="0">
                <a:latin typeface="Consolas" panose="020B0609020204030204" pitchFamily="49" charset="0"/>
                <a:cs typeface="Consolas" panose="020B0609020204030204" pitchFamily="49" charset="0"/>
              </a:rPr>
              <a:t>if (x &amp; y) { …</a:t>
            </a:r>
          </a:p>
        </p:txBody>
      </p:sp>
    </p:spTree>
    <p:extLst>
      <p:ext uri="{BB962C8B-B14F-4D97-AF65-F5344CB8AC3E}">
        <p14:creationId xmlns:p14="http://schemas.microsoft.com/office/powerpoint/2010/main" val="1548813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95100" algn="r"/>
              </a:tabLst>
            </a:pPr>
            <a:r>
              <a:rPr lang="en-US" b="1" dirty="0">
                <a:solidFill>
                  <a:schemeClr val="bg1">
                    <a:lumMod val="75000"/>
                  </a:schemeClr>
                </a:solidFill>
              </a:rPr>
              <a:t>Recap and continuing</a:t>
            </a:r>
            <a:r>
              <a:rPr lang="en-US" dirty="0">
                <a:solidFill>
                  <a:schemeClr val="bg1">
                    <a:lumMod val="75000"/>
                  </a:schemeClr>
                </a:solidFill>
              </a:rPr>
              <a:t>: Integer Representations</a:t>
            </a:r>
            <a:endParaRPr lang="en-US" b="1" dirty="0">
              <a:solidFill>
                <a:schemeClr val="bg1">
                  <a:lumMod val="75000"/>
                </a:schemeClr>
              </a:solidFill>
            </a:endParaRPr>
          </a:p>
          <a:p>
            <a:pPr>
              <a:tabLst>
                <a:tab pos="11595100" algn="r"/>
              </a:tabLst>
            </a:pPr>
            <a:r>
              <a:rPr lang="en-US" dirty="0">
                <a:solidFill>
                  <a:schemeClr val="bg1">
                    <a:lumMod val="75000"/>
                  </a:schemeClr>
                </a:solidFill>
              </a:rPr>
              <a:t>Bitwise Operators	</a:t>
            </a:r>
          </a:p>
          <a:p>
            <a:pPr>
              <a:tabLst>
                <a:tab pos="11595100" algn="r"/>
              </a:tabLst>
            </a:pPr>
            <a:r>
              <a:rPr lang="en-US" b="1" dirty="0"/>
              <a:t>Bitmasks	</a:t>
            </a:r>
          </a:p>
          <a:p>
            <a:pPr>
              <a:tabLst>
                <a:tab pos="11595100" algn="r"/>
              </a:tabLst>
            </a:pPr>
            <a:endParaRPr lang="en-US" dirty="0">
              <a:solidFill>
                <a:schemeClr val="bg1">
                  <a:lumMod val="75000"/>
                </a:schemeClr>
              </a:solidFill>
            </a:endParaRPr>
          </a:p>
        </p:txBody>
      </p:sp>
    </p:spTree>
    <p:extLst>
      <p:ext uri="{BB962C8B-B14F-4D97-AF65-F5344CB8AC3E}">
        <p14:creationId xmlns:p14="http://schemas.microsoft.com/office/powerpoint/2010/main" val="2262982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A9559-DFB1-B341-AB62-E7988BC687D1}"/>
              </a:ext>
            </a:extLst>
          </p:cNvPr>
          <p:cNvSpPr>
            <a:spLocks noGrp="1"/>
          </p:cNvSpPr>
          <p:nvPr>
            <p:ph type="title"/>
          </p:nvPr>
        </p:nvSpPr>
        <p:spPr/>
        <p:txBody>
          <a:bodyPr/>
          <a:lstStyle/>
          <a:p>
            <a:r>
              <a:rPr lang="en-US" dirty="0"/>
              <a:t>Bitmasks</a:t>
            </a:r>
          </a:p>
        </p:txBody>
      </p:sp>
      <p:sp>
        <p:nvSpPr>
          <p:cNvPr id="3" name="Content Placeholder 2">
            <a:extLst>
              <a:ext uri="{FF2B5EF4-FFF2-40B4-BE49-F238E27FC236}">
                <a16:creationId xmlns:a16="http://schemas.microsoft.com/office/drawing/2014/main" id="{BBE6D122-E008-8E4F-8829-9902CFA322BE}"/>
              </a:ext>
            </a:extLst>
          </p:cNvPr>
          <p:cNvSpPr>
            <a:spLocks noGrp="1"/>
          </p:cNvSpPr>
          <p:nvPr>
            <p:ph idx="1"/>
          </p:nvPr>
        </p:nvSpPr>
        <p:spPr/>
        <p:txBody>
          <a:bodyPr/>
          <a:lstStyle/>
          <a:p>
            <a:pPr marL="0" indent="0">
              <a:buNone/>
            </a:pPr>
            <a:r>
              <a:rPr lang="en-US" dirty="0"/>
              <a:t>We will frequently want to manipulate or isolate out specific bits in a larger collection of bits.</a:t>
            </a:r>
          </a:p>
          <a:p>
            <a:pPr marL="0" indent="0">
              <a:buNone/>
            </a:pPr>
            <a:endParaRPr lang="en-US" dirty="0"/>
          </a:p>
          <a:p>
            <a:pPr marL="0" indent="0">
              <a:buNone/>
            </a:pPr>
            <a:r>
              <a:rPr lang="en-US" b="1" dirty="0"/>
              <a:t>Motivating Example: </a:t>
            </a:r>
            <a:r>
              <a:rPr lang="en-US" dirty="0"/>
              <a:t>Bit vectors</a:t>
            </a:r>
            <a:endParaRPr lang="en-US" b="1" dirty="0"/>
          </a:p>
        </p:txBody>
      </p:sp>
    </p:spTree>
    <p:extLst>
      <p:ext uri="{BB962C8B-B14F-4D97-AF65-F5344CB8AC3E}">
        <p14:creationId xmlns:p14="http://schemas.microsoft.com/office/powerpoint/2010/main" val="2977815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7953-A83B-7042-8608-5F06CC01B959}"/>
              </a:ext>
            </a:extLst>
          </p:cNvPr>
          <p:cNvSpPr>
            <a:spLocks noGrp="1"/>
          </p:cNvSpPr>
          <p:nvPr>
            <p:ph type="title"/>
          </p:nvPr>
        </p:nvSpPr>
        <p:spPr/>
        <p:txBody>
          <a:bodyPr/>
          <a:lstStyle/>
          <a:p>
            <a:r>
              <a:rPr lang="en-US" dirty="0"/>
              <a:t>Bit Vectors and Sets</a:t>
            </a:r>
          </a:p>
        </p:txBody>
      </p:sp>
      <p:sp>
        <p:nvSpPr>
          <p:cNvPr id="3" name="Content Placeholder 2">
            <a:extLst>
              <a:ext uri="{FF2B5EF4-FFF2-40B4-BE49-F238E27FC236}">
                <a16:creationId xmlns:a16="http://schemas.microsoft.com/office/drawing/2014/main" id="{48269EA8-D2EF-4D48-BCEC-637A50434DBF}"/>
              </a:ext>
            </a:extLst>
          </p:cNvPr>
          <p:cNvSpPr>
            <a:spLocks noGrp="1"/>
          </p:cNvSpPr>
          <p:nvPr>
            <p:ph idx="1"/>
          </p:nvPr>
        </p:nvSpPr>
        <p:spPr>
          <a:xfrm>
            <a:off x="152400" y="1295400"/>
            <a:ext cx="11811000" cy="1447800"/>
          </a:xfrm>
        </p:spPr>
        <p:txBody>
          <a:bodyPr/>
          <a:lstStyle/>
          <a:p>
            <a:pPr marL="0" indent="0">
              <a:buNone/>
            </a:pPr>
            <a:r>
              <a:rPr lang="en-US" dirty="0"/>
              <a:t>Instead of using arrays of e.g., Booleans in our programs, sometimes it’s beneficial to store that information in bits instead – more compact.</a:t>
            </a:r>
          </a:p>
          <a:p>
            <a:r>
              <a:rPr lang="en-US" b="1" dirty="0"/>
              <a:t>Example: </a:t>
            </a:r>
            <a:r>
              <a:rPr lang="en-US" dirty="0"/>
              <a:t>we can represent current courses taken using a </a:t>
            </a:r>
            <a:r>
              <a:rPr lang="en-US" b="1" dirty="0">
                <a:latin typeface="Consolas" panose="020B0609020204030204" pitchFamily="49" charset="0"/>
                <a:cs typeface="Consolas" panose="020B0609020204030204" pitchFamily="49" charset="0"/>
              </a:rPr>
              <a:t>char</a:t>
            </a:r>
            <a:r>
              <a:rPr lang="en-US" dirty="0"/>
              <a:t> and manipulate its contents using bit operators.</a:t>
            </a:r>
          </a:p>
        </p:txBody>
      </p:sp>
      <p:graphicFrame>
        <p:nvGraphicFramePr>
          <p:cNvPr id="5" name="Table 4">
            <a:extLst>
              <a:ext uri="{FF2B5EF4-FFF2-40B4-BE49-F238E27FC236}">
                <a16:creationId xmlns:a16="http://schemas.microsoft.com/office/drawing/2014/main" id="{9BD70F8F-0BA1-D443-8CEC-5EB2F61EBB99}"/>
              </a:ext>
            </a:extLst>
          </p:cNvPr>
          <p:cNvGraphicFramePr>
            <a:graphicFrameLocks noGrp="1"/>
          </p:cNvGraphicFramePr>
          <p:nvPr>
            <p:extLst>
              <p:ext uri="{D42A27DB-BD31-4B8C-83A1-F6EECF244321}">
                <p14:modId xmlns:p14="http://schemas.microsoft.com/office/powerpoint/2010/main" val="1574055200"/>
              </p:ext>
            </p:extLst>
          </p:nvPr>
        </p:nvGraphicFramePr>
        <p:xfrm>
          <a:off x="2032000" y="330708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689DE69A-8A7C-8D4A-8AFE-3C333AB54E41}"/>
              </a:ext>
            </a:extLst>
          </p:cNvPr>
          <p:cNvSpPr txBox="1"/>
          <p:nvPr/>
        </p:nvSpPr>
        <p:spPr>
          <a:xfrm rot="18900000">
            <a:off x="8768536" y="422781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72CF6E42-F8C9-C04F-B434-A66A483434C5}"/>
              </a:ext>
            </a:extLst>
          </p:cNvPr>
          <p:cNvSpPr txBox="1"/>
          <p:nvPr/>
        </p:nvSpPr>
        <p:spPr>
          <a:xfrm rot="18900000">
            <a:off x="7813582" y="419976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1CADD88D-3779-BF4E-9F77-4DFDC58211B7}"/>
              </a:ext>
            </a:extLst>
          </p:cNvPr>
          <p:cNvSpPr txBox="1"/>
          <p:nvPr/>
        </p:nvSpPr>
        <p:spPr>
          <a:xfrm rot="18900000">
            <a:off x="6791245" y="419976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D13ED7F6-80C9-CD45-9C76-44F79C745C75}"/>
              </a:ext>
            </a:extLst>
          </p:cNvPr>
          <p:cNvSpPr txBox="1"/>
          <p:nvPr/>
        </p:nvSpPr>
        <p:spPr>
          <a:xfrm rot="18900000">
            <a:off x="5929433" y="4199766"/>
            <a:ext cx="889987" cy="369332"/>
          </a:xfrm>
          <a:prstGeom prst="rect">
            <a:avLst/>
          </a:prstGeom>
          <a:noFill/>
        </p:spPr>
        <p:txBody>
          <a:bodyPr wrap="none" rtlCol="0">
            <a:spAutoFit/>
          </a:bodyPr>
          <a:lstStyle/>
          <a:p>
            <a:r>
              <a:rPr lang="en-US" dirty="0"/>
              <a:t>CS107</a:t>
            </a:r>
          </a:p>
        </p:txBody>
      </p:sp>
      <p:sp>
        <p:nvSpPr>
          <p:cNvPr id="12" name="TextBox 11">
            <a:extLst>
              <a:ext uri="{FF2B5EF4-FFF2-40B4-BE49-F238E27FC236}">
                <a16:creationId xmlns:a16="http://schemas.microsoft.com/office/drawing/2014/main" id="{B0934D51-4A6D-6F40-BBD1-8BBF1363AF2A}"/>
              </a:ext>
            </a:extLst>
          </p:cNvPr>
          <p:cNvSpPr txBox="1"/>
          <p:nvPr/>
        </p:nvSpPr>
        <p:spPr>
          <a:xfrm rot="18900000">
            <a:off x="4678584" y="4265412"/>
            <a:ext cx="1208419" cy="369332"/>
          </a:xfrm>
          <a:prstGeom prst="rect">
            <a:avLst/>
          </a:prstGeom>
          <a:noFill/>
        </p:spPr>
        <p:txBody>
          <a:bodyPr wrap="square" rtlCol="0">
            <a:spAutoFit/>
          </a:bodyPr>
          <a:lstStyle/>
          <a:p>
            <a:r>
              <a:rPr lang="en-US" dirty="0"/>
              <a:t>CS111</a:t>
            </a:r>
          </a:p>
        </p:txBody>
      </p:sp>
      <p:sp>
        <p:nvSpPr>
          <p:cNvPr id="13" name="TextBox 12">
            <a:extLst>
              <a:ext uri="{FF2B5EF4-FFF2-40B4-BE49-F238E27FC236}">
                <a16:creationId xmlns:a16="http://schemas.microsoft.com/office/drawing/2014/main" id="{061C980A-C387-474E-B64B-CDE934E590CB}"/>
              </a:ext>
            </a:extLst>
          </p:cNvPr>
          <p:cNvSpPr txBox="1"/>
          <p:nvPr/>
        </p:nvSpPr>
        <p:spPr>
          <a:xfrm rot="18900000">
            <a:off x="3901408" y="4199767"/>
            <a:ext cx="889987" cy="369332"/>
          </a:xfrm>
          <a:prstGeom prst="rect">
            <a:avLst/>
          </a:prstGeom>
          <a:noFill/>
        </p:spPr>
        <p:txBody>
          <a:bodyPr wrap="none" rtlCol="0">
            <a:spAutoFit/>
          </a:bodyPr>
          <a:lstStyle/>
          <a:p>
            <a:r>
              <a:rPr lang="en-US" dirty="0"/>
              <a:t>CS103</a:t>
            </a:r>
          </a:p>
        </p:txBody>
      </p:sp>
      <p:sp>
        <p:nvSpPr>
          <p:cNvPr id="14" name="TextBox 13">
            <a:extLst>
              <a:ext uri="{FF2B5EF4-FFF2-40B4-BE49-F238E27FC236}">
                <a16:creationId xmlns:a16="http://schemas.microsoft.com/office/drawing/2014/main" id="{93A98AD1-8BD5-5249-8DA6-AA3A4F4E34B6}"/>
              </a:ext>
            </a:extLst>
          </p:cNvPr>
          <p:cNvSpPr txBox="1"/>
          <p:nvPr/>
        </p:nvSpPr>
        <p:spPr>
          <a:xfrm rot="18900000">
            <a:off x="2879069" y="4199766"/>
            <a:ext cx="889987" cy="369332"/>
          </a:xfrm>
          <a:prstGeom prst="rect">
            <a:avLst/>
          </a:prstGeom>
          <a:noFill/>
        </p:spPr>
        <p:txBody>
          <a:bodyPr wrap="none" rtlCol="0">
            <a:spAutoFit/>
          </a:bodyPr>
          <a:lstStyle/>
          <a:p>
            <a:r>
              <a:rPr lang="en-US" dirty="0"/>
              <a:t>CS109</a:t>
            </a:r>
          </a:p>
        </p:txBody>
      </p:sp>
      <p:sp>
        <p:nvSpPr>
          <p:cNvPr id="15" name="TextBox 14">
            <a:extLst>
              <a:ext uri="{FF2B5EF4-FFF2-40B4-BE49-F238E27FC236}">
                <a16:creationId xmlns:a16="http://schemas.microsoft.com/office/drawing/2014/main" id="{FD5A3E9D-0D5A-9B44-A06C-192ECF0DE2E8}"/>
              </a:ext>
            </a:extLst>
          </p:cNvPr>
          <p:cNvSpPr txBox="1"/>
          <p:nvPr/>
        </p:nvSpPr>
        <p:spPr>
          <a:xfrm rot="18900000">
            <a:off x="1940312" y="4199765"/>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2098674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277-9AB7-AE4E-B142-242F4F80EF72}"/>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6E730E49-CCF8-4C46-A496-78B207B943BC}"/>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#define CS106A 0x1    </a:t>
            </a:r>
            <a:r>
              <a:rPr lang="en-US" dirty="0">
                <a:solidFill>
                  <a:srgbClr val="00B050"/>
                </a:solidFill>
                <a:latin typeface="Consolas" panose="020B0609020204030204" pitchFamily="49" charset="0"/>
                <a:cs typeface="Consolas" panose="020B0609020204030204" pitchFamily="49" charset="0"/>
              </a:rPr>
              <a:t>/* 0000 0001 */</a:t>
            </a:r>
          </a:p>
          <a:p>
            <a:pPr marL="0" indent="0">
              <a:spcBef>
                <a:spcPts val="0"/>
              </a:spcBef>
              <a:buNone/>
            </a:pPr>
            <a:r>
              <a:rPr lang="en-US" dirty="0">
                <a:latin typeface="Consolas" panose="020B0609020204030204" pitchFamily="49" charset="0"/>
                <a:cs typeface="Consolas" panose="020B0609020204030204" pitchFamily="49" charset="0"/>
              </a:rPr>
              <a:t>#define CS106B 0x2    </a:t>
            </a:r>
            <a:r>
              <a:rPr lang="en-US" dirty="0">
                <a:solidFill>
                  <a:srgbClr val="00B050"/>
                </a:solidFill>
                <a:latin typeface="Consolas" panose="020B0609020204030204" pitchFamily="49" charset="0"/>
                <a:cs typeface="Consolas" panose="020B0609020204030204" pitchFamily="49" charset="0"/>
              </a:rPr>
              <a:t>/* 0000 0010 */</a:t>
            </a:r>
          </a:p>
          <a:p>
            <a:pPr marL="0" indent="0">
              <a:spcBef>
                <a:spcPts val="0"/>
              </a:spcBef>
              <a:buNone/>
            </a:pPr>
            <a:r>
              <a:rPr lang="en-US" dirty="0">
                <a:latin typeface="Consolas" panose="020B0609020204030204" pitchFamily="49" charset="0"/>
                <a:cs typeface="Consolas" panose="020B0609020204030204" pitchFamily="49" charset="0"/>
              </a:rPr>
              <a:t>#define CS107E 0x4    </a:t>
            </a:r>
            <a:r>
              <a:rPr lang="en-US" dirty="0">
                <a:solidFill>
                  <a:srgbClr val="00B050"/>
                </a:solidFill>
                <a:latin typeface="Consolas" panose="020B0609020204030204" pitchFamily="49" charset="0"/>
                <a:cs typeface="Consolas" panose="020B0609020204030204" pitchFamily="49" charset="0"/>
              </a:rPr>
              <a:t>/* 0000 0100 */</a:t>
            </a:r>
          </a:p>
          <a:p>
            <a:pPr marL="0" indent="0">
              <a:spcBef>
                <a:spcPts val="0"/>
              </a:spcBef>
              <a:buNone/>
            </a:pPr>
            <a:r>
              <a:rPr lang="en-US" dirty="0">
                <a:latin typeface="Consolas" panose="020B0609020204030204" pitchFamily="49" charset="0"/>
                <a:cs typeface="Consolas" panose="020B0609020204030204" pitchFamily="49" charset="0"/>
              </a:rPr>
              <a:t>#define CS107  0x8    </a:t>
            </a:r>
            <a:r>
              <a:rPr lang="en-US" dirty="0">
                <a:solidFill>
                  <a:srgbClr val="00B050"/>
                </a:solidFill>
                <a:latin typeface="Consolas" panose="020B0609020204030204" pitchFamily="49" charset="0"/>
                <a:cs typeface="Consolas" panose="020B0609020204030204" pitchFamily="49" charset="0"/>
              </a:rPr>
              <a:t>/* 0000 1000 */</a:t>
            </a:r>
          </a:p>
          <a:p>
            <a:pPr marL="0" indent="0">
              <a:spcBef>
                <a:spcPts val="0"/>
              </a:spcBef>
              <a:buNone/>
            </a:pPr>
            <a:r>
              <a:rPr lang="en-US" dirty="0">
                <a:latin typeface="Consolas" panose="020B0609020204030204" pitchFamily="49" charset="0"/>
                <a:cs typeface="Consolas" panose="020B0609020204030204" pitchFamily="49" charset="0"/>
              </a:rPr>
              <a:t>#define CS111  0x10   </a:t>
            </a:r>
            <a:r>
              <a:rPr lang="en-US" dirty="0">
                <a:solidFill>
                  <a:srgbClr val="00B050"/>
                </a:solidFill>
                <a:latin typeface="Consolas" panose="020B0609020204030204" pitchFamily="49" charset="0"/>
                <a:cs typeface="Consolas" panose="020B0609020204030204" pitchFamily="49" charset="0"/>
              </a:rPr>
              <a:t>/* 0001 0000 */</a:t>
            </a:r>
          </a:p>
          <a:p>
            <a:pPr marL="0" indent="0">
              <a:spcBef>
                <a:spcPts val="0"/>
              </a:spcBef>
              <a:buNone/>
            </a:pPr>
            <a:r>
              <a:rPr lang="en-US" dirty="0">
                <a:latin typeface="Consolas" panose="020B0609020204030204" pitchFamily="49" charset="0"/>
                <a:cs typeface="Consolas" panose="020B0609020204030204" pitchFamily="49" charset="0"/>
              </a:rPr>
              <a:t>#define CS103  0x20   </a:t>
            </a:r>
            <a:r>
              <a:rPr lang="en-US" dirty="0">
                <a:solidFill>
                  <a:srgbClr val="00B050"/>
                </a:solidFill>
                <a:latin typeface="Consolas" panose="020B0609020204030204" pitchFamily="49" charset="0"/>
                <a:cs typeface="Consolas" panose="020B0609020204030204" pitchFamily="49" charset="0"/>
              </a:rPr>
              <a:t>/* 0010 0000 */</a:t>
            </a:r>
          </a:p>
          <a:p>
            <a:pPr marL="0" indent="0">
              <a:spcBef>
                <a:spcPts val="0"/>
              </a:spcBef>
              <a:buNone/>
            </a:pPr>
            <a:r>
              <a:rPr lang="en-US" dirty="0">
                <a:latin typeface="Consolas" panose="020B0609020204030204" pitchFamily="49" charset="0"/>
                <a:cs typeface="Consolas" panose="020B0609020204030204" pitchFamily="49" charset="0"/>
              </a:rPr>
              <a:t>#define CS109  0x40   </a:t>
            </a:r>
            <a:r>
              <a:rPr lang="en-US" dirty="0">
                <a:solidFill>
                  <a:srgbClr val="00B050"/>
                </a:solidFill>
                <a:latin typeface="Consolas" panose="020B0609020204030204" pitchFamily="49" charset="0"/>
                <a:cs typeface="Consolas" panose="020B0609020204030204" pitchFamily="49" charset="0"/>
              </a:rPr>
              <a:t>/* 0100 0000 */</a:t>
            </a:r>
          </a:p>
          <a:p>
            <a:pPr marL="0" indent="0">
              <a:spcBef>
                <a:spcPts val="0"/>
              </a:spcBef>
              <a:buNone/>
            </a:pPr>
            <a:r>
              <a:rPr lang="en-US" dirty="0">
                <a:latin typeface="Consolas" panose="020B0609020204030204" pitchFamily="49" charset="0"/>
                <a:cs typeface="Consolas" panose="020B0609020204030204" pitchFamily="49" charset="0"/>
              </a:rPr>
              <a:t>#define CS161  0x80   </a:t>
            </a:r>
            <a:r>
              <a:rPr lang="en-US" dirty="0">
                <a:solidFill>
                  <a:srgbClr val="00B050"/>
                </a:solidFill>
                <a:latin typeface="Consolas" panose="020B0609020204030204" pitchFamily="49" charset="0"/>
                <a:cs typeface="Consolas" panose="020B0609020204030204" pitchFamily="49" charset="0"/>
              </a:rPr>
              <a:t>/* 1000 0000 */</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Bit pattern: 0000 1011</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unsigned char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CS106A | CS106B | CS107;</a:t>
            </a:r>
          </a:p>
        </p:txBody>
      </p:sp>
    </p:spTree>
    <p:extLst>
      <p:ext uri="{BB962C8B-B14F-4D97-AF65-F5344CB8AC3E}">
        <p14:creationId xmlns:p14="http://schemas.microsoft.com/office/powerpoint/2010/main" val="34226709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7953-A83B-7042-8608-5F06CC01B959}"/>
              </a:ext>
            </a:extLst>
          </p:cNvPr>
          <p:cNvSpPr>
            <a:spLocks noGrp="1"/>
          </p:cNvSpPr>
          <p:nvPr>
            <p:ph type="title"/>
          </p:nvPr>
        </p:nvSpPr>
        <p:spPr/>
        <p:txBody>
          <a:bodyPr/>
          <a:lstStyle/>
          <a:p>
            <a:r>
              <a:rPr lang="en-US" dirty="0"/>
              <a:t>Bit Vectors and Sets</a:t>
            </a:r>
          </a:p>
        </p:txBody>
      </p:sp>
      <p:sp>
        <p:nvSpPr>
          <p:cNvPr id="3" name="Content Placeholder 2">
            <a:extLst>
              <a:ext uri="{FF2B5EF4-FFF2-40B4-BE49-F238E27FC236}">
                <a16:creationId xmlns:a16="http://schemas.microsoft.com/office/drawing/2014/main" id="{48269EA8-D2EF-4D48-BCEC-637A50434DBF}"/>
              </a:ext>
            </a:extLst>
          </p:cNvPr>
          <p:cNvSpPr>
            <a:spLocks noGrp="1"/>
          </p:cNvSpPr>
          <p:nvPr>
            <p:ph idx="1"/>
          </p:nvPr>
        </p:nvSpPr>
        <p:spPr>
          <a:xfrm>
            <a:off x="190500" y="3292232"/>
            <a:ext cx="11811000" cy="3165488"/>
          </a:xfrm>
        </p:spPr>
        <p:txBody>
          <a:bodyPr/>
          <a:lstStyle/>
          <a:p>
            <a:r>
              <a:rPr lang="en-US" dirty="0"/>
              <a:t>How do we find the union of two sets of courses taken?  Use OR:</a:t>
            </a:r>
          </a:p>
        </p:txBody>
      </p:sp>
      <p:sp>
        <p:nvSpPr>
          <p:cNvPr id="12" name="0110…">
            <a:extLst>
              <a:ext uri="{FF2B5EF4-FFF2-40B4-BE49-F238E27FC236}">
                <a16:creationId xmlns:a16="http://schemas.microsoft.com/office/drawing/2014/main" id="{98A61D3E-CEB2-9348-9306-DB85018AFC17}"/>
              </a:ext>
            </a:extLst>
          </p:cNvPr>
          <p:cNvSpPr txBox="1"/>
          <p:nvPr/>
        </p:nvSpPr>
        <p:spPr>
          <a:xfrm>
            <a:off x="4574019" y="4164525"/>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t>
            </a:r>
            <a:r>
              <a:rPr sz="2800" dirty="0"/>
              <a:t> </a:t>
            </a:r>
            <a:r>
              <a:rPr lang="en-US" sz="2800" dirty="0"/>
              <a:t>01100001</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01100011</a:t>
            </a:r>
            <a:endParaRPr sz="2800" dirty="0"/>
          </a:p>
        </p:txBody>
      </p:sp>
      <p:graphicFrame>
        <p:nvGraphicFramePr>
          <p:cNvPr id="13" name="Table 12">
            <a:extLst>
              <a:ext uri="{FF2B5EF4-FFF2-40B4-BE49-F238E27FC236}">
                <a16:creationId xmlns:a16="http://schemas.microsoft.com/office/drawing/2014/main" id="{F6AFE10E-05C8-0449-90CF-E447DCF7FF10}"/>
              </a:ext>
            </a:extLst>
          </p:cNvPr>
          <p:cNvGraphicFramePr>
            <a:graphicFrameLocks noGrp="1"/>
          </p:cNvGraphicFramePr>
          <p:nvPr>
            <p:extLst>
              <p:ext uri="{D42A27DB-BD31-4B8C-83A1-F6EECF244321}">
                <p14:modId xmlns:p14="http://schemas.microsoft.com/office/powerpoint/2010/main" val="4170657601"/>
              </p:ext>
            </p:extLst>
          </p:nvPr>
        </p:nvGraphicFramePr>
        <p:xfrm>
          <a:off x="2032000" y="15240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14" name="TextBox 13">
            <a:extLst>
              <a:ext uri="{FF2B5EF4-FFF2-40B4-BE49-F238E27FC236}">
                <a16:creationId xmlns:a16="http://schemas.microsoft.com/office/drawing/2014/main" id="{3D14AA7D-39F7-1F42-8F5F-A96F50D067F6}"/>
              </a:ext>
            </a:extLst>
          </p:cNvPr>
          <p:cNvSpPr txBox="1"/>
          <p:nvPr/>
        </p:nvSpPr>
        <p:spPr>
          <a:xfrm rot="18900000">
            <a:off x="8768536" y="2444731"/>
            <a:ext cx="1208419" cy="369332"/>
          </a:xfrm>
          <a:prstGeom prst="rect">
            <a:avLst/>
          </a:prstGeom>
          <a:noFill/>
        </p:spPr>
        <p:txBody>
          <a:bodyPr wrap="square" rtlCol="0">
            <a:spAutoFit/>
          </a:bodyPr>
          <a:lstStyle/>
          <a:p>
            <a:r>
              <a:rPr lang="en-US" dirty="0"/>
              <a:t>CS106A</a:t>
            </a:r>
          </a:p>
        </p:txBody>
      </p:sp>
      <p:sp>
        <p:nvSpPr>
          <p:cNvPr id="15" name="TextBox 14">
            <a:extLst>
              <a:ext uri="{FF2B5EF4-FFF2-40B4-BE49-F238E27FC236}">
                <a16:creationId xmlns:a16="http://schemas.microsoft.com/office/drawing/2014/main" id="{2FBDFBD9-0CC6-5C45-83BA-1F9C423E4E87}"/>
              </a:ext>
            </a:extLst>
          </p:cNvPr>
          <p:cNvSpPr txBox="1"/>
          <p:nvPr/>
        </p:nvSpPr>
        <p:spPr>
          <a:xfrm rot="18900000">
            <a:off x="7813582" y="2416688"/>
            <a:ext cx="1043877" cy="369332"/>
          </a:xfrm>
          <a:prstGeom prst="rect">
            <a:avLst/>
          </a:prstGeom>
          <a:noFill/>
        </p:spPr>
        <p:txBody>
          <a:bodyPr wrap="none" rtlCol="0">
            <a:spAutoFit/>
          </a:bodyPr>
          <a:lstStyle/>
          <a:p>
            <a:r>
              <a:rPr lang="en-US" dirty="0"/>
              <a:t>CS106B</a:t>
            </a:r>
          </a:p>
        </p:txBody>
      </p:sp>
      <p:sp>
        <p:nvSpPr>
          <p:cNvPr id="16" name="TextBox 15">
            <a:extLst>
              <a:ext uri="{FF2B5EF4-FFF2-40B4-BE49-F238E27FC236}">
                <a16:creationId xmlns:a16="http://schemas.microsoft.com/office/drawing/2014/main" id="{B3A2CFBC-92D7-CF4E-A3A4-325060A31AA6}"/>
              </a:ext>
            </a:extLst>
          </p:cNvPr>
          <p:cNvSpPr txBox="1"/>
          <p:nvPr/>
        </p:nvSpPr>
        <p:spPr>
          <a:xfrm rot="18900000">
            <a:off x="6791245" y="2416687"/>
            <a:ext cx="1043877" cy="369332"/>
          </a:xfrm>
          <a:prstGeom prst="rect">
            <a:avLst/>
          </a:prstGeom>
          <a:noFill/>
        </p:spPr>
        <p:txBody>
          <a:bodyPr wrap="none" rtlCol="0">
            <a:spAutoFit/>
          </a:bodyPr>
          <a:lstStyle/>
          <a:p>
            <a:r>
              <a:rPr lang="en-US" dirty="0"/>
              <a:t>CS107E</a:t>
            </a:r>
          </a:p>
        </p:txBody>
      </p:sp>
      <p:sp>
        <p:nvSpPr>
          <p:cNvPr id="17" name="TextBox 16">
            <a:extLst>
              <a:ext uri="{FF2B5EF4-FFF2-40B4-BE49-F238E27FC236}">
                <a16:creationId xmlns:a16="http://schemas.microsoft.com/office/drawing/2014/main" id="{F242760D-98C3-EB41-B4AF-4371FB0CAF39}"/>
              </a:ext>
            </a:extLst>
          </p:cNvPr>
          <p:cNvSpPr txBox="1"/>
          <p:nvPr/>
        </p:nvSpPr>
        <p:spPr>
          <a:xfrm rot="18900000">
            <a:off x="5929433" y="2416686"/>
            <a:ext cx="889987" cy="369332"/>
          </a:xfrm>
          <a:prstGeom prst="rect">
            <a:avLst/>
          </a:prstGeom>
          <a:noFill/>
        </p:spPr>
        <p:txBody>
          <a:bodyPr wrap="none" rtlCol="0">
            <a:spAutoFit/>
          </a:bodyPr>
          <a:lstStyle/>
          <a:p>
            <a:r>
              <a:rPr lang="en-US" dirty="0"/>
              <a:t>CS107</a:t>
            </a:r>
          </a:p>
        </p:txBody>
      </p:sp>
      <p:sp>
        <p:nvSpPr>
          <p:cNvPr id="18" name="TextBox 17">
            <a:extLst>
              <a:ext uri="{FF2B5EF4-FFF2-40B4-BE49-F238E27FC236}">
                <a16:creationId xmlns:a16="http://schemas.microsoft.com/office/drawing/2014/main" id="{02FAC56F-3E50-1943-BD68-C446434584D5}"/>
              </a:ext>
            </a:extLst>
          </p:cNvPr>
          <p:cNvSpPr txBox="1"/>
          <p:nvPr/>
        </p:nvSpPr>
        <p:spPr>
          <a:xfrm rot="18900000">
            <a:off x="4678584" y="2482332"/>
            <a:ext cx="1208419" cy="369332"/>
          </a:xfrm>
          <a:prstGeom prst="rect">
            <a:avLst/>
          </a:prstGeom>
          <a:noFill/>
        </p:spPr>
        <p:txBody>
          <a:bodyPr wrap="square" rtlCol="0">
            <a:spAutoFit/>
          </a:bodyPr>
          <a:lstStyle/>
          <a:p>
            <a:r>
              <a:rPr lang="en-US" dirty="0"/>
              <a:t>CS111</a:t>
            </a:r>
          </a:p>
        </p:txBody>
      </p:sp>
      <p:sp>
        <p:nvSpPr>
          <p:cNvPr id="19" name="TextBox 18">
            <a:extLst>
              <a:ext uri="{FF2B5EF4-FFF2-40B4-BE49-F238E27FC236}">
                <a16:creationId xmlns:a16="http://schemas.microsoft.com/office/drawing/2014/main" id="{779A64B4-CFFB-5849-90A5-910023D0854A}"/>
              </a:ext>
            </a:extLst>
          </p:cNvPr>
          <p:cNvSpPr txBox="1"/>
          <p:nvPr/>
        </p:nvSpPr>
        <p:spPr>
          <a:xfrm rot="18900000">
            <a:off x="3901408" y="2416687"/>
            <a:ext cx="889987" cy="369332"/>
          </a:xfrm>
          <a:prstGeom prst="rect">
            <a:avLst/>
          </a:prstGeom>
          <a:noFill/>
        </p:spPr>
        <p:txBody>
          <a:bodyPr wrap="none" rtlCol="0">
            <a:spAutoFit/>
          </a:bodyPr>
          <a:lstStyle/>
          <a:p>
            <a:r>
              <a:rPr lang="en-US" dirty="0"/>
              <a:t>CS103</a:t>
            </a:r>
          </a:p>
        </p:txBody>
      </p:sp>
      <p:sp>
        <p:nvSpPr>
          <p:cNvPr id="20" name="TextBox 19">
            <a:extLst>
              <a:ext uri="{FF2B5EF4-FFF2-40B4-BE49-F238E27FC236}">
                <a16:creationId xmlns:a16="http://schemas.microsoft.com/office/drawing/2014/main" id="{744E05DD-C2D2-EB4B-8FD0-496767EBEDD7}"/>
              </a:ext>
            </a:extLst>
          </p:cNvPr>
          <p:cNvSpPr txBox="1"/>
          <p:nvPr/>
        </p:nvSpPr>
        <p:spPr>
          <a:xfrm rot="18900000">
            <a:off x="2879069" y="2416686"/>
            <a:ext cx="889987" cy="369332"/>
          </a:xfrm>
          <a:prstGeom prst="rect">
            <a:avLst/>
          </a:prstGeom>
          <a:noFill/>
        </p:spPr>
        <p:txBody>
          <a:bodyPr wrap="none" rtlCol="0">
            <a:spAutoFit/>
          </a:bodyPr>
          <a:lstStyle/>
          <a:p>
            <a:r>
              <a:rPr lang="en-US" dirty="0"/>
              <a:t>CS109</a:t>
            </a:r>
          </a:p>
        </p:txBody>
      </p:sp>
      <p:sp>
        <p:nvSpPr>
          <p:cNvPr id="21" name="TextBox 20">
            <a:extLst>
              <a:ext uri="{FF2B5EF4-FFF2-40B4-BE49-F238E27FC236}">
                <a16:creationId xmlns:a16="http://schemas.microsoft.com/office/drawing/2014/main" id="{86F3B955-3D4E-FE4C-9974-DA2760458B1E}"/>
              </a:ext>
            </a:extLst>
          </p:cNvPr>
          <p:cNvSpPr txBox="1"/>
          <p:nvPr/>
        </p:nvSpPr>
        <p:spPr>
          <a:xfrm rot="18900000">
            <a:off x="1940312" y="2416685"/>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1799275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277-9AB7-AE4E-B142-242F4F80EF72}"/>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6E730E49-CCF8-4C46-A496-78B207B943BC}"/>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#define CS106A 0x1    </a:t>
            </a:r>
            <a:r>
              <a:rPr lang="en-US" dirty="0">
                <a:solidFill>
                  <a:srgbClr val="00B050"/>
                </a:solidFill>
                <a:latin typeface="Consolas" panose="020B0609020204030204" pitchFamily="49" charset="0"/>
                <a:cs typeface="Consolas" panose="020B0609020204030204" pitchFamily="49" charset="0"/>
              </a:rPr>
              <a:t>/* 0000 0001 */</a:t>
            </a:r>
          </a:p>
          <a:p>
            <a:pPr marL="0" indent="0">
              <a:spcBef>
                <a:spcPts val="0"/>
              </a:spcBef>
              <a:buNone/>
            </a:pPr>
            <a:r>
              <a:rPr lang="en-US" dirty="0">
                <a:latin typeface="Consolas" panose="020B0609020204030204" pitchFamily="49" charset="0"/>
                <a:cs typeface="Consolas" panose="020B0609020204030204" pitchFamily="49" charset="0"/>
              </a:rPr>
              <a:t>#define CS106B 0x2    </a:t>
            </a:r>
            <a:r>
              <a:rPr lang="en-US" dirty="0">
                <a:solidFill>
                  <a:srgbClr val="00B050"/>
                </a:solidFill>
                <a:latin typeface="Consolas" panose="020B0609020204030204" pitchFamily="49" charset="0"/>
                <a:cs typeface="Consolas" panose="020B0609020204030204" pitchFamily="49" charset="0"/>
              </a:rPr>
              <a:t>/* 0000 0010 */</a:t>
            </a:r>
          </a:p>
          <a:p>
            <a:pPr marL="0" indent="0">
              <a:spcBef>
                <a:spcPts val="0"/>
              </a:spcBef>
              <a:buNone/>
            </a:pPr>
            <a:r>
              <a:rPr lang="en-US" dirty="0">
                <a:latin typeface="Consolas" panose="020B0609020204030204" pitchFamily="49" charset="0"/>
                <a:cs typeface="Consolas" panose="020B0609020204030204" pitchFamily="49" charset="0"/>
              </a:rPr>
              <a:t>#define CS107E 0x4    </a:t>
            </a:r>
            <a:r>
              <a:rPr lang="en-US" dirty="0">
                <a:solidFill>
                  <a:srgbClr val="00B050"/>
                </a:solidFill>
                <a:latin typeface="Consolas" panose="020B0609020204030204" pitchFamily="49" charset="0"/>
                <a:cs typeface="Consolas" panose="020B0609020204030204" pitchFamily="49" charset="0"/>
              </a:rPr>
              <a:t>/* 0000 0100 */</a:t>
            </a:r>
          </a:p>
          <a:p>
            <a:pPr marL="0" indent="0">
              <a:spcBef>
                <a:spcPts val="0"/>
              </a:spcBef>
              <a:buNone/>
            </a:pPr>
            <a:r>
              <a:rPr lang="en-US" dirty="0">
                <a:latin typeface="Consolas" panose="020B0609020204030204" pitchFamily="49" charset="0"/>
                <a:cs typeface="Consolas" panose="020B0609020204030204" pitchFamily="49" charset="0"/>
              </a:rPr>
              <a:t>#define CS107  0x8    </a:t>
            </a:r>
            <a:r>
              <a:rPr lang="en-US" dirty="0">
                <a:solidFill>
                  <a:srgbClr val="00B050"/>
                </a:solidFill>
                <a:latin typeface="Consolas" panose="020B0609020204030204" pitchFamily="49" charset="0"/>
                <a:cs typeface="Consolas" panose="020B0609020204030204" pitchFamily="49" charset="0"/>
              </a:rPr>
              <a:t>/* 0000 1000 */</a:t>
            </a:r>
          </a:p>
          <a:p>
            <a:pPr marL="0" indent="0">
              <a:spcBef>
                <a:spcPts val="0"/>
              </a:spcBef>
              <a:buNone/>
            </a:pPr>
            <a:r>
              <a:rPr lang="en-US" dirty="0">
                <a:latin typeface="Consolas" panose="020B0609020204030204" pitchFamily="49" charset="0"/>
                <a:cs typeface="Consolas" panose="020B0609020204030204" pitchFamily="49" charset="0"/>
              </a:rPr>
              <a:t>#define CS111  0x10   </a:t>
            </a:r>
            <a:r>
              <a:rPr lang="en-US" dirty="0">
                <a:solidFill>
                  <a:srgbClr val="00B050"/>
                </a:solidFill>
                <a:latin typeface="Consolas" panose="020B0609020204030204" pitchFamily="49" charset="0"/>
                <a:cs typeface="Consolas" panose="020B0609020204030204" pitchFamily="49" charset="0"/>
              </a:rPr>
              <a:t>/* 0001 0000 */</a:t>
            </a:r>
          </a:p>
          <a:p>
            <a:pPr marL="0" indent="0">
              <a:spcBef>
                <a:spcPts val="0"/>
              </a:spcBef>
              <a:buNone/>
            </a:pPr>
            <a:r>
              <a:rPr lang="en-US" dirty="0">
                <a:latin typeface="Consolas" panose="020B0609020204030204" pitchFamily="49" charset="0"/>
                <a:cs typeface="Consolas" panose="020B0609020204030204" pitchFamily="49" charset="0"/>
              </a:rPr>
              <a:t>#define CS103  0x20   </a:t>
            </a:r>
            <a:r>
              <a:rPr lang="en-US" dirty="0">
                <a:solidFill>
                  <a:srgbClr val="00B050"/>
                </a:solidFill>
                <a:latin typeface="Consolas" panose="020B0609020204030204" pitchFamily="49" charset="0"/>
                <a:cs typeface="Consolas" panose="020B0609020204030204" pitchFamily="49" charset="0"/>
              </a:rPr>
              <a:t>/* 0010 0000 */</a:t>
            </a:r>
          </a:p>
          <a:p>
            <a:pPr marL="0" indent="0">
              <a:spcBef>
                <a:spcPts val="0"/>
              </a:spcBef>
              <a:buNone/>
            </a:pPr>
            <a:r>
              <a:rPr lang="en-US" dirty="0">
                <a:latin typeface="Consolas" panose="020B0609020204030204" pitchFamily="49" charset="0"/>
                <a:cs typeface="Consolas" panose="020B0609020204030204" pitchFamily="49" charset="0"/>
              </a:rPr>
              <a:t>#define CS109  0x40   </a:t>
            </a:r>
            <a:r>
              <a:rPr lang="en-US" dirty="0">
                <a:solidFill>
                  <a:srgbClr val="00B050"/>
                </a:solidFill>
                <a:latin typeface="Consolas" panose="020B0609020204030204" pitchFamily="49" charset="0"/>
                <a:cs typeface="Consolas" panose="020B0609020204030204" pitchFamily="49" charset="0"/>
              </a:rPr>
              <a:t>/* 0100 0000 */</a:t>
            </a:r>
          </a:p>
          <a:p>
            <a:pPr marL="0" indent="0">
              <a:spcBef>
                <a:spcPts val="0"/>
              </a:spcBef>
              <a:buNone/>
            </a:pPr>
            <a:r>
              <a:rPr lang="en-US" dirty="0">
                <a:latin typeface="Consolas" panose="020B0609020204030204" pitchFamily="49" charset="0"/>
                <a:cs typeface="Consolas" panose="020B0609020204030204" pitchFamily="49" charset="0"/>
              </a:rPr>
              <a:t>#define CS161  0x80   </a:t>
            </a:r>
            <a:r>
              <a:rPr lang="en-US" dirty="0">
                <a:solidFill>
                  <a:srgbClr val="00B050"/>
                </a:solidFill>
                <a:latin typeface="Consolas" panose="020B0609020204030204" pitchFamily="49" charset="0"/>
                <a:cs typeface="Consolas" panose="020B0609020204030204" pitchFamily="49" charset="0"/>
              </a:rPr>
              <a:t>/* 1000 0000 */</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unsigned char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CS106A | CS106B | CS107;</a:t>
            </a:r>
          </a:p>
          <a:p>
            <a:pPr marL="0" indent="0">
              <a:spcBef>
                <a:spcPts val="0"/>
              </a:spcBef>
              <a:buNone/>
            </a:pPr>
            <a:r>
              <a:rPr lang="en-US" dirty="0">
                <a:latin typeface="Consolas" panose="020B0609020204030204" pitchFamily="49" charset="0"/>
                <a:cs typeface="Consolas" panose="020B0609020204030204" pitchFamily="49" charset="0"/>
              </a:rPr>
              <a:t>unsigned char </a:t>
            </a:r>
            <a:r>
              <a:rPr lang="en-US" dirty="0" err="1">
                <a:latin typeface="Consolas" panose="020B0609020204030204" pitchFamily="49" charset="0"/>
                <a:cs typeface="Consolas" panose="020B0609020204030204" pitchFamily="49" charset="0"/>
              </a:rPr>
              <a:t>otherClasses</a:t>
            </a:r>
            <a:r>
              <a:rPr lang="en-US" dirty="0">
                <a:latin typeface="Consolas" panose="020B0609020204030204" pitchFamily="49" charset="0"/>
                <a:cs typeface="Consolas" panose="020B0609020204030204" pitchFamily="49" charset="0"/>
              </a:rPr>
              <a:t> = CS106A | CS106B | CS103;</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0010 1011</a:t>
            </a: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unsigned char either =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otherClasses</a:t>
            </a:r>
            <a:r>
              <a:rPr lang="en-US"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170110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7953-A83B-7042-8608-5F06CC01B959}"/>
              </a:ext>
            </a:extLst>
          </p:cNvPr>
          <p:cNvSpPr>
            <a:spLocks noGrp="1"/>
          </p:cNvSpPr>
          <p:nvPr>
            <p:ph type="title"/>
          </p:nvPr>
        </p:nvSpPr>
        <p:spPr/>
        <p:txBody>
          <a:bodyPr/>
          <a:lstStyle/>
          <a:p>
            <a:r>
              <a:rPr lang="en-US" dirty="0"/>
              <a:t>Bit Vectors and Sets</a:t>
            </a:r>
          </a:p>
        </p:txBody>
      </p:sp>
      <p:sp>
        <p:nvSpPr>
          <p:cNvPr id="3" name="Content Placeholder 2">
            <a:extLst>
              <a:ext uri="{FF2B5EF4-FFF2-40B4-BE49-F238E27FC236}">
                <a16:creationId xmlns:a16="http://schemas.microsoft.com/office/drawing/2014/main" id="{48269EA8-D2EF-4D48-BCEC-637A50434DBF}"/>
              </a:ext>
            </a:extLst>
          </p:cNvPr>
          <p:cNvSpPr>
            <a:spLocks noGrp="1"/>
          </p:cNvSpPr>
          <p:nvPr>
            <p:ph idx="1"/>
          </p:nvPr>
        </p:nvSpPr>
        <p:spPr>
          <a:xfrm>
            <a:off x="190500" y="3292232"/>
            <a:ext cx="11811000" cy="3165488"/>
          </a:xfrm>
        </p:spPr>
        <p:txBody>
          <a:bodyPr/>
          <a:lstStyle/>
          <a:p>
            <a:r>
              <a:rPr lang="en-US" dirty="0"/>
              <a:t>How do we find the intersection of two sets of courses taken?  Use AND:</a:t>
            </a:r>
          </a:p>
        </p:txBody>
      </p:sp>
      <p:sp>
        <p:nvSpPr>
          <p:cNvPr id="12" name="0110…">
            <a:extLst>
              <a:ext uri="{FF2B5EF4-FFF2-40B4-BE49-F238E27FC236}">
                <a16:creationId xmlns:a16="http://schemas.microsoft.com/office/drawing/2014/main" id="{98A61D3E-CEB2-9348-9306-DB85018AFC17}"/>
              </a:ext>
            </a:extLst>
          </p:cNvPr>
          <p:cNvSpPr txBox="1"/>
          <p:nvPr/>
        </p:nvSpPr>
        <p:spPr>
          <a:xfrm>
            <a:off x="4574019" y="4164525"/>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&amp;</a:t>
            </a:r>
            <a:r>
              <a:rPr sz="2800" dirty="0"/>
              <a:t> </a:t>
            </a:r>
            <a:r>
              <a:rPr lang="en-US" sz="2800" dirty="0"/>
              <a:t>01100001</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00100001</a:t>
            </a:r>
            <a:endParaRPr sz="2800" dirty="0"/>
          </a:p>
        </p:txBody>
      </p:sp>
      <p:graphicFrame>
        <p:nvGraphicFramePr>
          <p:cNvPr id="13" name="Table 12">
            <a:extLst>
              <a:ext uri="{FF2B5EF4-FFF2-40B4-BE49-F238E27FC236}">
                <a16:creationId xmlns:a16="http://schemas.microsoft.com/office/drawing/2014/main" id="{F6AFE10E-05C8-0449-90CF-E447DCF7FF10}"/>
              </a:ext>
            </a:extLst>
          </p:cNvPr>
          <p:cNvGraphicFramePr>
            <a:graphicFrameLocks noGrp="1"/>
          </p:cNvGraphicFramePr>
          <p:nvPr>
            <p:extLst>
              <p:ext uri="{D42A27DB-BD31-4B8C-83A1-F6EECF244321}">
                <p14:modId xmlns:p14="http://schemas.microsoft.com/office/powerpoint/2010/main" val="2666658095"/>
              </p:ext>
            </p:extLst>
          </p:nvPr>
        </p:nvGraphicFramePr>
        <p:xfrm>
          <a:off x="2032000" y="15240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14" name="TextBox 13">
            <a:extLst>
              <a:ext uri="{FF2B5EF4-FFF2-40B4-BE49-F238E27FC236}">
                <a16:creationId xmlns:a16="http://schemas.microsoft.com/office/drawing/2014/main" id="{3D14AA7D-39F7-1F42-8F5F-A96F50D067F6}"/>
              </a:ext>
            </a:extLst>
          </p:cNvPr>
          <p:cNvSpPr txBox="1"/>
          <p:nvPr/>
        </p:nvSpPr>
        <p:spPr>
          <a:xfrm rot="18900000">
            <a:off x="8768536" y="2444731"/>
            <a:ext cx="1208419" cy="369332"/>
          </a:xfrm>
          <a:prstGeom prst="rect">
            <a:avLst/>
          </a:prstGeom>
          <a:noFill/>
        </p:spPr>
        <p:txBody>
          <a:bodyPr wrap="square" rtlCol="0">
            <a:spAutoFit/>
          </a:bodyPr>
          <a:lstStyle/>
          <a:p>
            <a:r>
              <a:rPr lang="en-US" dirty="0"/>
              <a:t>CS106A</a:t>
            </a:r>
          </a:p>
        </p:txBody>
      </p:sp>
      <p:sp>
        <p:nvSpPr>
          <p:cNvPr id="15" name="TextBox 14">
            <a:extLst>
              <a:ext uri="{FF2B5EF4-FFF2-40B4-BE49-F238E27FC236}">
                <a16:creationId xmlns:a16="http://schemas.microsoft.com/office/drawing/2014/main" id="{2FBDFBD9-0CC6-5C45-83BA-1F9C423E4E87}"/>
              </a:ext>
            </a:extLst>
          </p:cNvPr>
          <p:cNvSpPr txBox="1"/>
          <p:nvPr/>
        </p:nvSpPr>
        <p:spPr>
          <a:xfrm rot="18900000">
            <a:off x="7813582" y="2416688"/>
            <a:ext cx="1043877" cy="369332"/>
          </a:xfrm>
          <a:prstGeom prst="rect">
            <a:avLst/>
          </a:prstGeom>
          <a:noFill/>
        </p:spPr>
        <p:txBody>
          <a:bodyPr wrap="none" rtlCol="0">
            <a:spAutoFit/>
          </a:bodyPr>
          <a:lstStyle/>
          <a:p>
            <a:r>
              <a:rPr lang="en-US" dirty="0"/>
              <a:t>CS106B</a:t>
            </a:r>
          </a:p>
        </p:txBody>
      </p:sp>
      <p:sp>
        <p:nvSpPr>
          <p:cNvPr id="16" name="TextBox 15">
            <a:extLst>
              <a:ext uri="{FF2B5EF4-FFF2-40B4-BE49-F238E27FC236}">
                <a16:creationId xmlns:a16="http://schemas.microsoft.com/office/drawing/2014/main" id="{B3A2CFBC-92D7-CF4E-A3A4-325060A31AA6}"/>
              </a:ext>
            </a:extLst>
          </p:cNvPr>
          <p:cNvSpPr txBox="1"/>
          <p:nvPr/>
        </p:nvSpPr>
        <p:spPr>
          <a:xfrm rot="18900000">
            <a:off x="6791245" y="2416687"/>
            <a:ext cx="1043877" cy="369332"/>
          </a:xfrm>
          <a:prstGeom prst="rect">
            <a:avLst/>
          </a:prstGeom>
          <a:noFill/>
        </p:spPr>
        <p:txBody>
          <a:bodyPr wrap="none" rtlCol="0">
            <a:spAutoFit/>
          </a:bodyPr>
          <a:lstStyle/>
          <a:p>
            <a:r>
              <a:rPr lang="en-US" dirty="0"/>
              <a:t>CS107E</a:t>
            </a:r>
          </a:p>
        </p:txBody>
      </p:sp>
      <p:sp>
        <p:nvSpPr>
          <p:cNvPr id="17" name="TextBox 16">
            <a:extLst>
              <a:ext uri="{FF2B5EF4-FFF2-40B4-BE49-F238E27FC236}">
                <a16:creationId xmlns:a16="http://schemas.microsoft.com/office/drawing/2014/main" id="{F242760D-98C3-EB41-B4AF-4371FB0CAF39}"/>
              </a:ext>
            </a:extLst>
          </p:cNvPr>
          <p:cNvSpPr txBox="1"/>
          <p:nvPr/>
        </p:nvSpPr>
        <p:spPr>
          <a:xfrm rot="18900000">
            <a:off x="5929433" y="2416686"/>
            <a:ext cx="889987" cy="369332"/>
          </a:xfrm>
          <a:prstGeom prst="rect">
            <a:avLst/>
          </a:prstGeom>
          <a:noFill/>
        </p:spPr>
        <p:txBody>
          <a:bodyPr wrap="none" rtlCol="0">
            <a:spAutoFit/>
          </a:bodyPr>
          <a:lstStyle/>
          <a:p>
            <a:r>
              <a:rPr lang="en-US" dirty="0"/>
              <a:t>CS107</a:t>
            </a:r>
          </a:p>
        </p:txBody>
      </p:sp>
      <p:sp>
        <p:nvSpPr>
          <p:cNvPr id="18" name="TextBox 17">
            <a:extLst>
              <a:ext uri="{FF2B5EF4-FFF2-40B4-BE49-F238E27FC236}">
                <a16:creationId xmlns:a16="http://schemas.microsoft.com/office/drawing/2014/main" id="{02FAC56F-3E50-1943-BD68-C446434584D5}"/>
              </a:ext>
            </a:extLst>
          </p:cNvPr>
          <p:cNvSpPr txBox="1"/>
          <p:nvPr/>
        </p:nvSpPr>
        <p:spPr>
          <a:xfrm rot="18900000">
            <a:off x="4678584" y="2482332"/>
            <a:ext cx="1208419" cy="369332"/>
          </a:xfrm>
          <a:prstGeom prst="rect">
            <a:avLst/>
          </a:prstGeom>
          <a:noFill/>
        </p:spPr>
        <p:txBody>
          <a:bodyPr wrap="square" rtlCol="0">
            <a:spAutoFit/>
          </a:bodyPr>
          <a:lstStyle/>
          <a:p>
            <a:r>
              <a:rPr lang="en-US" dirty="0"/>
              <a:t>CS111</a:t>
            </a:r>
          </a:p>
        </p:txBody>
      </p:sp>
      <p:sp>
        <p:nvSpPr>
          <p:cNvPr id="19" name="TextBox 18">
            <a:extLst>
              <a:ext uri="{FF2B5EF4-FFF2-40B4-BE49-F238E27FC236}">
                <a16:creationId xmlns:a16="http://schemas.microsoft.com/office/drawing/2014/main" id="{779A64B4-CFFB-5849-90A5-910023D0854A}"/>
              </a:ext>
            </a:extLst>
          </p:cNvPr>
          <p:cNvSpPr txBox="1"/>
          <p:nvPr/>
        </p:nvSpPr>
        <p:spPr>
          <a:xfrm rot="18900000">
            <a:off x="3901408" y="2416687"/>
            <a:ext cx="889987" cy="369332"/>
          </a:xfrm>
          <a:prstGeom prst="rect">
            <a:avLst/>
          </a:prstGeom>
          <a:noFill/>
        </p:spPr>
        <p:txBody>
          <a:bodyPr wrap="none" rtlCol="0">
            <a:spAutoFit/>
          </a:bodyPr>
          <a:lstStyle/>
          <a:p>
            <a:r>
              <a:rPr lang="en-US" dirty="0"/>
              <a:t>CS103</a:t>
            </a:r>
          </a:p>
        </p:txBody>
      </p:sp>
      <p:sp>
        <p:nvSpPr>
          <p:cNvPr id="20" name="TextBox 19">
            <a:extLst>
              <a:ext uri="{FF2B5EF4-FFF2-40B4-BE49-F238E27FC236}">
                <a16:creationId xmlns:a16="http://schemas.microsoft.com/office/drawing/2014/main" id="{744E05DD-C2D2-EB4B-8FD0-496767EBEDD7}"/>
              </a:ext>
            </a:extLst>
          </p:cNvPr>
          <p:cNvSpPr txBox="1"/>
          <p:nvPr/>
        </p:nvSpPr>
        <p:spPr>
          <a:xfrm rot="18900000">
            <a:off x="2879069" y="2416686"/>
            <a:ext cx="889987" cy="369332"/>
          </a:xfrm>
          <a:prstGeom prst="rect">
            <a:avLst/>
          </a:prstGeom>
          <a:noFill/>
        </p:spPr>
        <p:txBody>
          <a:bodyPr wrap="none" rtlCol="0">
            <a:spAutoFit/>
          </a:bodyPr>
          <a:lstStyle/>
          <a:p>
            <a:r>
              <a:rPr lang="en-US" dirty="0"/>
              <a:t>CS109</a:t>
            </a:r>
          </a:p>
        </p:txBody>
      </p:sp>
      <p:sp>
        <p:nvSpPr>
          <p:cNvPr id="21" name="TextBox 20">
            <a:extLst>
              <a:ext uri="{FF2B5EF4-FFF2-40B4-BE49-F238E27FC236}">
                <a16:creationId xmlns:a16="http://schemas.microsoft.com/office/drawing/2014/main" id="{86F3B955-3D4E-FE4C-9974-DA2760458B1E}"/>
              </a:ext>
            </a:extLst>
          </p:cNvPr>
          <p:cNvSpPr txBox="1"/>
          <p:nvPr/>
        </p:nvSpPr>
        <p:spPr>
          <a:xfrm rot="18900000">
            <a:off x="1940312" y="2416685"/>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3882524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pPr marL="0" indent="0">
              <a:buNone/>
            </a:pPr>
            <a:r>
              <a:rPr lang="en-US" b="1" dirty="0"/>
              <a:t>Example:</a:t>
            </a:r>
            <a:r>
              <a:rPr lang="en-US" dirty="0"/>
              <a:t> how do we update our bit vector to indicate we’ve taken CS107?</a:t>
            </a:r>
            <a:endParaRPr lang="en-US" b="1" dirty="0"/>
          </a:p>
        </p:txBody>
      </p:sp>
      <p:sp>
        <p:nvSpPr>
          <p:cNvPr id="4" name="0110…">
            <a:extLst>
              <a:ext uri="{FF2B5EF4-FFF2-40B4-BE49-F238E27FC236}">
                <a16:creationId xmlns:a16="http://schemas.microsoft.com/office/drawing/2014/main" id="{FE92E943-B070-414C-922C-7F41B1E7E0CE}"/>
              </a:ext>
            </a:extLst>
          </p:cNvPr>
          <p:cNvSpPr txBox="1"/>
          <p:nvPr/>
        </p:nvSpPr>
        <p:spPr>
          <a:xfrm>
            <a:off x="4623430" y="4853470"/>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t>
            </a:r>
            <a:r>
              <a:rPr sz="2800" dirty="0"/>
              <a:t> </a:t>
            </a:r>
            <a:r>
              <a:rPr lang="en-US" sz="2800" dirty="0"/>
              <a:t>00001000</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00101011</a:t>
            </a:r>
            <a:endParaRPr sz="2800"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extLst>
              <p:ext uri="{D42A27DB-BD31-4B8C-83A1-F6EECF244321}">
                <p14:modId xmlns:p14="http://schemas.microsoft.com/office/powerpoint/2010/main" val="2655518484"/>
              </p:ext>
            </p:extLst>
          </p:nvPr>
        </p:nvGraphicFramePr>
        <p:xfrm>
          <a:off x="2032000" y="3229534"/>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4150265"/>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4122222"/>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4122221"/>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4122220"/>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4187866"/>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4122221"/>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4122220"/>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4122219"/>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3606150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pPr marL="0" indent="0">
              <a:buNone/>
            </a:pPr>
            <a:r>
              <a:rPr lang="en-US" b="1" dirty="0"/>
              <a:t>Example:</a:t>
            </a:r>
            <a:r>
              <a:rPr lang="en-US" dirty="0"/>
              <a:t> how do we update our bit vector to indicate we’ve taken CS107?</a:t>
            </a:r>
          </a:p>
          <a:p>
            <a:pPr marL="0" indent="0">
              <a:buNone/>
            </a:pPr>
            <a:endParaRPr lang="en-US" b="1" dirty="0"/>
          </a:p>
          <a:p>
            <a:pPr marL="0" indent="0">
              <a:buNone/>
            </a:pPr>
            <a:r>
              <a:rPr lang="en-US" b="1" dirty="0">
                <a:solidFill>
                  <a:schemeClr val="accent1"/>
                </a:solidFill>
                <a:effectLst/>
                <a:highlight>
                  <a:srgbClr val="FFFFFF"/>
                </a:highlight>
              </a:rPr>
              <a:t>A bitmask is a constructed bit pattern that we can use, along with bit operators, to manipulate a value.</a:t>
            </a:r>
          </a:p>
        </p:txBody>
      </p:sp>
      <p:sp>
        <p:nvSpPr>
          <p:cNvPr id="4" name="0110…">
            <a:extLst>
              <a:ext uri="{FF2B5EF4-FFF2-40B4-BE49-F238E27FC236}">
                <a16:creationId xmlns:a16="http://schemas.microsoft.com/office/drawing/2014/main" id="{FE92E943-B070-414C-922C-7F41B1E7E0CE}"/>
              </a:ext>
            </a:extLst>
          </p:cNvPr>
          <p:cNvSpPr txBox="1"/>
          <p:nvPr/>
        </p:nvSpPr>
        <p:spPr>
          <a:xfrm>
            <a:off x="4623430" y="4853470"/>
            <a:ext cx="2434365" cy="1826141"/>
          </a:xfrm>
          <a:prstGeom prst="rect">
            <a:avLst/>
          </a:prstGeom>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t>
            </a:r>
            <a:r>
              <a:rPr sz="2800" dirty="0"/>
              <a:t> </a:t>
            </a:r>
            <a:r>
              <a:rPr lang="en-US" sz="2800" b="1" dirty="0">
                <a:solidFill>
                  <a:schemeClr val="accent1"/>
                </a:solidFill>
              </a:rPr>
              <a:t>00001000</a:t>
            </a:r>
            <a:endParaRPr sz="2800" b="1" dirty="0">
              <a:solidFill>
                <a:schemeClr val="accent1"/>
              </a:solidFill>
            </a:endParaRPr>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00101011</a:t>
            </a:r>
            <a:endParaRPr sz="2800"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nvGraphicFramePr>
        <p:xfrm>
          <a:off x="2032000" y="3229534"/>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4150265"/>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4122222"/>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4122221"/>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4122220"/>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4187866"/>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4122221"/>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4122220"/>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4122219"/>
            <a:ext cx="889987" cy="369332"/>
          </a:xfrm>
          <a:prstGeom prst="rect">
            <a:avLst/>
          </a:prstGeom>
          <a:noFill/>
        </p:spPr>
        <p:txBody>
          <a:bodyPr wrap="none" rtlCol="0">
            <a:spAutoFit/>
          </a:bodyPr>
          <a:lstStyle/>
          <a:p>
            <a:r>
              <a:rPr lang="en-US" dirty="0"/>
              <a:t>CS161</a:t>
            </a:r>
          </a:p>
        </p:txBody>
      </p:sp>
    </p:spTree>
    <p:extLst>
      <p:ext uri="{BB962C8B-B14F-4D97-AF65-F5344CB8AC3E}">
        <p14:creationId xmlns:p14="http://schemas.microsoft.com/office/powerpoint/2010/main" val="1658651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277-9AB7-AE4E-B142-242F4F80EF72}"/>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6E730E49-CCF8-4C46-A496-78B207B943BC}"/>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#define CS106A 0x1    </a:t>
            </a:r>
            <a:r>
              <a:rPr lang="en-US" dirty="0">
                <a:solidFill>
                  <a:srgbClr val="00B050"/>
                </a:solidFill>
                <a:latin typeface="Consolas" panose="020B0609020204030204" pitchFamily="49" charset="0"/>
                <a:cs typeface="Consolas" panose="020B0609020204030204" pitchFamily="49" charset="0"/>
              </a:rPr>
              <a:t>/* 0000 0001 */</a:t>
            </a:r>
          </a:p>
          <a:p>
            <a:pPr marL="0" indent="0">
              <a:spcBef>
                <a:spcPts val="0"/>
              </a:spcBef>
              <a:buNone/>
            </a:pPr>
            <a:r>
              <a:rPr lang="en-US" dirty="0">
                <a:latin typeface="Consolas" panose="020B0609020204030204" pitchFamily="49" charset="0"/>
                <a:cs typeface="Consolas" panose="020B0609020204030204" pitchFamily="49" charset="0"/>
              </a:rPr>
              <a:t>#define CS106B 0x2    </a:t>
            </a:r>
            <a:r>
              <a:rPr lang="en-US" dirty="0">
                <a:solidFill>
                  <a:srgbClr val="00B050"/>
                </a:solidFill>
                <a:latin typeface="Consolas" panose="020B0609020204030204" pitchFamily="49" charset="0"/>
                <a:cs typeface="Consolas" panose="020B0609020204030204" pitchFamily="49" charset="0"/>
              </a:rPr>
              <a:t>/* 0000 0010 */</a:t>
            </a:r>
          </a:p>
          <a:p>
            <a:pPr marL="0" indent="0">
              <a:spcBef>
                <a:spcPts val="0"/>
              </a:spcBef>
              <a:buNone/>
            </a:pPr>
            <a:r>
              <a:rPr lang="en-US" dirty="0">
                <a:latin typeface="Consolas" panose="020B0609020204030204" pitchFamily="49" charset="0"/>
                <a:cs typeface="Consolas" panose="020B0609020204030204" pitchFamily="49" charset="0"/>
              </a:rPr>
              <a:t>#define CS107E 0x4    </a:t>
            </a:r>
            <a:r>
              <a:rPr lang="en-US" dirty="0">
                <a:solidFill>
                  <a:srgbClr val="00B050"/>
                </a:solidFill>
                <a:latin typeface="Consolas" panose="020B0609020204030204" pitchFamily="49" charset="0"/>
                <a:cs typeface="Consolas" panose="020B0609020204030204" pitchFamily="49" charset="0"/>
              </a:rPr>
              <a:t>/* 0000 0100 */</a:t>
            </a:r>
          </a:p>
          <a:p>
            <a:pPr marL="0" indent="0">
              <a:spcBef>
                <a:spcPts val="0"/>
              </a:spcBef>
              <a:buNone/>
            </a:pPr>
            <a:r>
              <a:rPr lang="en-US" dirty="0">
                <a:latin typeface="Consolas" panose="020B0609020204030204" pitchFamily="49" charset="0"/>
                <a:cs typeface="Consolas" panose="020B0609020204030204" pitchFamily="49" charset="0"/>
              </a:rPr>
              <a:t>#define CS107  0x8    </a:t>
            </a:r>
            <a:r>
              <a:rPr lang="en-US" dirty="0">
                <a:solidFill>
                  <a:srgbClr val="00B050"/>
                </a:solidFill>
                <a:latin typeface="Consolas" panose="020B0609020204030204" pitchFamily="49" charset="0"/>
                <a:cs typeface="Consolas" panose="020B0609020204030204" pitchFamily="49" charset="0"/>
              </a:rPr>
              <a:t>/* 0000 1000 */</a:t>
            </a:r>
          </a:p>
          <a:p>
            <a:pPr marL="0" indent="0">
              <a:spcBef>
                <a:spcPts val="0"/>
              </a:spcBef>
              <a:buNone/>
            </a:pPr>
            <a:r>
              <a:rPr lang="en-US" dirty="0">
                <a:latin typeface="Consolas" panose="020B0609020204030204" pitchFamily="49" charset="0"/>
                <a:cs typeface="Consolas" panose="020B0609020204030204" pitchFamily="49" charset="0"/>
              </a:rPr>
              <a:t>#define CS111  0x10   </a:t>
            </a:r>
            <a:r>
              <a:rPr lang="en-US" dirty="0">
                <a:solidFill>
                  <a:srgbClr val="00B050"/>
                </a:solidFill>
                <a:latin typeface="Consolas" panose="020B0609020204030204" pitchFamily="49" charset="0"/>
                <a:cs typeface="Consolas" panose="020B0609020204030204" pitchFamily="49" charset="0"/>
              </a:rPr>
              <a:t>/* 0001 0000 */</a:t>
            </a:r>
          </a:p>
          <a:p>
            <a:pPr marL="0" indent="0">
              <a:spcBef>
                <a:spcPts val="0"/>
              </a:spcBef>
              <a:buNone/>
            </a:pPr>
            <a:r>
              <a:rPr lang="en-US" dirty="0">
                <a:latin typeface="Consolas" panose="020B0609020204030204" pitchFamily="49" charset="0"/>
                <a:cs typeface="Consolas" panose="020B0609020204030204" pitchFamily="49" charset="0"/>
              </a:rPr>
              <a:t>#define CS103  0x20   </a:t>
            </a:r>
            <a:r>
              <a:rPr lang="en-US" dirty="0">
                <a:solidFill>
                  <a:srgbClr val="00B050"/>
                </a:solidFill>
                <a:latin typeface="Consolas" panose="020B0609020204030204" pitchFamily="49" charset="0"/>
                <a:cs typeface="Consolas" panose="020B0609020204030204" pitchFamily="49" charset="0"/>
              </a:rPr>
              <a:t>/* 0010 0000 */</a:t>
            </a:r>
          </a:p>
          <a:p>
            <a:pPr marL="0" indent="0">
              <a:spcBef>
                <a:spcPts val="0"/>
              </a:spcBef>
              <a:buNone/>
            </a:pPr>
            <a:r>
              <a:rPr lang="en-US" dirty="0">
                <a:latin typeface="Consolas" panose="020B0609020204030204" pitchFamily="49" charset="0"/>
                <a:cs typeface="Consolas" panose="020B0609020204030204" pitchFamily="49" charset="0"/>
              </a:rPr>
              <a:t>#define CS109  0x40   </a:t>
            </a:r>
            <a:r>
              <a:rPr lang="en-US" dirty="0">
                <a:solidFill>
                  <a:srgbClr val="00B050"/>
                </a:solidFill>
                <a:latin typeface="Consolas" panose="020B0609020204030204" pitchFamily="49" charset="0"/>
                <a:cs typeface="Consolas" panose="020B0609020204030204" pitchFamily="49" charset="0"/>
              </a:rPr>
              <a:t>/* 0100 0000 */</a:t>
            </a:r>
          </a:p>
          <a:p>
            <a:pPr marL="0" indent="0">
              <a:spcBef>
                <a:spcPts val="0"/>
              </a:spcBef>
              <a:buNone/>
            </a:pPr>
            <a:r>
              <a:rPr lang="en-US" dirty="0">
                <a:latin typeface="Consolas" panose="020B0609020204030204" pitchFamily="49" charset="0"/>
                <a:cs typeface="Consolas" panose="020B0609020204030204" pitchFamily="49" charset="0"/>
              </a:rPr>
              <a:t>#define CS161  0x80   </a:t>
            </a:r>
            <a:r>
              <a:rPr lang="en-US" dirty="0">
                <a:solidFill>
                  <a:srgbClr val="00B050"/>
                </a:solidFill>
                <a:latin typeface="Consolas" panose="020B0609020204030204" pitchFamily="49" charset="0"/>
                <a:cs typeface="Consolas" panose="020B0609020204030204" pitchFamily="49" charset="0"/>
              </a:rPr>
              <a:t>/* 1000 0000 */</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CS107;	</a:t>
            </a:r>
            <a:r>
              <a:rPr lang="en-US" dirty="0">
                <a:solidFill>
                  <a:srgbClr val="00B050"/>
                </a:solidFill>
                <a:latin typeface="Consolas" panose="020B0609020204030204" pitchFamily="49" charset="0"/>
                <a:cs typeface="Consolas" panose="020B0609020204030204" pitchFamily="49" charset="0"/>
              </a:rPr>
              <a:t>// Add CS107</a:t>
            </a:r>
          </a:p>
        </p:txBody>
      </p:sp>
    </p:spTree>
    <p:extLst>
      <p:ext uri="{BB962C8B-B14F-4D97-AF65-F5344CB8AC3E}">
        <p14:creationId xmlns:p14="http://schemas.microsoft.com/office/powerpoint/2010/main" val="2089484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277-9AB7-AE4E-B142-242F4F80EF72}"/>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6E730E49-CCF8-4C46-A496-78B207B943BC}"/>
              </a:ext>
            </a:extLst>
          </p:cNvPr>
          <p:cNvSpPr>
            <a:spLocks noGrp="1"/>
          </p:cNvSpPr>
          <p:nvPr>
            <p:ph idx="1"/>
          </p:nvPr>
        </p:nvSpPr>
        <p:spPr/>
        <p:txBody>
          <a:bodyPr/>
          <a:lstStyle/>
          <a:p>
            <a:pPr marL="0" indent="0">
              <a:spcBef>
                <a:spcPts val="0"/>
              </a:spcBef>
              <a:buNone/>
            </a:pPr>
            <a:r>
              <a:rPr lang="en-US" dirty="0">
                <a:latin typeface="Consolas" panose="020B0609020204030204" pitchFamily="49" charset="0"/>
                <a:cs typeface="Consolas" panose="020B0609020204030204" pitchFamily="49" charset="0"/>
              </a:rPr>
              <a:t>#define CS106A 0x1    </a:t>
            </a:r>
            <a:r>
              <a:rPr lang="en-US" dirty="0">
                <a:solidFill>
                  <a:srgbClr val="00B050"/>
                </a:solidFill>
                <a:latin typeface="Consolas" panose="020B0609020204030204" pitchFamily="49" charset="0"/>
                <a:cs typeface="Consolas" panose="020B0609020204030204" pitchFamily="49" charset="0"/>
              </a:rPr>
              <a:t>/* 0000 0001 */</a:t>
            </a:r>
          </a:p>
          <a:p>
            <a:pPr marL="0" indent="0">
              <a:spcBef>
                <a:spcPts val="0"/>
              </a:spcBef>
              <a:buNone/>
            </a:pPr>
            <a:r>
              <a:rPr lang="en-US" dirty="0">
                <a:latin typeface="Consolas" panose="020B0609020204030204" pitchFamily="49" charset="0"/>
                <a:cs typeface="Consolas" panose="020B0609020204030204" pitchFamily="49" charset="0"/>
              </a:rPr>
              <a:t>#define CS106B 0x2    </a:t>
            </a:r>
            <a:r>
              <a:rPr lang="en-US" dirty="0">
                <a:solidFill>
                  <a:srgbClr val="00B050"/>
                </a:solidFill>
                <a:latin typeface="Consolas" panose="020B0609020204030204" pitchFamily="49" charset="0"/>
                <a:cs typeface="Consolas" panose="020B0609020204030204" pitchFamily="49" charset="0"/>
              </a:rPr>
              <a:t>/* 0000 0010 */</a:t>
            </a:r>
          </a:p>
          <a:p>
            <a:pPr marL="0" indent="0">
              <a:spcBef>
                <a:spcPts val="0"/>
              </a:spcBef>
              <a:buNone/>
            </a:pPr>
            <a:r>
              <a:rPr lang="en-US" dirty="0">
                <a:latin typeface="Consolas" panose="020B0609020204030204" pitchFamily="49" charset="0"/>
                <a:cs typeface="Consolas" panose="020B0609020204030204" pitchFamily="49" charset="0"/>
              </a:rPr>
              <a:t>#define CS107E 0x4    </a:t>
            </a:r>
            <a:r>
              <a:rPr lang="en-US" dirty="0">
                <a:solidFill>
                  <a:srgbClr val="00B050"/>
                </a:solidFill>
                <a:latin typeface="Consolas" panose="020B0609020204030204" pitchFamily="49" charset="0"/>
                <a:cs typeface="Consolas" panose="020B0609020204030204" pitchFamily="49" charset="0"/>
              </a:rPr>
              <a:t>/* 0000 0100 */</a:t>
            </a:r>
          </a:p>
          <a:p>
            <a:pPr marL="0" indent="0">
              <a:spcBef>
                <a:spcPts val="0"/>
              </a:spcBef>
              <a:buNone/>
            </a:pPr>
            <a:r>
              <a:rPr lang="en-US" dirty="0">
                <a:latin typeface="Consolas" panose="020B0609020204030204" pitchFamily="49" charset="0"/>
                <a:cs typeface="Consolas" panose="020B0609020204030204" pitchFamily="49" charset="0"/>
              </a:rPr>
              <a:t>#define CS107  0x8    </a:t>
            </a:r>
            <a:r>
              <a:rPr lang="en-US" dirty="0">
                <a:solidFill>
                  <a:srgbClr val="00B050"/>
                </a:solidFill>
                <a:latin typeface="Consolas" panose="020B0609020204030204" pitchFamily="49" charset="0"/>
                <a:cs typeface="Consolas" panose="020B0609020204030204" pitchFamily="49" charset="0"/>
              </a:rPr>
              <a:t>/* 0000 1000 */</a:t>
            </a:r>
          </a:p>
          <a:p>
            <a:pPr marL="0" indent="0">
              <a:spcBef>
                <a:spcPts val="0"/>
              </a:spcBef>
              <a:buNone/>
            </a:pPr>
            <a:r>
              <a:rPr lang="en-US" dirty="0">
                <a:latin typeface="Consolas" panose="020B0609020204030204" pitchFamily="49" charset="0"/>
                <a:cs typeface="Consolas" panose="020B0609020204030204" pitchFamily="49" charset="0"/>
              </a:rPr>
              <a:t>#define CS111  0x10   </a:t>
            </a:r>
            <a:r>
              <a:rPr lang="en-US" dirty="0">
                <a:solidFill>
                  <a:srgbClr val="00B050"/>
                </a:solidFill>
                <a:latin typeface="Consolas" panose="020B0609020204030204" pitchFamily="49" charset="0"/>
                <a:cs typeface="Consolas" panose="020B0609020204030204" pitchFamily="49" charset="0"/>
              </a:rPr>
              <a:t>/* 0001 0000 */</a:t>
            </a:r>
          </a:p>
          <a:p>
            <a:pPr marL="0" indent="0">
              <a:spcBef>
                <a:spcPts val="0"/>
              </a:spcBef>
              <a:buNone/>
            </a:pPr>
            <a:r>
              <a:rPr lang="en-US" dirty="0">
                <a:latin typeface="Consolas" panose="020B0609020204030204" pitchFamily="49" charset="0"/>
                <a:cs typeface="Consolas" panose="020B0609020204030204" pitchFamily="49" charset="0"/>
              </a:rPr>
              <a:t>#define CS103  0x20   </a:t>
            </a:r>
            <a:r>
              <a:rPr lang="en-US" dirty="0">
                <a:solidFill>
                  <a:srgbClr val="00B050"/>
                </a:solidFill>
                <a:latin typeface="Consolas" panose="020B0609020204030204" pitchFamily="49" charset="0"/>
                <a:cs typeface="Consolas" panose="020B0609020204030204" pitchFamily="49" charset="0"/>
              </a:rPr>
              <a:t>/* 0010 0000 */</a:t>
            </a:r>
          </a:p>
          <a:p>
            <a:pPr marL="0" indent="0">
              <a:spcBef>
                <a:spcPts val="0"/>
              </a:spcBef>
              <a:buNone/>
            </a:pPr>
            <a:r>
              <a:rPr lang="en-US" dirty="0">
                <a:latin typeface="Consolas" panose="020B0609020204030204" pitchFamily="49" charset="0"/>
                <a:cs typeface="Consolas" panose="020B0609020204030204" pitchFamily="49" charset="0"/>
              </a:rPr>
              <a:t>#define CS109  0x40   </a:t>
            </a:r>
            <a:r>
              <a:rPr lang="en-US" dirty="0">
                <a:solidFill>
                  <a:srgbClr val="00B050"/>
                </a:solidFill>
                <a:latin typeface="Consolas" panose="020B0609020204030204" pitchFamily="49" charset="0"/>
                <a:cs typeface="Consolas" panose="020B0609020204030204" pitchFamily="49" charset="0"/>
              </a:rPr>
              <a:t>/* 0100 0000 */</a:t>
            </a:r>
          </a:p>
          <a:p>
            <a:pPr marL="0" indent="0">
              <a:spcBef>
                <a:spcPts val="0"/>
              </a:spcBef>
              <a:buNone/>
            </a:pPr>
            <a:r>
              <a:rPr lang="en-US" dirty="0">
                <a:latin typeface="Consolas" panose="020B0609020204030204" pitchFamily="49" charset="0"/>
                <a:cs typeface="Consolas" panose="020B0609020204030204" pitchFamily="49" charset="0"/>
              </a:rPr>
              <a:t>#define CS161  0x80   </a:t>
            </a:r>
            <a:r>
              <a:rPr lang="en-US" dirty="0">
                <a:solidFill>
                  <a:srgbClr val="00B050"/>
                </a:solidFill>
                <a:latin typeface="Consolas" panose="020B0609020204030204" pitchFamily="49" charset="0"/>
                <a:cs typeface="Consolas" panose="020B0609020204030204" pitchFamily="49" charset="0"/>
              </a:rPr>
              <a:t>/* 1000 0000 */</a:t>
            </a:r>
            <a:endParaRPr lang="en-US" dirty="0">
              <a:latin typeface="Consolas" panose="020B0609020204030204" pitchFamily="49" charset="0"/>
              <a:cs typeface="Consolas" panose="020B0609020204030204" pitchFamily="49" charset="0"/>
            </a:endParaRP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err="1">
                <a:latin typeface="Consolas" panose="020B0609020204030204" pitchFamily="49" charset="0"/>
                <a:cs typeface="Consolas" panose="020B0609020204030204" pitchFamily="49" charset="0"/>
              </a:rPr>
              <a:t>myClasses</a:t>
            </a:r>
            <a:r>
              <a:rPr lang="en-US" dirty="0">
                <a:latin typeface="Consolas" panose="020B0609020204030204" pitchFamily="49" charset="0"/>
                <a:cs typeface="Consolas" panose="020B0609020204030204" pitchFamily="49" charset="0"/>
              </a:rPr>
              <a:t> |= CS107;	</a:t>
            </a:r>
            <a:r>
              <a:rPr lang="en-US" dirty="0">
                <a:solidFill>
                  <a:srgbClr val="00B050"/>
                </a:solidFill>
                <a:latin typeface="Consolas" panose="020B0609020204030204" pitchFamily="49" charset="0"/>
                <a:cs typeface="Consolas" panose="020B0609020204030204" pitchFamily="49" charset="0"/>
              </a:rPr>
              <a:t>// Add CS107</a:t>
            </a:r>
          </a:p>
        </p:txBody>
      </p:sp>
    </p:spTree>
    <p:extLst>
      <p:ext uri="{BB962C8B-B14F-4D97-AF65-F5344CB8AC3E}">
        <p14:creationId xmlns:p14="http://schemas.microsoft.com/office/powerpoint/2010/main" val="2984399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pPr marL="0" indent="0">
              <a:buNone/>
            </a:pPr>
            <a:r>
              <a:rPr lang="en-US" b="1" dirty="0"/>
              <a:t>Example:</a:t>
            </a:r>
            <a:r>
              <a:rPr lang="en-US" dirty="0"/>
              <a:t> how do we update our bit vector to indicate we’ve </a:t>
            </a:r>
            <a:r>
              <a:rPr lang="en-US" i="1" dirty="0"/>
              <a:t>not</a:t>
            </a:r>
            <a:r>
              <a:rPr lang="en-US" dirty="0"/>
              <a:t> taken CS103?</a:t>
            </a:r>
            <a:endParaRPr lang="en-US" b="1" dirty="0"/>
          </a:p>
        </p:txBody>
      </p:sp>
      <p:sp>
        <p:nvSpPr>
          <p:cNvPr id="4" name="0110…">
            <a:extLst>
              <a:ext uri="{FF2B5EF4-FFF2-40B4-BE49-F238E27FC236}">
                <a16:creationId xmlns:a16="http://schemas.microsoft.com/office/drawing/2014/main" id="{FE92E943-B070-414C-922C-7F41B1E7E0CE}"/>
              </a:ext>
            </a:extLst>
          </p:cNvPr>
          <p:cNvSpPr txBox="1"/>
          <p:nvPr/>
        </p:nvSpPr>
        <p:spPr>
          <a:xfrm>
            <a:off x="4623430" y="3605136"/>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&amp;</a:t>
            </a:r>
            <a:r>
              <a:rPr sz="2800" dirty="0"/>
              <a:t> </a:t>
            </a:r>
            <a:r>
              <a:rPr lang="en-US" sz="2800" dirty="0"/>
              <a:t>11011111</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00000011</a:t>
            </a:r>
            <a:endParaRPr sz="2800"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extLst>
              <p:ext uri="{D42A27DB-BD31-4B8C-83A1-F6EECF244321}">
                <p14:modId xmlns:p14="http://schemas.microsoft.com/office/powerpoint/2010/main" val="1123184546"/>
              </p:ext>
            </p:extLst>
          </p:nvPr>
        </p:nvGraphicFramePr>
        <p:xfrm>
          <a:off x="2032000" y="19812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290193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287388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287388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2873886"/>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2939532"/>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2873887"/>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2873886"/>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2873885"/>
            <a:ext cx="889987" cy="369332"/>
          </a:xfrm>
          <a:prstGeom prst="rect">
            <a:avLst/>
          </a:prstGeom>
          <a:noFill/>
        </p:spPr>
        <p:txBody>
          <a:bodyPr wrap="none" rtlCol="0">
            <a:spAutoFit/>
          </a:bodyPr>
          <a:lstStyle/>
          <a:p>
            <a:r>
              <a:rPr lang="en-US" dirty="0"/>
              <a:t>CS161</a:t>
            </a:r>
          </a:p>
        </p:txBody>
      </p:sp>
      <p:sp>
        <p:nvSpPr>
          <p:cNvPr id="14" name="Rectangle 13">
            <a:extLst>
              <a:ext uri="{FF2B5EF4-FFF2-40B4-BE49-F238E27FC236}">
                <a16:creationId xmlns:a16="http://schemas.microsoft.com/office/drawing/2014/main" id="{A1D43AB3-B4C8-8443-8A9F-7B1C79686693}"/>
              </a:ext>
            </a:extLst>
          </p:cNvPr>
          <p:cNvSpPr/>
          <p:nvPr/>
        </p:nvSpPr>
        <p:spPr>
          <a:xfrm>
            <a:off x="457200" y="5832639"/>
            <a:ext cx="9829800" cy="954107"/>
          </a:xfrm>
          <a:prstGeom prst="rect">
            <a:avLst/>
          </a:prstGeom>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 ...;</a:t>
            </a:r>
          </a:p>
          <a:p>
            <a:pPr marL="0" indent="0" algn="l">
              <a:spcBef>
                <a:spcPts val="0"/>
              </a:spcBef>
              <a:buNone/>
            </a:pP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&amp; ~CS103;	</a:t>
            </a:r>
            <a:r>
              <a:rPr lang="en-US" sz="2800" dirty="0">
                <a:solidFill>
                  <a:srgbClr val="00B050"/>
                </a:solidFill>
                <a:latin typeface="Consolas" panose="020B0609020204030204" pitchFamily="49" charset="0"/>
                <a:cs typeface="Consolas" panose="020B0609020204030204" pitchFamily="49" charset="0"/>
              </a:rPr>
              <a:t>// Remove CS103</a:t>
            </a:r>
          </a:p>
        </p:txBody>
      </p:sp>
      <p:sp>
        <p:nvSpPr>
          <p:cNvPr id="16" name="TextBox 15">
            <a:extLst>
              <a:ext uri="{FF2B5EF4-FFF2-40B4-BE49-F238E27FC236}">
                <a16:creationId xmlns:a16="http://schemas.microsoft.com/office/drawing/2014/main" id="{F74CDE35-39FA-5DDB-6082-B032CF0DD9B7}"/>
              </a:ext>
            </a:extLst>
          </p:cNvPr>
          <p:cNvSpPr txBox="1"/>
          <p:nvPr/>
        </p:nvSpPr>
        <p:spPr>
          <a:xfrm>
            <a:off x="152400" y="4095254"/>
            <a:ext cx="4107344" cy="1200329"/>
          </a:xfrm>
          <a:prstGeom prst="rect">
            <a:avLst/>
          </a:prstGeom>
          <a:solidFill>
            <a:schemeClr val="accent5">
              <a:lumMod val="20000"/>
              <a:lumOff val="80000"/>
            </a:schemeClr>
          </a:solidFill>
          <a:ln w="19050">
            <a:solidFill>
              <a:schemeClr val="accent1"/>
            </a:solidFill>
          </a:ln>
        </p:spPr>
        <p:txBody>
          <a:bodyPr wrap="square">
            <a:spAutoFit/>
          </a:bodyPr>
          <a:lstStyle/>
          <a:p>
            <a:pPr marL="514350" indent="-514350" algn="l">
              <a:buFont typeface="+mj-lt"/>
              <a:buAutoNum type="arabicPeriod"/>
            </a:pPr>
            <a:r>
              <a:rPr lang="en-US" b="1" dirty="0">
                <a:solidFill>
                  <a:schemeClr val="accent1"/>
                </a:solidFill>
              </a:rPr>
              <a:t>What operator is good for turning off certain bits?</a:t>
            </a:r>
          </a:p>
          <a:p>
            <a:pPr marL="514350" indent="-514350" algn="l">
              <a:buFont typeface="+mj-lt"/>
              <a:buAutoNum type="arabicPeriod"/>
            </a:pPr>
            <a:r>
              <a:rPr lang="en-US" b="1" dirty="0">
                <a:solidFill>
                  <a:schemeClr val="accent1"/>
                </a:solidFill>
              </a:rPr>
              <a:t>What mask do we want?</a:t>
            </a:r>
          </a:p>
          <a:p>
            <a:pPr marL="514350" indent="-514350" algn="l">
              <a:buFont typeface="+mj-lt"/>
              <a:buAutoNum type="arabicPeriod"/>
            </a:pPr>
            <a:r>
              <a:rPr lang="en-US" b="1" dirty="0">
                <a:solidFill>
                  <a:schemeClr val="accent1"/>
                </a:solidFill>
              </a:rPr>
              <a:t>How do we create that mask?</a:t>
            </a:r>
          </a:p>
        </p:txBody>
      </p:sp>
    </p:spTree>
    <p:extLst>
      <p:ext uri="{BB962C8B-B14F-4D97-AF65-F5344CB8AC3E}">
        <p14:creationId xmlns:p14="http://schemas.microsoft.com/office/powerpoint/2010/main" val="367304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pPr marL="0" indent="0">
              <a:buNone/>
            </a:pPr>
            <a:r>
              <a:rPr lang="en-US" b="1" dirty="0"/>
              <a:t>Example:</a:t>
            </a:r>
            <a:r>
              <a:rPr lang="en-US" dirty="0"/>
              <a:t> how do we update our bit vector to indicate we’ve </a:t>
            </a:r>
            <a:r>
              <a:rPr lang="en-US" i="1" dirty="0"/>
              <a:t>not</a:t>
            </a:r>
            <a:r>
              <a:rPr lang="en-US" dirty="0"/>
              <a:t> taken CS103?</a:t>
            </a:r>
            <a:endParaRPr lang="en-US" b="1" dirty="0"/>
          </a:p>
        </p:txBody>
      </p:sp>
      <p:sp>
        <p:nvSpPr>
          <p:cNvPr id="4" name="0110…">
            <a:extLst>
              <a:ext uri="{FF2B5EF4-FFF2-40B4-BE49-F238E27FC236}">
                <a16:creationId xmlns:a16="http://schemas.microsoft.com/office/drawing/2014/main" id="{FE92E943-B070-414C-922C-7F41B1E7E0CE}"/>
              </a:ext>
            </a:extLst>
          </p:cNvPr>
          <p:cNvSpPr txBox="1"/>
          <p:nvPr/>
        </p:nvSpPr>
        <p:spPr>
          <a:xfrm>
            <a:off x="4623430" y="3605136"/>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&amp;</a:t>
            </a:r>
            <a:r>
              <a:rPr sz="2800" dirty="0"/>
              <a:t> </a:t>
            </a:r>
            <a:r>
              <a:rPr lang="en-US" sz="2800" dirty="0"/>
              <a:t>11011111</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00000011</a:t>
            </a:r>
            <a:endParaRPr sz="2800"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nvGraphicFramePr>
        <p:xfrm>
          <a:off x="2032000" y="19812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290193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287388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287388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2873886"/>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2939532"/>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2873887"/>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2873886"/>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2873885"/>
            <a:ext cx="889987" cy="369332"/>
          </a:xfrm>
          <a:prstGeom prst="rect">
            <a:avLst/>
          </a:prstGeom>
          <a:noFill/>
        </p:spPr>
        <p:txBody>
          <a:bodyPr wrap="none" rtlCol="0">
            <a:spAutoFit/>
          </a:bodyPr>
          <a:lstStyle/>
          <a:p>
            <a:r>
              <a:rPr lang="en-US" dirty="0"/>
              <a:t>CS161</a:t>
            </a:r>
          </a:p>
        </p:txBody>
      </p:sp>
      <p:sp>
        <p:nvSpPr>
          <p:cNvPr id="14" name="Rectangle 13">
            <a:extLst>
              <a:ext uri="{FF2B5EF4-FFF2-40B4-BE49-F238E27FC236}">
                <a16:creationId xmlns:a16="http://schemas.microsoft.com/office/drawing/2014/main" id="{A1D43AB3-B4C8-8443-8A9F-7B1C79686693}"/>
              </a:ext>
            </a:extLst>
          </p:cNvPr>
          <p:cNvSpPr/>
          <p:nvPr/>
        </p:nvSpPr>
        <p:spPr>
          <a:xfrm>
            <a:off x="457200" y="5832639"/>
            <a:ext cx="9829800" cy="954107"/>
          </a:xfrm>
          <a:prstGeom prst="rect">
            <a:avLst/>
          </a:prstGeom>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 ...;</a:t>
            </a:r>
          </a:p>
          <a:p>
            <a:pPr marL="0" indent="0" algn="l">
              <a:spcBef>
                <a:spcPts val="0"/>
              </a:spcBef>
              <a:buNone/>
            </a:pP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&amp;= ~CS103;	</a:t>
            </a:r>
            <a:r>
              <a:rPr lang="en-US" sz="2800" dirty="0">
                <a:solidFill>
                  <a:srgbClr val="00B050"/>
                </a:solidFill>
                <a:latin typeface="Consolas" panose="020B0609020204030204" pitchFamily="49" charset="0"/>
                <a:cs typeface="Consolas" panose="020B0609020204030204" pitchFamily="49" charset="0"/>
              </a:rPr>
              <a:t>// Remove CS103</a:t>
            </a:r>
          </a:p>
        </p:txBody>
      </p:sp>
    </p:spTree>
    <p:extLst>
      <p:ext uri="{BB962C8B-B14F-4D97-AF65-F5344CB8AC3E}">
        <p14:creationId xmlns:p14="http://schemas.microsoft.com/office/powerpoint/2010/main" val="141962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r>
              <a:rPr lang="en-US" b="1" dirty="0"/>
              <a:t>Example:</a:t>
            </a:r>
            <a:r>
              <a:rPr lang="en-US" dirty="0"/>
              <a:t> how do we check if we’ve taken CS106B?</a:t>
            </a:r>
            <a:endParaRPr lang="en-US" b="1" dirty="0"/>
          </a:p>
        </p:txBody>
      </p:sp>
      <p:sp>
        <p:nvSpPr>
          <p:cNvPr id="4" name="0110…">
            <a:extLst>
              <a:ext uri="{FF2B5EF4-FFF2-40B4-BE49-F238E27FC236}">
                <a16:creationId xmlns:a16="http://schemas.microsoft.com/office/drawing/2014/main" id="{FE92E943-B070-414C-922C-7F41B1E7E0CE}"/>
              </a:ext>
            </a:extLst>
          </p:cNvPr>
          <p:cNvSpPr txBox="1"/>
          <p:nvPr/>
        </p:nvSpPr>
        <p:spPr>
          <a:xfrm>
            <a:off x="4623430" y="3605136"/>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&amp;</a:t>
            </a:r>
            <a:r>
              <a:rPr sz="2800" dirty="0"/>
              <a:t> </a:t>
            </a:r>
            <a:r>
              <a:rPr lang="en-US" sz="2800" dirty="0"/>
              <a:t>00000010</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00000010</a:t>
            </a:r>
            <a:endParaRPr sz="2800"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nvGraphicFramePr>
        <p:xfrm>
          <a:off x="2032000" y="19812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290193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287388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287388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2873886"/>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2939532"/>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2873887"/>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2873886"/>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2873885"/>
            <a:ext cx="889987" cy="369332"/>
          </a:xfrm>
          <a:prstGeom prst="rect">
            <a:avLst/>
          </a:prstGeom>
          <a:noFill/>
        </p:spPr>
        <p:txBody>
          <a:bodyPr wrap="none" rtlCol="0">
            <a:spAutoFit/>
          </a:bodyPr>
          <a:lstStyle/>
          <a:p>
            <a:r>
              <a:rPr lang="en-US" dirty="0"/>
              <a:t>CS161</a:t>
            </a:r>
          </a:p>
        </p:txBody>
      </p:sp>
      <p:sp>
        <p:nvSpPr>
          <p:cNvPr id="14" name="Rectangle 13">
            <a:extLst>
              <a:ext uri="{FF2B5EF4-FFF2-40B4-BE49-F238E27FC236}">
                <a16:creationId xmlns:a16="http://schemas.microsoft.com/office/drawing/2014/main" id="{2304C278-E4DE-A440-ADE0-6D6099182AFC}"/>
              </a:ext>
            </a:extLst>
          </p:cNvPr>
          <p:cNvSpPr/>
          <p:nvPr/>
        </p:nvSpPr>
        <p:spPr>
          <a:xfrm>
            <a:off x="457200" y="5399845"/>
            <a:ext cx="6096000" cy="1384995"/>
          </a:xfrm>
          <a:prstGeom prst="rect">
            <a:avLst/>
          </a:prstGeom>
        </p:spPr>
        <p:txBody>
          <a:bodyPr>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 ...;</a:t>
            </a:r>
          </a:p>
          <a:p>
            <a:pPr marL="0" indent="0" algn="l">
              <a:spcBef>
                <a:spcPts val="0"/>
              </a:spcBef>
              <a:buNone/>
            </a:pPr>
            <a:r>
              <a:rPr lang="en-US" sz="2800" dirty="0">
                <a:latin typeface="Consolas" panose="020B0609020204030204" pitchFamily="49" charset="0"/>
                <a:cs typeface="Consolas" panose="020B0609020204030204" pitchFamily="49" charset="0"/>
              </a:rPr>
              <a:t>if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&amp; CS106B) {...</a:t>
            </a:r>
          </a:p>
          <a:p>
            <a:pPr marL="0" indent="0" algn="l">
              <a:spcBef>
                <a:spcPts val="0"/>
              </a:spcBef>
              <a:buNone/>
            </a:pPr>
            <a:r>
              <a:rPr lang="en-US" sz="2800" dirty="0">
                <a:solidFill>
                  <a:srgbClr val="00B050"/>
                </a:solidFill>
                <a:latin typeface="Consolas" panose="020B0609020204030204" pitchFamily="49" charset="0"/>
                <a:cs typeface="Consolas" panose="020B0609020204030204" pitchFamily="49" charset="0"/>
              </a:rPr>
              <a:t>	// taken CS106B!</a:t>
            </a:r>
          </a:p>
        </p:txBody>
      </p:sp>
    </p:spTree>
    <p:extLst>
      <p:ext uri="{BB962C8B-B14F-4D97-AF65-F5344CB8AC3E}">
        <p14:creationId xmlns:p14="http://schemas.microsoft.com/office/powerpoint/2010/main" val="261852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9120-B493-3A40-A5D7-D26211C9E1C4}"/>
              </a:ext>
            </a:extLst>
          </p:cNvPr>
          <p:cNvSpPr>
            <a:spLocks noGrp="1"/>
          </p:cNvSpPr>
          <p:nvPr>
            <p:ph type="title"/>
          </p:nvPr>
        </p:nvSpPr>
        <p:spPr/>
        <p:txBody>
          <a:bodyPr/>
          <a:lstStyle/>
          <a:p>
            <a:r>
              <a:rPr lang="en-US" dirty="0"/>
              <a:t>Bit Masking</a:t>
            </a:r>
          </a:p>
        </p:txBody>
      </p:sp>
      <p:sp>
        <p:nvSpPr>
          <p:cNvPr id="3" name="Content Placeholder 2">
            <a:extLst>
              <a:ext uri="{FF2B5EF4-FFF2-40B4-BE49-F238E27FC236}">
                <a16:creationId xmlns:a16="http://schemas.microsoft.com/office/drawing/2014/main" id="{0CAC7BC6-4890-284E-9A1A-E871CB2B8EAC}"/>
              </a:ext>
            </a:extLst>
          </p:cNvPr>
          <p:cNvSpPr>
            <a:spLocks noGrp="1"/>
          </p:cNvSpPr>
          <p:nvPr>
            <p:ph idx="1"/>
          </p:nvPr>
        </p:nvSpPr>
        <p:spPr/>
        <p:txBody>
          <a:bodyPr/>
          <a:lstStyle/>
          <a:p>
            <a:r>
              <a:rPr lang="en-US" b="1" dirty="0"/>
              <a:t>Example:</a:t>
            </a:r>
            <a:r>
              <a:rPr lang="en-US" dirty="0"/>
              <a:t> how do we check if we’ve </a:t>
            </a:r>
            <a:r>
              <a:rPr lang="en-US" i="1" dirty="0"/>
              <a:t>not</a:t>
            </a:r>
            <a:r>
              <a:rPr lang="en-US" dirty="0"/>
              <a:t> taken CS107?</a:t>
            </a:r>
            <a:endParaRPr lang="en-US" b="1" dirty="0"/>
          </a:p>
        </p:txBody>
      </p:sp>
      <p:graphicFrame>
        <p:nvGraphicFramePr>
          <p:cNvPr id="5" name="Table 4">
            <a:extLst>
              <a:ext uri="{FF2B5EF4-FFF2-40B4-BE49-F238E27FC236}">
                <a16:creationId xmlns:a16="http://schemas.microsoft.com/office/drawing/2014/main" id="{EA1CF03E-B39B-2144-B673-39A836230686}"/>
              </a:ext>
            </a:extLst>
          </p:cNvPr>
          <p:cNvGraphicFramePr>
            <a:graphicFrameLocks noGrp="1"/>
          </p:cNvGraphicFramePr>
          <p:nvPr/>
        </p:nvGraphicFramePr>
        <p:xfrm>
          <a:off x="2032000" y="1981200"/>
          <a:ext cx="8128000" cy="5791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991771201"/>
                    </a:ext>
                  </a:extLst>
                </a:gridCol>
                <a:gridCol w="1016000">
                  <a:extLst>
                    <a:ext uri="{9D8B030D-6E8A-4147-A177-3AD203B41FA5}">
                      <a16:colId xmlns:a16="http://schemas.microsoft.com/office/drawing/2014/main" val="2815630179"/>
                    </a:ext>
                  </a:extLst>
                </a:gridCol>
                <a:gridCol w="1016000">
                  <a:extLst>
                    <a:ext uri="{9D8B030D-6E8A-4147-A177-3AD203B41FA5}">
                      <a16:colId xmlns:a16="http://schemas.microsoft.com/office/drawing/2014/main" val="2803402596"/>
                    </a:ext>
                  </a:extLst>
                </a:gridCol>
                <a:gridCol w="1016000">
                  <a:extLst>
                    <a:ext uri="{9D8B030D-6E8A-4147-A177-3AD203B41FA5}">
                      <a16:colId xmlns:a16="http://schemas.microsoft.com/office/drawing/2014/main" val="3239840337"/>
                    </a:ext>
                  </a:extLst>
                </a:gridCol>
                <a:gridCol w="1016000">
                  <a:extLst>
                    <a:ext uri="{9D8B030D-6E8A-4147-A177-3AD203B41FA5}">
                      <a16:colId xmlns:a16="http://schemas.microsoft.com/office/drawing/2014/main" val="1049274647"/>
                    </a:ext>
                  </a:extLst>
                </a:gridCol>
                <a:gridCol w="1016000">
                  <a:extLst>
                    <a:ext uri="{9D8B030D-6E8A-4147-A177-3AD203B41FA5}">
                      <a16:colId xmlns:a16="http://schemas.microsoft.com/office/drawing/2014/main" val="1328216664"/>
                    </a:ext>
                  </a:extLst>
                </a:gridCol>
                <a:gridCol w="1016000">
                  <a:extLst>
                    <a:ext uri="{9D8B030D-6E8A-4147-A177-3AD203B41FA5}">
                      <a16:colId xmlns:a16="http://schemas.microsoft.com/office/drawing/2014/main" val="1033459434"/>
                    </a:ext>
                  </a:extLst>
                </a:gridCol>
                <a:gridCol w="1016000">
                  <a:extLst>
                    <a:ext uri="{9D8B030D-6E8A-4147-A177-3AD203B41FA5}">
                      <a16:colId xmlns:a16="http://schemas.microsoft.com/office/drawing/2014/main" val="505647952"/>
                    </a:ext>
                  </a:extLst>
                </a:gridCol>
              </a:tblGrid>
              <a:tr h="370840">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0</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tc>
                  <a:txBody>
                    <a:bodyPr/>
                    <a:lstStyle/>
                    <a:p>
                      <a:pPr algn="ctr"/>
                      <a:r>
                        <a:rPr lang="en-US" sz="3200" b="1" dirty="0">
                          <a:latin typeface="Consolas" panose="020B0609020204030204" pitchFamily="49" charset="0"/>
                          <a:cs typeface="Consolas" panose="020B0609020204030204" pitchFamily="49" charset="0"/>
                        </a:rPr>
                        <a:t>1</a:t>
                      </a:r>
                    </a:p>
                  </a:txBody>
                  <a:tcPr anchor="ctr"/>
                </a:tc>
                <a:extLst>
                  <a:ext uri="{0D108BD9-81ED-4DB2-BD59-A6C34878D82A}">
                    <a16:rowId xmlns:a16="http://schemas.microsoft.com/office/drawing/2014/main" val="2419849409"/>
                  </a:ext>
                </a:extLst>
              </a:tr>
            </a:tbl>
          </a:graphicData>
        </a:graphic>
      </p:graphicFrame>
      <p:sp>
        <p:nvSpPr>
          <p:cNvPr id="6" name="TextBox 5">
            <a:extLst>
              <a:ext uri="{FF2B5EF4-FFF2-40B4-BE49-F238E27FC236}">
                <a16:creationId xmlns:a16="http://schemas.microsoft.com/office/drawing/2014/main" id="{03F1838C-CBEE-1B49-9249-CBF98119ED6F}"/>
              </a:ext>
            </a:extLst>
          </p:cNvPr>
          <p:cNvSpPr txBox="1"/>
          <p:nvPr/>
        </p:nvSpPr>
        <p:spPr>
          <a:xfrm rot="18900000">
            <a:off x="8768536" y="2901931"/>
            <a:ext cx="1208419" cy="369332"/>
          </a:xfrm>
          <a:prstGeom prst="rect">
            <a:avLst/>
          </a:prstGeom>
          <a:noFill/>
        </p:spPr>
        <p:txBody>
          <a:bodyPr wrap="square" rtlCol="0">
            <a:spAutoFit/>
          </a:bodyPr>
          <a:lstStyle/>
          <a:p>
            <a:r>
              <a:rPr lang="en-US" dirty="0"/>
              <a:t>CS106A</a:t>
            </a:r>
          </a:p>
        </p:txBody>
      </p:sp>
      <p:sp>
        <p:nvSpPr>
          <p:cNvPr id="7" name="TextBox 6">
            <a:extLst>
              <a:ext uri="{FF2B5EF4-FFF2-40B4-BE49-F238E27FC236}">
                <a16:creationId xmlns:a16="http://schemas.microsoft.com/office/drawing/2014/main" id="{E6FCDF7E-18FB-FD4C-B13D-2F1B93A71EFB}"/>
              </a:ext>
            </a:extLst>
          </p:cNvPr>
          <p:cNvSpPr txBox="1"/>
          <p:nvPr/>
        </p:nvSpPr>
        <p:spPr>
          <a:xfrm rot="18900000">
            <a:off x="7813582" y="2873888"/>
            <a:ext cx="1043877" cy="369332"/>
          </a:xfrm>
          <a:prstGeom prst="rect">
            <a:avLst/>
          </a:prstGeom>
          <a:noFill/>
        </p:spPr>
        <p:txBody>
          <a:bodyPr wrap="none" rtlCol="0">
            <a:spAutoFit/>
          </a:bodyPr>
          <a:lstStyle/>
          <a:p>
            <a:r>
              <a:rPr lang="en-US" dirty="0"/>
              <a:t>CS106B</a:t>
            </a:r>
          </a:p>
        </p:txBody>
      </p:sp>
      <p:sp>
        <p:nvSpPr>
          <p:cNvPr id="8" name="TextBox 7">
            <a:extLst>
              <a:ext uri="{FF2B5EF4-FFF2-40B4-BE49-F238E27FC236}">
                <a16:creationId xmlns:a16="http://schemas.microsoft.com/office/drawing/2014/main" id="{32F58A3C-5165-4043-AA79-70937BA09444}"/>
              </a:ext>
            </a:extLst>
          </p:cNvPr>
          <p:cNvSpPr txBox="1"/>
          <p:nvPr/>
        </p:nvSpPr>
        <p:spPr>
          <a:xfrm rot="18900000">
            <a:off x="6791245" y="2873887"/>
            <a:ext cx="1043877" cy="369332"/>
          </a:xfrm>
          <a:prstGeom prst="rect">
            <a:avLst/>
          </a:prstGeom>
          <a:noFill/>
        </p:spPr>
        <p:txBody>
          <a:bodyPr wrap="none" rtlCol="0">
            <a:spAutoFit/>
          </a:bodyPr>
          <a:lstStyle/>
          <a:p>
            <a:r>
              <a:rPr lang="en-US" dirty="0"/>
              <a:t>CS107E</a:t>
            </a:r>
          </a:p>
        </p:txBody>
      </p:sp>
      <p:sp>
        <p:nvSpPr>
          <p:cNvPr id="9" name="TextBox 8">
            <a:extLst>
              <a:ext uri="{FF2B5EF4-FFF2-40B4-BE49-F238E27FC236}">
                <a16:creationId xmlns:a16="http://schemas.microsoft.com/office/drawing/2014/main" id="{47B37F4D-CFCE-8548-8439-10ABD6485D4E}"/>
              </a:ext>
            </a:extLst>
          </p:cNvPr>
          <p:cNvSpPr txBox="1"/>
          <p:nvPr/>
        </p:nvSpPr>
        <p:spPr>
          <a:xfrm rot="18900000">
            <a:off x="5929433" y="2873886"/>
            <a:ext cx="889987" cy="369332"/>
          </a:xfrm>
          <a:prstGeom prst="rect">
            <a:avLst/>
          </a:prstGeom>
          <a:noFill/>
        </p:spPr>
        <p:txBody>
          <a:bodyPr wrap="none" rtlCol="0">
            <a:spAutoFit/>
          </a:bodyPr>
          <a:lstStyle/>
          <a:p>
            <a:r>
              <a:rPr lang="en-US" dirty="0"/>
              <a:t>CS107</a:t>
            </a:r>
          </a:p>
        </p:txBody>
      </p:sp>
      <p:sp>
        <p:nvSpPr>
          <p:cNvPr id="10" name="TextBox 9">
            <a:extLst>
              <a:ext uri="{FF2B5EF4-FFF2-40B4-BE49-F238E27FC236}">
                <a16:creationId xmlns:a16="http://schemas.microsoft.com/office/drawing/2014/main" id="{32C2F472-0F1C-4540-A61D-74F5FB46BD5F}"/>
              </a:ext>
            </a:extLst>
          </p:cNvPr>
          <p:cNvSpPr txBox="1"/>
          <p:nvPr/>
        </p:nvSpPr>
        <p:spPr>
          <a:xfrm rot="18900000">
            <a:off x="4678584" y="2939532"/>
            <a:ext cx="1208419" cy="369332"/>
          </a:xfrm>
          <a:prstGeom prst="rect">
            <a:avLst/>
          </a:prstGeom>
          <a:noFill/>
        </p:spPr>
        <p:txBody>
          <a:bodyPr wrap="square" rtlCol="0">
            <a:spAutoFit/>
          </a:bodyPr>
          <a:lstStyle/>
          <a:p>
            <a:r>
              <a:rPr lang="en-US" dirty="0"/>
              <a:t>CS111</a:t>
            </a:r>
          </a:p>
        </p:txBody>
      </p:sp>
      <p:sp>
        <p:nvSpPr>
          <p:cNvPr id="11" name="TextBox 10">
            <a:extLst>
              <a:ext uri="{FF2B5EF4-FFF2-40B4-BE49-F238E27FC236}">
                <a16:creationId xmlns:a16="http://schemas.microsoft.com/office/drawing/2014/main" id="{85762140-659D-5A40-93D9-0E4635E9F97F}"/>
              </a:ext>
            </a:extLst>
          </p:cNvPr>
          <p:cNvSpPr txBox="1"/>
          <p:nvPr/>
        </p:nvSpPr>
        <p:spPr>
          <a:xfrm rot="18900000">
            <a:off x="3901408" y="2873887"/>
            <a:ext cx="889987" cy="369332"/>
          </a:xfrm>
          <a:prstGeom prst="rect">
            <a:avLst/>
          </a:prstGeom>
          <a:noFill/>
        </p:spPr>
        <p:txBody>
          <a:bodyPr wrap="none" rtlCol="0">
            <a:spAutoFit/>
          </a:bodyPr>
          <a:lstStyle/>
          <a:p>
            <a:r>
              <a:rPr lang="en-US" dirty="0"/>
              <a:t>CS103</a:t>
            </a:r>
          </a:p>
        </p:txBody>
      </p:sp>
      <p:sp>
        <p:nvSpPr>
          <p:cNvPr id="12" name="TextBox 11">
            <a:extLst>
              <a:ext uri="{FF2B5EF4-FFF2-40B4-BE49-F238E27FC236}">
                <a16:creationId xmlns:a16="http://schemas.microsoft.com/office/drawing/2014/main" id="{72484D3B-2E64-634B-9B47-B395A19A2F1B}"/>
              </a:ext>
            </a:extLst>
          </p:cNvPr>
          <p:cNvSpPr txBox="1"/>
          <p:nvPr/>
        </p:nvSpPr>
        <p:spPr>
          <a:xfrm rot="18900000">
            <a:off x="2879069" y="2873886"/>
            <a:ext cx="889987" cy="369332"/>
          </a:xfrm>
          <a:prstGeom prst="rect">
            <a:avLst/>
          </a:prstGeom>
          <a:noFill/>
        </p:spPr>
        <p:txBody>
          <a:bodyPr wrap="none" rtlCol="0">
            <a:spAutoFit/>
          </a:bodyPr>
          <a:lstStyle/>
          <a:p>
            <a:r>
              <a:rPr lang="en-US" dirty="0"/>
              <a:t>CS109</a:t>
            </a:r>
          </a:p>
        </p:txBody>
      </p:sp>
      <p:sp>
        <p:nvSpPr>
          <p:cNvPr id="13" name="TextBox 12">
            <a:extLst>
              <a:ext uri="{FF2B5EF4-FFF2-40B4-BE49-F238E27FC236}">
                <a16:creationId xmlns:a16="http://schemas.microsoft.com/office/drawing/2014/main" id="{BD650143-0125-7F43-9343-43D8A1676C99}"/>
              </a:ext>
            </a:extLst>
          </p:cNvPr>
          <p:cNvSpPr txBox="1"/>
          <p:nvPr/>
        </p:nvSpPr>
        <p:spPr>
          <a:xfrm rot="18900000">
            <a:off x="1940312" y="2873885"/>
            <a:ext cx="889987" cy="369332"/>
          </a:xfrm>
          <a:prstGeom prst="rect">
            <a:avLst/>
          </a:prstGeom>
          <a:noFill/>
        </p:spPr>
        <p:txBody>
          <a:bodyPr wrap="none" rtlCol="0">
            <a:spAutoFit/>
          </a:bodyPr>
          <a:lstStyle/>
          <a:p>
            <a:r>
              <a:rPr lang="en-US" dirty="0"/>
              <a:t>CS161</a:t>
            </a:r>
          </a:p>
        </p:txBody>
      </p:sp>
      <p:sp>
        <p:nvSpPr>
          <p:cNvPr id="14" name="Rectangle 13">
            <a:extLst>
              <a:ext uri="{FF2B5EF4-FFF2-40B4-BE49-F238E27FC236}">
                <a16:creationId xmlns:a16="http://schemas.microsoft.com/office/drawing/2014/main" id="{2304C278-E4DE-A440-ADE0-6D6099182AFC}"/>
              </a:ext>
            </a:extLst>
          </p:cNvPr>
          <p:cNvSpPr/>
          <p:nvPr/>
        </p:nvSpPr>
        <p:spPr>
          <a:xfrm>
            <a:off x="457200" y="5396805"/>
            <a:ext cx="7696200" cy="1384995"/>
          </a:xfrm>
          <a:prstGeom prst="rect">
            <a:avLst/>
          </a:prstGeom>
        </p:spPr>
        <p:txBody>
          <a:bodyPr wrap="square">
            <a:spAutoFit/>
          </a:bodyPr>
          <a:lstStyle/>
          <a:p>
            <a:pPr marL="0" indent="0" algn="l">
              <a:spcBef>
                <a:spcPts val="0"/>
              </a:spcBef>
              <a:buNone/>
            </a:pPr>
            <a:r>
              <a:rPr lang="en-US" sz="2800" dirty="0">
                <a:latin typeface="Consolas" panose="020B0609020204030204" pitchFamily="49" charset="0"/>
                <a:cs typeface="Consolas" panose="020B0609020204030204" pitchFamily="49" charset="0"/>
              </a:rPr>
              <a:t>char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 ...;</a:t>
            </a:r>
          </a:p>
          <a:p>
            <a:pPr marL="0" indent="0" algn="l">
              <a:spcBef>
                <a:spcPts val="0"/>
              </a:spcBef>
              <a:buNone/>
            </a:pPr>
            <a:r>
              <a:rPr lang="en-US" sz="2800" dirty="0">
                <a:latin typeface="Consolas" panose="020B0609020204030204" pitchFamily="49" charset="0"/>
                <a:cs typeface="Consolas" panose="020B0609020204030204" pitchFamily="49" charset="0"/>
              </a:rPr>
              <a:t>if (!(</a:t>
            </a:r>
            <a:r>
              <a:rPr lang="en-US" sz="2800" dirty="0" err="1">
                <a:latin typeface="Consolas" panose="020B0609020204030204" pitchFamily="49" charset="0"/>
                <a:cs typeface="Consolas" panose="020B0609020204030204" pitchFamily="49" charset="0"/>
              </a:rPr>
              <a:t>myClasses</a:t>
            </a:r>
            <a:r>
              <a:rPr lang="en-US" sz="2800" dirty="0">
                <a:latin typeface="Consolas" panose="020B0609020204030204" pitchFamily="49" charset="0"/>
                <a:cs typeface="Consolas" panose="020B0609020204030204" pitchFamily="49" charset="0"/>
              </a:rPr>
              <a:t> &amp; CS107)) {...</a:t>
            </a:r>
          </a:p>
          <a:p>
            <a:pPr marL="0" indent="0" algn="l">
              <a:spcBef>
                <a:spcPts val="0"/>
              </a:spcBef>
              <a:buNone/>
            </a:pPr>
            <a:r>
              <a:rPr lang="en-US" sz="2800" dirty="0">
                <a:solidFill>
                  <a:srgbClr val="00B050"/>
                </a:solidFill>
                <a:latin typeface="Consolas" panose="020B0609020204030204" pitchFamily="49" charset="0"/>
                <a:cs typeface="Consolas" panose="020B0609020204030204" pitchFamily="49" charset="0"/>
              </a:rPr>
              <a:t>	// not taken CS107!</a:t>
            </a:r>
          </a:p>
        </p:txBody>
      </p:sp>
      <p:sp>
        <p:nvSpPr>
          <p:cNvPr id="15" name="0110…">
            <a:extLst>
              <a:ext uri="{FF2B5EF4-FFF2-40B4-BE49-F238E27FC236}">
                <a16:creationId xmlns:a16="http://schemas.microsoft.com/office/drawing/2014/main" id="{55588965-E7A0-6243-A9F2-A7991465491C}"/>
              </a:ext>
            </a:extLst>
          </p:cNvPr>
          <p:cNvSpPr txBox="1"/>
          <p:nvPr/>
        </p:nvSpPr>
        <p:spPr>
          <a:xfrm>
            <a:off x="4623430" y="3605136"/>
            <a:ext cx="2434365" cy="1826141"/>
          </a:xfrm>
          <a:prstGeom prst="rect">
            <a:avLst/>
          </a:prstGeom>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a:latin typeface="Courier"/>
                <a:ea typeface="Courier"/>
                <a:cs typeface="Courier"/>
                <a:sym typeface="Courier"/>
              </a:defRPr>
            </a:pPr>
            <a:r>
              <a:rPr sz="2800" dirty="0"/>
              <a:t>  </a:t>
            </a:r>
            <a:r>
              <a:rPr lang="en-US" sz="2800" dirty="0"/>
              <a:t>00100011</a:t>
            </a:r>
            <a:endParaRPr sz="2800" dirty="0"/>
          </a:p>
          <a:p>
            <a:pPr algn="l">
              <a:defRPr>
                <a:latin typeface="Courier"/>
                <a:ea typeface="Courier"/>
                <a:cs typeface="Courier"/>
                <a:sym typeface="Courier"/>
              </a:defRPr>
            </a:pPr>
            <a:r>
              <a:rPr lang="en-US" sz="2800" dirty="0"/>
              <a:t>&amp;</a:t>
            </a:r>
            <a:r>
              <a:rPr sz="2800" dirty="0"/>
              <a:t> </a:t>
            </a:r>
            <a:r>
              <a:rPr lang="en-US" sz="2800" dirty="0"/>
              <a:t>00001000</a:t>
            </a:r>
            <a:endParaRPr sz="2800" dirty="0"/>
          </a:p>
          <a:p>
            <a:pPr algn="l">
              <a:defRPr>
                <a:latin typeface="Courier"/>
                <a:ea typeface="Courier"/>
                <a:cs typeface="Courier"/>
                <a:sym typeface="Courier"/>
              </a:defRPr>
            </a:pPr>
            <a:r>
              <a:rPr sz="2800" dirty="0"/>
              <a:t>  ----</a:t>
            </a:r>
            <a:r>
              <a:rPr lang="en-US" sz="2800" dirty="0"/>
              <a:t>----</a:t>
            </a:r>
            <a:endParaRPr sz="2800" dirty="0"/>
          </a:p>
          <a:p>
            <a:pPr algn="l">
              <a:defRPr>
                <a:latin typeface="Courier"/>
                <a:ea typeface="Courier"/>
                <a:cs typeface="Courier"/>
                <a:sym typeface="Courier"/>
              </a:defRPr>
            </a:pPr>
            <a:r>
              <a:rPr sz="2800" dirty="0"/>
              <a:t>  </a:t>
            </a:r>
            <a:r>
              <a:rPr lang="en-US" sz="2800" dirty="0"/>
              <a:t>00000000</a:t>
            </a:r>
            <a:endParaRPr sz="2800" dirty="0"/>
          </a:p>
        </p:txBody>
      </p:sp>
    </p:spTree>
    <p:extLst>
      <p:ext uri="{BB962C8B-B14F-4D97-AF65-F5344CB8AC3E}">
        <p14:creationId xmlns:p14="http://schemas.microsoft.com/office/powerpoint/2010/main" val="136095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E4C37-80E9-9C48-AF66-34358D66E714}"/>
              </a:ext>
            </a:extLst>
          </p:cNvPr>
          <p:cNvSpPr>
            <a:spLocks noGrp="1"/>
          </p:cNvSpPr>
          <p:nvPr>
            <p:ph type="title"/>
          </p:nvPr>
        </p:nvSpPr>
        <p:spPr/>
        <p:txBody>
          <a:bodyPr/>
          <a:lstStyle/>
          <a:p>
            <a:r>
              <a:rPr lang="en-US" dirty="0"/>
              <a:t>Bitwise Operator Tricks</a:t>
            </a:r>
          </a:p>
        </p:txBody>
      </p:sp>
      <p:sp>
        <p:nvSpPr>
          <p:cNvPr id="3" name="Content Placeholder 2">
            <a:extLst>
              <a:ext uri="{FF2B5EF4-FFF2-40B4-BE49-F238E27FC236}">
                <a16:creationId xmlns:a16="http://schemas.microsoft.com/office/drawing/2014/main" id="{FAC32F63-B693-E44E-BE61-5E66BE84E892}"/>
              </a:ext>
            </a:extLst>
          </p:cNvPr>
          <p:cNvSpPr>
            <a:spLocks noGrp="1"/>
          </p:cNvSpPr>
          <p:nvPr>
            <p:ph idx="1"/>
          </p:nvPr>
        </p:nvSpPr>
        <p:spPr/>
        <p:txBody>
          <a:bodyPr/>
          <a:lstStyle/>
          <a:p>
            <a:r>
              <a:rPr lang="en-US" dirty="0"/>
              <a:t>| with 1 is useful for turning select bits on</a:t>
            </a:r>
          </a:p>
          <a:p>
            <a:r>
              <a:rPr lang="en-US" dirty="0"/>
              <a:t>&amp; with 0 is useful for turning select bits off</a:t>
            </a:r>
          </a:p>
          <a:p>
            <a:r>
              <a:rPr lang="en-US" dirty="0"/>
              <a:t>| is useful for taking the union of bits</a:t>
            </a:r>
          </a:p>
          <a:p>
            <a:r>
              <a:rPr lang="en-US" dirty="0"/>
              <a:t>&amp; is useful for taking the intersection of bits</a:t>
            </a:r>
          </a:p>
          <a:p>
            <a:r>
              <a:rPr lang="en-US" dirty="0"/>
              <a:t>^ is useful for flipping select bits</a:t>
            </a:r>
          </a:p>
          <a:p>
            <a:r>
              <a:rPr lang="en-US" dirty="0"/>
              <a:t>~ is useful for flipping all bits</a:t>
            </a:r>
          </a:p>
          <a:p>
            <a:endParaRPr lang="en-US" dirty="0"/>
          </a:p>
          <a:p>
            <a:pPr marL="0" indent="0">
              <a:buNone/>
            </a:pPr>
            <a:r>
              <a:rPr lang="en-US" u="sng" dirty="0"/>
              <a:t>3 Step Process:</a:t>
            </a:r>
          </a:p>
          <a:p>
            <a:pPr marL="514350" indent="-514350">
              <a:buFont typeface="+mj-lt"/>
              <a:buAutoNum type="arabicPeriod"/>
            </a:pPr>
            <a:r>
              <a:rPr lang="en-US" dirty="0"/>
              <a:t>What operator is good for the task we are trying to do?</a:t>
            </a:r>
          </a:p>
          <a:p>
            <a:pPr marL="514350" indent="-514350">
              <a:buFont typeface="+mj-lt"/>
              <a:buAutoNum type="arabicPeriod"/>
            </a:pPr>
            <a:r>
              <a:rPr lang="en-US" dirty="0"/>
              <a:t>What mask do we need for this operation?</a:t>
            </a:r>
          </a:p>
          <a:p>
            <a:pPr marL="514350" indent="-514350">
              <a:buFont typeface="+mj-lt"/>
              <a:buAutoNum type="arabicPeriod"/>
            </a:pPr>
            <a:r>
              <a:rPr lang="en-US" dirty="0"/>
              <a:t>How do we create that mask?</a:t>
            </a:r>
          </a:p>
          <a:p>
            <a:endParaRPr lang="en-US" dirty="0"/>
          </a:p>
        </p:txBody>
      </p:sp>
    </p:spTree>
    <p:extLst>
      <p:ext uri="{BB962C8B-B14F-4D97-AF65-F5344CB8AC3E}">
        <p14:creationId xmlns:p14="http://schemas.microsoft.com/office/powerpoint/2010/main" val="8120143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5410200" cy="5181600"/>
          </a:xfrm>
        </p:spPr>
        <p:txBody>
          <a:bodyPr/>
          <a:lstStyle/>
          <a:p>
            <a:pPr>
              <a:tabLst>
                <a:tab pos="11595100" algn="r"/>
              </a:tabLst>
            </a:pPr>
            <a:r>
              <a:rPr lang="en-US" b="1" dirty="0"/>
              <a:t>Recap and continuing</a:t>
            </a:r>
            <a:r>
              <a:rPr lang="en-US" dirty="0"/>
              <a:t>: Integer Representations</a:t>
            </a:r>
            <a:endParaRPr lang="en-US" b="1" dirty="0"/>
          </a:p>
          <a:p>
            <a:r>
              <a:rPr lang="en-US" dirty="0"/>
              <a:t>Bitwise Operators</a:t>
            </a:r>
          </a:p>
          <a:p>
            <a:r>
              <a:rPr lang="en-US" dirty="0"/>
              <a:t>Bitmasks</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A2B7C309-0A07-0D42-B055-0B50E873A5A4}"/>
              </a:ext>
            </a:extLst>
          </p:cNvPr>
          <p:cNvSpPr txBox="1"/>
          <p:nvPr/>
        </p:nvSpPr>
        <p:spPr>
          <a:xfrm>
            <a:off x="5791200" y="1306286"/>
            <a:ext cx="6172200"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a:t>Lecture 4 </a:t>
            </a:r>
            <a:r>
              <a:rPr lang="en-US" sz="3200" b="1" dirty="0"/>
              <a:t>takeaways:</a:t>
            </a:r>
            <a:r>
              <a:rPr lang="en-US" sz="3200" dirty="0"/>
              <a:t> We can use bit operators like &amp;, |, ~, etc. to manipulate the binary representation of values.  A number is a bit pattern that can be manipulated arithmetically or bitwise at your convenience!</a:t>
            </a:r>
          </a:p>
        </p:txBody>
      </p:sp>
    </p:spTree>
    <p:extLst>
      <p:ext uri="{BB962C8B-B14F-4D97-AF65-F5344CB8AC3E}">
        <p14:creationId xmlns:p14="http://schemas.microsoft.com/office/powerpoint/2010/main" val="2709315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33180523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9F4C-82CE-7546-9257-60E697261A9E}"/>
              </a:ext>
            </a:extLst>
          </p:cNvPr>
          <p:cNvSpPr>
            <a:spLocks noGrp="1"/>
          </p:cNvSpPr>
          <p:nvPr>
            <p:ph type="title"/>
          </p:nvPr>
        </p:nvSpPr>
        <p:spPr/>
        <p:txBody>
          <a:bodyPr/>
          <a:lstStyle/>
          <a:p>
            <a:r>
              <a:rPr lang="en-US" dirty="0"/>
              <a:t>Hexadecimal and Truncation</a:t>
            </a:r>
          </a:p>
        </p:txBody>
      </p:sp>
      <p:sp>
        <p:nvSpPr>
          <p:cNvPr id="3" name="Content Placeholder 2">
            <a:extLst>
              <a:ext uri="{FF2B5EF4-FFF2-40B4-BE49-F238E27FC236}">
                <a16:creationId xmlns:a16="http://schemas.microsoft.com/office/drawing/2014/main" id="{7CAF77B9-C93A-8946-A35E-37B46D2ECCF1}"/>
              </a:ext>
            </a:extLst>
          </p:cNvPr>
          <p:cNvSpPr>
            <a:spLocks noGrp="1"/>
          </p:cNvSpPr>
          <p:nvPr>
            <p:ph idx="1"/>
          </p:nvPr>
        </p:nvSpPr>
        <p:spPr/>
        <p:txBody>
          <a:bodyPr/>
          <a:lstStyle/>
          <a:p>
            <a:pPr marL="0" indent="0" fontAlgn="auto">
              <a:spcBef>
                <a:spcPts val="2300"/>
              </a:spcBef>
              <a:spcAft>
                <a:spcPts val="0"/>
              </a:spcAft>
              <a:buClr>
                <a:schemeClr val="accent2"/>
              </a:buClr>
              <a:buNone/>
            </a:pPr>
            <a:r>
              <a:rPr lang="en-US" dirty="0">
                <a:latin typeface="Calibri" panose="020F0502020204030204" pitchFamily="34" charset="0"/>
                <a:cs typeface="Calibri" panose="020F0502020204030204" pitchFamily="34" charset="0"/>
              </a:rPr>
              <a:t>For each initialization of x, what will be printed?</a:t>
            </a:r>
            <a:endParaRPr lang="en-US" sz="2400" dirty="0">
              <a:latin typeface="Calibri" panose="020F0502020204030204" pitchFamily="34" charset="0"/>
              <a:cs typeface="Calibri" panose="020F0502020204030204" pitchFamily="34"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130;  </a:t>
            </a:r>
            <a:r>
              <a:rPr lang="en-US" sz="2800" dirty="0">
                <a:solidFill>
                  <a:srgbClr val="008000"/>
                </a:solidFill>
                <a:latin typeface="Consolas" panose="020B0609020204030204" pitchFamily="49" charset="0"/>
                <a:cs typeface="Consolas" panose="020B0609020204030204" pitchFamily="49" charset="0"/>
              </a:rPr>
              <a:t>// 0x82</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-132; </a:t>
            </a:r>
            <a:r>
              <a:rPr lang="en-US" sz="2800" dirty="0">
                <a:solidFill>
                  <a:srgbClr val="008000"/>
                </a:solidFill>
                <a:latin typeface="Consolas" panose="020B0609020204030204" pitchFamily="49" charset="0"/>
                <a:cs typeface="Consolas" panose="020B0609020204030204" pitchFamily="49" charset="0"/>
              </a:rPr>
              <a:t>// 0xff7c</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25;   </a:t>
            </a:r>
            <a:r>
              <a:rPr lang="en-US" sz="2800" dirty="0">
                <a:solidFill>
                  <a:srgbClr val="008000"/>
                </a:solidFill>
                <a:latin typeface="Consolas" panose="020B0609020204030204" pitchFamily="49" charset="0"/>
                <a:cs typeface="Consolas" panose="020B0609020204030204" pitchFamily="49" charset="0"/>
              </a:rPr>
              <a:t>// 0x19</a:t>
            </a:r>
            <a:endParaRPr lang="en-US" sz="2800" dirty="0">
              <a:solidFill>
                <a:srgbClr val="008000"/>
              </a:solidFill>
            </a:endParaRPr>
          </a:p>
        </p:txBody>
      </p:sp>
      <p:sp>
        <p:nvSpPr>
          <p:cNvPr id="12" name="int x = 53191;…">
            <a:extLst>
              <a:ext uri="{FF2B5EF4-FFF2-40B4-BE49-F238E27FC236}">
                <a16:creationId xmlns:a16="http://schemas.microsoft.com/office/drawing/2014/main" id="{07237925-C4B5-734E-932D-0E488BEC6252}"/>
              </a:ext>
            </a:extLst>
          </p:cNvPr>
          <p:cNvSpPr txBox="1"/>
          <p:nvPr/>
        </p:nvSpPr>
        <p:spPr>
          <a:xfrm>
            <a:off x="8153400" y="3886200"/>
            <a:ext cx="3581400" cy="1210588"/>
          </a:xfrm>
          <a:prstGeom prst="rect">
            <a:avLst/>
          </a:prstGeom>
          <a:ln w="12700">
            <a:solidFill>
              <a:schemeClr val="tx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117475" algn="l">
              <a:defRPr sz="3900">
                <a:latin typeface="Courier"/>
                <a:ea typeface="Courier"/>
                <a:cs typeface="Courier"/>
                <a:sym typeface="Courier"/>
              </a:defRPr>
            </a:pPr>
            <a:r>
              <a:rPr lang="en-US" sz="2400" dirty="0">
                <a:solidFill>
                  <a:srgbClr val="0432FF"/>
                </a:solidFill>
                <a:latin typeface="Consolas" panose="020B0609020204030204" pitchFamily="49" charset="0"/>
                <a:cs typeface="Consolas" panose="020B0609020204030204" pitchFamily="49" charset="0"/>
              </a:rPr>
              <a:t>short</a:t>
            </a:r>
            <a:r>
              <a:rPr sz="2400" dirty="0">
                <a:latin typeface="Consolas" panose="020B0609020204030204" pitchFamily="49" charset="0"/>
                <a:cs typeface="Consolas" panose="020B0609020204030204" pitchFamily="49" charset="0"/>
              </a:rPr>
              <a:t> </a:t>
            </a:r>
            <a:r>
              <a:rPr sz="2400" dirty="0">
                <a:solidFill>
                  <a:schemeClr val="accent2"/>
                </a:solidFill>
                <a:latin typeface="Consolas" panose="020B0609020204030204" pitchFamily="49" charset="0"/>
                <a:cs typeface="Consolas" panose="020B0609020204030204" pitchFamily="49" charset="0"/>
              </a:rPr>
              <a:t>x</a:t>
            </a:r>
            <a:r>
              <a:rPr lang="en-US" sz="2400" dirty="0">
                <a:solidFill>
                  <a:schemeClr val="accent2"/>
                </a:solidFill>
                <a:latin typeface="Consolas" panose="020B0609020204030204" pitchFamily="49" charset="0"/>
                <a:cs typeface="Consolas" panose="020B0609020204030204" pitchFamily="49" charset="0"/>
              </a:rPr>
              <a:t> </a:t>
            </a:r>
            <a:r>
              <a:rPr lang="en-US" sz="2400" dirty="0">
                <a:latin typeface="Consolas" panose="020B0609020204030204" pitchFamily="49" charset="0"/>
                <a:cs typeface="Consolas" panose="020B0609020204030204" pitchFamily="49" charset="0"/>
              </a:rPr>
              <a:t>= ______; </a:t>
            </a:r>
            <a:r>
              <a:rPr lang="en-US" sz="2400" dirty="0">
                <a:solidFill>
                  <a:srgbClr val="0432FF"/>
                </a:solidFill>
                <a:latin typeface="Consolas" panose="020B0609020204030204" pitchFamily="49" charset="0"/>
                <a:cs typeface="Consolas" panose="020B0609020204030204" pitchFamily="49" charset="0"/>
              </a:rPr>
              <a:t>char</a:t>
            </a:r>
            <a:r>
              <a:rPr sz="2400" dirty="0">
                <a:latin typeface="Consolas" panose="020B0609020204030204" pitchFamily="49" charset="0"/>
                <a:cs typeface="Consolas" panose="020B0609020204030204" pitchFamily="49" charset="0"/>
              </a:rPr>
              <a:t> </a:t>
            </a:r>
            <a:r>
              <a:rPr lang="en-US" sz="2400" dirty="0">
                <a:solidFill>
                  <a:schemeClr val="accent2"/>
                </a:solidFill>
                <a:latin typeface="Consolas" panose="020B0609020204030204" pitchFamily="49" charset="0"/>
                <a:cs typeface="Consolas" panose="020B0609020204030204" pitchFamily="49" charset="0"/>
              </a:rPr>
              <a:t>c</a:t>
            </a:r>
            <a:r>
              <a:rPr sz="2400" dirty="0">
                <a:solidFill>
                  <a:schemeClr val="accent2"/>
                </a:solidFill>
                <a:latin typeface="Consolas" panose="020B0609020204030204" pitchFamily="49" charset="0"/>
                <a:cs typeface="Consolas" panose="020B0609020204030204" pitchFamily="49" charset="0"/>
              </a:rPr>
              <a:t>x</a:t>
            </a:r>
            <a:r>
              <a:rPr sz="2400" dirty="0">
                <a:latin typeface="Consolas" panose="020B0609020204030204" pitchFamily="49" charset="0"/>
                <a:cs typeface="Consolas" panose="020B0609020204030204" pitchFamily="49" charset="0"/>
              </a:rPr>
              <a:t> = x;</a:t>
            </a:r>
            <a:endParaRPr lang="en-US" sz="2400" dirty="0">
              <a:latin typeface="Consolas" panose="020B0609020204030204" pitchFamily="49" charset="0"/>
              <a:cs typeface="Consolas" panose="020B0609020204030204" pitchFamily="49" charset="0"/>
            </a:endParaRPr>
          </a:p>
          <a:p>
            <a:pPr marL="117475" algn="l">
              <a:defRPr sz="3900">
                <a:latin typeface="Courier"/>
                <a:ea typeface="Courier"/>
                <a:cs typeface="Courier"/>
                <a:sym typeface="Courier"/>
              </a:defRPr>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"%d"</a:t>
            </a:r>
            <a:r>
              <a:rPr lang="en-US" sz="2400" dirty="0">
                <a:latin typeface="Consolas" panose="020B0609020204030204" pitchFamily="49" charset="0"/>
                <a:cs typeface="Consolas" panose="020B0609020204030204" pitchFamily="49" charset="0"/>
              </a:rPr>
              <a:t>, cx);</a:t>
            </a:r>
            <a:endParaRPr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2555D939-6EDC-7E4F-B5AB-BFFF7CD092B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5333524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9F4C-82CE-7546-9257-60E697261A9E}"/>
              </a:ext>
            </a:extLst>
          </p:cNvPr>
          <p:cNvSpPr>
            <a:spLocks noGrp="1"/>
          </p:cNvSpPr>
          <p:nvPr>
            <p:ph type="title"/>
          </p:nvPr>
        </p:nvSpPr>
        <p:spPr/>
        <p:txBody>
          <a:bodyPr/>
          <a:lstStyle/>
          <a:p>
            <a:r>
              <a:rPr lang="en-US" dirty="0"/>
              <a:t>Hexadecimal and Truncation</a:t>
            </a:r>
          </a:p>
        </p:txBody>
      </p:sp>
      <p:sp>
        <p:nvSpPr>
          <p:cNvPr id="3" name="Content Placeholder 2">
            <a:extLst>
              <a:ext uri="{FF2B5EF4-FFF2-40B4-BE49-F238E27FC236}">
                <a16:creationId xmlns:a16="http://schemas.microsoft.com/office/drawing/2014/main" id="{7CAF77B9-C93A-8946-A35E-37B46D2ECCF1}"/>
              </a:ext>
            </a:extLst>
          </p:cNvPr>
          <p:cNvSpPr>
            <a:spLocks noGrp="1"/>
          </p:cNvSpPr>
          <p:nvPr>
            <p:ph idx="1"/>
          </p:nvPr>
        </p:nvSpPr>
        <p:spPr/>
        <p:txBody>
          <a:bodyPr/>
          <a:lstStyle/>
          <a:p>
            <a:pPr marL="0" indent="0" fontAlgn="auto">
              <a:spcBef>
                <a:spcPts val="2300"/>
              </a:spcBef>
              <a:spcAft>
                <a:spcPts val="0"/>
              </a:spcAft>
              <a:buClr>
                <a:schemeClr val="accent2"/>
              </a:buClr>
              <a:buNone/>
            </a:pPr>
            <a:r>
              <a:rPr lang="en-US" dirty="0">
                <a:latin typeface="Calibri" panose="020F0502020204030204" pitchFamily="34" charset="0"/>
                <a:cs typeface="Calibri" panose="020F0502020204030204" pitchFamily="34" charset="0"/>
              </a:rPr>
              <a:t>For each initialization of x, what will be printed?</a:t>
            </a:r>
            <a:endParaRPr lang="en-US" sz="2400" dirty="0">
              <a:latin typeface="Calibri" panose="020F0502020204030204" pitchFamily="34" charset="0"/>
              <a:cs typeface="Calibri" panose="020F0502020204030204" pitchFamily="34"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130;  </a:t>
            </a:r>
            <a:r>
              <a:rPr lang="en-US" sz="2800" dirty="0">
                <a:solidFill>
                  <a:srgbClr val="008000"/>
                </a:solidFill>
                <a:latin typeface="Consolas" panose="020B0609020204030204" pitchFamily="49" charset="0"/>
                <a:cs typeface="Consolas" panose="020B0609020204030204" pitchFamily="49" charset="0"/>
              </a:rPr>
              <a:t>// 0x82</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-132; </a:t>
            </a:r>
            <a:r>
              <a:rPr lang="en-US" sz="2800" dirty="0">
                <a:solidFill>
                  <a:srgbClr val="008000"/>
                </a:solidFill>
                <a:latin typeface="Consolas" panose="020B0609020204030204" pitchFamily="49" charset="0"/>
                <a:cs typeface="Consolas" panose="020B0609020204030204" pitchFamily="49" charset="0"/>
              </a:rPr>
              <a:t>// 0xff7c</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25;   </a:t>
            </a:r>
            <a:r>
              <a:rPr lang="en-US" sz="2800" dirty="0">
                <a:solidFill>
                  <a:srgbClr val="008000"/>
                </a:solidFill>
                <a:latin typeface="Consolas" panose="020B0609020204030204" pitchFamily="49" charset="0"/>
                <a:cs typeface="Consolas" panose="020B0609020204030204" pitchFamily="49" charset="0"/>
              </a:rPr>
              <a:t>// 0x19</a:t>
            </a:r>
            <a:endParaRPr lang="en-US" sz="2800" dirty="0">
              <a:solidFill>
                <a:srgbClr val="008000"/>
              </a:solidFill>
            </a:endParaRPr>
          </a:p>
        </p:txBody>
      </p:sp>
      <p:sp>
        <p:nvSpPr>
          <p:cNvPr id="6" name="TextBox 5">
            <a:extLst>
              <a:ext uri="{FF2B5EF4-FFF2-40B4-BE49-F238E27FC236}">
                <a16:creationId xmlns:a16="http://schemas.microsoft.com/office/drawing/2014/main" id="{48FD4749-B5E8-F74D-968F-E2CF108C6B8E}"/>
              </a:ext>
            </a:extLst>
          </p:cNvPr>
          <p:cNvSpPr txBox="1"/>
          <p:nvPr/>
        </p:nvSpPr>
        <p:spPr>
          <a:xfrm>
            <a:off x="262467" y="1752600"/>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-126</a:t>
            </a:r>
          </a:p>
        </p:txBody>
      </p:sp>
      <p:sp>
        <p:nvSpPr>
          <p:cNvPr id="7" name="TextBox 6">
            <a:extLst>
              <a:ext uri="{FF2B5EF4-FFF2-40B4-BE49-F238E27FC236}">
                <a16:creationId xmlns:a16="http://schemas.microsoft.com/office/drawing/2014/main" id="{2FD46F6E-4404-814E-B2A5-D035C1DF0E8A}"/>
              </a:ext>
            </a:extLst>
          </p:cNvPr>
          <p:cNvSpPr txBox="1"/>
          <p:nvPr/>
        </p:nvSpPr>
        <p:spPr>
          <a:xfrm>
            <a:off x="466221" y="3476141"/>
            <a:ext cx="776175"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124</a:t>
            </a:r>
          </a:p>
        </p:txBody>
      </p:sp>
      <p:sp>
        <p:nvSpPr>
          <p:cNvPr id="8" name="TextBox 7">
            <a:extLst>
              <a:ext uri="{FF2B5EF4-FFF2-40B4-BE49-F238E27FC236}">
                <a16:creationId xmlns:a16="http://schemas.microsoft.com/office/drawing/2014/main" id="{E7EFE305-653A-2645-9E6D-DF5654D4507C}"/>
              </a:ext>
            </a:extLst>
          </p:cNvPr>
          <p:cNvSpPr txBox="1"/>
          <p:nvPr/>
        </p:nvSpPr>
        <p:spPr>
          <a:xfrm>
            <a:off x="687083" y="5158669"/>
            <a:ext cx="579005"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25</a:t>
            </a:r>
          </a:p>
        </p:txBody>
      </p:sp>
      <p:sp>
        <p:nvSpPr>
          <p:cNvPr id="9" name="int x = 53191;…">
            <a:extLst>
              <a:ext uri="{FF2B5EF4-FFF2-40B4-BE49-F238E27FC236}">
                <a16:creationId xmlns:a16="http://schemas.microsoft.com/office/drawing/2014/main" id="{EE32E4C3-9919-BC4E-BE86-33B07EDCC520}"/>
              </a:ext>
            </a:extLst>
          </p:cNvPr>
          <p:cNvSpPr txBox="1"/>
          <p:nvPr/>
        </p:nvSpPr>
        <p:spPr>
          <a:xfrm>
            <a:off x="8153400" y="3886200"/>
            <a:ext cx="3581400" cy="1210588"/>
          </a:xfrm>
          <a:prstGeom prst="rect">
            <a:avLst/>
          </a:prstGeom>
          <a:ln w="12700">
            <a:solidFill>
              <a:schemeClr val="tx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117475" algn="l">
              <a:defRPr sz="3900">
                <a:latin typeface="Courier"/>
                <a:ea typeface="Courier"/>
                <a:cs typeface="Courier"/>
                <a:sym typeface="Courier"/>
              </a:defRPr>
            </a:pPr>
            <a:r>
              <a:rPr lang="en-US" sz="2400" dirty="0">
                <a:solidFill>
                  <a:srgbClr val="0432FF"/>
                </a:solidFill>
                <a:latin typeface="Consolas" panose="020B0609020204030204" pitchFamily="49" charset="0"/>
                <a:cs typeface="Consolas" panose="020B0609020204030204" pitchFamily="49" charset="0"/>
              </a:rPr>
              <a:t>short</a:t>
            </a:r>
            <a:r>
              <a:rPr sz="2400" dirty="0">
                <a:latin typeface="Consolas" panose="020B0609020204030204" pitchFamily="49" charset="0"/>
                <a:cs typeface="Consolas" panose="020B0609020204030204" pitchFamily="49" charset="0"/>
              </a:rPr>
              <a:t> </a:t>
            </a:r>
            <a:r>
              <a:rPr sz="2400" dirty="0">
                <a:solidFill>
                  <a:schemeClr val="accent2"/>
                </a:solidFill>
                <a:latin typeface="Consolas" panose="020B0609020204030204" pitchFamily="49" charset="0"/>
                <a:cs typeface="Consolas" panose="020B0609020204030204" pitchFamily="49" charset="0"/>
              </a:rPr>
              <a:t>x</a:t>
            </a:r>
            <a:r>
              <a:rPr lang="en-US" sz="2400" dirty="0">
                <a:solidFill>
                  <a:schemeClr val="accent2"/>
                </a:solidFill>
                <a:latin typeface="Consolas" panose="020B0609020204030204" pitchFamily="49" charset="0"/>
                <a:cs typeface="Consolas" panose="020B0609020204030204" pitchFamily="49" charset="0"/>
              </a:rPr>
              <a:t> </a:t>
            </a:r>
            <a:r>
              <a:rPr lang="en-US" sz="2400" dirty="0">
                <a:latin typeface="Consolas" panose="020B0609020204030204" pitchFamily="49" charset="0"/>
                <a:cs typeface="Consolas" panose="020B0609020204030204" pitchFamily="49" charset="0"/>
              </a:rPr>
              <a:t>= ______; </a:t>
            </a:r>
            <a:r>
              <a:rPr lang="en-US" sz="2400" dirty="0">
                <a:solidFill>
                  <a:srgbClr val="0432FF"/>
                </a:solidFill>
                <a:latin typeface="Consolas" panose="020B0609020204030204" pitchFamily="49" charset="0"/>
                <a:cs typeface="Consolas" panose="020B0609020204030204" pitchFamily="49" charset="0"/>
              </a:rPr>
              <a:t>char</a:t>
            </a:r>
            <a:r>
              <a:rPr sz="2400" dirty="0">
                <a:latin typeface="Consolas" panose="020B0609020204030204" pitchFamily="49" charset="0"/>
                <a:cs typeface="Consolas" panose="020B0609020204030204" pitchFamily="49" charset="0"/>
              </a:rPr>
              <a:t> </a:t>
            </a:r>
            <a:r>
              <a:rPr lang="en-US" sz="2400" dirty="0">
                <a:solidFill>
                  <a:schemeClr val="accent2"/>
                </a:solidFill>
                <a:latin typeface="Consolas" panose="020B0609020204030204" pitchFamily="49" charset="0"/>
                <a:cs typeface="Consolas" panose="020B0609020204030204" pitchFamily="49" charset="0"/>
              </a:rPr>
              <a:t>c</a:t>
            </a:r>
            <a:r>
              <a:rPr sz="2400" dirty="0">
                <a:solidFill>
                  <a:schemeClr val="accent2"/>
                </a:solidFill>
                <a:latin typeface="Consolas" panose="020B0609020204030204" pitchFamily="49" charset="0"/>
                <a:cs typeface="Consolas" panose="020B0609020204030204" pitchFamily="49" charset="0"/>
              </a:rPr>
              <a:t>x</a:t>
            </a:r>
            <a:r>
              <a:rPr sz="2400" dirty="0">
                <a:latin typeface="Consolas" panose="020B0609020204030204" pitchFamily="49" charset="0"/>
                <a:cs typeface="Consolas" panose="020B0609020204030204" pitchFamily="49" charset="0"/>
              </a:rPr>
              <a:t> = x;</a:t>
            </a:r>
            <a:endParaRPr lang="en-US" sz="2400" dirty="0">
              <a:latin typeface="Consolas" panose="020B0609020204030204" pitchFamily="49" charset="0"/>
              <a:cs typeface="Consolas" panose="020B0609020204030204" pitchFamily="49" charset="0"/>
            </a:endParaRPr>
          </a:p>
          <a:p>
            <a:pPr marL="117475" algn="l">
              <a:defRPr sz="3900">
                <a:latin typeface="Courier"/>
                <a:ea typeface="Courier"/>
                <a:cs typeface="Courier"/>
                <a:sym typeface="Courier"/>
              </a:defRPr>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"%d"</a:t>
            </a:r>
            <a:r>
              <a:rPr lang="en-US" sz="2400" dirty="0">
                <a:latin typeface="Consolas" panose="020B0609020204030204" pitchFamily="49" charset="0"/>
                <a:cs typeface="Consolas" panose="020B0609020204030204" pitchFamily="49" charset="0"/>
              </a:rPr>
              <a:t>, cx);</a:t>
            </a:r>
            <a:endParaRPr sz="24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682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spcBef>
                <a:spcPts val="2200"/>
              </a:spcBef>
              <a:buClr>
                <a:schemeClr val="accent2"/>
              </a:buClr>
              <a:buFont typeface="+mj-lt"/>
              <a:buAutoNum type="arabicPeriod" startAt="2"/>
            </a:pPr>
            <a:r>
              <a:rPr lang="en-US" dirty="0"/>
              <a:t>Will the following </a:t>
            </a:r>
            <a:r>
              <a:rPr lang="en-US" dirty="0">
                <a:latin typeface="Consolas" panose="020B0609020204030204" pitchFamily="49" charset="0"/>
                <a:cs typeface="Consolas" panose="020B0609020204030204" pitchFamily="49" charset="0"/>
              </a:rPr>
              <a:t>char</a:t>
            </a:r>
            <a:r>
              <a:rPr lang="en-US" dirty="0"/>
              <a:t> comparisons evaluate to </a:t>
            </a:r>
            <a:r>
              <a:rPr lang="en-US" dirty="0">
                <a:latin typeface="Consolas" panose="020B0609020204030204" pitchFamily="49" charset="0"/>
                <a:cs typeface="Consolas" panose="020B0609020204030204" pitchFamily="49" charset="0"/>
              </a:rPr>
              <a:t>true</a:t>
            </a:r>
            <a:r>
              <a:rPr lang="en-US" dirty="0"/>
              <a:t> or </a:t>
            </a:r>
            <a:r>
              <a:rPr lang="en-US" dirty="0">
                <a:latin typeface="Consolas" panose="020B0609020204030204" pitchFamily="49" charset="0"/>
                <a:cs typeface="Consolas" panose="020B0609020204030204" pitchFamily="49" charset="0"/>
              </a:rPr>
              <a:t>false</a:t>
            </a:r>
            <a:r>
              <a:rPr lang="en-US" dirty="0"/>
              <a:t>?</a:t>
            </a:r>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a:t>
            </a:r>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4U</a:t>
            </a:r>
          </a:p>
        </p:txBody>
      </p:sp>
      <p:sp>
        <p:nvSpPr>
          <p:cNvPr id="4" name="TextBox 3">
            <a:extLst>
              <a:ext uri="{FF2B5EF4-FFF2-40B4-BE49-F238E27FC236}">
                <a16:creationId xmlns:a16="http://schemas.microsoft.com/office/drawing/2014/main" id="{DAA17391-62E3-8C45-BF3F-57EC0BFED962}"/>
              </a:ext>
            </a:extLst>
          </p:cNvPr>
          <p:cNvSpPr txBox="1"/>
          <p:nvPr/>
        </p:nvSpPr>
        <p:spPr>
          <a:xfrm>
            <a:off x="5359320" y="1707677"/>
            <a:ext cx="4326890" cy="3016723"/>
          </a:xfrm>
          <a:prstGeom prst="rect">
            <a:avLst/>
          </a:prstGeom>
          <a:noFill/>
        </p:spPr>
        <p:txBody>
          <a:bodyPr wrap="none" rtlCol="0">
            <a:spAutoFit/>
          </a:bodyPr>
          <a:lstStyle/>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130 &gt; 4</a:t>
            </a: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-132 &gt; 2</a:t>
            </a:r>
          </a:p>
          <a:p>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283633" y="5831115"/>
            <a:ext cx="8382000" cy="81521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By default, numeric constants in C are signed </a:t>
            </a:r>
            <a:r>
              <a:rPr lang="en-US" sz="2400" dirty="0" err="1">
                <a:solidFill>
                  <a:schemeClr val="tx1"/>
                </a:solidFill>
              </a:rPr>
              <a:t>ints</a:t>
            </a:r>
            <a:r>
              <a:rPr lang="en-US" sz="2400" dirty="0">
                <a:solidFill>
                  <a:schemeClr val="tx1"/>
                </a:solidFill>
              </a:rPr>
              <a:t>, unless they are suffixed with u (unsigned) or L (long).</a:t>
            </a:r>
          </a:p>
        </p:txBody>
      </p:sp>
      <p:sp>
        <p:nvSpPr>
          <p:cNvPr id="7" name="TextBox 6">
            <a:extLst>
              <a:ext uri="{FF2B5EF4-FFF2-40B4-BE49-F238E27FC236}">
                <a16:creationId xmlns:a16="http://schemas.microsoft.com/office/drawing/2014/main" id="{5EA3D719-CD92-E648-8721-848A144F0E73}"/>
              </a:ext>
            </a:extLst>
          </p:cNvPr>
          <p:cNvSpPr txBox="1"/>
          <p:nvPr/>
        </p:nvSpPr>
        <p:spPr>
          <a:xfrm>
            <a:off x="3501290" y="1769584"/>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true</a:t>
            </a:r>
          </a:p>
        </p:txBody>
      </p:sp>
      <p:sp>
        <p:nvSpPr>
          <p:cNvPr id="9" name="TextBox 8">
            <a:extLst>
              <a:ext uri="{FF2B5EF4-FFF2-40B4-BE49-F238E27FC236}">
                <a16:creationId xmlns:a16="http://schemas.microsoft.com/office/drawing/2014/main" id="{0C2B76FF-6C36-844B-BD08-FF22003BBA52}"/>
              </a:ext>
            </a:extLst>
          </p:cNvPr>
          <p:cNvSpPr txBox="1"/>
          <p:nvPr/>
        </p:nvSpPr>
        <p:spPr>
          <a:xfrm>
            <a:off x="3501290" y="4073504"/>
            <a:ext cx="117051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false</a:t>
            </a:r>
          </a:p>
        </p:txBody>
      </p:sp>
      <p:sp>
        <p:nvSpPr>
          <p:cNvPr id="10" name="TextBox 9">
            <a:extLst>
              <a:ext uri="{FF2B5EF4-FFF2-40B4-BE49-F238E27FC236}">
                <a16:creationId xmlns:a16="http://schemas.microsoft.com/office/drawing/2014/main" id="{6072C071-800C-FF4B-A36A-E0B5C06003C3}"/>
              </a:ext>
            </a:extLst>
          </p:cNvPr>
          <p:cNvSpPr txBox="1"/>
          <p:nvPr/>
        </p:nvSpPr>
        <p:spPr>
          <a:xfrm>
            <a:off x="10335687" y="1765153"/>
            <a:ext cx="117051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false</a:t>
            </a:r>
          </a:p>
        </p:txBody>
      </p:sp>
      <p:sp>
        <p:nvSpPr>
          <p:cNvPr id="11" name="TextBox 10">
            <a:extLst>
              <a:ext uri="{FF2B5EF4-FFF2-40B4-BE49-F238E27FC236}">
                <a16:creationId xmlns:a16="http://schemas.microsoft.com/office/drawing/2014/main" id="{15D6A11A-EEC8-A64B-9B7C-65D39DEBC56A}"/>
              </a:ext>
            </a:extLst>
          </p:cNvPr>
          <p:cNvSpPr txBox="1"/>
          <p:nvPr/>
        </p:nvSpPr>
        <p:spPr>
          <a:xfrm>
            <a:off x="10335687" y="4074526"/>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true</a:t>
            </a:r>
          </a:p>
        </p:txBody>
      </p:sp>
    </p:spTree>
    <p:extLst>
      <p:ext uri="{BB962C8B-B14F-4D97-AF65-F5344CB8AC3E}">
        <p14:creationId xmlns:p14="http://schemas.microsoft.com/office/powerpoint/2010/main" val="134738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E14F02-FB8A-CA47-8427-444CA9F5C38C}"/>
              </a:ext>
            </a:extLst>
          </p:cNvPr>
          <p:cNvSpPr>
            <a:spLocks noGrp="1"/>
          </p:cNvSpPr>
          <p:nvPr>
            <p:ph type="title"/>
          </p:nvPr>
        </p:nvSpPr>
        <p:spPr/>
        <p:txBody>
          <a:bodyPr/>
          <a:lstStyle/>
          <a:p>
            <a:r>
              <a:rPr lang="en-US" dirty="0"/>
              <a:t>Bitwise Warmup</a:t>
            </a:r>
          </a:p>
        </p:txBody>
      </p:sp>
      <p:sp>
        <p:nvSpPr>
          <p:cNvPr id="5" name="Content Placeholder 4">
            <a:extLst>
              <a:ext uri="{FF2B5EF4-FFF2-40B4-BE49-F238E27FC236}">
                <a16:creationId xmlns:a16="http://schemas.microsoft.com/office/drawing/2014/main" id="{A64F76B5-4453-E543-B6E3-78299105C1FF}"/>
              </a:ext>
            </a:extLst>
          </p:cNvPr>
          <p:cNvSpPr>
            <a:spLocks noGrp="1"/>
          </p:cNvSpPr>
          <p:nvPr>
            <p:ph idx="1"/>
          </p:nvPr>
        </p:nvSpPr>
        <p:spPr/>
        <p:txBody>
          <a:bodyPr/>
          <a:lstStyle/>
          <a:p>
            <a:pPr marL="0" indent="0">
              <a:buNone/>
            </a:pPr>
            <a:r>
              <a:rPr lang="en-US" dirty="0"/>
              <a:t>How can we use bitmasks + bitwise operators to…</a:t>
            </a:r>
          </a:p>
          <a:p>
            <a:endParaRPr lang="en-US" dirty="0"/>
          </a:p>
          <a:p>
            <a:endParaRPr lang="en-US" dirty="0"/>
          </a:p>
          <a:p>
            <a:endParaRPr lang="en-US" dirty="0"/>
          </a:p>
          <a:p>
            <a:pPr marL="514350" indent="-514350">
              <a:buClr>
                <a:schemeClr val="accent2"/>
              </a:buClr>
              <a:buFont typeface="+mj-lt"/>
              <a:buAutoNum type="arabicPeriod"/>
            </a:pPr>
            <a:r>
              <a:rPr lang="en-US" dirty="0"/>
              <a:t>…turn </a:t>
            </a:r>
            <a:r>
              <a:rPr lang="en-US" b="1" dirty="0"/>
              <a:t>on</a:t>
            </a:r>
            <a:r>
              <a:rPr lang="en-US" dirty="0"/>
              <a:t> a particular</a:t>
            </a:r>
            <a:br>
              <a:rPr lang="en-US" dirty="0"/>
            </a:br>
            <a:r>
              <a:rPr lang="en-US" dirty="0"/>
              <a:t>set of bits?</a:t>
            </a:r>
          </a:p>
        </p:txBody>
      </p:sp>
      <p:sp>
        <p:nvSpPr>
          <p:cNvPr id="6" name="TextBox 5">
            <a:extLst>
              <a:ext uri="{FF2B5EF4-FFF2-40B4-BE49-F238E27FC236}">
                <a16:creationId xmlns:a16="http://schemas.microsoft.com/office/drawing/2014/main" id="{8A08206C-58B8-2D4C-82B6-B8B0AB67210F}"/>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2" name="TextBox 1">
            <a:extLst>
              <a:ext uri="{FF2B5EF4-FFF2-40B4-BE49-F238E27FC236}">
                <a16:creationId xmlns:a16="http://schemas.microsoft.com/office/drawing/2014/main" id="{2AB0C9C0-11B7-DF42-BBF7-216778F158F3}"/>
              </a:ext>
            </a:extLst>
          </p:cNvPr>
          <p:cNvSpPr txBox="1"/>
          <p:nvPr/>
        </p:nvSpPr>
        <p:spPr>
          <a:xfrm>
            <a:off x="4737294" y="2188661"/>
            <a:ext cx="2717411" cy="646331"/>
          </a:xfrm>
          <a:prstGeom prst="rect">
            <a:avLst/>
          </a:prstGeom>
          <a:noFill/>
        </p:spPr>
        <p:txBody>
          <a:bodyPr wrap="none" rtlCol="0">
            <a:spAutoFit/>
          </a:bodyPr>
          <a:lstStyle/>
          <a:p>
            <a:pPr algn="ctr"/>
            <a:r>
              <a:rPr lang="en-US" sz="3600" dirty="0">
                <a:latin typeface="Consolas" panose="020B0609020204030204" pitchFamily="49" charset="0"/>
                <a:cs typeface="Consolas" panose="020B0609020204030204" pitchFamily="49" charset="0"/>
              </a:rPr>
              <a:t>0b00001101</a:t>
            </a:r>
          </a:p>
        </p:txBody>
      </p:sp>
      <p:sp>
        <p:nvSpPr>
          <p:cNvPr id="7" name="TextBox 6">
            <a:extLst>
              <a:ext uri="{FF2B5EF4-FFF2-40B4-BE49-F238E27FC236}">
                <a16:creationId xmlns:a16="http://schemas.microsoft.com/office/drawing/2014/main" id="{C95C38D3-C84C-B14E-9196-FC5DE4DB86B1}"/>
              </a:ext>
            </a:extLst>
          </p:cNvPr>
          <p:cNvSpPr txBox="1"/>
          <p:nvPr/>
        </p:nvSpPr>
        <p:spPr>
          <a:xfrm>
            <a:off x="70205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0b000011</a:t>
            </a:r>
            <a:r>
              <a:rPr lang="en-US" sz="3200" u="sng" dirty="0">
                <a:solidFill>
                  <a:schemeClr val="accent2"/>
                </a:solidFill>
                <a:latin typeface="Consolas" panose="020B0609020204030204" pitchFamily="49" charset="0"/>
                <a:cs typeface="Consolas" panose="020B0609020204030204" pitchFamily="49" charset="0"/>
              </a:rPr>
              <a:t>1</a:t>
            </a:r>
            <a:r>
              <a:rPr lang="en-US" sz="3200" dirty="0">
                <a:latin typeface="Consolas" panose="020B0609020204030204" pitchFamily="49" charset="0"/>
                <a:cs typeface="Consolas" panose="020B0609020204030204" pitchFamily="49" charset="0"/>
              </a:rPr>
              <a:t>1</a:t>
            </a:r>
          </a:p>
        </p:txBody>
      </p:sp>
      <p:sp>
        <p:nvSpPr>
          <p:cNvPr id="8" name="TextBox 7">
            <a:extLst>
              <a:ext uri="{FF2B5EF4-FFF2-40B4-BE49-F238E27FC236}">
                <a16:creationId xmlns:a16="http://schemas.microsoft.com/office/drawing/2014/main" id="{83DB93C4-502B-E540-97F4-5073648B8A55}"/>
              </a:ext>
            </a:extLst>
          </p:cNvPr>
          <p:cNvSpPr txBox="1"/>
          <p:nvPr/>
        </p:nvSpPr>
        <p:spPr>
          <a:xfrm>
            <a:off x="469117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a:t>
            </a:r>
            <a:r>
              <a:rPr lang="en-US" sz="3200" u="sng" dirty="0">
                <a:solidFill>
                  <a:schemeClr val="accent2"/>
                </a:solidFill>
                <a:latin typeface="Consolas" panose="020B0609020204030204" pitchFamily="49" charset="0"/>
                <a:cs typeface="Consolas" panose="020B0609020204030204" pitchFamily="49" charset="0"/>
              </a:rPr>
              <a:t>0</a:t>
            </a:r>
            <a:r>
              <a:rPr lang="en-US" sz="3200" dirty="0">
                <a:latin typeface="Consolas" panose="020B0609020204030204" pitchFamily="49" charset="0"/>
                <a:cs typeface="Consolas" panose="020B0609020204030204" pitchFamily="49" charset="0"/>
              </a:rPr>
              <a:t>01</a:t>
            </a:r>
          </a:p>
        </p:txBody>
      </p:sp>
      <p:sp>
        <p:nvSpPr>
          <p:cNvPr id="9" name="TextBox 8">
            <a:extLst>
              <a:ext uri="{FF2B5EF4-FFF2-40B4-BE49-F238E27FC236}">
                <a16:creationId xmlns:a16="http://schemas.microsoft.com/office/drawing/2014/main" id="{4D31391C-32AD-C74B-A0B6-9F1ABA37DBFC}"/>
              </a:ext>
            </a:extLst>
          </p:cNvPr>
          <p:cNvSpPr txBox="1"/>
          <p:nvPr/>
        </p:nvSpPr>
        <p:spPr>
          <a:xfrm>
            <a:off x="4151834" y="3339885"/>
            <a:ext cx="3849166" cy="1144929"/>
          </a:xfrm>
          <a:prstGeom prst="rect">
            <a:avLst/>
          </a:prstGeom>
          <a:noFill/>
        </p:spPr>
        <p:txBody>
          <a:bodyPr wrap="square" rtlCol="0">
            <a:spAutoFit/>
          </a:bodyPr>
          <a:lstStyle/>
          <a:p>
            <a:pPr marL="514350" lvl="0" indent="-514350" algn="l" fontAlgn="auto">
              <a:lnSpc>
                <a:spcPct val="90000"/>
              </a:lnSpc>
              <a:spcBef>
                <a:spcPts val="1000"/>
              </a:spcBef>
              <a:spcAft>
                <a:spcPts val="0"/>
              </a:spcAft>
              <a:buClr>
                <a:schemeClr val="accent2"/>
              </a:buClr>
              <a:buFont typeface="+mj-lt"/>
              <a:buAutoNum type="arabicPeriod" startAt="2"/>
            </a:pPr>
            <a:r>
              <a:rPr lang="en-US" sz="2800" dirty="0">
                <a:solidFill>
                  <a:prstClr val="black"/>
                </a:solidFill>
                <a:latin typeface="Calibri" panose="020F0502020204030204"/>
              </a:rPr>
              <a:t>…turn </a:t>
            </a:r>
            <a:r>
              <a:rPr lang="en-US" sz="2800" b="1" dirty="0">
                <a:solidFill>
                  <a:prstClr val="black"/>
                </a:solidFill>
                <a:latin typeface="Calibri" panose="020F0502020204030204"/>
              </a:rPr>
              <a:t>off</a:t>
            </a:r>
            <a:r>
              <a:rPr lang="en-US" sz="2800" dirty="0">
                <a:solidFill>
                  <a:prstClr val="black"/>
                </a:solidFill>
                <a:latin typeface="Calibri" panose="020F0502020204030204"/>
              </a:rPr>
              <a:t> a particular</a:t>
            </a:r>
            <a:br>
              <a:rPr lang="en-US" sz="2800" dirty="0">
                <a:solidFill>
                  <a:prstClr val="black"/>
                </a:solidFill>
                <a:latin typeface="Calibri" panose="020F0502020204030204"/>
              </a:rPr>
            </a:br>
            <a:r>
              <a:rPr lang="en-US" sz="2800" dirty="0">
                <a:solidFill>
                  <a:prstClr val="black"/>
                </a:solidFill>
                <a:latin typeface="Calibri" panose="020F0502020204030204"/>
              </a:rPr>
              <a:t>set of bits?</a:t>
            </a:r>
          </a:p>
          <a:p>
            <a:endParaRPr lang="en-US" dirty="0"/>
          </a:p>
        </p:txBody>
      </p:sp>
      <p:sp>
        <p:nvSpPr>
          <p:cNvPr id="10" name="TextBox 9">
            <a:extLst>
              <a:ext uri="{FF2B5EF4-FFF2-40B4-BE49-F238E27FC236}">
                <a16:creationId xmlns:a16="http://schemas.microsoft.com/office/drawing/2014/main" id="{41270730-127D-6E4E-919F-80A233446C52}"/>
              </a:ext>
            </a:extLst>
          </p:cNvPr>
          <p:cNvSpPr txBox="1"/>
          <p:nvPr/>
        </p:nvSpPr>
        <p:spPr>
          <a:xfrm>
            <a:off x="8578167" y="3339885"/>
            <a:ext cx="3156633" cy="867930"/>
          </a:xfrm>
          <a:prstGeom prst="rect">
            <a:avLst/>
          </a:prstGeom>
          <a:noFill/>
        </p:spPr>
        <p:txBody>
          <a:bodyPr wrap="none" rtlCol="0">
            <a:spAutoFit/>
          </a:bodyPr>
          <a:lstStyle/>
          <a:p>
            <a:pPr marL="514350" lvl="0" indent="-514350" algn="l" fontAlgn="auto">
              <a:lnSpc>
                <a:spcPct val="90000"/>
              </a:lnSpc>
              <a:spcBef>
                <a:spcPts val="1000"/>
              </a:spcBef>
              <a:spcAft>
                <a:spcPts val="0"/>
              </a:spcAft>
              <a:buClr>
                <a:schemeClr val="accent2"/>
              </a:buClr>
              <a:buFont typeface="+mj-lt"/>
              <a:buAutoNum type="arabicPeriod" startAt="3"/>
            </a:pPr>
            <a:r>
              <a:rPr lang="en-US" sz="2800" dirty="0">
                <a:solidFill>
                  <a:prstClr val="black"/>
                </a:solidFill>
                <a:latin typeface="Calibri" panose="020F0502020204030204"/>
              </a:rPr>
              <a:t>…</a:t>
            </a:r>
            <a:r>
              <a:rPr lang="en-US" sz="2800" b="1" dirty="0">
                <a:solidFill>
                  <a:prstClr val="black"/>
                </a:solidFill>
                <a:latin typeface="Calibri" panose="020F0502020204030204"/>
              </a:rPr>
              <a:t>flip</a:t>
            </a:r>
            <a:r>
              <a:rPr lang="en-US" sz="2800" dirty="0">
                <a:solidFill>
                  <a:prstClr val="black"/>
                </a:solidFill>
                <a:latin typeface="Calibri" panose="020F0502020204030204"/>
              </a:rPr>
              <a:t> a particular</a:t>
            </a:r>
            <a:br>
              <a:rPr lang="en-US" sz="2800" dirty="0">
                <a:solidFill>
                  <a:prstClr val="black"/>
                </a:solidFill>
                <a:latin typeface="Calibri" panose="020F0502020204030204"/>
              </a:rPr>
            </a:br>
            <a:r>
              <a:rPr lang="en-US" sz="2800" dirty="0">
                <a:solidFill>
                  <a:prstClr val="black"/>
                </a:solidFill>
                <a:latin typeface="Calibri" panose="020F0502020204030204"/>
              </a:rPr>
              <a:t>set of bits?</a:t>
            </a:r>
          </a:p>
        </p:txBody>
      </p:sp>
      <p:sp>
        <p:nvSpPr>
          <p:cNvPr id="12" name="TextBox 11">
            <a:extLst>
              <a:ext uri="{FF2B5EF4-FFF2-40B4-BE49-F238E27FC236}">
                <a16:creationId xmlns:a16="http://schemas.microsoft.com/office/drawing/2014/main" id="{27A22ACF-A86E-2746-91B6-DBE54F97F432}"/>
              </a:ext>
            </a:extLst>
          </p:cNvPr>
          <p:cNvSpPr txBox="1"/>
          <p:nvPr/>
        </p:nvSpPr>
        <p:spPr>
          <a:xfrm>
            <a:off x="875649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a:t>
            </a:r>
            <a:r>
              <a:rPr lang="en-US" sz="3200" u="sng" dirty="0">
                <a:solidFill>
                  <a:schemeClr val="accent2"/>
                </a:solidFill>
                <a:latin typeface="Consolas" panose="020B0609020204030204" pitchFamily="49" charset="0"/>
                <a:cs typeface="Consolas" panose="020B0609020204030204" pitchFamily="49" charset="0"/>
              </a:rPr>
              <a:t>01</a:t>
            </a:r>
            <a:r>
              <a:rPr lang="en-US" sz="3200" dirty="0">
                <a:latin typeface="Consolas" panose="020B0609020204030204" pitchFamily="49" charset="0"/>
                <a:cs typeface="Consolas" panose="020B0609020204030204" pitchFamily="49" charset="0"/>
              </a:rPr>
              <a:t>1</a:t>
            </a:r>
          </a:p>
        </p:txBody>
      </p:sp>
      <p:sp>
        <p:nvSpPr>
          <p:cNvPr id="13" name="TextBox 12">
            <a:extLst>
              <a:ext uri="{FF2B5EF4-FFF2-40B4-BE49-F238E27FC236}">
                <a16:creationId xmlns:a16="http://schemas.microsoft.com/office/drawing/2014/main" id="{418BAF7F-1718-A346-AB7D-66553C037852}"/>
              </a:ext>
            </a:extLst>
          </p:cNvPr>
          <p:cNvSpPr txBox="1"/>
          <p:nvPr/>
        </p:nvSpPr>
        <p:spPr>
          <a:xfrm>
            <a:off x="702059" y="4490618"/>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sp>
        <p:nvSpPr>
          <p:cNvPr id="14" name="TextBox 13">
            <a:extLst>
              <a:ext uri="{FF2B5EF4-FFF2-40B4-BE49-F238E27FC236}">
                <a16:creationId xmlns:a16="http://schemas.microsoft.com/office/drawing/2014/main" id="{306BB850-5C6E-2E4B-A803-E4B27C6A4D77}"/>
              </a:ext>
            </a:extLst>
          </p:cNvPr>
          <p:cNvSpPr txBox="1"/>
          <p:nvPr/>
        </p:nvSpPr>
        <p:spPr>
          <a:xfrm>
            <a:off x="4691179" y="4490618"/>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sp>
        <p:nvSpPr>
          <p:cNvPr id="15" name="TextBox 14">
            <a:extLst>
              <a:ext uri="{FF2B5EF4-FFF2-40B4-BE49-F238E27FC236}">
                <a16:creationId xmlns:a16="http://schemas.microsoft.com/office/drawing/2014/main" id="{A6958EAC-24DC-F748-AFAB-9E5FF5BE255D}"/>
              </a:ext>
            </a:extLst>
          </p:cNvPr>
          <p:cNvSpPr txBox="1"/>
          <p:nvPr/>
        </p:nvSpPr>
        <p:spPr>
          <a:xfrm>
            <a:off x="8756499" y="4472536"/>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cxnSp>
        <p:nvCxnSpPr>
          <p:cNvPr id="17" name="Straight Connector 16">
            <a:extLst>
              <a:ext uri="{FF2B5EF4-FFF2-40B4-BE49-F238E27FC236}">
                <a16:creationId xmlns:a16="http://schemas.microsoft.com/office/drawing/2014/main" id="{55A947C0-CDF3-E948-B7FB-02D9E18E12C1}"/>
              </a:ext>
            </a:extLst>
          </p:cNvPr>
          <p:cNvCxnSpPr>
            <a:cxnSpLocks/>
          </p:cNvCxnSpPr>
          <p:nvPr/>
        </p:nvCxnSpPr>
        <p:spPr>
          <a:xfrm>
            <a:off x="40376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67DA84F-9AAE-144D-A353-6D8AE9C1429D}"/>
              </a:ext>
            </a:extLst>
          </p:cNvPr>
          <p:cNvCxnSpPr>
            <a:cxnSpLocks/>
          </p:cNvCxnSpPr>
          <p:nvPr/>
        </p:nvCxnSpPr>
        <p:spPr>
          <a:xfrm>
            <a:off x="439288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5C149-DA14-DE42-BF14-84ACBD86693A}"/>
              </a:ext>
            </a:extLst>
          </p:cNvPr>
          <p:cNvCxnSpPr>
            <a:cxnSpLocks/>
          </p:cNvCxnSpPr>
          <p:nvPr/>
        </p:nvCxnSpPr>
        <p:spPr>
          <a:xfrm>
            <a:off x="845820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71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E14F02-FB8A-CA47-8427-444CA9F5C38C}"/>
              </a:ext>
            </a:extLst>
          </p:cNvPr>
          <p:cNvSpPr>
            <a:spLocks noGrp="1"/>
          </p:cNvSpPr>
          <p:nvPr>
            <p:ph type="title"/>
          </p:nvPr>
        </p:nvSpPr>
        <p:spPr/>
        <p:txBody>
          <a:bodyPr/>
          <a:lstStyle/>
          <a:p>
            <a:r>
              <a:rPr lang="en-US" dirty="0"/>
              <a:t>Bitwise Warmup</a:t>
            </a:r>
          </a:p>
        </p:txBody>
      </p:sp>
      <p:sp>
        <p:nvSpPr>
          <p:cNvPr id="5" name="Content Placeholder 4">
            <a:extLst>
              <a:ext uri="{FF2B5EF4-FFF2-40B4-BE49-F238E27FC236}">
                <a16:creationId xmlns:a16="http://schemas.microsoft.com/office/drawing/2014/main" id="{A64F76B5-4453-E543-B6E3-78299105C1FF}"/>
              </a:ext>
            </a:extLst>
          </p:cNvPr>
          <p:cNvSpPr>
            <a:spLocks noGrp="1"/>
          </p:cNvSpPr>
          <p:nvPr>
            <p:ph idx="1"/>
          </p:nvPr>
        </p:nvSpPr>
        <p:spPr/>
        <p:txBody>
          <a:bodyPr/>
          <a:lstStyle/>
          <a:p>
            <a:pPr marL="0" indent="0">
              <a:buNone/>
            </a:pPr>
            <a:r>
              <a:rPr lang="en-US" dirty="0"/>
              <a:t>How can we use bitmasks + bitwise operators to…</a:t>
            </a:r>
          </a:p>
          <a:p>
            <a:endParaRPr lang="en-US" dirty="0"/>
          </a:p>
          <a:p>
            <a:endParaRPr lang="en-US" dirty="0"/>
          </a:p>
          <a:p>
            <a:endParaRPr lang="en-US" dirty="0"/>
          </a:p>
          <a:p>
            <a:pPr marL="514350" indent="-514350">
              <a:buClr>
                <a:schemeClr val="accent2"/>
              </a:buClr>
              <a:buFont typeface="+mj-lt"/>
              <a:buAutoNum type="arabicPeriod"/>
            </a:pPr>
            <a:r>
              <a:rPr lang="en-US" dirty="0"/>
              <a:t>…turn </a:t>
            </a:r>
            <a:r>
              <a:rPr lang="en-US" b="1" dirty="0"/>
              <a:t>on</a:t>
            </a:r>
            <a:r>
              <a:rPr lang="en-US" dirty="0"/>
              <a:t> a particular</a:t>
            </a:r>
            <a:br>
              <a:rPr lang="en-US" dirty="0"/>
            </a:br>
            <a:r>
              <a:rPr lang="en-US" dirty="0"/>
              <a:t>set of bits?</a:t>
            </a:r>
          </a:p>
        </p:txBody>
      </p:sp>
      <p:sp>
        <p:nvSpPr>
          <p:cNvPr id="2" name="TextBox 1">
            <a:extLst>
              <a:ext uri="{FF2B5EF4-FFF2-40B4-BE49-F238E27FC236}">
                <a16:creationId xmlns:a16="http://schemas.microsoft.com/office/drawing/2014/main" id="{2AB0C9C0-11B7-DF42-BBF7-216778F158F3}"/>
              </a:ext>
            </a:extLst>
          </p:cNvPr>
          <p:cNvSpPr txBox="1"/>
          <p:nvPr/>
        </p:nvSpPr>
        <p:spPr>
          <a:xfrm>
            <a:off x="4737294" y="2188661"/>
            <a:ext cx="2717411" cy="646331"/>
          </a:xfrm>
          <a:prstGeom prst="rect">
            <a:avLst/>
          </a:prstGeom>
          <a:noFill/>
        </p:spPr>
        <p:txBody>
          <a:bodyPr wrap="none" rtlCol="0">
            <a:spAutoFit/>
          </a:bodyPr>
          <a:lstStyle/>
          <a:p>
            <a:pPr algn="ctr"/>
            <a:r>
              <a:rPr lang="en-US" sz="3600" dirty="0">
                <a:latin typeface="Consolas" panose="020B0609020204030204" pitchFamily="49" charset="0"/>
                <a:cs typeface="Consolas" panose="020B0609020204030204" pitchFamily="49" charset="0"/>
              </a:rPr>
              <a:t>0b00001101</a:t>
            </a:r>
          </a:p>
        </p:txBody>
      </p:sp>
      <p:sp>
        <p:nvSpPr>
          <p:cNvPr id="7" name="TextBox 6">
            <a:extLst>
              <a:ext uri="{FF2B5EF4-FFF2-40B4-BE49-F238E27FC236}">
                <a16:creationId xmlns:a16="http://schemas.microsoft.com/office/drawing/2014/main" id="{C95C38D3-C84C-B14E-9196-FC5DE4DB86B1}"/>
              </a:ext>
            </a:extLst>
          </p:cNvPr>
          <p:cNvSpPr txBox="1"/>
          <p:nvPr/>
        </p:nvSpPr>
        <p:spPr>
          <a:xfrm>
            <a:off x="70205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0b000011</a:t>
            </a:r>
            <a:r>
              <a:rPr lang="en-US" sz="3200" u="sng" dirty="0">
                <a:solidFill>
                  <a:schemeClr val="accent2"/>
                </a:solidFill>
                <a:latin typeface="Consolas" panose="020B0609020204030204" pitchFamily="49" charset="0"/>
                <a:cs typeface="Consolas" panose="020B0609020204030204" pitchFamily="49" charset="0"/>
              </a:rPr>
              <a:t>1</a:t>
            </a:r>
            <a:r>
              <a:rPr lang="en-US" sz="3200" dirty="0">
                <a:latin typeface="Consolas" panose="020B0609020204030204" pitchFamily="49" charset="0"/>
                <a:cs typeface="Consolas" panose="020B0609020204030204" pitchFamily="49" charset="0"/>
              </a:rPr>
              <a:t>1</a:t>
            </a:r>
          </a:p>
        </p:txBody>
      </p:sp>
      <p:sp>
        <p:nvSpPr>
          <p:cNvPr id="8" name="TextBox 7">
            <a:extLst>
              <a:ext uri="{FF2B5EF4-FFF2-40B4-BE49-F238E27FC236}">
                <a16:creationId xmlns:a16="http://schemas.microsoft.com/office/drawing/2014/main" id="{83DB93C4-502B-E540-97F4-5073648B8A55}"/>
              </a:ext>
            </a:extLst>
          </p:cNvPr>
          <p:cNvSpPr txBox="1"/>
          <p:nvPr/>
        </p:nvSpPr>
        <p:spPr>
          <a:xfrm>
            <a:off x="469117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a:t>
            </a:r>
            <a:r>
              <a:rPr lang="en-US" sz="3200" u="sng" dirty="0">
                <a:solidFill>
                  <a:schemeClr val="accent2"/>
                </a:solidFill>
                <a:latin typeface="Consolas" panose="020B0609020204030204" pitchFamily="49" charset="0"/>
                <a:cs typeface="Consolas" panose="020B0609020204030204" pitchFamily="49" charset="0"/>
              </a:rPr>
              <a:t>0</a:t>
            </a:r>
            <a:r>
              <a:rPr lang="en-US" sz="3200" dirty="0">
                <a:latin typeface="Consolas" panose="020B0609020204030204" pitchFamily="49" charset="0"/>
                <a:cs typeface="Consolas" panose="020B0609020204030204" pitchFamily="49" charset="0"/>
              </a:rPr>
              <a:t>01</a:t>
            </a:r>
          </a:p>
        </p:txBody>
      </p:sp>
      <p:sp>
        <p:nvSpPr>
          <p:cNvPr id="9" name="TextBox 8">
            <a:extLst>
              <a:ext uri="{FF2B5EF4-FFF2-40B4-BE49-F238E27FC236}">
                <a16:creationId xmlns:a16="http://schemas.microsoft.com/office/drawing/2014/main" id="{4D31391C-32AD-C74B-A0B6-9F1ABA37DBFC}"/>
              </a:ext>
            </a:extLst>
          </p:cNvPr>
          <p:cNvSpPr txBox="1"/>
          <p:nvPr/>
        </p:nvSpPr>
        <p:spPr>
          <a:xfrm>
            <a:off x="4151834" y="3339885"/>
            <a:ext cx="3849166" cy="1144929"/>
          </a:xfrm>
          <a:prstGeom prst="rect">
            <a:avLst/>
          </a:prstGeom>
          <a:noFill/>
        </p:spPr>
        <p:txBody>
          <a:bodyPr wrap="square" rtlCol="0">
            <a:spAutoFit/>
          </a:bodyPr>
          <a:lstStyle/>
          <a:p>
            <a:pPr marL="514350" lvl="0" indent="-514350" algn="l" fontAlgn="auto">
              <a:lnSpc>
                <a:spcPct val="90000"/>
              </a:lnSpc>
              <a:spcBef>
                <a:spcPts val="1000"/>
              </a:spcBef>
              <a:spcAft>
                <a:spcPts val="0"/>
              </a:spcAft>
              <a:buClr>
                <a:schemeClr val="accent2"/>
              </a:buClr>
              <a:buFont typeface="+mj-lt"/>
              <a:buAutoNum type="arabicPeriod" startAt="2"/>
            </a:pPr>
            <a:r>
              <a:rPr lang="en-US" sz="2800" dirty="0">
                <a:solidFill>
                  <a:prstClr val="black"/>
                </a:solidFill>
                <a:latin typeface="Calibri" panose="020F0502020204030204"/>
              </a:rPr>
              <a:t>…turn </a:t>
            </a:r>
            <a:r>
              <a:rPr lang="en-US" sz="2800" b="1" dirty="0">
                <a:solidFill>
                  <a:prstClr val="black"/>
                </a:solidFill>
                <a:latin typeface="Calibri" panose="020F0502020204030204"/>
              </a:rPr>
              <a:t>off</a:t>
            </a:r>
            <a:r>
              <a:rPr lang="en-US" sz="2800" dirty="0">
                <a:solidFill>
                  <a:prstClr val="black"/>
                </a:solidFill>
                <a:latin typeface="Calibri" panose="020F0502020204030204"/>
              </a:rPr>
              <a:t> a particular</a:t>
            </a:r>
            <a:br>
              <a:rPr lang="en-US" sz="2800" dirty="0">
                <a:solidFill>
                  <a:prstClr val="black"/>
                </a:solidFill>
                <a:latin typeface="Calibri" panose="020F0502020204030204"/>
              </a:rPr>
            </a:br>
            <a:r>
              <a:rPr lang="en-US" sz="2800" dirty="0">
                <a:solidFill>
                  <a:prstClr val="black"/>
                </a:solidFill>
                <a:latin typeface="Calibri" panose="020F0502020204030204"/>
              </a:rPr>
              <a:t>set of bits?</a:t>
            </a:r>
          </a:p>
          <a:p>
            <a:endParaRPr lang="en-US" dirty="0"/>
          </a:p>
        </p:txBody>
      </p:sp>
      <p:sp>
        <p:nvSpPr>
          <p:cNvPr id="10" name="TextBox 9">
            <a:extLst>
              <a:ext uri="{FF2B5EF4-FFF2-40B4-BE49-F238E27FC236}">
                <a16:creationId xmlns:a16="http://schemas.microsoft.com/office/drawing/2014/main" id="{41270730-127D-6E4E-919F-80A233446C52}"/>
              </a:ext>
            </a:extLst>
          </p:cNvPr>
          <p:cNvSpPr txBox="1"/>
          <p:nvPr/>
        </p:nvSpPr>
        <p:spPr>
          <a:xfrm>
            <a:off x="8578167" y="3339885"/>
            <a:ext cx="3156633" cy="867930"/>
          </a:xfrm>
          <a:prstGeom prst="rect">
            <a:avLst/>
          </a:prstGeom>
          <a:noFill/>
        </p:spPr>
        <p:txBody>
          <a:bodyPr wrap="none" rtlCol="0">
            <a:spAutoFit/>
          </a:bodyPr>
          <a:lstStyle/>
          <a:p>
            <a:pPr marL="514350" lvl="0" indent="-514350" algn="l" fontAlgn="auto">
              <a:lnSpc>
                <a:spcPct val="90000"/>
              </a:lnSpc>
              <a:spcBef>
                <a:spcPts val="1000"/>
              </a:spcBef>
              <a:spcAft>
                <a:spcPts val="0"/>
              </a:spcAft>
              <a:buClr>
                <a:schemeClr val="accent2"/>
              </a:buClr>
              <a:buFont typeface="+mj-lt"/>
              <a:buAutoNum type="arabicPeriod" startAt="3"/>
            </a:pPr>
            <a:r>
              <a:rPr lang="en-US" sz="2800" dirty="0">
                <a:solidFill>
                  <a:prstClr val="black"/>
                </a:solidFill>
                <a:latin typeface="Calibri" panose="020F0502020204030204"/>
              </a:rPr>
              <a:t>…</a:t>
            </a:r>
            <a:r>
              <a:rPr lang="en-US" sz="2800" b="1" dirty="0">
                <a:solidFill>
                  <a:prstClr val="black"/>
                </a:solidFill>
                <a:latin typeface="Calibri" panose="020F0502020204030204"/>
              </a:rPr>
              <a:t>flip</a:t>
            </a:r>
            <a:r>
              <a:rPr lang="en-US" sz="2800" dirty="0">
                <a:solidFill>
                  <a:prstClr val="black"/>
                </a:solidFill>
                <a:latin typeface="Calibri" panose="020F0502020204030204"/>
              </a:rPr>
              <a:t> a particular</a:t>
            </a:r>
            <a:br>
              <a:rPr lang="en-US" sz="2800" dirty="0">
                <a:solidFill>
                  <a:prstClr val="black"/>
                </a:solidFill>
                <a:latin typeface="Calibri" panose="020F0502020204030204"/>
              </a:rPr>
            </a:br>
            <a:r>
              <a:rPr lang="en-US" sz="2800" dirty="0">
                <a:solidFill>
                  <a:prstClr val="black"/>
                </a:solidFill>
                <a:latin typeface="Calibri" panose="020F0502020204030204"/>
              </a:rPr>
              <a:t>set of bits?</a:t>
            </a:r>
          </a:p>
        </p:txBody>
      </p:sp>
      <p:sp>
        <p:nvSpPr>
          <p:cNvPr id="12" name="TextBox 11">
            <a:extLst>
              <a:ext uri="{FF2B5EF4-FFF2-40B4-BE49-F238E27FC236}">
                <a16:creationId xmlns:a16="http://schemas.microsoft.com/office/drawing/2014/main" id="{27A22ACF-A86E-2746-91B6-DBE54F97F432}"/>
              </a:ext>
            </a:extLst>
          </p:cNvPr>
          <p:cNvSpPr txBox="1"/>
          <p:nvPr/>
        </p:nvSpPr>
        <p:spPr>
          <a:xfrm>
            <a:off x="8756499" y="5761218"/>
            <a:ext cx="2444901" cy="584775"/>
          </a:xfrm>
          <a:prstGeom prst="rect">
            <a:avLst/>
          </a:prstGeom>
          <a:noFill/>
        </p:spPr>
        <p:txBody>
          <a:bodyPr wrap="none" rtlCol="0">
            <a:spAutoFit/>
          </a:bodyPr>
          <a:lstStyle/>
          <a:p>
            <a:r>
              <a:rPr lang="en-US" sz="3200" dirty="0">
                <a:latin typeface="Consolas" panose="020B0609020204030204" pitchFamily="49" charset="0"/>
                <a:cs typeface="Consolas" panose="020B0609020204030204" pitchFamily="49" charset="0"/>
              </a:rPr>
              <a:t>0b00001</a:t>
            </a:r>
            <a:r>
              <a:rPr lang="en-US" sz="3200" u="sng" dirty="0">
                <a:solidFill>
                  <a:schemeClr val="accent2"/>
                </a:solidFill>
                <a:latin typeface="Consolas" panose="020B0609020204030204" pitchFamily="49" charset="0"/>
                <a:cs typeface="Consolas" panose="020B0609020204030204" pitchFamily="49" charset="0"/>
              </a:rPr>
              <a:t>01</a:t>
            </a:r>
            <a:r>
              <a:rPr lang="en-US" sz="3200" dirty="0">
                <a:latin typeface="Consolas" panose="020B0609020204030204" pitchFamily="49" charset="0"/>
                <a:cs typeface="Consolas" panose="020B0609020204030204" pitchFamily="49" charset="0"/>
              </a:rPr>
              <a:t>1</a:t>
            </a:r>
          </a:p>
        </p:txBody>
      </p:sp>
      <p:sp>
        <p:nvSpPr>
          <p:cNvPr id="13" name="TextBox 12">
            <a:extLst>
              <a:ext uri="{FF2B5EF4-FFF2-40B4-BE49-F238E27FC236}">
                <a16:creationId xmlns:a16="http://schemas.microsoft.com/office/drawing/2014/main" id="{418BAF7F-1718-A346-AB7D-66553C037852}"/>
              </a:ext>
            </a:extLst>
          </p:cNvPr>
          <p:cNvSpPr txBox="1"/>
          <p:nvPr/>
        </p:nvSpPr>
        <p:spPr>
          <a:xfrm>
            <a:off x="702059" y="4490618"/>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sp>
        <p:nvSpPr>
          <p:cNvPr id="14" name="TextBox 13">
            <a:extLst>
              <a:ext uri="{FF2B5EF4-FFF2-40B4-BE49-F238E27FC236}">
                <a16:creationId xmlns:a16="http://schemas.microsoft.com/office/drawing/2014/main" id="{306BB850-5C6E-2E4B-A803-E4B27C6A4D77}"/>
              </a:ext>
            </a:extLst>
          </p:cNvPr>
          <p:cNvSpPr txBox="1"/>
          <p:nvPr/>
        </p:nvSpPr>
        <p:spPr>
          <a:xfrm>
            <a:off x="4691179" y="4490618"/>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sp>
        <p:nvSpPr>
          <p:cNvPr id="15" name="TextBox 14">
            <a:extLst>
              <a:ext uri="{FF2B5EF4-FFF2-40B4-BE49-F238E27FC236}">
                <a16:creationId xmlns:a16="http://schemas.microsoft.com/office/drawing/2014/main" id="{A6958EAC-24DC-F748-AFAB-9E5FF5BE255D}"/>
              </a:ext>
            </a:extLst>
          </p:cNvPr>
          <p:cNvSpPr txBox="1"/>
          <p:nvPr/>
        </p:nvSpPr>
        <p:spPr>
          <a:xfrm>
            <a:off x="8756499" y="4472536"/>
            <a:ext cx="2444901"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0b00001101</a:t>
            </a:r>
          </a:p>
        </p:txBody>
      </p:sp>
      <p:cxnSp>
        <p:nvCxnSpPr>
          <p:cNvPr id="17" name="Straight Connector 16">
            <a:extLst>
              <a:ext uri="{FF2B5EF4-FFF2-40B4-BE49-F238E27FC236}">
                <a16:creationId xmlns:a16="http://schemas.microsoft.com/office/drawing/2014/main" id="{55A947C0-CDF3-E948-B7FB-02D9E18E12C1}"/>
              </a:ext>
            </a:extLst>
          </p:cNvPr>
          <p:cNvCxnSpPr>
            <a:cxnSpLocks/>
          </p:cNvCxnSpPr>
          <p:nvPr/>
        </p:nvCxnSpPr>
        <p:spPr>
          <a:xfrm>
            <a:off x="40376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67DA84F-9AAE-144D-A353-6D8AE9C1429D}"/>
              </a:ext>
            </a:extLst>
          </p:cNvPr>
          <p:cNvCxnSpPr>
            <a:cxnSpLocks/>
          </p:cNvCxnSpPr>
          <p:nvPr/>
        </p:nvCxnSpPr>
        <p:spPr>
          <a:xfrm>
            <a:off x="439288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F5C149-DA14-DE42-BF14-84ACBD86693A}"/>
              </a:ext>
            </a:extLst>
          </p:cNvPr>
          <p:cNvCxnSpPr>
            <a:cxnSpLocks/>
          </p:cNvCxnSpPr>
          <p:nvPr/>
        </p:nvCxnSpPr>
        <p:spPr>
          <a:xfrm>
            <a:off x="8458200" y="5658504"/>
            <a:ext cx="274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995DC19-474A-6B41-9E68-57491B4B56C1}"/>
              </a:ext>
            </a:extLst>
          </p:cNvPr>
          <p:cNvSpPr txBox="1"/>
          <p:nvPr/>
        </p:nvSpPr>
        <p:spPr>
          <a:xfrm>
            <a:off x="2652017" y="3773850"/>
            <a:ext cx="628698" cy="523220"/>
          </a:xfrm>
          <a:prstGeom prst="rect">
            <a:avLst/>
          </a:prstGeom>
          <a:noFill/>
        </p:spPr>
        <p:txBody>
          <a:bodyPr wrap="none" rtlCol="0">
            <a:spAutoFit/>
          </a:bodyPr>
          <a:lstStyle/>
          <a:p>
            <a:r>
              <a:rPr lang="en-US" sz="2800" b="1" dirty="0">
                <a:solidFill>
                  <a:srgbClr val="0070C0"/>
                </a:solidFill>
                <a:latin typeface="Calibri" panose="020F0502020204030204" pitchFamily="34" charset="0"/>
                <a:cs typeface="Calibri" panose="020F0502020204030204" pitchFamily="34" charset="0"/>
              </a:rPr>
              <a:t>OR</a:t>
            </a:r>
          </a:p>
        </p:txBody>
      </p:sp>
      <p:sp>
        <p:nvSpPr>
          <p:cNvPr id="20" name="TextBox 19">
            <a:extLst>
              <a:ext uri="{FF2B5EF4-FFF2-40B4-BE49-F238E27FC236}">
                <a16:creationId xmlns:a16="http://schemas.microsoft.com/office/drawing/2014/main" id="{8B36CABC-71D2-A84E-905D-97061E63F732}"/>
              </a:ext>
            </a:extLst>
          </p:cNvPr>
          <p:cNvSpPr txBox="1"/>
          <p:nvPr/>
        </p:nvSpPr>
        <p:spPr>
          <a:xfrm>
            <a:off x="6522771" y="3773850"/>
            <a:ext cx="865943" cy="523220"/>
          </a:xfrm>
          <a:prstGeom prst="rect">
            <a:avLst/>
          </a:prstGeom>
          <a:noFill/>
        </p:spPr>
        <p:txBody>
          <a:bodyPr wrap="none" rtlCol="0">
            <a:spAutoFit/>
          </a:bodyPr>
          <a:lstStyle/>
          <a:p>
            <a:r>
              <a:rPr lang="en-US" sz="2800" b="1" dirty="0">
                <a:solidFill>
                  <a:srgbClr val="0070C0"/>
                </a:solidFill>
                <a:latin typeface="Calibri" panose="020F0502020204030204" pitchFamily="34" charset="0"/>
                <a:cs typeface="Calibri" panose="020F0502020204030204" pitchFamily="34" charset="0"/>
              </a:rPr>
              <a:t>AND</a:t>
            </a:r>
          </a:p>
        </p:txBody>
      </p:sp>
      <p:sp>
        <p:nvSpPr>
          <p:cNvPr id="21" name="TextBox 20">
            <a:extLst>
              <a:ext uri="{FF2B5EF4-FFF2-40B4-BE49-F238E27FC236}">
                <a16:creationId xmlns:a16="http://schemas.microsoft.com/office/drawing/2014/main" id="{E4F9071D-F318-D64A-A043-A6E997A1A968}"/>
              </a:ext>
            </a:extLst>
          </p:cNvPr>
          <p:cNvSpPr txBox="1"/>
          <p:nvPr/>
        </p:nvSpPr>
        <p:spPr>
          <a:xfrm>
            <a:off x="10917201" y="3773850"/>
            <a:ext cx="813621" cy="523220"/>
          </a:xfrm>
          <a:prstGeom prst="rect">
            <a:avLst/>
          </a:prstGeom>
          <a:noFill/>
        </p:spPr>
        <p:txBody>
          <a:bodyPr wrap="none" rtlCol="0">
            <a:spAutoFit/>
          </a:bodyPr>
          <a:lstStyle/>
          <a:p>
            <a:r>
              <a:rPr lang="en-US" sz="2800" b="1" dirty="0">
                <a:solidFill>
                  <a:srgbClr val="0070C0"/>
                </a:solidFill>
                <a:latin typeface="Calibri" panose="020F0502020204030204" pitchFamily="34" charset="0"/>
                <a:cs typeface="Calibri" panose="020F0502020204030204" pitchFamily="34" charset="0"/>
              </a:rPr>
              <a:t>XOR</a:t>
            </a:r>
          </a:p>
        </p:txBody>
      </p:sp>
      <p:sp>
        <p:nvSpPr>
          <p:cNvPr id="22" name="TextBox 21">
            <a:extLst>
              <a:ext uri="{FF2B5EF4-FFF2-40B4-BE49-F238E27FC236}">
                <a16:creationId xmlns:a16="http://schemas.microsoft.com/office/drawing/2014/main" id="{41C56A94-8C7B-D746-B572-457B0891C0A8}"/>
              </a:ext>
            </a:extLst>
          </p:cNvPr>
          <p:cNvSpPr txBox="1"/>
          <p:nvPr/>
        </p:nvSpPr>
        <p:spPr>
          <a:xfrm>
            <a:off x="702059" y="4942722"/>
            <a:ext cx="2896947"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0b00000010 |</a:t>
            </a:r>
          </a:p>
        </p:txBody>
      </p:sp>
      <p:sp>
        <p:nvSpPr>
          <p:cNvPr id="23" name="TextBox 22">
            <a:extLst>
              <a:ext uri="{FF2B5EF4-FFF2-40B4-BE49-F238E27FC236}">
                <a16:creationId xmlns:a16="http://schemas.microsoft.com/office/drawing/2014/main" id="{3D676964-97A4-3E4F-8729-DD0C1814E02A}"/>
              </a:ext>
            </a:extLst>
          </p:cNvPr>
          <p:cNvSpPr txBox="1"/>
          <p:nvPr/>
        </p:nvSpPr>
        <p:spPr>
          <a:xfrm>
            <a:off x="4691180" y="4947186"/>
            <a:ext cx="2896947"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0b11111011 &amp;</a:t>
            </a:r>
          </a:p>
        </p:txBody>
      </p:sp>
      <p:sp>
        <p:nvSpPr>
          <p:cNvPr id="25" name="TextBox 24">
            <a:extLst>
              <a:ext uri="{FF2B5EF4-FFF2-40B4-BE49-F238E27FC236}">
                <a16:creationId xmlns:a16="http://schemas.microsoft.com/office/drawing/2014/main" id="{3DA7F0B4-1ACD-CF4B-83F7-0D7E01D4D66D}"/>
              </a:ext>
            </a:extLst>
          </p:cNvPr>
          <p:cNvSpPr txBox="1"/>
          <p:nvPr/>
        </p:nvSpPr>
        <p:spPr>
          <a:xfrm>
            <a:off x="8756500" y="4947185"/>
            <a:ext cx="2896947" cy="584775"/>
          </a:xfrm>
          <a:prstGeom prst="rect">
            <a:avLst/>
          </a:prstGeom>
          <a:noFill/>
        </p:spPr>
        <p:txBody>
          <a:bodyPr wrap="none" rtlCol="0">
            <a:spAutoFit/>
          </a:bodyPr>
          <a:lstStyle/>
          <a:p>
            <a:pPr algn="ctr"/>
            <a:r>
              <a:rPr lang="en-US" sz="3200" dirty="0">
                <a:latin typeface="Consolas" panose="020B0609020204030204" pitchFamily="49" charset="0"/>
                <a:cs typeface="Consolas" panose="020B0609020204030204" pitchFamily="49" charset="0"/>
              </a:rPr>
              <a:t>0b00000110 ^</a:t>
            </a:r>
          </a:p>
        </p:txBody>
      </p:sp>
    </p:spTree>
    <p:extLst>
      <p:ext uri="{BB962C8B-B14F-4D97-AF65-F5344CB8AC3E}">
        <p14:creationId xmlns:p14="http://schemas.microsoft.com/office/powerpoint/2010/main" val="187380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21" grpId="0"/>
      <p:bldP spid="22" grpId="0"/>
      <p:bldP spid="23" grpId="0"/>
      <p:bldP spid="25" grpId="0"/>
    </p:bldLst>
  </p:timing>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16556</TotalTime>
  <Words>3435</Words>
  <Application>Microsoft Macintosh PowerPoint</Application>
  <PresentationFormat>Widescreen</PresentationFormat>
  <Paragraphs>729</Paragraphs>
  <Slides>57</Slides>
  <Notes>57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Andale Mono</vt:lpstr>
      <vt:lpstr>Arial</vt:lpstr>
      <vt:lpstr>Calibri</vt:lpstr>
      <vt:lpstr>Consolas</vt:lpstr>
      <vt:lpstr>Courier New</vt:lpstr>
      <vt:lpstr>Tahoma</vt:lpstr>
      <vt:lpstr>Verdana</vt:lpstr>
      <vt:lpstr>Wingdings</vt:lpstr>
      <vt:lpstr>1_Default Design</vt:lpstr>
      <vt:lpstr>CS107 Lecture 4 Bits and Bytes; Bitwise Operators</vt:lpstr>
      <vt:lpstr>Updates / Announcements</vt:lpstr>
      <vt:lpstr>CS107 Topic 1</vt:lpstr>
      <vt:lpstr>Today</vt:lpstr>
      <vt:lpstr>Learning Goals</vt:lpstr>
      <vt:lpstr>Lecture Plan</vt:lpstr>
      <vt:lpstr>Lecture Plan</vt:lpstr>
      <vt:lpstr>Bits and Bytes So Far</vt:lpstr>
      <vt:lpstr>Base 10 vs. Binary vs. Hex</vt:lpstr>
      <vt:lpstr>Overflow</vt:lpstr>
      <vt:lpstr>Min and Max Integer Values</vt:lpstr>
      <vt:lpstr>Truncating Bit Representation</vt:lpstr>
      <vt:lpstr>Truncating Bit Representation</vt:lpstr>
      <vt:lpstr>Expanding Bit Representations</vt:lpstr>
      <vt:lpstr>Expanding Bit Representation</vt:lpstr>
      <vt:lpstr>Expanding Bit Representation</vt:lpstr>
      <vt:lpstr>Expanding Bit Representation</vt:lpstr>
      <vt:lpstr>Casting</vt:lpstr>
      <vt:lpstr>Casting</vt:lpstr>
      <vt:lpstr>Casting</vt:lpstr>
      <vt:lpstr>Comparisons Between Different Types</vt:lpstr>
      <vt:lpstr>Lecture Plan</vt:lpstr>
      <vt:lpstr>Bitwise Operators</vt:lpstr>
      <vt:lpstr>And (&amp;)</vt:lpstr>
      <vt:lpstr>Or (|)</vt:lpstr>
      <vt:lpstr>Not (~)</vt:lpstr>
      <vt:lpstr>Exclusive Or (^)</vt:lpstr>
      <vt:lpstr>Operators on Multiple Bits</vt:lpstr>
      <vt:lpstr>Bit Operators</vt:lpstr>
      <vt:lpstr>PowerPoint Presentation</vt:lpstr>
      <vt:lpstr>PowerPoint Presentation</vt:lpstr>
      <vt:lpstr>PowerPoint Presentation</vt:lpstr>
      <vt:lpstr>Operators on Multiple Bits</vt:lpstr>
      <vt:lpstr>Bit Operators</vt:lpstr>
      <vt:lpstr>Lecture Plan</vt:lpstr>
      <vt:lpstr>Bitmasks</vt:lpstr>
      <vt:lpstr>Bit Vectors and Sets</vt:lpstr>
      <vt:lpstr>Bit Masking</vt:lpstr>
      <vt:lpstr>Bit Vectors and Sets</vt:lpstr>
      <vt:lpstr>Bit Masking</vt:lpstr>
      <vt:lpstr>Bit Vectors and Sets</vt:lpstr>
      <vt:lpstr>Bit Masking</vt:lpstr>
      <vt:lpstr>Bit Masking</vt:lpstr>
      <vt:lpstr>Bit Masking</vt:lpstr>
      <vt:lpstr>Bit Masking</vt:lpstr>
      <vt:lpstr>Bit Masking</vt:lpstr>
      <vt:lpstr>Bit Masking</vt:lpstr>
      <vt:lpstr>Bit Masking</vt:lpstr>
      <vt:lpstr>Bit Masking</vt:lpstr>
      <vt:lpstr>Bitwise Operator Tricks</vt:lpstr>
      <vt:lpstr>Recap</vt:lpstr>
      <vt:lpstr>Extra Practice</vt:lpstr>
      <vt:lpstr>Hexadecimal and Truncation</vt:lpstr>
      <vt:lpstr>Hexadecimal and Truncation</vt:lpstr>
      <vt:lpstr>Limits and Comparisons</vt:lpstr>
      <vt:lpstr>Bitwise Warmup</vt:lpstr>
      <vt:lpstr>Bitwise Warmup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Nick Troccoli</cp:lastModifiedBy>
  <cp:revision>1098</cp:revision>
  <cp:lastPrinted>2019-01-15T02:43:25Z</cp:lastPrinted>
  <dcterms:created xsi:type="dcterms:W3CDTF">2008-06-28T20:57:21Z</dcterms:created>
  <dcterms:modified xsi:type="dcterms:W3CDTF">2026-04-06T18:24:35Z</dcterms:modified>
  <cp:category/>
</cp:coreProperties>
</file>