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52"/>
  </p:notesMasterIdLst>
  <p:handoutMasterIdLst>
    <p:handoutMasterId r:id="rId53"/>
  </p:handoutMasterIdLst>
  <p:sldIdLst>
    <p:sldId id="256" r:id="rId2"/>
    <p:sldId id="451" r:id="rId3"/>
    <p:sldId id="453" r:id="rId4"/>
    <p:sldId id="679" r:id="rId5"/>
    <p:sldId id="691" r:id="rId6"/>
    <p:sldId id="609" r:id="rId7"/>
    <p:sldId id="613" r:id="rId8"/>
    <p:sldId id="615" r:id="rId9"/>
    <p:sldId id="617" r:id="rId10"/>
    <p:sldId id="618" r:id="rId11"/>
    <p:sldId id="371" r:id="rId12"/>
    <p:sldId id="595" r:id="rId13"/>
    <p:sldId id="688" r:id="rId14"/>
    <p:sldId id="704" r:id="rId15"/>
    <p:sldId id="705" r:id="rId16"/>
    <p:sldId id="692" r:id="rId17"/>
    <p:sldId id="364" r:id="rId18"/>
    <p:sldId id="387" r:id="rId19"/>
    <p:sldId id="685" r:id="rId20"/>
    <p:sldId id="390" r:id="rId21"/>
    <p:sldId id="391" r:id="rId22"/>
    <p:sldId id="689" r:id="rId23"/>
    <p:sldId id="702" r:id="rId24"/>
    <p:sldId id="703" r:id="rId25"/>
    <p:sldId id="707" r:id="rId26"/>
    <p:sldId id="596" r:id="rId27"/>
    <p:sldId id="696" r:id="rId28"/>
    <p:sldId id="620" r:id="rId29"/>
    <p:sldId id="700" r:id="rId30"/>
    <p:sldId id="697" r:id="rId31"/>
    <p:sldId id="601" r:id="rId32"/>
    <p:sldId id="701" r:id="rId33"/>
    <p:sldId id="396" r:id="rId34"/>
    <p:sldId id="706" r:id="rId35"/>
    <p:sldId id="698" r:id="rId36"/>
    <p:sldId id="651" r:id="rId37"/>
    <p:sldId id="650" r:id="rId38"/>
    <p:sldId id="647" r:id="rId39"/>
    <p:sldId id="262" r:id="rId40"/>
    <p:sldId id="646" r:id="rId41"/>
    <p:sldId id="683" r:id="rId42"/>
    <p:sldId id="397" r:id="rId43"/>
    <p:sldId id="393" r:id="rId44"/>
    <p:sldId id="652" r:id="rId45"/>
    <p:sldId id="603" r:id="rId46"/>
    <p:sldId id="385" r:id="rId47"/>
    <p:sldId id="404" r:id="rId48"/>
    <p:sldId id="386" r:id="rId49"/>
    <p:sldId id="686" r:id="rId50"/>
    <p:sldId id="687" r:id="rId51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451"/>
            <p14:sldId id="453"/>
            <p14:sldId id="679"/>
            <p14:sldId id="691"/>
            <p14:sldId id="609"/>
            <p14:sldId id="613"/>
            <p14:sldId id="615"/>
            <p14:sldId id="617"/>
            <p14:sldId id="618"/>
            <p14:sldId id="371"/>
            <p14:sldId id="595"/>
            <p14:sldId id="688"/>
            <p14:sldId id="704"/>
            <p14:sldId id="705"/>
            <p14:sldId id="692"/>
            <p14:sldId id="364"/>
            <p14:sldId id="387"/>
            <p14:sldId id="685"/>
            <p14:sldId id="390"/>
            <p14:sldId id="391"/>
            <p14:sldId id="689"/>
            <p14:sldId id="702"/>
            <p14:sldId id="703"/>
            <p14:sldId id="707"/>
            <p14:sldId id="596"/>
            <p14:sldId id="696"/>
            <p14:sldId id="620"/>
            <p14:sldId id="700"/>
            <p14:sldId id="697"/>
            <p14:sldId id="601"/>
            <p14:sldId id="701"/>
            <p14:sldId id="396"/>
            <p14:sldId id="706"/>
            <p14:sldId id="698"/>
            <p14:sldId id="651"/>
            <p14:sldId id="650"/>
            <p14:sldId id="647"/>
            <p14:sldId id="262"/>
            <p14:sldId id="646"/>
            <p14:sldId id="683"/>
            <p14:sldId id="397"/>
            <p14:sldId id="393"/>
            <p14:sldId id="652"/>
            <p14:sldId id="603"/>
            <p14:sldId id="385"/>
            <p14:sldId id="404"/>
            <p14:sldId id="386"/>
            <p14:sldId id="686"/>
            <p14:sldId id="6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9300"/>
    <a:srgbClr val="DDDDDD"/>
    <a:srgbClr val="F8F8F8"/>
    <a:srgbClr val="FF9999"/>
    <a:srgbClr val="8C1515"/>
    <a:srgbClr val="FFFFC0"/>
    <a:srgbClr val="FFFF8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82344" autoAdjust="0"/>
  </p:normalViewPr>
  <p:slideViewPr>
    <p:cSldViewPr>
      <p:cViewPr varScale="1">
        <p:scale>
          <a:sx n="95" d="100"/>
          <a:sy n="95" d="100"/>
        </p:scale>
        <p:origin x="400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30292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12853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43563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48574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942202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07538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76402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076929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680465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005650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031127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134962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350670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 not modify the notes in this section to avoid tampering with the Poll Everywhere activity.
More info at polleverywhere.com/support
1. Write an expression that flips only the least significant byte of an int j.</a:t>
            </a:r>
          </a:p>
          <a:p>
            <a:r>
              <a:rPr lang="en-US"/>
              <a:t>https://www.polleverywhere.com/free_text_polls/YbKevmLZMFFBO0kFuvAMV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348652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D163E-A8D8-1609-38C3-E0D585D5B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AAB280-7A5F-A870-5AD8-791636D5E1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974AFA-C262-F57F-DA03-D5B5499033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B145D0-B671-02D3-6791-841101B085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983154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606613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660790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647393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546473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456117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408315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923643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3DEB4-2393-8749-2905-C4CCBB64F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8D8FED-0633-CF1E-8916-E5362442AA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B02CFC-3B7E-247A-582D-B8D16D33D9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F2DFCB-2D64-1719-6F14-CE7BCF2B09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91062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 not modify the notes in this section to avoid tampering with the Poll Everywhere activity.
More info at polleverywhere.com/support
What mask would help us turn on the i-th bit of a number?</a:t>
            </a:r>
          </a:p>
          <a:p>
            <a:r>
              <a:rPr lang="en-US"/>
              <a:t>https://www.polleverywhere.com/free_text_polls/3C7AXfREuRINkZeo2AhhN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727280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A6AF0-206E-1513-E9F3-6014C3849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AF1E49-D5D1-44C2-5F37-586A86A05F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2BFE28-5F6C-1E45-1740-A75CDFEFB8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01C4FE-9B9B-6661-AFD3-3081A9B82E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735976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465696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509161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970718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663001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376783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878507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62476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681207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2331206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</a:t>
            </a:r>
            <a:r>
              <a:rPr lang="en-US" dirty="0" err="1"/>
              <a:t>args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405532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Gdb</a:t>
            </a:r>
            <a:r>
              <a:rPr lang="en-US" dirty="0"/>
              <a:t> </a:t>
            </a:r>
            <a:r>
              <a:rPr lang="en-US" dirty="0" err="1"/>
              <a:t>bits_playground</a:t>
            </a:r>
            <a:endParaRPr lang="en-US" dirty="0"/>
          </a:p>
          <a:p>
            <a:r>
              <a:rPr lang="en-US" dirty="0"/>
              <a:t>Set breakpoint</a:t>
            </a:r>
          </a:p>
          <a:p>
            <a:r>
              <a:rPr lang="en-US" dirty="0"/>
              <a:t>Run with command line argument</a:t>
            </a:r>
          </a:p>
          <a:p>
            <a:r>
              <a:rPr lang="en-US" dirty="0"/>
              <a:t>Next to step through</a:t>
            </a:r>
          </a:p>
          <a:p>
            <a:r>
              <a:rPr lang="en-US" dirty="0"/>
              <a:t>Print x in base 10, binary and hex</a:t>
            </a:r>
          </a:p>
          <a:p>
            <a:r>
              <a:rPr lang="en-US" dirty="0"/>
              <a:t>Next </a:t>
            </a:r>
          </a:p>
          <a:p>
            <a:r>
              <a:rPr lang="en-US" dirty="0"/>
              <a:t>Step into function</a:t>
            </a:r>
          </a:p>
          <a:p>
            <a:r>
              <a:rPr lang="en-US" dirty="0"/>
              <a:t>Next through function</a:t>
            </a:r>
          </a:p>
          <a:p>
            <a:r>
              <a:rPr lang="en-US" dirty="0"/>
              <a:t>Continue to finish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8200340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9221744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436321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72636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1021198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4086825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overflow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5201948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0924073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3065982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9409393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3612871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06106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6125492"/>
            <a:ext cx="4191000" cy="732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 and others.</a:t>
            </a:r>
          </a:p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NOTICE RE UPLOADING TO WEBSITES:  This content is protected and may not be shared, uploaded, or distributed. (without expressed written permission)</a:t>
            </a:r>
          </a:p>
        </p:txBody>
      </p:sp>
    </p:spTree>
    <p:extLst>
      <p:ext uri="{BB962C8B-B14F-4D97-AF65-F5344CB8AC3E}">
        <p14:creationId xmlns:p14="http://schemas.microsoft.com/office/powerpoint/2010/main" val="1841225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6630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952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9341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0254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70968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1584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147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779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4119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9DFBC-4C2C-E47A-BA49-19A7BB1D60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FCA7F6-E8AC-6FC4-ECC6-33C555EE0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67111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4806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8" r:id="rId18"/>
    <p:sldLayoutId id="2147483669" r:id="rId19"/>
    <p:sldLayoutId id="214748367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stanford.edu/class/cs107/resources/debugging.html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 Lecture 5</a:t>
            </a:r>
            <a:br>
              <a:rPr lang="en-US" dirty="0"/>
            </a:br>
            <a:r>
              <a:rPr lang="en-US" sz="3400" dirty="0"/>
              <a:t>Bitwise Operators, Continued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EAA89F-6B9D-BB4F-9609-8D56C72B9E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ts val="360"/>
              </a:spcBef>
            </a:pPr>
            <a:r>
              <a:rPr lang="en-US" sz="2000" dirty="0"/>
              <a:t>reading:</a:t>
            </a:r>
          </a:p>
          <a:p>
            <a:pPr>
              <a:spcBef>
                <a:spcPts val="360"/>
              </a:spcBef>
            </a:pPr>
            <a:r>
              <a:rPr lang="en-US" sz="2000" i="1" dirty="0"/>
              <a:t>Bryant &amp; </a:t>
            </a:r>
            <a:r>
              <a:rPr lang="en-US" sz="2000" i="1" dirty="0" err="1"/>
              <a:t>O’Hallaron</a:t>
            </a:r>
            <a:r>
              <a:rPr lang="en-US" sz="2000" i="1" dirty="0"/>
              <a:t>, Ch. 2.1</a:t>
            </a:r>
          </a:p>
          <a:p>
            <a:pPr>
              <a:spcBef>
                <a:spcPts val="360"/>
              </a:spcBef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CS107 Topic 1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How can a computer represent integer numbers?</a:t>
            </a:r>
            <a:r>
              <a:rPr lang="en-US" b="1" dirty="0"/>
              <a:t> </a:t>
            </a:r>
          </a:p>
          <a:p>
            <a:pPr marL="0" indent="0">
              <a:buNone/>
            </a:pPr>
            <a:endParaRPr lang="en-US" b="1" u="sng" dirty="0"/>
          </a:p>
          <a:p>
            <a:pPr marL="0" indent="0">
              <a:buNone/>
            </a:pPr>
            <a:r>
              <a:rPr lang="en-US" dirty="0"/>
              <a:t>Why is answering this question important?</a:t>
            </a:r>
          </a:p>
          <a:p>
            <a:r>
              <a:rPr lang="en-US" dirty="0"/>
              <a:t>Helps us understand the limitations of computer arithmetic (last week)</a:t>
            </a:r>
          </a:p>
          <a:p>
            <a:r>
              <a:rPr lang="en-US" dirty="0"/>
              <a:t>Shows us how to more efficiently perform arithmetic (today)</a:t>
            </a:r>
          </a:p>
          <a:p>
            <a:r>
              <a:rPr lang="en-US" dirty="0"/>
              <a:t>Shows us how we can encode data more compactly and efficiently (last time)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90E81E-6DF3-4D42-93E6-F30DB072684E}"/>
              </a:ext>
            </a:extLst>
          </p:cNvPr>
          <p:cNvSpPr txBox="1"/>
          <p:nvPr/>
        </p:nvSpPr>
        <p:spPr>
          <a:xfrm>
            <a:off x="190500" y="5387471"/>
            <a:ext cx="11811000" cy="1089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400" b="1" dirty="0"/>
              <a:t>assign1:</a:t>
            </a:r>
            <a:r>
              <a:rPr lang="en-US" sz="2400" dirty="0"/>
              <a:t> implement 3 programs that manipulate binary representations to (1) work around the limitations of arithmetic with addition, (2) simulate a chamber of gas particles, and (3) print Unicode text to the terminal.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35358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 about the bit shift operators</a:t>
            </a:r>
          </a:p>
          <a:p>
            <a:r>
              <a:rPr lang="en-US" dirty="0"/>
              <a:t>Understand when to use one bitwise operator vs. another in your program</a:t>
            </a:r>
          </a:p>
          <a:p>
            <a:r>
              <a:rPr lang="en-US" dirty="0"/>
              <a:t>Get practice with writing programs that manipulate binary representations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627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595100" algn="r"/>
              </a:tabLst>
            </a:pPr>
            <a:r>
              <a:rPr lang="en-US" b="1" dirty="0"/>
              <a:t>Recap</a:t>
            </a:r>
            <a:r>
              <a:rPr lang="en-US" dirty="0"/>
              <a:t>: Bit Operators so far	</a:t>
            </a:r>
          </a:p>
          <a:p>
            <a:pPr>
              <a:tabLst>
                <a:tab pos="11595100" algn="r"/>
              </a:tabLst>
            </a:pPr>
            <a:r>
              <a:rPr lang="en-US" dirty="0"/>
              <a:t>Bit Shift Operators	</a:t>
            </a:r>
            <a:endParaRPr lang="en-US" b="1" dirty="0"/>
          </a:p>
          <a:p>
            <a:pPr>
              <a:tabLst>
                <a:tab pos="11595100" algn="r"/>
              </a:tabLst>
            </a:pPr>
            <a:r>
              <a:rPr lang="en-US" b="1" dirty="0"/>
              <a:t>Example:</a:t>
            </a:r>
            <a:r>
              <a:rPr lang="en-US" dirty="0"/>
              <a:t> Powers of 2	</a:t>
            </a:r>
          </a:p>
          <a:p>
            <a:pPr>
              <a:tabLst>
                <a:tab pos="11595100" algn="r"/>
              </a:tabLst>
            </a:pPr>
            <a:r>
              <a:rPr lang="en-US" b="1" dirty="0"/>
              <a:t>Demo: </a:t>
            </a:r>
            <a:r>
              <a:rPr lang="en-US" dirty="0"/>
              <a:t>GDB</a:t>
            </a:r>
            <a:endParaRPr lang="en-US" b="1" dirty="0"/>
          </a:p>
          <a:p>
            <a:pPr>
              <a:tabLst>
                <a:tab pos="11595100" algn="r"/>
              </a:tabLst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1B7E33-59DD-7F97-EAC7-5D7ED96260B6}"/>
              </a:ext>
            </a:extLst>
          </p:cNvPr>
          <p:cNvSpPr txBox="1"/>
          <p:nvPr/>
        </p:nvSpPr>
        <p:spPr>
          <a:xfrm>
            <a:off x="3091010" y="6336268"/>
            <a:ext cx="600997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/class/cs107/lecture-code/lect5 .</a:t>
            </a:r>
          </a:p>
        </p:txBody>
      </p:sp>
    </p:spTree>
    <p:extLst>
      <p:ext uri="{BB962C8B-B14F-4D97-AF65-F5344CB8AC3E}">
        <p14:creationId xmlns:p14="http://schemas.microsoft.com/office/powerpoint/2010/main" val="2925231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595100" algn="r"/>
              </a:tabLst>
            </a:pPr>
            <a:r>
              <a:rPr lang="en-US" b="1" dirty="0"/>
              <a:t>Recap: Bit Operators so far	</a:t>
            </a:r>
          </a:p>
          <a:p>
            <a:pPr>
              <a:tabLst>
                <a:tab pos="11595100" algn="r"/>
              </a:tabLst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Bit Shift Operators	</a:t>
            </a:r>
            <a:endParaRPr lang="en-US" b="1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tabLst>
                <a:tab pos="11595100" algn="r"/>
              </a:tabLst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Example: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Powers of 2	</a:t>
            </a:r>
          </a:p>
          <a:p>
            <a:pPr>
              <a:tabLst>
                <a:tab pos="11595100" algn="r"/>
              </a:tabLst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Demo: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GDB</a:t>
            </a:r>
            <a:endParaRPr lang="en-US" b="1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tabLst>
                <a:tab pos="11595100" algn="r"/>
              </a:tabLst>
            </a:pP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1B7E33-59DD-7F97-EAC7-5D7ED96260B6}"/>
              </a:ext>
            </a:extLst>
          </p:cNvPr>
          <p:cNvSpPr txBox="1"/>
          <p:nvPr/>
        </p:nvSpPr>
        <p:spPr>
          <a:xfrm>
            <a:off x="3091010" y="6336268"/>
            <a:ext cx="600997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/class/cs107/lecture-code/lect5 .</a:t>
            </a:r>
          </a:p>
        </p:txBody>
      </p:sp>
    </p:spTree>
    <p:extLst>
      <p:ext uri="{BB962C8B-B14F-4D97-AF65-F5344CB8AC3E}">
        <p14:creationId xmlns:p14="http://schemas.microsoft.com/office/powerpoint/2010/main" val="3141063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A3843-CC22-B24F-AC97-F71AC5E3C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Bits and Bytes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0332F-0852-EA46-BEF1-E1A93D425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26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1. Data is really stored in binary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int x = 5;	  </a:t>
            </a:r>
            <a:r>
              <a:rPr lang="en-US" sz="26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really 0b00…0101 in memory!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endParaRPr lang="en-US" sz="2600" dirty="0">
              <a:solidFill>
                <a:schemeClr val="accent6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26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2. We know what that binary representation is for integers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int y = -5;  </a:t>
            </a:r>
            <a:r>
              <a:rPr lang="en-US" sz="26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two’s complement: 0b111...11011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endParaRPr lang="en-US" sz="2600" dirty="0">
              <a:solidFill>
                <a:schemeClr val="accent6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26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3. We can use/manipulate a binary representation with bit ops</a:t>
            </a:r>
            <a:endParaRPr lang="en-US" sz="2600" dirty="0">
              <a:solidFill>
                <a:schemeClr val="accent6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x |= 0x2;  </a:t>
            </a:r>
            <a:r>
              <a:rPr lang="en-US" sz="26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turn on the 2nd bit from the right: 0b00…0111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endParaRPr lang="en-US" sz="2600" dirty="0">
              <a:solidFill>
                <a:schemeClr val="accent6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26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4. A variable and its binary representation are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26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one and the same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("%d\n", x); </a:t>
            </a:r>
            <a:r>
              <a:rPr lang="en-US" sz="26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prints 7!</a:t>
            </a:r>
            <a:endParaRPr lang="en-US" sz="26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18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A3843-CC22-B24F-AC97-F71AC5E3C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OR (|)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43E5BC6-417E-8545-AA3C-5ED966371D1E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b="1" dirty="0"/>
              <a:t>| with 1 is useful for turning select bits on</a:t>
            </a:r>
            <a:r>
              <a:rPr lang="en-US" dirty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5;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0b101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Turn on the 2</a:t>
            </a:r>
            <a:r>
              <a:rPr lang="en-US" baseline="30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nd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bit from the right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 |= 0x2;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0b111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accent6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b="1" dirty="0"/>
              <a:t>| is useful for taking the union of bits.</a:t>
            </a: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5; 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0b00101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y = 26;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0b11010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z = x | y;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0b11111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z);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31</a:t>
            </a:r>
          </a:p>
        </p:txBody>
      </p:sp>
    </p:spTree>
    <p:extLst>
      <p:ext uri="{BB962C8B-B14F-4D97-AF65-F5344CB8AC3E}">
        <p14:creationId xmlns:p14="http://schemas.microsoft.com/office/powerpoint/2010/main" val="270944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A3843-CC22-B24F-AC97-F71AC5E3C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AND (&amp;)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43E5BC6-417E-8545-AA3C-5ED966371D1E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b="1" dirty="0"/>
              <a:t>&amp; with 0 is useful for turning select bits off</a:t>
            </a:r>
            <a:r>
              <a:rPr lang="en-US" dirty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5;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0b101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Turn off the 3rd bit from the right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 &amp;= -5;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-5 is 0b111...1011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chemeClr val="accent6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b="1" dirty="0"/>
              <a:t>&amp; is useful for taking the intersection of bits.</a:t>
            </a: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21;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0b10101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y = 27;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0b11011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z = x &amp; y;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0b10001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%d\n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", z);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17</a:t>
            </a:r>
          </a:p>
        </p:txBody>
      </p:sp>
    </p:spTree>
    <p:extLst>
      <p:ext uri="{BB962C8B-B14F-4D97-AF65-F5344CB8AC3E}">
        <p14:creationId xmlns:p14="http://schemas.microsoft.com/office/powerpoint/2010/main" val="486659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A3843-CC22-B24F-AC97-F71AC5E3C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XOR (^)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43E5BC6-417E-8545-AA3C-5ED966371D1E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b="1" dirty="0"/>
              <a:t>^ with 1 is useful for flipping select bits.</a:t>
            </a:r>
            <a:endParaRPr lang="en-US" dirty="0"/>
          </a:p>
          <a:p>
            <a:pPr marL="0" indent="0" fontAlgn="auto"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5;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0b101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Flip the 2</a:t>
            </a:r>
            <a:r>
              <a:rPr lang="en-US" baseline="30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nd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bit from the right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 ^= 0x2;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0b111</a:t>
            </a:r>
          </a:p>
        </p:txBody>
      </p:sp>
    </p:spTree>
    <p:extLst>
      <p:ext uri="{BB962C8B-B14F-4D97-AF65-F5344CB8AC3E}">
        <p14:creationId xmlns:p14="http://schemas.microsoft.com/office/powerpoint/2010/main" val="3269008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A3843-CC22-B24F-AC97-F71AC5E3C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NOT (~)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43E5BC6-417E-8545-AA3C-5ED966371D1E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b="1" dirty="0"/>
              <a:t>~ is useful for flipping all bits.</a:t>
            </a:r>
            <a:endParaRPr lang="en-US" dirty="0"/>
          </a:p>
          <a:p>
            <a:pPr marL="0" indent="0" fontAlgn="auto"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5;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0b101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Flip all bits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 = ~x;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0b11111...1010, which is -6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Take two’s complement (same as negating)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y = ~x + 1;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same as -x</a:t>
            </a:r>
          </a:p>
        </p:txBody>
      </p:sp>
    </p:spTree>
    <p:extLst>
      <p:ext uri="{BB962C8B-B14F-4D97-AF65-F5344CB8AC3E}">
        <p14:creationId xmlns:p14="http://schemas.microsoft.com/office/powerpoint/2010/main" val="865500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17953-A83B-7042-8608-5F06CC01B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Vectors and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69EA8-D2EF-4D48-BCEC-637A50434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447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Instead of using arrays of e.g., Booleans in our programs, sometimes it’s beneficial to store that information in bits instead – more compact.</a:t>
            </a:r>
          </a:p>
          <a:p>
            <a:r>
              <a:rPr lang="en-US" b="1" dirty="0"/>
              <a:t>Example: </a:t>
            </a:r>
            <a:r>
              <a:rPr lang="en-US" dirty="0"/>
              <a:t>we can represent current courses taken using a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dirty="0"/>
              <a:t> and manipulate its contents using bit operators.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BD70F8F-0BA1-D443-8CEC-5EB2F61EBB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055200"/>
              </p:ext>
            </p:extLst>
          </p:nvPr>
        </p:nvGraphicFramePr>
        <p:xfrm>
          <a:off x="2032000" y="330708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89DE69A-8A7C-8D4A-8AFE-3C333AB54E41}"/>
              </a:ext>
            </a:extLst>
          </p:cNvPr>
          <p:cNvSpPr txBox="1"/>
          <p:nvPr/>
        </p:nvSpPr>
        <p:spPr>
          <a:xfrm rot="18900000">
            <a:off x="8768536" y="422781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CF6E42-F8C9-C04F-B434-A66A483434C5}"/>
              </a:ext>
            </a:extLst>
          </p:cNvPr>
          <p:cNvSpPr txBox="1"/>
          <p:nvPr/>
        </p:nvSpPr>
        <p:spPr>
          <a:xfrm rot="18900000">
            <a:off x="7813582" y="419976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ADD88D-3779-BF4E-9F77-4DFDC58211B7}"/>
              </a:ext>
            </a:extLst>
          </p:cNvPr>
          <p:cNvSpPr txBox="1"/>
          <p:nvPr/>
        </p:nvSpPr>
        <p:spPr>
          <a:xfrm rot="18900000">
            <a:off x="6791245" y="4199767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3ED7F6-80C9-CD45-9C76-44F79C745C75}"/>
              </a:ext>
            </a:extLst>
          </p:cNvPr>
          <p:cNvSpPr txBox="1"/>
          <p:nvPr/>
        </p:nvSpPr>
        <p:spPr>
          <a:xfrm rot="18900000">
            <a:off x="5929433" y="419976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934D51-4A6D-6F40-BBD1-8BBF1363AF2A}"/>
              </a:ext>
            </a:extLst>
          </p:cNvPr>
          <p:cNvSpPr txBox="1"/>
          <p:nvPr/>
        </p:nvSpPr>
        <p:spPr>
          <a:xfrm rot="18900000">
            <a:off x="4678584" y="426541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1C980A-C387-474E-B64B-CDE934E590CB}"/>
              </a:ext>
            </a:extLst>
          </p:cNvPr>
          <p:cNvSpPr txBox="1"/>
          <p:nvPr/>
        </p:nvSpPr>
        <p:spPr>
          <a:xfrm rot="18900000">
            <a:off x="3901408" y="419976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A98AD1-8BD5-5249-8DA6-AA3A4F4E34B6}"/>
              </a:ext>
            </a:extLst>
          </p:cNvPr>
          <p:cNvSpPr txBox="1"/>
          <p:nvPr/>
        </p:nvSpPr>
        <p:spPr>
          <a:xfrm rot="18900000">
            <a:off x="2879069" y="419976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5A3E9D-0D5A-9B44-A06C-192ECF0DE2E8}"/>
              </a:ext>
            </a:extLst>
          </p:cNvPr>
          <p:cNvSpPr txBox="1"/>
          <p:nvPr/>
        </p:nvSpPr>
        <p:spPr>
          <a:xfrm rot="18900000">
            <a:off x="1940312" y="419976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</p:spTree>
    <p:extLst>
      <p:ext uri="{BB962C8B-B14F-4D97-AF65-F5344CB8AC3E}">
        <p14:creationId xmlns:p14="http://schemas.microsoft.com/office/powerpoint/2010/main" val="2098674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A4277-9AB7-AE4E-B142-242F4F80E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Vectors and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30E49-CCF8-4C46-A496-78B207B94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CS106A 0x1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0001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CS106B 0x2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0010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CS107E 0x4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0100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CS107  0x8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1000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CS111  0x10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0001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CS103  0x20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0010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CS109  0x40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0100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CS161  0x80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1000 0000 */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unsigned 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...;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|= CS107;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Add CS107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if (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&amp; CS106B) {...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taken CS106B!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399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EC9D5-A2C5-3B49-95DA-52B6C818B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C4BA4-9354-E04F-BC81-F40DA89CD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Practice: </a:t>
            </a:r>
            <a:r>
              <a:rPr lang="en-US" dirty="0"/>
              <a:t>write an expression that, given a 32-bit integer j, flips (“complements”) the least-significant byte, and preserves all other bytes.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operator is good for flipping certain bits?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mask do we want?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do we create that mask?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4E128F8-670C-7769-772B-A2BA8B7E9B2D}"/>
              </a:ext>
            </a:extLst>
          </p:cNvPr>
          <p:cNvGrpSpPr/>
          <p:nvPr/>
        </p:nvGrpSpPr>
        <p:grpSpPr>
          <a:xfrm>
            <a:off x="3520041" y="5375621"/>
            <a:ext cx="5151917" cy="1101379"/>
            <a:chOff x="5456716" y="5480455"/>
            <a:chExt cx="5151917" cy="110137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78AA2EB-5F75-3393-732B-ABEE1C596FA7}"/>
                </a:ext>
              </a:extLst>
            </p:cNvPr>
            <p:cNvSpPr txBox="1"/>
            <p:nvPr/>
          </p:nvSpPr>
          <p:spPr>
            <a:xfrm>
              <a:off x="5456716" y="5504616"/>
              <a:ext cx="5137463" cy="107721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  <a:effectLst>
              <a:outerShdw blurRad="355600" dist="76200" dir="30600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200" b="1" dirty="0"/>
                <a:t>Respond on </a:t>
              </a:r>
              <a:r>
                <a:rPr lang="en-US" sz="3200" b="1" dirty="0" err="1"/>
                <a:t>PollEv</a:t>
              </a:r>
              <a:r>
                <a:rPr lang="en-US" sz="3200" b="1" dirty="0"/>
                <a:t>: </a:t>
              </a:r>
            </a:p>
            <a:p>
              <a:pPr algn="l"/>
              <a:r>
                <a:rPr lang="en-US" sz="3200" dirty="0" err="1"/>
                <a:t>pollev.com</a:t>
              </a:r>
              <a:r>
                <a:rPr lang="en-US" sz="3200" dirty="0"/>
                <a:t>/cs107 </a:t>
              </a:r>
            </a:p>
          </p:txBody>
        </p:sp>
        <p:pic>
          <p:nvPicPr>
            <p:cNvPr id="6" name="Picture 5" descr="QR code for pollev.com/cs107">
              <a:extLst>
                <a:ext uri="{FF2B5EF4-FFF2-40B4-BE49-F238E27FC236}">
                  <a16:creationId xmlns:a16="http://schemas.microsoft.com/office/drawing/2014/main" id="{2D07A6A2-A498-0504-9D17-BDE0C12542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25000" y="5480455"/>
              <a:ext cx="1083633" cy="10948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116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F8759-E02C-AC18-0ACB-37BBD8A444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8CEAC9-3A8F-6C8C-7A49-25F6C0534B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slide.url=https://www.polleverywhere.com/free_text_polls/YbKevmLZMFFBO0kFuvAMV">
            <a:extLst>
              <a:ext uri="{FF2B5EF4-FFF2-40B4-BE49-F238E27FC236}">
                <a16:creationId xmlns:a16="http://schemas.microsoft.com/office/drawing/2014/main" id="{D82D987E-D6DA-AF21-F98B-1F5AE2E1A732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63500"/>
            <a:ext cx="12065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375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3FF27-6EBB-7388-FC37-7E029C9DA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9EEC1-7A22-5F5A-9E1A-D3F960D89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DFE1B-21C8-8633-9366-B2F946ADD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Practice: </a:t>
            </a:r>
            <a:r>
              <a:rPr lang="en-US" dirty="0"/>
              <a:t>write an expression that, given a 32-bit integer j, flips (“complements”) the least-significant byte, and preserves all other bytes.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operator is good for flipping certain bits?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mask do we want?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do we create that mask?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	j ^ 0xff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24456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595100" algn="r"/>
              </a:tabLst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Recap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: Bit Operators so far	</a:t>
            </a:r>
          </a:p>
          <a:p>
            <a:pPr>
              <a:tabLst>
                <a:tab pos="11595100" algn="r"/>
              </a:tabLst>
            </a:pPr>
            <a:r>
              <a:rPr lang="en-US" b="1" dirty="0"/>
              <a:t>Bit Shift Operators	</a:t>
            </a:r>
          </a:p>
          <a:p>
            <a:pPr>
              <a:tabLst>
                <a:tab pos="11595100" algn="r"/>
              </a:tabLst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Example: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Powers of 2	</a:t>
            </a:r>
          </a:p>
          <a:p>
            <a:pPr>
              <a:tabLst>
                <a:tab pos="11595100" algn="r"/>
              </a:tabLst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Demo: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GDB</a:t>
            </a:r>
            <a:endParaRPr lang="en-US" b="1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tabLst>
                <a:tab pos="11595100" algn="r"/>
              </a:tabLst>
            </a:pP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1B7E33-59DD-7F97-EAC7-5D7ED96260B6}"/>
              </a:ext>
            </a:extLst>
          </p:cNvPr>
          <p:cNvSpPr txBox="1"/>
          <p:nvPr/>
        </p:nvSpPr>
        <p:spPr>
          <a:xfrm>
            <a:off x="3091010" y="6336268"/>
            <a:ext cx="600997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/class/cs107/lecture-code/lect5 .</a:t>
            </a:r>
          </a:p>
        </p:txBody>
      </p:sp>
    </p:spTree>
    <p:extLst>
      <p:ext uri="{BB962C8B-B14F-4D97-AF65-F5344CB8AC3E}">
        <p14:creationId xmlns:p14="http://schemas.microsoft.com/office/powerpoint/2010/main" val="232402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Left Shift (&lt;&lt;)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LEFT SHIFT operator shifts a bit pattern a certain number of positions to the left.  New lower order bits are filled in with 0s, and bits shifted off the end are lost.</a:t>
            </a:r>
          </a:p>
          <a:p>
            <a:endParaRPr lang="en-US" dirty="0"/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&lt;&lt; k;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evaluates to x shifted to the left by k bits</a:t>
            </a:r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&lt;&lt;= k;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shifts x to the left by k bits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8-bit examples: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00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110111</a:t>
            </a: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 &lt;&lt; 2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results in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110111</a:t>
            </a:r>
            <a:r>
              <a:rPr lang="en-US" i="1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00</a:t>
            </a:r>
            <a:endParaRPr lang="en-US" dirty="0">
              <a:latin typeface="Consolas" panose="020B0609020204030204" pitchFamily="49" charset="0"/>
              <a:ea typeface="Courier"/>
              <a:cs typeface="Consolas" panose="020B0609020204030204" pitchFamily="49" charset="0"/>
              <a:sym typeface="Courier"/>
            </a:endParaRPr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0110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0011</a:t>
            </a: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 &lt;&lt; 4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results in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0011</a:t>
            </a:r>
            <a:r>
              <a:rPr lang="en-US" i="1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0000</a:t>
            </a:r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1001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0101</a:t>
            </a: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 &lt;&lt; 4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results in</a:t>
            </a: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0101</a:t>
            </a:r>
            <a:r>
              <a:rPr lang="en-US" i="1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0000</a:t>
            </a:r>
          </a:p>
          <a:p>
            <a:pPr marL="457200" lvl="1" indent="0"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06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Shift (&gt;&gt;)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RIGHT SHIFT operator shifts a bit pattern a certain number of positions to the right.  Bits shifted off the end are lost.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evaluates to x shifted to the right by k bits</a:t>
            </a:r>
          </a:p>
          <a:p>
            <a:pPr marL="0" indent="0"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   x &gt;&gt;=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shifts x to the right by k bits</a:t>
            </a:r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Shifts in 0s for </a:t>
            </a:r>
            <a:r>
              <a:rPr lang="en-US" i="1" dirty="0"/>
              <a:t>unsigned numbers </a:t>
            </a:r>
            <a:r>
              <a:rPr lang="en-US" dirty="0"/>
              <a:t>(“</a:t>
            </a:r>
            <a:r>
              <a:rPr lang="en-US" b="1" dirty="0"/>
              <a:t>logical right shift</a:t>
            </a:r>
            <a:r>
              <a:rPr lang="en-US" dirty="0"/>
              <a:t>”), shifts in </a:t>
            </a:r>
            <a:r>
              <a:rPr lang="en-US" b="1" dirty="0"/>
              <a:t>sign bit</a:t>
            </a:r>
            <a:r>
              <a:rPr lang="en-US" dirty="0"/>
              <a:t> (MSB) for </a:t>
            </a:r>
            <a:r>
              <a:rPr lang="en-US" i="1" dirty="0"/>
              <a:t>signed numbers</a:t>
            </a:r>
            <a:r>
              <a:rPr lang="en-US" dirty="0"/>
              <a:t> (“</a:t>
            </a:r>
            <a:r>
              <a:rPr lang="en-US" b="1" dirty="0"/>
              <a:t>arithmetic right shift</a:t>
            </a:r>
            <a:r>
              <a:rPr lang="en-US" dirty="0"/>
              <a:t>”)</a:t>
            </a:r>
            <a:r>
              <a:rPr lang="en-US" b="1" dirty="0"/>
              <a:t>.  </a:t>
            </a:r>
            <a:r>
              <a:rPr lang="en-US" dirty="0"/>
              <a:t>Preserves sign! (similar to sign extending when making a variable larger).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i="1" dirty="0"/>
              <a:t>Key takeaway: </a:t>
            </a:r>
            <a:r>
              <a:rPr lang="en-US" b="1" i="1" u="sng" dirty="0"/>
              <a:t>two</a:t>
            </a:r>
            <a:r>
              <a:rPr lang="en-US" b="1" i="1" dirty="0"/>
              <a:t> </a:t>
            </a:r>
            <a:r>
              <a:rPr lang="en-US" dirty="0"/>
              <a:t>kinds of right shifts.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7658672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Shift (&gt;&gt;)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RIGHT SHIFT operator shifts a bit pattern a certain number of positions to the right.  Bits shifted off the end are lost.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evaluates to x shifted to the right by k bit</a:t>
            </a:r>
          </a:p>
          <a:p>
            <a:pPr marL="0" indent="0"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    x &gt;&gt;=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shifts x to the right by k bits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unsigned short x = 2;	// 0000 0000 0000 0010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&gt;&gt;= 1;           	// </a:t>
            </a:r>
            <a:r>
              <a:rPr lang="en-US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000 0000 0000 0001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("%u\n", x);	// 1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979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Shift (&gt;&gt;)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RIGHT SHIFT operator shifts a bit pattern a certain number of positions to the right.  Bits shifted off the end are lost.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evaluates to x shifted to the right by k bit</a:t>
            </a:r>
          </a:p>
          <a:p>
            <a:pPr marL="0" indent="0"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    x &gt;&gt;=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shifts x to the right by k bits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short x = 2;	// 0000 0000 0000 0010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&gt;&gt;= 1;		// </a:t>
            </a:r>
            <a:r>
              <a:rPr lang="en-US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000 0000 0000 0001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("%d\n", x);	// 1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486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Shift (&gt;&gt;)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RIGHT SHIFT operator shifts a bit pattern a certain number of positions to the right.  Bits shifted off the end are lost.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evaluates to x shifted to the right by k bit</a:t>
            </a:r>
          </a:p>
          <a:p>
            <a:pPr marL="0" indent="0"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    x &gt;&gt;=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shifts x to the right by k bits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short x = -2;	// 1111 1111 1111 1110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&gt;&gt;= 1;		// </a:t>
            </a:r>
            <a:r>
              <a:rPr lang="en-US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111 1111 1111 1111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("%d\n", x);	// -1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628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EF79A-137F-2346-83F0-1003B284D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Shifting and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8BD39-AD12-8949-A30B-4BD352078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Suppose we have a 32-bit number.</a:t>
            </a:r>
          </a:p>
          <a:p>
            <a:pPr marL="0" indent="0">
              <a:buNone/>
            </a:pPr>
            <a:r>
              <a:rPr lang="en-US" dirty="0"/>
              <a:t>How can we use bit operators to design a mask that turns on the </a:t>
            </a:r>
            <a:r>
              <a:rPr lang="en-US" dirty="0" err="1"/>
              <a:t>i-th</a:t>
            </a:r>
            <a:r>
              <a:rPr lang="en-US" dirty="0"/>
              <a:t> bit of a number for any </a:t>
            </a:r>
            <a:r>
              <a:rPr lang="en-US" dirty="0" err="1"/>
              <a:t>i</a:t>
            </a:r>
            <a:r>
              <a:rPr lang="en-US" dirty="0"/>
              <a:t> (0, 1, 2, …, 31)?  (indexes are from right to left, LSB to MSB)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accent1"/>
                </a:solidFill>
              </a:rPr>
              <a:t>What operator is good for turning on certain bits?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accent1"/>
                </a:solidFill>
              </a:rPr>
              <a:t>What mask do we want?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How do we create that mask?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F39A4E-BFB3-AF42-8065-C33989E7F9D9}"/>
              </a:ext>
            </a:extLst>
          </p:cNvPr>
          <p:cNvSpPr txBox="1"/>
          <p:nvPr/>
        </p:nvSpPr>
        <p:spPr>
          <a:xfrm>
            <a:off x="8305886" y="1215105"/>
            <a:ext cx="37337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int x = 0b1010010;</a:t>
            </a:r>
          </a:p>
        </p:txBody>
      </p:sp>
    </p:spTree>
    <p:extLst>
      <p:ext uri="{BB962C8B-B14F-4D97-AF65-F5344CB8AC3E}">
        <p14:creationId xmlns:p14="http://schemas.microsoft.com/office/powerpoint/2010/main" val="370506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9CBEE-B637-0986-19B5-B327F0151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93788-DED9-7F3C-798E-D3CF73D9A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Shifting and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4F29C-98B5-027A-93CC-4FD0E1251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Suppose we have a 32-bit number.</a:t>
            </a:r>
          </a:p>
          <a:p>
            <a:pPr marL="0" indent="0">
              <a:buNone/>
            </a:pPr>
            <a:r>
              <a:rPr lang="en-US" dirty="0"/>
              <a:t>How can we use bit operators to design a mask that turns on the </a:t>
            </a:r>
            <a:r>
              <a:rPr lang="en-US" dirty="0" err="1"/>
              <a:t>i-th</a:t>
            </a:r>
            <a:r>
              <a:rPr lang="en-US" dirty="0"/>
              <a:t> bit of a number for any </a:t>
            </a:r>
            <a:r>
              <a:rPr lang="en-US" dirty="0" err="1"/>
              <a:t>i</a:t>
            </a:r>
            <a:r>
              <a:rPr lang="en-US" dirty="0"/>
              <a:t> (0, 1, 2, …, 31)?  (indexes are from right to left, LSB to MSB)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accent1"/>
                </a:solidFill>
              </a:rPr>
              <a:t>What operator is good for turning on certain bits?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accent1"/>
                </a:solidFill>
              </a:rPr>
              <a:t>What mask do we want?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u="sng" dirty="0">
                <a:solidFill>
                  <a:schemeClr val="accent1"/>
                </a:solidFill>
              </a:rPr>
              <a:t>How do we create that mask?  How would we write this operation in code?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B3F298-1683-5D29-448B-0FD76CEC6596}"/>
              </a:ext>
            </a:extLst>
          </p:cNvPr>
          <p:cNvSpPr txBox="1"/>
          <p:nvPr/>
        </p:nvSpPr>
        <p:spPr>
          <a:xfrm>
            <a:off x="8305886" y="1215105"/>
            <a:ext cx="37337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int x = 0b1010010;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B87C6B-295B-FF3D-8278-9FB4E7371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9A9B13D-4BBE-EEB9-A008-6D6C6A3EC4C8}"/>
              </a:ext>
            </a:extLst>
          </p:cNvPr>
          <p:cNvGrpSpPr/>
          <p:nvPr/>
        </p:nvGrpSpPr>
        <p:grpSpPr>
          <a:xfrm>
            <a:off x="2925283" y="5349556"/>
            <a:ext cx="6341433" cy="1101379"/>
            <a:chOff x="4267200" y="5480455"/>
            <a:chExt cx="6341433" cy="110137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C1FBEA6-30AC-B49F-764C-1BEA14EA8B1A}"/>
                </a:ext>
              </a:extLst>
            </p:cNvPr>
            <p:cNvSpPr txBox="1"/>
            <p:nvPr/>
          </p:nvSpPr>
          <p:spPr>
            <a:xfrm>
              <a:off x="4267200" y="5504616"/>
              <a:ext cx="6326980" cy="107721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  <a:effectLst>
              <a:outerShdw blurRad="355600" dist="76200" dir="30600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200" b="1" dirty="0"/>
                <a:t>Respond on </a:t>
              </a:r>
              <a:r>
                <a:rPr lang="en-US" sz="3200" b="1" dirty="0" err="1"/>
                <a:t>PollEv</a:t>
              </a:r>
              <a:r>
                <a:rPr lang="en-US" sz="3200" b="1" dirty="0"/>
                <a:t> for #3: </a:t>
              </a:r>
            </a:p>
            <a:p>
              <a:pPr algn="l"/>
              <a:r>
                <a:rPr lang="en-US" sz="3200" dirty="0" err="1"/>
                <a:t>pollev.com</a:t>
              </a:r>
              <a:r>
                <a:rPr lang="en-US" sz="3200" dirty="0"/>
                <a:t>/cs107 </a:t>
              </a:r>
            </a:p>
          </p:txBody>
        </p:sp>
        <p:pic>
          <p:nvPicPr>
            <p:cNvPr id="9" name="Picture 8" descr="QR code for pollev.com/cs107">
              <a:extLst>
                <a:ext uri="{FF2B5EF4-FFF2-40B4-BE49-F238E27FC236}">
                  <a16:creationId xmlns:a16="http://schemas.microsoft.com/office/drawing/2014/main" id="{5D2521D0-788F-3649-677D-4CA44D238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25000" y="5480455"/>
              <a:ext cx="1083633" cy="10948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542557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50C4D-E1BA-0A2A-B015-A7E14474F3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955FDD-D427-E9AB-4FE9-FE3B171C52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slide.url=https://www.polleverywhere.com/free_text_polls/3C7AXfREuRINkZeo2AhhN">
            <a:extLst>
              <a:ext uri="{FF2B5EF4-FFF2-40B4-BE49-F238E27FC236}">
                <a16:creationId xmlns:a16="http://schemas.microsoft.com/office/drawing/2014/main" id="{5A37C05B-A285-7455-A845-2F59C36970FA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63500"/>
            <a:ext cx="12065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9956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41D5B-035D-E347-18F6-B7E7F09D9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4B627-A0B0-1090-2C35-E6167DFC4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Shifting and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DEE32-8C78-D692-A803-852F742978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Suppose we have a 32-bit number.</a:t>
            </a:r>
          </a:p>
          <a:p>
            <a:pPr marL="0" indent="0">
              <a:buNone/>
            </a:pPr>
            <a:r>
              <a:rPr lang="en-US" dirty="0"/>
              <a:t>How can we use bit operators to design a mask that turns on the </a:t>
            </a:r>
            <a:r>
              <a:rPr lang="en-US" dirty="0" err="1"/>
              <a:t>i-th</a:t>
            </a:r>
            <a:r>
              <a:rPr lang="en-US" dirty="0"/>
              <a:t> bit of a number for any </a:t>
            </a:r>
            <a:r>
              <a:rPr lang="en-US" dirty="0" err="1"/>
              <a:t>i</a:t>
            </a:r>
            <a:r>
              <a:rPr lang="en-US" dirty="0"/>
              <a:t> (0, 1, 2, …, 31)?  (indexes are from right to left, LSB to MSB)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accent1"/>
                </a:solidFill>
              </a:rPr>
              <a:t>What operator is good for turning on certain bits?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accent1"/>
                </a:solidFill>
              </a:rPr>
              <a:t>What mask do we want?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accent1"/>
                </a:solidFill>
              </a:rPr>
              <a:t>How do we create that mask?  How would we write this operation in code?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x | (1 &lt;&lt; </a:t>
            </a:r>
            <a:r>
              <a:rPr lang="en-US" dirty="0" err="1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/>
              <a:t>What if x is a 64-bit number (e.g. long) and </a:t>
            </a:r>
            <a:r>
              <a:rPr lang="en-US" dirty="0" err="1"/>
              <a:t>i</a:t>
            </a:r>
            <a:r>
              <a:rPr lang="en-US" dirty="0"/>
              <a:t> could be 0-63?  It turns out there’s a problem with this expression…</a:t>
            </a:r>
            <a:endParaRPr lang="en-US" b="1" dirty="0">
              <a:solidFill>
                <a:schemeClr val="accent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b="1" dirty="0">
              <a:solidFill>
                <a:schemeClr val="accent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38F6CD-3AAC-48CF-67C3-40D84CBDF43E}"/>
              </a:ext>
            </a:extLst>
          </p:cNvPr>
          <p:cNvSpPr txBox="1"/>
          <p:nvPr/>
        </p:nvSpPr>
        <p:spPr>
          <a:xfrm>
            <a:off x="8305886" y="1215105"/>
            <a:ext cx="37337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int x = 0b1010010;</a:t>
            </a:r>
          </a:p>
        </p:txBody>
      </p:sp>
    </p:spTree>
    <p:extLst>
      <p:ext uri="{BB962C8B-B14F-4D97-AF65-F5344CB8AC3E}">
        <p14:creationId xmlns:p14="http://schemas.microsoft.com/office/powerpoint/2010/main" val="3180764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B45AE-7EA1-3046-9094-9E7DBF454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Operator Pitfalls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45EA4-B31A-7041-8F37-763B93BC1F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Number literals in your code default to </a:t>
            </a:r>
            <a:r>
              <a:rPr lang="en-US" b="1" dirty="0"/>
              <a:t>int</a:t>
            </a:r>
            <a:r>
              <a:rPr lang="en-US" dirty="0"/>
              <a:t> (if they fit in an </a:t>
            </a:r>
            <a:r>
              <a:rPr lang="en-US" b="1" dirty="0"/>
              <a:t>int</a:t>
            </a:r>
            <a:r>
              <a:rPr lang="en-US" dirty="0"/>
              <a:t>).  Let’s say we want a long with the index-32 bit as 1: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long num = 1 &lt;&lt; 32;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doesn’t work!  1 is by default an </a:t>
            </a:r>
            <a:r>
              <a:rPr lang="en-US" b="1" dirty="0"/>
              <a:t>int</a:t>
            </a:r>
            <a:r>
              <a:rPr lang="en-US" dirty="0"/>
              <a:t>, and you can’t shift an int by 32 because it only has 32 bits (undefined behavior).  You must specify that you want 1 to be a </a:t>
            </a:r>
            <a:r>
              <a:rPr lang="en-US" b="1" dirty="0"/>
              <a:t>long</a:t>
            </a:r>
            <a:r>
              <a:rPr lang="en-US" dirty="0"/>
              <a:t>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= 1</a:t>
            </a:r>
            <a:r>
              <a:rPr lang="en-US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&lt;&lt; 32;</a:t>
            </a:r>
          </a:p>
        </p:txBody>
      </p:sp>
    </p:spTree>
    <p:extLst>
      <p:ext uri="{BB962C8B-B14F-4D97-AF65-F5344CB8AC3E}">
        <p14:creationId xmlns:p14="http://schemas.microsoft.com/office/powerpoint/2010/main" val="12060637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EF79A-137F-2346-83F0-1003B284D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Shifting and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8BD39-AD12-8949-A30B-4BD352078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Suppose we have a 64-bit number.</a:t>
            </a:r>
          </a:p>
          <a:p>
            <a:pPr marL="0" indent="0">
              <a:buNone/>
            </a:pPr>
            <a:r>
              <a:rPr lang="en-US" dirty="0"/>
              <a:t>How can we use bit operators to design a mask that turns on the </a:t>
            </a:r>
            <a:r>
              <a:rPr lang="en-US" dirty="0" err="1"/>
              <a:t>i-th</a:t>
            </a:r>
            <a:r>
              <a:rPr lang="en-US" dirty="0"/>
              <a:t> bit of a number for any </a:t>
            </a:r>
            <a:r>
              <a:rPr lang="en-US" dirty="0" err="1"/>
              <a:t>i</a:t>
            </a:r>
            <a:r>
              <a:rPr lang="en-US" dirty="0"/>
              <a:t> (0, 1, 2, …, 63)?  (indexes are from right to left, LSB to MSB)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x | (1L &lt;&lt; </a:t>
            </a:r>
            <a:r>
              <a:rPr lang="en-US" dirty="0" err="1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F39A4E-BFB3-AF42-8065-C33989E7F9D9}"/>
              </a:ext>
            </a:extLst>
          </p:cNvPr>
          <p:cNvSpPr txBox="1"/>
          <p:nvPr/>
        </p:nvSpPr>
        <p:spPr>
          <a:xfrm>
            <a:off x="8108716" y="1215105"/>
            <a:ext cx="3930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long x = 0b1010010;</a:t>
            </a:r>
          </a:p>
        </p:txBody>
      </p:sp>
    </p:spTree>
    <p:extLst>
      <p:ext uri="{BB962C8B-B14F-4D97-AF65-F5344CB8AC3E}">
        <p14:creationId xmlns:p14="http://schemas.microsoft.com/office/powerpoint/2010/main" val="6061227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A3843-CC22-B24F-AC97-F71AC5E3C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Literal Suffixes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43E5BC6-417E-8545-AA3C-5ED966371D1E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b="1" dirty="0"/>
              <a:t>U</a:t>
            </a:r>
            <a:r>
              <a:rPr lang="en-US" dirty="0"/>
              <a:t> makes a literal unsigned, and </a:t>
            </a:r>
            <a:r>
              <a:rPr lang="en-US" b="1" dirty="0"/>
              <a:t>L</a:t>
            </a:r>
            <a:r>
              <a:rPr lang="en-US" dirty="0"/>
              <a:t> makes a literal a long.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w = -5 &gt;&gt; 1;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0b1111...1101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-3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-5U &gt;&gt; 1;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0b0111...1101, 2147483645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y = 1 &lt;&lt; 32;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0! (technically undefined)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z = 1L &lt;&lt; 32;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4294967296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59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8923B-9FBF-8F22-D138-DBAD68D91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1L &lt;&lt; </a:t>
            </a:r>
            <a:r>
              <a:rPr lang="en-US" dirty="0" err="1"/>
              <a:t>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87116-D2B4-1D8A-4EEA-B76BEEB3E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does </a:t>
            </a:r>
            <a:r>
              <a:rPr lang="en-US" b="1" dirty="0"/>
              <a:t>1L &lt;&lt; </a:t>
            </a:r>
            <a:r>
              <a:rPr lang="en-US" b="1" dirty="0" err="1"/>
              <a:t>i</a:t>
            </a:r>
            <a:r>
              <a:rPr lang="en-US" dirty="0"/>
              <a:t> represent numerically?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A power of 2!  Specifically, 2</a:t>
            </a:r>
            <a:r>
              <a:rPr lang="en-US" i="1" baseline="30000" dirty="0"/>
              <a:t>i</a:t>
            </a:r>
            <a:r>
              <a:rPr lang="en-US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50494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595100" algn="r"/>
              </a:tabLst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Recap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: Bit Operators so far	</a:t>
            </a:r>
          </a:p>
          <a:p>
            <a:pPr>
              <a:tabLst>
                <a:tab pos="11595100" algn="r"/>
              </a:tabLst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Bit Shift Operators	</a:t>
            </a:r>
            <a:endParaRPr lang="en-US" b="1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tabLst>
                <a:tab pos="11595100" algn="r"/>
              </a:tabLst>
            </a:pPr>
            <a:r>
              <a:rPr lang="en-US" b="1" dirty="0"/>
              <a:t>Example: Powers of 2	</a:t>
            </a:r>
          </a:p>
          <a:p>
            <a:pPr>
              <a:tabLst>
                <a:tab pos="11595100" algn="r"/>
              </a:tabLst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Demo: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GDB</a:t>
            </a:r>
            <a:endParaRPr lang="en-US" b="1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tabLst>
                <a:tab pos="11595100" algn="r"/>
              </a:tabLst>
            </a:pP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1B7E33-59DD-7F97-EAC7-5D7ED96260B6}"/>
              </a:ext>
            </a:extLst>
          </p:cNvPr>
          <p:cNvSpPr txBox="1"/>
          <p:nvPr/>
        </p:nvSpPr>
        <p:spPr>
          <a:xfrm>
            <a:off x="3091010" y="6336268"/>
            <a:ext cx="600997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/class/cs107/lecture-code/lect5 .</a:t>
            </a:r>
          </a:p>
        </p:txBody>
      </p:sp>
    </p:spTree>
    <p:extLst>
      <p:ext uri="{BB962C8B-B14F-4D97-AF65-F5344CB8AC3E}">
        <p14:creationId xmlns:p14="http://schemas.microsoft.com/office/powerpoint/2010/main" val="7183987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5310F-6BCD-A34F-8880-B88021114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 of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3759D-DDFC-2B46-B4C4-1419C3172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2743200"/>
            <a:ext cx="11811000" cy="2057400"/>
          </a:xfrm>
        </p:spPr>
        <p:txBody>
          <a:bodyPr/>
          <a:lstStyle/>
          <a:p>
            <a:pPr marL="0" indent="0">
              <a:buNone/>
            </a:pPr>
            <a:r>
              <a:rPr lang="en-US" sz="4800" b="1" dirty="0"/>
              <a:t>Challenge: </a:t>
            </a:r>
            <a:r>
              <a:rPr lang="en-US" sz="4800" dirty="0"/>
              <a:t>without using loops or math library functions, how could we detect whether a number is a power of 2?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3200" dirty="0"/>
              <a:t>What is true about a power of 2 but not other numbers? 🤔</a:t>
            </a:r>
          </a:p>
        </p:txBody>
      </p:sp>
    </p:spTree>
    <p:extLst>
      <p:ext uri="{BB962C8B-B14F-4D97-AF65-F5344CB8AC3E}">
        <p14:creationId xmlns:p14="http://schemas.microsoft.com/office/powerpoint/2010/main" val="202391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C56F8-F27D-CBF5-44A2-0127FB1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 of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5F04C-11ED-500D-044A-A1275DEE8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Key idea: </a:t>
            </a:r>
            <a:r>
              <a:rPr lang="en-US" dirty="0"/>
              <a:t>A power of 2 minus 1 will have all bits below the original bit be 1, and everything else be 0.  E.g.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0b10000 – 1 = 0b01111</a:t>
            </a:r>
          </a:p>
          <a:p>
            <a:pPr marL="0" indent="0">
              <a:buNone/>
            </a:pPr>
            <a:r>
              <a:rPr lang="en-US" dirty="0"/>
              <a:t>0b100 – 1 = 0b011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Not true for other non-power-of-2 numbers (excluding 0):</a:t>
            </a:r>
          </a:p>
          <a:p>
            <a:pPr marL="0" indent="0">
              <a:buNone/>
            </a:pPr>
            <a:r>
              <a:rPr lang="en-US" dirty="0"/>
              <a:t>0b10010 – 1 = 0b10001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Cool idea: </a:t>
            </a:r>
            <a:r>
              <a:rPr lang="en-US" i="1" u="sng" dirty="0"/>
              <a:t>no bits overlap</a:t>
            </a:r>
            <a:r>
              <a:rPr lang="en-US" dirty="0"/>
              <a:t> between a power of 2 and a power of 2 minus 1.  How is this handy?</a:t>
            </a: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35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Powers of 2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E0FC0FA-449D-6D48-6C91-AADD5DBCD2C1}"/>
              </a:ext>
            </a:extLst>
          </p:cNvPr>
          <p:cNvSpPr txBox="1"/>
          <p:nvPr/>
        </p:nvSpPr>
        <p:spPr>
          <a:xfrm>
            <a:off x="5061031" y="6324600"/>
            <a:ext cx="20842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is_power_of_2.c</a:t>
            </a:r>
          </a:p>
        </p:txBody>
      </p:sp>
    </p:spTree>
    <p:extLst>
      <p:ext uri="{BB962C8B-B14F-4D97-AF65-F5344CB8AC3E}">
        <p14:creationId xmlns:p14="http://schemas.microsoft.com/office/powerpoint/2010/main" val="30428071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485447B-3316-B7B8-1BA8-B090E5CF3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is_power_of_2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1C1645-27F3-016B-1564-87BB734991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This function uses bitwise operators to return whether 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* or not this number is a power of 2.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*/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bool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is_power_of_2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(unsigned int value) 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return value != 0 &amp;&amp; (value &amp; (value - 1)) == 0;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182889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595100" algn="r"/>
              </a:tabLst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Recap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: Bit Operators so far	</a:t>
            </a:r>
          </a:p>
          <a:p>
            <a:pPr>
              <a:tabLst>
                <a:tab pos="11595100" algn="r"/>
              </a:tabLst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Bit Shift Operators	</a:t>
            </a:r>
            <a:endParaRPr lang="en-US" b="1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tabLst>
                <a:tab pos="11595100" algn="r"/>
              </a:tabLst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Example: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Powers of 2	</a:t>
            </a:r>
          </a:p>
          <a:p>
            <a:pPr>
              <a:tabLst>
                <a:tab pos="11595100" algn="r"/>
              </a:tabLst>
            </a:pPr>
            <a:r>
              <a:rPr lang="en-US" b="1" dirty="0"/>
              <a:t>Demo: GDB</a:t>
            </a:r>
          </a:p>
          <a:p>
            <a:pPr>
              <a:tabLst>
                <a:tab pos="11595100" algn="r"/>
              </a:tabLst>
            </a:pP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1B7E33-59DD-7F97-EAC7-5D7ED96260B6}"/>
              </a:ext>
            </a:extLst>
          </p:cNvPr>
          <p:cNvSpPr txBox="1"/>
          <p:nvPr/>
        </p:nvSpPr>
        <p:spPr>
          <a:xfrm>
            <a:off x="3091010" y="6336268"/>
            <a:ext cx="600997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/class/cs107/lecture-code/lect5 .</a:t>
            </a:r>
          </a:p>
        </p:txBody>
      </p:sp>
    </p:spTree>
    <p:extLst>
      <p:ext uri="{BB962C8B-B14F-4D97-AF65-F5344CB8AC3E}">
        <p14:creationId xmlns:p14="http://schemas.microsoft.com/office/powerpoint/2010/main" val="83012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578C0-8A5B-AA4D-9FC5-1BA029976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Introducing GDB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E1F84-BCB8-B848-9EB7-EAD08D061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2209800"/>
            <a:ext cx="11811000" cy="3200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5500" dirty="0"/>
              <a:t>Is there a way to step through the execution of a program and print out its values as it’s running?  E.g., to view binary representations?  </a:t>
            </a:r>
            <a:r>
              <a:rPr lang="en-US" sz="5500" b="1" dirty="0"/>
              <a:t>Yes!</a:t>
            </a:r>
            <a:endParaRPr lang="en-US" sz="5500" dirty="0"/>
          </a:p>
          <a:p>
            <a:pPr algn="ctr"/>
            <a:endParaRPr lang="en-US" sz="5500" dirty="0"/>
          </a:p>
        </p:txBody>
      </p:sp>
    </p:spTree>
    <p:extLst>
      <p:ext uri="{BB962C8B-B14F-4D97-AF65-F5344CB8AC3E}">
        <p14:creationId xmlns:p14="http://schemas.microsoft.com/office/powerpoint/2010/main" val="19115366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3A027-4E6C-7F4D-BF06-15AA31C4E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GDB Debugger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8E666-B488-B949-B4E3-73BDAFEA22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GDB is a </a:t>
            </a:r>
            <a:r>
              <a:rPr lang="en-US" b="1" dirty="0"/>
              <a:t>command-line debugger</a:t>
            </a:r>
            <a:r>
              <a:rPr lang="en-US" dirty="0"/>
              <a:t>, a text-based debugger similar to other debuggers you may have used, such as in Qt Creator.</a:t>
            </a:r>
          </a:p>
          <a:p>
            <a:r>
              <a:rPr lang="en-US" dirty="0"/>
              <a:t>Can add </a:t>
            </a:r>
            <a:r>
              <a:rPr lang="en-US" b="1" dirty="0"/>
              <a:t>breakpoints</a:t>
            </a:r>
            <a:r>
              <a:rPr lang="en-US" dirty="0"/>
              <a:t> at specific places in your program to pause there</a:t>
            </a:r>
          </a:p>
          <a:p>
            <a:r>
              <a:rPr lang="en-US" dirty="0"/>
              <a:t>Can step through execution line by line</a:t>
            </a:r>
          </a:p>
          <a:p>
            <a:r>
              <a:rPr lang="en-US" dirty="0"/>
              <a:t>Can print out values of variables in various ways (including binary)</a:t>
            </a:r>
          </a:p>
          <a:p>
            <a:r>
              <a:rPr lang="en-US" dirty="0"/>
              <a:t>Helps you track down where your program crashed</a:t>
            </a:r>
          </a:p>
          <a:p>
            <a:r>
              <a:rPr lang="en-US" dirty="0"/>
              <a:t>And much, much more!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GDB is essential to your success in CS107 this quarter!  We’ll be building our familiarity with GDB over the course of the quarter.</a:t>
            </a:r>
          </a:p>
          <a:p>
            <a:pPr marL="0" indent="0">
              <a:buNone/>
            </a:pPr>
            <a:r>
              <a:rPr lang="en-US" dirty="0"/>
              <a:t>Debugging guide: </a:t>
            </a:r>
            <a:r>
              <a:rPr lang="en-US" dirty="0">
                <a:hlinkClick r:id="rId3"/>
              </a:rPr>
              <a:t>cs107.stanford.edu/resources/debugging.html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4936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1CCE-FB30-C441-ADC6-83844433B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gdb</a:t>
            </a:r>
            <a:r>
              <a:rPr lang="en-US" dirty="0"/>
              <a:t> on a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7F1F7-3537-CF49-B6CC-5514F5AB80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474450" algn="r"/>
              </a:tabLst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myprogram</a:t>
            </a:r>
            <a:r>
              <a:rPr lang="en-US" dirty="0"/>
              <a:t>	run </a:t>
            </a:r>
            <a:r>
              <a:rPr lang="en-US" dirty="0" err="1"/>
              <a:t>gdb</a:t>
            </a:r>
            <a:r>
              <a:rPr lang="en-US" dirty="0"/>
              <a:t> on executable</a:t>
            </a:r>
          </a:p>
          <a:p>
            <a:pPr>
              <a:tabLst>
                <a:tab pos="11474450" algn="r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dirty="0"/>
              <a:t> 	Set breakpoint on a function (e.g.,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 main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	or line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 42</a:t>
            </a:r>
            <a:r>
              <a:rPr lang="en-US" dirty="0"/>
              <a:t>)</a:t>
            </a:r>
          </a:p>
          <a:p>
            <a:pPr>
              <a:tabLst>
                <a:tab pos="11474450" algn="r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 82</a:t>
            </a:r>
            <a:r>
              <a:rPr lang="en-US" dirty="0"/>
              <a:t>	Run with provided </a:t>
            </a:r>
            <a:r>
              <a:rPr lang="en-US" dirty="0" err="1"/>
              <a:t>args</a:t>
            </a:r>
            <a:endParaRPr lang="en-US" dirty="0"/>
          </a:p>
          <a:p>
            <a:pPr>
              <a:tabLst>
                <a:tab pos="11474450" algn="r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n, s, continue</a:t>
            </a:r>
            <a:r>
              <a:rPr lang="en-US" dirty="0"/>
              <a:t>	control forward execution (next, step into, continue)</a:t>
            </a:r>
          </a:p>
          <a:p>
            <a:pPr>
              <a:tabLst>
                <a:tab pos="11474450" algn="r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</a:t>
            </a:r>
            <a:r>
              <a:rPr lang="en-US" dirty="0"/>
              <a:t>	print variable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varname</a:t>
            </a:r>
            <a:r>
              <a:rPr lang="en-US" dirty="0"/>
              <a:t>) or evaluated expression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 3L &lt;&lt; 10</a:t>
            </a:r>
            <a:r>
              <a:rPr lang="en-US" dirty="0"/>
              <a:t>)</a:t>
            </a:r>
          </a:p>
          <a:p>
            <a:pPr lvl="1">
              <a:tabLst>
                <a:tab pos="11474450" algn="r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p/t, p/x</a:t>
            </a:r>
            <a:r>
              <a:rPr lang="en-US" dirty="0"/>
              <a:t>                  binary and hex formats.</a:t>
            </a:r>
          </a:p>
          <a:p>
            <a:pPr lvl="1">
              <a:tabLst>
                <a:tab pos="11474450" algn="r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p/d, p/u, p/c</a:t>
            </a:r>
          </a:p>
          <a:p>
            <a:pPr>
              <a:tabLst>
                <a:tab pos="11474450" algn="r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info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locals</a:t>
            </a:r>
          </a:p>
          <a:p>
            <a:pPr>
              <a:tabLst>
                <a:tab pos="11474450" algn="r"/>
              </a:tabLst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  <a:tabLst>
                <a:tab pos="11474450" algn="r"/>
              </a:tabLst>
            </a:pPr>
            <a:r>
              <a:rPr lang="en-US" b="1" dirty="0">
                <a:solidFill>
                  <a:srgbClr val="0070C0"/>
                </a:solidFill>
              </a:rPr>
              <a:t>Important</a:t>
            </a:r>
            <a:r>
              <a:rPr lang="en-US" dirty="0"/>
              <a:t>: </a:t>
            </a:r>
            <a:r>
              <a:rPr lang="en-US" dirty="0" err="1"/>
              <a:t>gdb</a:t>
            </a:r>
            <a:r>
              <a:rPr lang="en-US" dirty="0"/>
              <a:t> does not run the current line until you hit “next”</a:t>
            </a:r>
          </a:p>
        </p:txBody>
      </p:sp>
    </p:spTree>
    <p:extLst>
      <p:ext uri="{BB962C8B-B14F-4D97-AF65-F5344CB8AC3E}">
        <p14:creationId xmlns:p14="http://schemas.microsoft.com/office/powerpoint/2010/main" val="9742411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Bitmasks and GDB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0C3A32-EB5C-4217-F9B3-8C360E392E97}"/>
              </a:ext>
            </a:extLst>
          </p:cNvPr>
          <p:cNvSpPr txBox="1"/>
          <p:nvPr/>
        </p:nvSpPr>
        <p:spPr>
          <a:xfrm>
            <a:off x="4927252" y="6324600"/>
            <a:ext cx="233749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bits_playground.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9358463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AC685-91C4-0C4B-A528-2FDB02A23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gdb</a:t>
            </a:r>
            <a:r>
              <a:rPr lang="en-US" dirty="0"/>
              <a:t>: highly recommended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43B63-A485-8949-8C86-C75A7FA94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Using GDB may seem like overkill vs. using </a:t>
            </a:r>
            <a:r>
              <a:rPr lang="en-US" b="1" dirty="0" err="1"/>
              <a:t>printf</a:t>
            </a:r>
            <a:r>
              <a:rPr lang="en-US" dirty="0"/>
              <a:t> statements.  However, </a:t>
            </a:r>
            <a:r>
              <a:rPr lang="en-US" dirty="0" err="1"/>
              <a:t>gdb</a:t>
            </a:r>
            <a:r>
              <a:rPr lang="en-US" dirty="0"/>
              <a:t> is incredibly useful for assign1 (and all assignments):</a:t>
            </a:r>
          </a:p>
          <a:p>
            <a:r>
              <a:rPr lang="en-US" dirty="0"/>
              <a:t>A fast “C interpreter”: p + &lt;expression&gt;</a:t>
            </a:r>
          </a:p>
          <a:p>
            <a:pPr lvl="1"/>
            <a:r>
              <a:rPr lang="en-US" dirty="0"/>
              <a:t>Sandbox/try out ideas around </a:t>
            </a:r>
            <a:r>
              <a:rPr lang="en-US" dirty="0" err="1"/>
              <a:t>bitshift</a:t>
            </a:r>
            <a:r>
              <a:rPr lang="en-US" dirty="0"/>
              <a:t> operators, signed/unsigned types, etc.</a:t>
            </a:r>
          </a:p>
          <a:p>
            <a:pPr lvl="1"/>
            <a:r>
              <a:rPr lang="en-US" dirty="0"/>
              <a:t>Can print values out in binary!</a:t>
            </a:r>
          </a:p>
          <a:p>
            <a:pPr lvl="1"/>
            <a:r>
              <a:rPr lang="en-US" dirty="0"/>
              <a:t>Once you’re happy, then make changes to your C file</a:t>
            </a:r>
          </a:p>
          <a:p>
            <a:r>
              <a:rPr lang="en-US" b="1" dirty="0"/>
              <a:t>Tip</a:t>
            </a:r>
            <a:r>
              <a:rPr lang="en-US" dirty="0"/>
              <a:t>: Open two terminal windows and SSH into myth in both</a:t>
            </a:r>
          </a:p>
          <a:p>
            <a:pPr lvl="1"/>
            <a:r>
              <a:rPr lang="en-US" dirty="0"/>
              <a:t>Keep one for emacs, the other for </a:t>
            </a:r>
            <a:r>
              <a:rPr lang="en-US" dirty="0" err="1"/>
              <a:t>gdb</a:t>
            </a:r>
            <a:r>
              <a:rPr lang="en-US" dirty="0"/>
              <a:t>/command-line</a:t>
            </a:r>
          </a:p>
          <a:p>
            <a:pPr lvl="1"/>
            <a:r>
              <a:rPr lang="en-US" dirty="0"/>
              <a:t>Easily reference C file line numbers and variables while accessing </a:t>
            </a:r>
            <a:r>
              <a:rPr lang="en-US" dirty="0" err="1"/>
              <a:t>gdb</a:t>
            </a:r>
            <a:endParaRPr lang="en-US" dirty="0"/>
          </a:p>
          <a:p>
            <a:r>
              <a:rPr lang="en-US" b="1" dirty="0"/>
              <a:t>Tip</a:t>
            </a:r>
            <a:r>
              <a:rPr lang="en-US" dirty="0"/>
              <a:t>: Every time you update your C file, </a:t>
            </a:r>
            <a:r>
              <a:rPr lang="en-US" b="1" dirty="0"/>
              <a:t>make</a:t>
            </a:r>
            <a:r>
              <a:rPr lang="en-US" dirty="0"/>
              <a:t> and then rerun </a:t>
            </a:r>
            <a:r>
              <a:rPr lang="en-US" dirty="0" err="1"/>
              <a:t>gdb</a:t>
            </a:r>
            <a:r>
              <a:rPr lang="en-US" dirty="0"/>
              <a:t>.</a:t>
            </a:r>
            <a:endParaRPr lang="en-US" b="1" dirty="0"/>
          </a:p>
          <a:p>
            <a:pPr marL="0" indent="0">
              <a:buNone/>
            </a:pPr>
            <a:r>
              <a:rPr lang="en-US" dirty="0" err="1"/>
              <a:t>Gdb</a:t>
            </a:r>
            <a:r>
              <a:rPr lang="en-US" dirty="0"/>
              <a:t> takes practice! But the payoff is tremendous! </a:t>
            </a:r>
            <a:r>
              <a:rPr lang="en-US" dirty="0">
                <a:sym typeface="Wingdings" pitchFamily="2" charset="2"/>
              </a:rPr>
              <a:t> 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9426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595100" algn="r"/>
              </a:tabLst>
            </a:pPr>
            <a:r>
              <a:rPr lang="en-US" b="1" dirty="0"/>
              <a:t>Recap</a:t>
            </a:r>
            <a:r>
              <a:rPr lang="en-US" dirty="0"/>
              <a:t>: Bit Operators so far	</a:t>
            </a:r>
          </a:p>
          <a:p>
            <a:pPr>
              <a:tabLst>
                <a:tab pos="11595100" algn="r"/>
              </a:tabLst>
            </a:pPr>
            <a:r>
              <a:rPr lang="en-US" b="1" dirty="0"/>
              <a:t>Bit Operators + GDB Demo: </a:t>
            </a:r>
            <a:r>
              <a:rPr lang="en-US" dirty="0"/>
              <a:t>Courses	</a:t>
            </a:r>
            <a:endParaRPr lang="en-US" b="1" dirty="0"/>
          </a:p>
          <a:p>
            <a:pPr>
              <a:tabLst>
                <a:tab pos="11595100" algn="r"/>
              </a:tabLst>
            </a:pPr>
            <a:r>
              <a:rPr lang="en-US" b="1" dirty="0"/>
              <a:t>Demo 2:</a:t>
            </a:r>
            <a:r>
              <a:rPr lang="en-US" dirty="0"/>
              <a:t> Practice and Powers of 2	</a:t>
            </a:r>
            <a:endParaRPr lang="en-US" b="1" dirty="0"/>
          </a:p>
          <a:p>
            <a:pPr>
              <a:tabLst>
                <a:tab pos="11595100" algn="r"/>
              </a:tabLst>
            </a:pPr>
            <a:r>
              <a:rPr lang="en-US" dirty="0"/>
              <a:t>Bit Shift Operators	</a:t>
            </a:r>
          </a:p>
          <a:p>
            <a:pPr>
              <a:tabLst>
                <a:tab pos="11595100" algn="r"/>
              </a:tabLst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Next time: </a:t>
            </a:r>
            <a:r>
              <a:rPr lang="en-US" i="1" dirty="0"/>
              <a:t>How can a computer represent and manipulate more complex data like text?</a:t>
            </a:r>
            <a:r>
              <a:rPr lang="en-US" dirty="0"/>
              <a:t> 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B7C309-0A07-0D42-B055-0B50E873A5A4}"/>
              </a:ext>
            </a:extLst>
          </p:cNvPr>
          <p:cNvSpPr txBox="1"/>
          <p:nvPr/>
        </p:nvSpPr>
        <p:spPr>
          <a:xfrm>
            <a:off x="5791200" y="1306286"/>
            <a:ext cx="6172200" cy="35394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/>
              <a:t>Lecture 5 takeaways:</a:t>
            </a:r>
            <a:r>
              <a:rPr lang="en-US" sz="3200" dirty="0"/>
              <a:t> We can use bit operators like &amp;, |, ~, &lt;&lt;, etc. to manipulate the binary representation of values.  A number is a bit pattern that can be manipulated arithmetically or bitwise at your convenience!</a:t>
            </a:r>
          </a:p>
        </p:txBody>
      </p:sp>
    </p:spTree>
    <p:extLst>
      <p:ext uri="{BB962C8B-B14F-4D97-AF65-F5344CB8AC3E}">
        <p14:creationId xmlns:p14="http://schemas.microsoft.com/office/powerpoint/2010/main" val="40268538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56B3E-ABEC-914F-A969-7E12EDDB1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002631"/>
            <a:ext cx="10958512" cy="2852737"/>
          </a:xfrm>
        </p:spPr>
        <p:txBody>
          <a:bodyPr/>
          <a:lstStyle/>
          <a:p>
            <a:r>
              <a:rPr lang="en-US" dirty="0"/>
              <a:t>Extra Practice</a:t>
            </a:r>
          </a:p>
        </p:txBody>
      </p:sp>
    </p:spTree>
    <p:extLst>
      <p:ext uri="{BB962C8B-B14F-4D97-AF65-F5344CB8AC3E}">
        <p14:creationId xmlns:p14="http://schemas.microsoft.com/office/powerpoint/2010/main" val="33180523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917E5-AD94-F349-884B-FB71526F8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Shift Operation Pitfalls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8B1D4-7F53-9344-933D-51E7F70B6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i="1" dirty="0"/>
              <a:t>Technically</a:t>
            </a:r>
            <a:r>
              <a:rPr lang="en-US" dirty="0"/>
              <a:t>, the C standard does not precisely define whether a right shift for signed integers is logical or arithmetic.  However, </a:t>
            </a:r>
            <a:r>
              <a:rPr lang="en-US" b="1" dirty="0"/>
              <a:t>almost all compilers/machines</a:t>
            </a:r>
            <a:r>
              <a:rPr lang="en-US" dirty="0"/>
              <a:t> use arithmetic, and you can most likely assume this.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Operator precedence can be tricky!  For example: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1&lt;&lt;2 + 3&lt;&lt;4</a:t>
            </a:r>
            <a:r>
              <a:rPr lang="en-US" dirty="0"/>
              <a:t>  means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 &lt;&lt; (2+3) &lt;&lt; 4</a:t>
            </a:r>
            <a:r>
              <a:rPr lang="en-US" dirty="0"/>
              <a:t> because addition and 	subtraction have higher precedence than shifts!  Always use parentheses 	to be sure: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(1&lt;&lt;2) + (3&lt;&lt;4)</a:t>
            </a:r>
          </a:p>
        </p:txBody>
      </p:sp>
    </p:spTree>
    <p:extLst>
      <p:ext uri="{BB962C8B-B14F-4D97-AF65-F5344CB8AC3E}">
        <p14:creationId xmlns:p14="http://schemas.microsoft.com/office/powerpoint/2010/main" val="1258371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09BCC-2CB7-894B-8BE0-F0328FA41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 Wheel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AECA5-65C6-9F4F-A8ED-666A580770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Another application for storing data efficiently in binary is representing </a:t>
            </a:r>
            <a:r>
              <a:rPr lang="en-US" b="1" dirty="0"/>
              <a:t>colors</a:t>
            </a:r>
            <a:r>
              <a:rPr lang="en-US" dirty="0"/>
              <a:t>.</a:t>
            </a:r>
          </a:p>
          <a:p>
            <a:r>
              <a:rPr lang="en-US" dirty="0"/>
              <a:t>A color representation commonly consists of opacity (how transparent or opaque it is), and how much red/green/blue is in the color.</a:t>
            </a:r>
          </a:p>
          <a:p>
            <a:r>
              <a:rPr lang="en-US" b="1" dirty="0"/>
              <a:t>Key idea:</a:t>
            </a:r>
            <a:r>
              <a:rPr lang="en-US" dirty="0"/>
              <a:t> we can encode each of these in 1 byte, in a value from 0-255!  Thus, an entire color can be represented in one 4-byte </a:t>
            </a:r>
            <a:r>
              <a:rPr lang="en-US" b="1" dirty="0"/>
              <a:t>integer</a:t>
            </a:r>
            <a:r>
              <a:rPr lang="en-US" dirty="0"/>
              <a:t>.</a:t>
            </a:r>
            <a:endParaRPr lang="en-US" sz="4200" b="1" dirty="0"/>
          </a:p>
          <a:p>
            <a:pPr marL="0" indent="0" algn="ctr">
              <a:buNone/>
            </a:pPr>
            <a:r>
              <a:rPr lang="en-US" sz="10000" b="1" dirty="0"/>
              <a:t>0x 42 53 01 44</a:t>
            </a: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17A8D5B4-10F1-3345-AE93-C35779367DC3}"/>
              </a:ext>
            </a:extLst>
          </p:cNvPr>
          <p:cNvSpPr/>
          <p:nvPr/>
        </p:nvSpPr>
        <p:spPr>
          <a:xfrm rot="16200000">
            <a:off x="4267200" y="4419600"/>
            <a:ext cx="381000" cy="1295400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7B7BA7-6523-184C-9433-69D74C863C35}"/>
              </a:ext>
            </a:extLst>
          </p:cNvPr>
          <p:cNvSpPr txBox="1"/>
          <p:nvPr/>
        </p:nvSpPr>
        <p:spPr>
          <a:xfrm>
            <a:off x="3974234" y="5313402"/>
            <a:ext cx="966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Opacity</a:t>
            </a:r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330CB21F-E638-4046-90A2-045CF368DC7B}"/>
              </a:ext>
            </a:extLst>
          </p:cNvPr>
          <p:cNvSpPr/>
          <p:nvPr/>
        </p:nvSpPr>
        <p:spPr>
          <a:xfrm rot="16200000">
            <a:off x="5779366" y="4419600"/>
            <a:ext cx="381000" cy="1295400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925275-59E6-9A44-B684-8FE1A3EA0E38}"/>
              </a:ext>
            </a:extLst>
          </p:cNvPr>
          <p:cNvSpPr txBox="1"/>
          <p:nvPr/>
        </p:nvSpPr>
        <p:spPr>
          <a:xfrm>
            <a:off x="5486400" y="5313402"/>
            <a:ext cx="966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Red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AD470865-8EA0-7142-BB33-BFCF9A28C21D}"/>
              </a:ext>
            </a:extLst>
          </p:cNvPr>
          <p:cNvSpPr/>
          <p:nvPr/>
        </p:nvSpPr>
        <p:spPr>
          <a:xfrm rot="16200000">
            <a:off x="7379568" y="4419600"/>
            <a:ext cx="381000" cy="1295400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F99BE8-763A-8C4B-AA35-5FB522ABF16D}"/>
              </a:ext>
            </a:extLst>
          </p:cNvPr>
          <p:cNvSpPr txBox="1"/>
          <p:nvPr/>
        </p:nvSpPr>
        <p:spPr>
          <a:xfrm>
            <a:off x="7086602" y="5313402"/>
            <a:ext cx="966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Green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2E386FB2-F5C1-0C44-BD15-EC2847251B4E}"/>
              </a:ext>
            </a:extLst>
          </p:cNvPr>
          <p:cNvSpPr/>
          <p:nvPr/>
        </p:nvSpPr>
        <p:spPr>
          <a:xfrm rot="16200000">
            <a:off x="9055966" y="4419600"/>
            <a:ext cx="381000" cy="1295400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6A1C38-6273-E74F-8928-C8ACE3FA878E}"/>
              </a:ext>
            </a:extLst>
          </p:cNvPr>
          <p:cNvSpPr txBox="1"/>
          <p:nvPr/>
        </p:nvSpPr>
        <p:spPr>
          <a:xfrm>
            <a:off x="8763000" y="5313402"/>
            <a:ext cx="966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Blue</a:t>
            </a:r>
          </a:p>
        </p:txBody>
      </p:sp>
    </p:spTree>
    <p:extLst>
      <p:ext uri="{BB962C8B-B14F-4D97-AF65-F5344CB8AC3E}">
        <p14:creationId xmlns:p14="http://schemas.microsoft.com/office/powerpoint/2010/main" val="60286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Color Wheel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C91660-A486-3D42-BDE0-B7FFB34CB1E5}"/>
              </a:ext>
            </a:extLst>
          </p:cNvPr>
          <p:cNvSpPr txBox="1"/>
          <p:nvPr/>
        </p:nvSpPr>
        <p:spPr>
          <a:xfrm>
            <a:off x="5187669" y="6324600"/>
            <a:ext cx="183095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color_wheel.c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6908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EC9D5-A2C5-3B49-95DA-52B6C818B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C4BA4-9354-E04F-BC81-F40DA89CD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Bit masking is also useful for integer representations as well.  For instance, we might want to check the value of the most-significant bit, or just one of the middle bytes.</a:t>
            </a:r>
          </a:p>
          <a:p>
            <a:endParaRPr lang="en-US" dirty="0"/>
          </a:p>
          <a:p>
            <a:r>
              <a:rPr lang="en-US" b="1" dirty="0"/>
              <a:t>Example: </a:t>
            </a:r>
            <a:r>
              <a:rPr lang="en-US" dirty="0"/>
              <a:t>If I have a 32-bit integer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j</a:t>
            </a:r>
            <a:r>
              <a:rPr lang="en-US" dirty="0"/>
              <a:t>, what operation should I perform if I want to get </a:t>
            </a:r>
            <a:r>
              <a:rPr lang="en-US" i="1" dirty="0"/>
              <a:t>just the lowest byte </a:t>
            </a:r>
            <a:r>
              <a:rPr lang="en-US" dirty="0"/>
              <a:t>in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j</a:t>
            </a:r>
            <a:r>
              <a:rPr lang="en-US" dirty="0"/>
              <a:t>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j = ...;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k = j &amp; 0xff;		// mask to get just lowest byte </a:t>
            </a:r>
          </a:p>
        </p:txBody>
      </p:sp>
    </p:spTree>
    <p:extLst>
      <p:ext uri="{BB962C8B-B14F-4D97-AF65-F5344CB8AC3E}">
        <p14:creationId xmlns:p14="http://schemas.microsoft.com/office/powerpoint/2010/main" val="32918047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EC9D5-A2C5-3B49-95DA-52B6C818B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C4BA4-9354-E04F-BC81-F40DA89CD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Practice 1: </a:t>
            </a:r>
            <a:r>
              <a:rPr lang="en-US" dirty="0"/>
              <a:t>write an expression that, given a 32-bit integer j, sets its least-significant byte to all 1s, but preserves all other bytes.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b="1" dirty="0"/>
          </a:p>
          <a:p>
            <a:r>
              <a:rPr lang="en-US" b="1" dirty="0"/>
              <a:t>Practice 2: </a:t>
            </a:r>
            <a:r>
              <a:rPr lang="en-US" dirty="0"/>
              <a:t>write an expression that, given a 32-bit integer j, flips (“complements”) all but the least-significant byte, and preserves all other bytes.</a:t>
            </a:r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485420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EC9D5-A2C5-3B49-95DA-52B6C818B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C4BA4-9354-E04F-BC81-F40DA89CD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Practice 1: </a:t>
            </a:r>
            <a:r>
              <a:rPr lang="en-US" dirty="0"/>
              <a:t>write an expression that, given a 32-bit integer j, sets its least-significant byte to all 1s, but preserves all other bytes.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	j | 0xff</a:t>
            </a:r>
          </a:p>
          <a:p>
            <a:endParaRPr lang="en-US" b="1" dirty="0"/>
          </a:p>
          <a:p>
            <a:r>
              <a:rPr lang="en-US" b="1" dirty="0"/>
              <a:t>Practice 2: </a:t>
            </a:r>
            <a:r>
              <a:rPr lang="en-US" dirty="0"/>
              <a:t>write an expression that, given a 32-bit integer j, flips (“complements”) all but the least-significant byte, and preserves all other bytes.</a:t>
            </a:r>
            <a:endParaRPr lang="en-US" b="1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j ^ ~0xff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139994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EF79A-137F-2346-83F0-1003B284D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Exercises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8BD39-AD12-8949-A30B-4BD352078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Suppose we have a 64-bit number.</a:t>
            </a:r>
          </a:p>
          <a:p>
            <a:pPr marL="0" indent="0">
              <a:buNone/>
            </a:pPr>
            <a:r>
              <a:rPr lang="en-US" dirty="0"/>
              <a:t>How can we use bit operators, and the constant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1L</a:t>
            </a:r>
            <a:r>
              <a:rPr lang="en-US" dirty="0"/>
              <a:t> or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-1L</a:t>
            </a:r>
            <a:r>
              <a:rPr lang="en-US" dirty="0"/>
              <a:t> to…</a:t>
            </a:r>
          </a:p>
          <a:p>
            <a:r>
              <a:rPr lang="en-US" dirty="0"/>
              <a:t>…design a mask that zeros out (i.e., turns off) the bottom </a:t>
            </a:r>
            <a:r>
              <a:rPr lang="en-US" dirty="0" err="1"/>
              <a:t>i</a:t>
            </a:r>
            <a:r>
              <a:rPr lang="en-US" dirty="0"/>
              <a:t> bits (and keeps the rest of the bits the same)?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F39A4E-BFB3-AF42-8065-C33989E7F9D9}"/>
              </a:ext>
            </a:extLst>
          </p:cNvPr>
          <p:cNvSpPr txBox="1"/>
          <p:nvPr/>
        </p:nvSpPr>
        <p:spPr>
          <a:xfrm>
            <a:off x="8108716" y="1215105"/>
            <a:ext cx="3930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long x = 0b1010010;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34133E-CB32-8943-B2AC-EF42E8C394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</p:spTree>
    <p:extLst>
      <p:ext uri="{BB962C8B-B14F-4D97-AF65-F5344CB8AC3E}">
        <p14:creationId xmlns:p14="http://schemas.microsoft.com/office/powerpoint/2010/main" val="8057900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EF79A-137F-2346-83F0-1003B284D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Exercises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8BD39-AD12-8949-A30B-4BD352078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Suppose we have a 64-bit number.</a:t>
            </a:r>
          </a:p>
          <a:p>
            <a:pPr marL="0" indent="0">
              <a:buNone/>
            </a:pPr>
            <a:r>
              <a:rPr lang="en-US" dirty="0"/>
              <a:t>How can we use bit operators, and the constant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1L</a:t>
            </a:r>
            <a:r>
              <a:rPr lang="en-US" dirty="0"/>
              <a:t> or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-1L</a:t>
            </a:r>
            <a:r>
              <a:rPr lang="en-US" dirty="0"/>
              <a:t> to…</a:t>
            </a:r>
          </a:p>
          <a:p>
            <a:r>
              <a:rPr lang="en-US" dirty="0"/>
              <a:t>…design a mask that zeros out (i.e., turns off) the bottom </a:t>
            </a:r>
            <a:r>
              <a:rPr lang="en-US" dirty="0" err="1"/>
              <a:t>i</a:t>
            </a:r>
            <a:r>
              <a:rPr lang="en-US" dirty="0"/>
              <a:t> bits (and keeps the rest of the bits the same)?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x &amp; (-1L &lt;&lt; </a:t>
            </a:r>
            <a:r>
              <a:rPr lang="en-US" dirty="0" err="1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F39A4E-BFB3-AF42-8065-C33989E7F9D9}"/>
              </a:ext>
            </a:extLst>
          </p:cNvPr>
          <p:cNvSpPr txBox="1"/>
          <p:nvPr/>
        </p:nvSpPr>
        <p:spPr>
          <a:xfrm>
            <a:off x="8108716" y="1215105"/>
            <a:ext cx="3930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long x = 0b1010010;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34133E-CB32-8943-B2AC-EF42E8C394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</p:spTree>
    <p:extLst>
      <p:ext uri="{BB962C8B-B14F-4D97-AF65-F5344CB8AC3E}">
        <p14:creationId xmlns:p14="http://schemas.microsoft.com/office/powerpoint/2010/main" val="3097857394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16686</TotalTime>
  <Words>3454</Words>
  <Application>Microsoft Macintosh PowerPoint</Application>
  <PresentationFormat>Widescreen</PresentationFormat>
  <Paragraphs>429</Paragraphs>
  <Slides>50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Andale Mono</vt:lpstr>
      <vt:lpstr>Arial</vt:lpstr>
      <vt:lpstr>Calibri</vt:lpstr>
      <vt:lpstr>Consolas</vt:lpstr>
      <vt:lpstr>Tahoma</vt:lpstr>
      <vt:lpstr>Verdana</vt:lpstr>
      <vt:lpstr>Wingdings</vt:lpstr>
      <vt:lpstr>1_Default Design</vt:lpstr>
      <vt:lpstr>CS107 Lecture 5 Bitwise Operators, Continued</vt:lpstr>
      <vt:lpstr>CS107 Topic 1</vt:lpstr>
      <vt:lpstr>Learning Goals</vt:lpstr>
      <vt:lpstr>Lecture Plan</vt:lpstr>
      <vt:lpstr>Lecture Plan</vt:lpstr>
      <vt:lpstr>Bits and Bytes So Far</vt:lpstr>
      <vt:lpstr>Bitwise OR (|)</vt:lpstr>
      <vt:lpstr>Bitwise AND (&amp;)</vt:lpstr>
      <vt:lpstr>Bitwise XOR (^)</vt:lpstr>
      <vt:lpstr>Bitwise NOT (~)</vt:lpstr>
      <vt:lpstr>Bit Vectors and Sets</vt:lpstr>
      <vt:lpstr>Bit Vectors and Sets</vt:lpstr>
      <vt:lpstr>Practice: Bit Masking</vt:lpstr>
      <vt:lpstr>PowerPoint Presentation</vt:lpstr>
      <vt:lpstr>Practice: Bit Masking</vt:lpstr>
      <vt:lpstr>Lecture Plan</vt:lpstr>
      <vt:lpstr>Left Shift (&lt;&lt;)</vt:lpstr>
      <vt:lpstr>Right Shift (&gt;&gt;)</vt:lpstr>
      <vt:lpstr>Right Shift (&gt;&gt;)</vt:lpstr>
      <vt:lpstr>Right Shift (&gt;&gt;)</vt:lpstr>
      <vt:lpstr>Right Shift (&gt;&gt;)</vt:lpstr>
      <vt:lpstr>Shifting and Masking</vt:lpstr>
      <vt:lpstr>Shifting and Masking</vt:lpstr>
      <vt:lpstr>PowerPoint Presentation</vt:lpstr>
      <vt:lpstr>Shifting and Masking</vt:lpstr>
      <vt:lpstr>Bit Operator Pitfalls</vt:lpstr>
      <vt:lpstr>Shifting and Masking</vt:lpstr>
      <vt:lpstr>Number Literal Suffixes</vt:lpstr>
      <vt:lpstr>1L &lt;&lt; i</vt:lpstr>
      <vt:lpstr>Lecture Plan</vt:lpstr>
      <vt:lpstr>Powers of 2</vt:lpstr>
      <vt:lpstr>Powers of 2</vt:lpstr>
      <vt:lpstr>Demo: Powers of 2</vt:lpstr>
      <vt:lpstr>is_power_of_2</vt:lpstr>
      <vt:lpstr>Lecture Plan</vt:lpstr>
      <vt:lpstr>Introducing GDB</vt:lpstr>
      <vt:lpstr>The GDB Debugger</vt:lpstr>
      <vt:lpstr>gdb on a program</vt:lpstr>
      <vt:lpstr>Demo: Bitmasks and GDB</vt:lpstr>
      <vt:lpstr>gdb: highly recommended</vt:lpstr>
      <vt:lpstr>Recap</vt:lpstr>
      <vt:lpstr>Extra Practice</vt:lpstr>
      <vt:lpstr>Shift Operation Pitfalls</vt:lpstr>
      <vt:lpstr>Color Wheel</vt:lpstr>
      <vt:lpstr>Demo: Color Wheel</vt:lpstr>
      <vt:lpstr>Bit Masking</vt:lpstr>
      <vt:lpstr>Practice: Bit Masking</vt:lpstr>
      <vt:lpstr>Practice: Bit Masking</vt:lpstr>
      <vt:lpstr>More Exercises</vt:lpstr>
      <vt:lpstr>More Exercises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Nick Troccoli</cp:lastModifiedBy>
  <cp:revision>1142</cp:revision>
  <cp:lastPrinted>2019-01-15T02:43:25Z</cp:lastPrinted>
  <dcterms:created xsi:type="dcterms:W3CDTF">2008-06-28T20:57:21Z</dcterms:created>
  <dcterms:modified xsi:type="dcterms:W3CDTF">2026-04-08T04:58:48Z</dcterms:modified>
  <cp:category/>
</cp:coreProperties>
</file>