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 id="2147483713" r:id="rId2"/>
  </p:sldMasterIdLst>
  <p:notesMasterIdLst>
    <p:notesMasterId r:id="rId82"/>
  </p:notesMasterIdLst>
  <p:handoutMasterIdLst>
    <p:handoutMasterId r:id="rId83"/>
  </p:handoutMasterIdLst>
  <p:sldIdLst>
    <p:sldId id="256" r:id="rId3"/>
    <p:sldId id="905" r:id="rId4"/>
    <p:sldId id="904" r:id="rId5"/>
    <p:sldId id="258" r:id="rId6"/>
    <p:sldId id="259" r:id="rId7"/>
    <p:sldId id="260" r:id="rId8"/>
    <p:sldId id="261" r:id="rId9"/>
    <p:sldId id="262" r:id="rId10"/>
    <p:sldId id="433" r:id="rId11"/>
    <p:sldId id="833" r:id="rId12"/>
    <p:sldId id="453" r:id="rId13"/>
    <p:sldId id="709" r:id="rId14"/>
    <p:sldId id="910" r:id="rId15"/>
    <p:sldId id="614" r:id="rId16"/>
    <p:sldId id="427" r:id="rId17"/>
    <p:sldId id="429" r:id="rId18"/>
    <p:sldId id="428" r:id="rId19"/>
    <p:sldId id="430" r:id="rId20"/>
    <p:sldId id="443" r:id="rId21"/>
    <p:sldId id="432" r:id="rId22"/>
    <p:sldId id="824" r:id="rId23"/>
    <p:sldId id="823" r:id="rId24"/>
    <p:sldId id="917" r:id="rId25"/>
    <p:sldId id="617" r:id="rId26"/>
    <p:sldId id="618" r:id="rId27"/>
    <p:sldId id="619" r:id="rId28"/>
    <p:sldId id="508" r:id="rId29"/>
    <p:sldId id="509" r:id="rId30"/>
    <p:sldId id="511" r:id="rId31"/>
    <p:sldId id="901" r:id="rId32"/>
    <p:sldId id="490" r:id="rId33"/>
    <p:sldId id="492" r:id="rId34"/>
    <p:sldId id="828" r:id="rId35"/>
    <p:sldId id="829" r:id="rId36"/>
    <p:sldId id="916" r:id="rId37"/>
    <p:sldId id="911" r:id="rId38"/>
    <p:sldId id="635" r:id="rId39"/>
    <p:sldId id="912" r:id="rId40"/>
    <p:sldId id="636" r:id="rId41"/>
    <p:sldId id="448" r:id="rId42"/>
    <p:sldId id="449" r:id="rId43"/>
    <p:sldId id="461" r:id="rId44"/>
    <p:sldId id="462" r:id="rId45"/>
    <p:sldId id="463" r:id="rId46"/>
    <p:sldId id="633" r:id="rId47"/>
    <p:sldId id="466" r:id="rId48"/>
    <p:sldId id="467" r:id="rId49"/>
    <p:sldId id="468" r:id="rId50"/>
    <p:sldId id="634" r:id="rId51"/>
    <p:sldId id="913" r:id="rId52"/>
    <p:sldId id="434" r:id="rId53"/>
    <p:sldId id="435" r:id="rId54"/>
    <p:sldId id="516" r:id="rId55"/>
    <p:sldId id="406" r:id="rId56"/>
    <p:sldId id="515" r:id="rId57"/>
    <p:sldId id="512" r:id="rId58"/>
    <p:sldId id="513" r:id="rId59"/>
    <p:sldId id="914" r:id="rId60"/>
    <p:sldId id="400" r:id="rId61"/>
    <p:sldId id="438" r:id="rId62"/>
    <p:sldId id="444" r:id="rId63"/>
    <p:sldId id="505" r:id="rId64"/>
    <p:sldId id="907" r:id="rId65"/>
    <p:sldId id="506" r:id="rId66"/>
    <p:sldId id="621" r:id="rId67"/>
    <p:sldId id="688" r:id="rId68"/>
    <p:sldId id="872" r:id="rId69"/>
    <p:sldId id="682" r:id="rId70"/>
    <p:sldId id="683" r:id="rId71"/>
    <p:sldId id="898" r:id="rId72"/>
    <p:sldId id="742" r:id="rId73"/>
    <p:sldId id="743" r:id="rId74"/>
    <p:sldId id="753" r:id="rId75"/>
    <p:sldId id="702" r:id="rId76"/>
    <p:sldId id="713" r:id="rId77"/>
    <p:sldId id="740" r:id="rId78"/>
    <p:sldId id="741" r:id="rId79"/>
    <p:sldId id="706" r:id="rId80"/>
    <p:sldId id="756" r:id="rId8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223" autoAdjust="0"/>
    <p:restoredTop sz="87019" autoAdjust="0"/>
  </p:normalViewPr>
  <p:slideViewPr>
    <p:cSldViewPr>
      <p:cViewPr>
        <p:scale>
          <a:sx n="99" d="100"/>
          <a:sy n="99" d="100"/>
        </p:scale>
        <p:origin x="240" y="3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676692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260269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107097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2328011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3584226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672049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4222733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967160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181214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087317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42608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0993-3F4D-AEDA-A31E-408A7F195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DA83C-47B5-2AFB-479C-9D26C44CDA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F1719-024B-64DC-91FC-FD679F541C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6BFEDE-94A3-EB08-7B6D-B45AB12CC04B}"/>
              </a:ext>
            </a:extLst>
          </p:cNvPr>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2000188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129602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4003803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2421673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141490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1127408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075843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2358364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also return new value in this case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13632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626706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5C244-131E-C2E5-D096-7F7289918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CC5B6-F2F1-5A39-B1D1-149472DFD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C6A88-CFBC-3BFE-F767-6E5B529870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2C9E49-F719-5201-5E50-53D4020E4C96}"/>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885627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655106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330756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113963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1515388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780620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469649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1252B-ADAE-B7FE-4E77-32224435F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344B6-CCE6-B13C-FC0B-4245DDB63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CD6904-C65E-3E22-0355-1C5D40ECE5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5295A5-4263-0136-61AB-41997467BCC1}"/>
              </a:ext>
            </a:extLst>
          </p:cNvPr>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215341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977379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257369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214133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3253963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4F588-C865-3C43-F2AB-719AB73B6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71EBB-D609-40B7-EDDC-4A950745A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04EAF-772F-1226-3906-2EC3A3705B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9B782F-1BA2-6AE5-2F89-8E6001764895}"/>
              </a:ext>
            </a:extLst>
          </p:cNvPr>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39931896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6F408-E43E-1EE3-CF28-E76565497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D75BC-8863-A511-DE0F-587CA0102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9838C-58C3-5506-5C5A-A115824300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91B204-79C2-994E-F45C-4D2FC6156C02}"/>
              </a:ext>
            </a:extLst>
          </p:cNvPr>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40982306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664423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should go in each of the blanks so that this code correctly modifies str to skip leading spaces?</a:t>
            </a:r>
          </a:p>
          <a:p>
            <a:r>
              <a:rPr lang="en-US"/>
              <a:t>https://www.polleverywhere.com/multiple_choice_polls/pF9z5hTfgJLttYoF7riv3?state=opened&amp;flow=Default&amp;onscreen=persist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24882909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3093065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2802237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5948819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5434535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10082849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5014225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2215623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strPtr</a:t>
            </a:r>
            <a:endParaRPr lang="en-US" dirty="0"/>
          </a:p>
          <a:p>
            <a:r>
              <a:rPr lang="en-US" dirty="0"/>
              <a:t>*</a:t>
            </a:r>
            <a:r>
              <a:rPr lang="en-US" dirty="0" err="1"/>
              <a:t>strPtr</a:t>
            </a:r>
            <a:endParaRPr lang="en-US" dirty="0"/>
          </a:p>
          <a:p>
            <a:r>
              <a:rPr lang="en-US" dirty="0"/>
              <a:t>**</a:t>
            </a:r>
            <a:r>
              <a:rPr lang="en-US" dirty="0" err="1"/>
              <a:t>strPtr</a:t>
            </a:r>
            <a:endParaRPr lang="en-US" dirty="0"/>
          </a:p>
          <a:p>
            <a:r>
              <a:rPr lang="en-US" dirty="0"/>
              <a:t>&amp;</a:t>
            </a:r>
            <a:r>
              <a:rPr lang="en-US" dirty="0" err="1"/>
              <a:t>myStr</a:t>
            </a:r>
            <a:endParaRPr lang="en-US" dirty="0"/>
          </a:p>
          <a:p>
            <a:r>
              <a:rPr lang="en-US" dirty="0" err="1"/>
              <a:t>myStr</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0965828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0660942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5080783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6497807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DED3B-9FE5-E8D1-8B3C-6A01A1818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1F3C9-8724-4575-8127-BFABD9FF5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273E6-1FB6-B24A-C866-D29D9C8DE0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0ED6BE-E42D-4AFA-7E17-978D3E14E589}"/>
              </a:ext>
            </a:extLst>
          </p:cNvPr>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23544455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19677056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25444543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40943522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9178039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8202030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2030834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31527931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EC32B-33C9-D7E4-37FE-A4936440E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B032A-2D38-FE56-1BBA-BB174A6546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0ABED-1383-1690-5CFA-3B51EC2785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30F86A-2ADB-F0B0-9174-636EA5E502B5}"/>
              </a:ext>
            </a:extLst>
          </p:cNvPr>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25990434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22842057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37038238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2173144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41967511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8574594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42573456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1182193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9372618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3959240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2426093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31085417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38082773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8965312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41513510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play around with this code in </a:t>
            </a:r>
            <a:r>
              <a:rPr lang="en-US" dirty="0" err="1"/>
              <a:t>gdb</a:t>
            </a:r>
            <a:r>
              <a:rPr lang="en-US" dirty="0"/>
              <a:t>, I encourage you to! It’s located in this </a:t>
            </a:r>
            <a:r>
              <a:rPr lang="en-US" dirty="0" err="1"/>
              <a:t>arrptr.c</a:t>
            </a:r>
            <a:r>
              <a:rPr lang="en-US" dirty="0"/>
              <a: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24595735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I’ve always found pointers difficult because there are really two use cases for the star operator. One of them happens when you are creating the variable, and the other one is when you actually access the variable. Let’s talk about the first one.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23115020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that was variable declaration. When you first make the metaphorical box that has the metaphorical arrow pointing to a metaphorical other box.</a:t>
            </a:r>
          </a:p>
          <a:p>
            <a:endParaRPr lang="en-US" dirty="0"/>
          </a:p>
          <a:p>
            <a:r>
              <a:rPr lang="en-US" dirty="0"/>
              <a:t>The second case to use the star (asterisk) is when you are reading/writing values. This is called dereferencing.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20782297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line here, declare the pointer variable. Okay. Now, the second line dereferences to read and also dereferences to write.</a:t>
            </a:r>
          </a:p>
          <a:p>
            <a:r>
              <a:rPr lang="en-US" dirty="0"/>
              <a:t>Read the value. From where? From the address that </a:t>
            </a:r>
            <a:r>
              <a:rPr lang="en-US" dirty="0" err="1"/>
              <a:t>cptr</a:t>
            </a:r>
            <a:r>
              <a:rPr lang="en-US" dirty="0"/>
              <a:t> points to. ‘s’. + 1. ‘t’.</a:t>
            </a:r>
          </a:p>
          <a:p>
            <a:r>
              <a:rPr lang="en-US" dirty="0"/>
              <a:t>Store the value. To where? To the address that </a:t>
            </a:r>
            <a:r>
              <a:rPr lang="en-US" dirty="0" err="1"/>
              <a:t>cptr</a:t>
            </a:r>
            <a:r>
              <a:rPr lang="en-US" dirty="0"/>
              <a:t> points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36029683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same thing happens with double pointers.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36153763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489064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3997840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cSld name="5_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09600" y="6697679"/>
            <a:ext cx="10972800" cy="0"/>
          </a:xfrm>
          <a:custGeom>
            <a:avLst/>
            <a:gdLst/>
            <a:ahLst/>
            <a:cxnLst/>
            <a:rect l="l" t="t" r="r" b="b"/>
            <a:pathLst>
              <a:path w="8229600">
                <a:moveTo>
                  <a:pt x="0" y="0"/>
                </a:moveTo>
                <a:lnTo>
                  <a:pt x="8229599" y="0"/>
                </a:lnTo>
              </a:path>
            </a:pathLst>
          </a:custGeom>
          <a:ln w="50799">
            <a:solidFill>
              <a:srgbClr val="CED4D4"/>
            </a:solidFill>
          </a:ln>
        </p:spPr>
        <p:txBody>
          <a:bodyPr wrap="square" lIns="0" tIns="0" rIns="0" bIns="0" rtlCol="0"/>
          <a:lstStyle/>
          <a:p>
            <a:endParaRPr/>
          </a:p>
        </p:txBody>
      </p:sp>
      <p:sp>
        <p:nvSpPr>
          <p:cNvPr id="17" name="bg object 17"/>
          <p:cNvSpPr/>
          <p:nvPr/>
        </p:nvSpPr>
        <p:spPr>
          <a:xfrm>
            <a:off x="609600" y="548640"/>
            <a:ext cx="10972800" cy="0"/>
          </a:xfrm>
          <a:custGeom>
            <a:avLst/>
            <a:gdLst/>
            <a:ahLst/>
            <a:cxnLst/>
            <a:rect l="l" t="t" r="r" b="b"/>
            <a:pathLst>
              <a:path w="8229600">
                <a:moveTo>
                  <a:pt x="0" y="0"/>
                </a:moveTo>
                <a:lnTo>
                  <a:pt x="8229599" y="0"/>
                </a:lnTo>
              </a:path>
            </a:pathLst>
          </a:custGeom>
          <a:ln w="57149">
            <a:solidFill>
              <a:srgbClr val="CC0202"/>
            </a:solidFill>
          </a:ln>
        </p:spPr>
        <p:txBody>
          <a:bodyPr wrap="square" lIns="0" tIns="0" rIns="0" bIns="0" rtlCol="0"/>
          <a:lstStyle/>
          <a:p>
            <a:endParaRPr/>
          </a:p>
        </p:txBody>
      </p:sp>
      <p:sp>
        <p:nvSpPr>
          <p:cNvPr id="18" name="bg object 18"/>
          <p:cNvSpPr/>
          <p:nvPr/>
        </p:nvSpPr>
        <p:spPr>
          <a:xfrm>
            <a:off x="609600" y="4844509"/>
            <a:ext cx="10972800" cy="0"/>
          </a:xfrm>
          <a:custGeom>
            <a:avLst/>
            <a:gdLst/>
            <a:ahLst/>
            <a:cxnLst/>
            <a:rect l="l" t="t" r="r" b="b"/>
            <a:pathLst>
              <a:path w="8229600">
                <a:moveTo>
                  <a:pt x="0" y="0"/>
                </a:moveTo>
                <a:lnTo>
                  <a:pt x="8229599" y="0"/>
                </a:lnTo>
              </a:path>
            </a:pathLst>
          </a:custGeom>
          <a:ln w="57149">
            <a:solidFill>
              <a:srgbClr val="CC0202"/>
            </a:solidFill>
          </a:ln>
        </p:spPr>
        <p:txBody>
          <a:bodyPr wrap="square" lIns="0" tIns="0" rIns="0" bIns="0" rtlCol="0"/>
          <a:lstStyle/>
          <a:p>
            <a:endParaRPr/>
          </a:p>
        </p:txBody>
      </p:sp>
      <p:sp>
        <p:nvSpPr>
          <p:cNvPr id="2" name="Holder 2"/>
          <p:cNvSpPr>
            <a:spLocks noGrp="1"/>
          </p:cNvSpPr>
          <p:nvPr>
            <p:ph type="ctrTitle"/>
          </p:nvPr>
        </p:nvSpPr>
        <p:spPr>
          <a:xfrm>
            <a:off x="706967" y="800279"/>
            <a:ext cx="8495453" cy="664797"/>
          </a:xfrm>
          <a:prstGeom prst="rect">
            <a:avLst/>
          </a:prstGeom>
        </p:spPr>
        <p:txBody>
          <a:bodyPr wrap="square" lIns="0" tIns="0" rIns="0" bIns="0">
            <a:spAutoFit/>
          </a:bodyPr>
          <a:lstStyle>
            <a:lvl1pPr>
              <a:defRPr sz="4800" b="1" i="0">
                <a:solidFill>
                  <a:srgbClr val="DA0002"/>
                </a:solidFill>
                <a:latin typeface="Arial"/>
                <a:cs typeface="Arial"/>
              </a:defRPr>
            </a:lvl1pPr>
          </a:lstStyle>
          <a:p>
            <a:endParaRPr/>
          </a:p>
        </p:txBody>
      </p:sp>
      <p:sp>
        <p:nvSpPr>
          <p:cNvPr id="3" name="Holder 3"/>
          <p:cNvSpPr>
            <a:spLocks noGrp="1"/>
          </p:cNvSpPr>
          <p:nvPr>
            <p:ph type="subTitle" idx="4"/>
          </p:nvPr>
        </p:nvSpPr>
        <p:spPr>
          <a:xfrm>
            <a:off x="706966" y="5020044"/>
            <a:ext cx="8583507" cy="498598"/>
          </a:xfrm>
          <a:prstGeom prst="rect">
            <a:avLst/>
          </a:prstGeom>
        </p:spPr>
        <p:txBody>
          <a:bodyPr wrap="square" lIns="0" tIns="0" rIns="0" bIns="0">
            <a:spAutoFit/>
          </a:bodyPr>
          <a:lstStyle>
            <a:lvl1pPr>
              <a:defRPr sz="36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507100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09600" y="6697679"/>
            <a:ext cx="10972800" cy="0"/>
          </a:xfrm>
          <a:custGeom>
            <a:avLst/>
            <a:gdLst/>
            <a:ahLst/>
            <a:cxnLst/>
            <a:rect l="l" t="t" r="r" b="b"/>
            <a:pathLst>
              <a:path w="8229600">
                <a:moveTo>
                  <a:pt x="0" y="0"/>
                </a:moveTo>
                <a:lnTo>
                  <a:pt x="8229599" y="0"/>
                </a:lnTo>
              </a:path>
            </a:pathLst>
          </a:custGeom>
          <a:ln w="50799">
            <a:solidFill>
              <a:srgbClr val="CED4D4"/>
            </a:solidFill>
          </a:ln>
        </p:spPr>
        <p:txBody>
          <a:bodyPr wrap="square" lIns="0" tIns="0" rIns="0" bIns="0" rtlCol="0"/>
          <a:lstStyle/>
          <a:p>
            <a:endParaRPr/>
          </a:p>
        </p:txBody>
      </p:sp>
      <p:sp>
        <p:nvSpPr>
          <p:cNvPr id="17" name="bg object 17"/>
          <p:cNvSpPr/>
          <p:nvPr/>
        </p:nvSpPr>
        <p:spPr>
          <a:xfrm>
            <a:off x="609600" y="548640"/>
            <a:ext cx="10972800" cy="0"/>
          </a:xfrm>
          <a:custGeom>
            <a:avLst/>
            <a:gdLst/>
            <a:ahLst/>
            <a:cxnLst/>
            <a:rect l="l" t="t" r="r" b="b"/>
            <a:pathLst>
              <a:path w="8229600">
                <a:moveTo>
                  <a:pt x="0" y="0"/>
                </a:moveTo>
                <a:lnTo>
                  <a:pt x="8229599" y="0"/>
                </a:lnTo>
              </a:path>
            </a:pathLst>
          </a:custGeom>
          <a:ln w="57149">
            <a:solidFill>
              <a:srgbClr val="CC0202"/>
            </a:solidFill>
          </a:ln>
        </p:spPr>
        <p:txBody>
          <a:bodyPr wrap="square" lIns="0" tIns="0" rIns="0" bIns="0" rtlCol="0"/>
          <a:lstStyle/>
          <a:p>
            <a:endParaRPr/>
          </a:p>
        </p:txBody>
      </p:sp>
      <p:sp>
        <p:nvSpPr>
          <p:cNvPr id="18" name="bg object 18"/>
          <p:cNvSpPr/>
          <p:nvPr/>
        </p:nvSpPr>
        <p:spPr>
          <a:xfrm>
            <a:off x="609600" y="4844509"/>
            <a:ext cx="10972800" cy="0"/>
          </a:xfrm>
          <a:custGeom>
            <a:avLst/>
            <a:gdLst/>
            <a:ahLst/>
            <a:cxnLst/>
            <a:rect l="l" t="t" r="r" b="b"/>
            <a:pathLst>
              <a:path w="8229600">
                <a:moveTo>
                  <a:pt x="0" y="0"/>
                </a:moveTo>
                <a:lnTo>
                  <a:pt x="8229599" y="0"/>
                </a:lnTo>
              </a:path>
            </a:pathLst>
          </a:custGeom>
          <a:ln w="57149">
            <a:solidFill>
              <a:srgbClr val="CC0202"/>
            </a:solidFill>
          </a:ln>
        </p:spPr>
        <p:txBody>
          <a:bodyPr wrap="square" lIns="0" tIns="0" rIns="0" bIns="0" rtlCol="0"/>
          <a:lstStyle/>
          <a:p>
            <a:endParaRPr/>
          </a:p>
        </p:txBody>
      </p:sp>
      <p:sp>
        <p:nvSpPr>
          <p:cNvPr id="2" name="Holder 2"/>
          <p:cNvSpPr>
            <a:spLocks noGrp="1"/>
          </p:cNvSpPr>
          <p:nvPr>
            <p:ph type="ctrTitle"/>
          </p:nvPr>
        </p:nvSpPr>
        <p:spPr>
          <a:xfrm>
            <a:off x="706967" y="800279"/>
            <a:ext cx="8495453" cy="738664"/>
          </a:xfrm>
          <a:prstGeom prst="rect">
            <a:avLst/>
          </a:prstGeom>
        </p:spPr>
        <p:txBody>
          <a:bodyPr wrap="square" lIns="0" tIns="0" rIns="0" bIns="0">
            <a:spAutoFit/>
          </a:bodyPr>
          <a:lstStyle>
            <a:lvl1pPr>
              <a:defRPr sz="4800" b="1" i="0">
                <a:solidFill>
                  <a:srgbClr val="DA0002"/>
                </a:solidFill>
                <a:latin typeface="Arial"/>
                <a:cs typeface="Arial"/>
              </a:defRPr>
            </a:lvl1pPr>
          </a:lstStyle>
          <a:p>
            <a:endParaRPr/>
          </a:p>
        </p:txBody>
      </p:sp>
      <p:sp>
        <p:nvSpPr>
          <p:cNvPr id="3" name="Holder 3"/>
          <p:cNvSpPr>
            <a:spLocks noGrp="1"/>
          </p:cNvSpPr>
          <p:nvPr>
            <p:ph type="subTitle" idx="4"/>
          </p:nvPr>
        </p:nvSpPr>
        <p:spPr>
          <a:xfrm>
            <a:off x="706966" y="5020044"/>
            <a:ext cx="8583507" cy="553998"/>
          </a:xfrm>
          <a:prstGeom prst="rect">
            <a:avLst/>
          </a:prstGeom>
        </p:spPr>
        <p:txBody>
          <a:bodyPr wrap="square" lIns="0" tIns="0" rIns="0" bIns="0">
            <a:spAutoFit/>
          </a:bodyPr>
          <a:lstStyle>
            <a:lvl1pPr>
              <a:defRPr sz="36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06992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06967" y="525620"/>
            <a:ext cx="8323579" cy="738664"/>
          </a:xfrm>
        </p:spPr>
        <p:txBody>
          <a:bodyPr lIns="0" tIns="0" rIns="0" bIns="0"/>
          <a:lstStyle>
            <a:lvl1pPr>
              <a:defRPr sz="4800" b="1" i="0">
                <a:solidFill>
                  <a:srgbClr val="DA0002"/>
                </a:solidFill>
                <a:latin typeface="Arial"/>
                <a:cs typeface="Arial"/>
              </a:defRPr>
            </a:lvl1pPr>
          </a:lstStyle>
          <a:p>
            <a:endParaRPr/>
          </a:p>
        </p:txBody>
      </p:sp>
      <p:sp>
        <p:nvSpPr>
          <p:cNvPr id="3" name="Holder 3"/>
          <p:cNvSpPr>
            <a:spLocks noGrp="1"/>
          </p:cNvSpPr>
          <p:nvPr>
            <p:ph type="body" idx="1"/>
          </p:nvPr>
        </p:nvSpPr>
        <p:spPr>
          <a:xfrm>
            <a:off x="706967" y="1686391"/>
            <a:ext cx="10753512" cy="553998"/>
          </a:xfrm>
        </p:spPr>
        <p:txBody>
          <a:bodyPr lIns="0" tIns="0" rIns="0" bIns="0"/>
          <a:lstStyle>
            <a:lvl1pPr>
              <a:defRPr sz="36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698774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706967" y="525620"/>
            <a:ext cx="8323579" cy="738664"/>
          </a:xfrm>
        </p:spPr>
        <p:txBody>
          <a:bodyPr lIns="0" tIns="0" rIns="0" bIns="0"/>
          <a:lstStyle>
            <a:lvl1pPr>
              <a:defRPr sz="4800" b="1" i="0">
                <a:solidFill>
                  <a:srgbClr val="DA0002"/>
                </a:solidFill>
                <a:latin typeface="Arial"/>
                <a:cs typeface="Arial"/>
              </a:defRPr>
            </a:lvl1pPr>
          </a:lstStyle>
          <a:p>
            <a:endParaRPr/>
          </a:p>
        </p:txBody>
      </p:sp>
      <p:sp>
        <p:nvSpPr>
          <p:cNvPr id="3" name="Holder 3"/>
          <p:cNvSpPr>
            <a:spLocks noGrp="1"/>
          </p:cNvSpPr>
          <p:nvPr>
            <p:ph sz="half" idx="2"/>
          </p:nvPr>
        </p:nvSpPr>
        <p:spPr>
          <a:xfrm>
            <a:off x="609600" y="1577340"/>
            <a:ext cx="5303520" cy="4154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154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175514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706967" y="525620"/>
            <a:ext cx="8323579" cy="738664"/>
          </a:xfrm>
        </p:spPr>
        <p:txBody>
          <a:bodyPr lIns="0" tIns="0" rIns="0" bIns="0"/>
          <a:lstStyle>
            <a:lvl1pPr>
              <a:defRPr sz="4800" b="1" i="0">
                <a:solidFill>
                  <a:srgbClr val="DA0002"/>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5855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078324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2.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 id="2147483719" r:id="rId3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09600" y="6697679"/>
            <a:ext cx="10972800" cy="0"/>
          </a:xfrm>
          <a:custGeom>
            <a:avLst/>
            <a:gdLst/>
            <a:ahLst/>
            <a:cxnLst/>
            <a:rect l="l" t="t" r="r" b="b"/>
            <a:pathLst>
              <a:path w="8229600">
                <a:moveTo>
                  <a:pt x="0" y="0"/>
                </a:moveTo>
                <a:lnTo>
                  <a:pt x="8229599" y="0"/>
                </a:lnTo>
              </a:path>
            </a:pathLst>
          </a:custGeom>
          <a:ln w="50799">
            <a:solidFill>
              <a:srgbClr val="CED4D4"/>
            </a:solidFill>
          </a:ln>
        </p:spPr>
        <p:txBody>
          <a:bodyPr wrap="square" lIns="0" tIns="0" rIns="0" bIns="0" rtlCol="0"/>
          <a:lstStyle/>
          <a:p>
            <a:endParaRPr/>
          </a:p>
        </p:txBody>
      </p:sp>
      <p:sp>
        <p:nvSpPr>
          <p:cNvPr id="17" name="bg object 17"/>
          <p:cNvSpPr/>
          <p:nvPr/>
        </p:nvSpPr>
        <p:spPr>
          <a:xfrm>
            <a:off x="609600" y="1524000"/>
            <a:ext cx="10972800" cy="0"/>
          </a:xfrm>
          <a:custGeom>
            <a:avLst/>
            <a:gdLst/>
            <a:ahLst/>
            <a:cxnLst/>
            <a:rect l="l" t="t" r="r" b="b"/>
            <a:pathLst>
              <a:path w="8229600">
                <a:moveTo>
                  <a:pt x="0" y="0"/>
                </a:moveTo>
                <a:lnTo>
                  <a:pt x="8229599" y="0"/>
                </a:lnTo>
              </a:path>
            </a:pathLst>
          </a:custGeom>
          <a:ln w="50799">
            <a:solidFill>
              <a:srgbClr val="DA0002"/>
            </a:solidFill>
          </a:ln>
        </p:spPr>
        <p:txBody>
          <a:bodyPr wrap="square" lIns="0" tIns="0" rIns="0" bIns="0" rtlCol="0"/>
          <a:lstStyle/>
          <a:p>
            <a:endParaRPr/>
          </a:p>
        </p:txBody>
      </p:sp>
      <p:sp>
        <p:nvSpPr>
          <p:cNvPr id="2" name="Holder 2"/>
          <p:cNvSpPr>
            <a:spLocks noGrp="1"/>
          </p:cNvSpPr>
          <p:nvPr>
            <p:ph type="title"/>
          </p:nvPr>
        </p:nvSpPr>
        <p:spPr>
          <a:xfrm>
            <a:off x="706967" y="525620"/>
            <a:ext cx="8323579" cy="553998"/>
          </a:xfrm>
          <a:prstGeom prst="rect">
            <a:avLst/>
          </a:prstGeom>
        </p:spPr>
        <p:txBody>
          <a:bodyPr wrap="square" lIns="0" tIns="0" rIns="0" bIns="0">
            <a:spAutoFit/>
          </a:bodyPr>
          <a:lstStyle>
            <a:lvl1pPr>
              <a:defRPr sz="3600" b="1" i="0">
                <a:solidFill>
                  <a:srgbClr val="DA0002"/>
                </a:solidFill>
                <a:latin typeface="Arial"/>
                <a:cs typeface="Arial"/>
              </a:defRPr>
            </a:lvl1pPr>
          </a:lstStyle>
          <a:p>
            <a:endParaRPr/>
          </a:p>
        </p:txBody>
      </p:sp>
      <p:sp>
        <p:nvSpPr>
          <p:cNvPr id="3" name="Holder 3"/>
          <p:cNvSpPr>
            <a:spLocks noGrp="1"/>
          </p:cNvSpPr>
          <p:nvPr>
            <p:ph type="body" idx="1"/>
          </p:nvPr>
        </p:nvSpPr>
        <p:spPr>
          <a:xfrm>
            <a:off x="706967" y="1686391"/>
            <a:ext cx="10753512" cy="415498"/>
          </a:xfrm>
          <a:prstGeom prst="rect">
            <a:avLst/>
          </a:prstGeom>
        </p:spPr>
        <p:txBody>
          <a:bodyPr wrap="square" lIns="0" tIns="0" rIns="0" bIns="0">
            <a:spAutoFit/>
          </a:bodyPr>
          <a:lstStyle>
            <a:lvl1pPr>
              <a:defRPr sz="27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4/18/25</a:t>
            </a:fld>
            <a:endParaRPr lang="en-US"/>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4711096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xStyles>
    <p:titleStyle>
      <a:lvl1pPr>
        <a:defRPr>
          <a:latin typeface="+mj-lt"/>
          <a:ea typeface="+mj-ea"/>
          <a:cs typeface="+mj-cs"/>
        </a:defRPr>
      </a:lvl1pPr>
    </p:titleStyle>
    <p:body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s198@cs.stanford.edu" TargetMode="External"/><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hyperlink" Target="mailto:cs198@cs.stanford.edu" TargetMode="External"/><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9</a:t>
            </a:r>
            <a:br>
              <a:rPr lang="en-US" dirty="0"/>
            </a:br>
            <a:r>
              <a:rPr lang="en-US" sz="3400" dirty="0"/>
              <a:t>Pointers and Arrays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effectLst/>
              </a:rPr>
              <a:t>Reading: K&amp;R (5.2-5.5) or Essential C section 6 </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34712" rIns="0" bIns="0" rtlCol="0">
            <a:spAutoFit/>
          </a:bodyPr>
          <a:lstStyle/>
          <a:p>
            <a:pPr marL="16933" marR="6773">
              <a:lnSpc>
                <a:spcPts val="11506"/>
              </a:lnSpc>
              <a:spcBef>
                <a:spcPts val="272"/>
              </a:spcBef>
            </a:pPr>
            <a:r>
              <a:rPr sz="9600" dirty="0">
                <a:solidFill>
                  <a:srgbClr val="CC0202"/>
                </a:solidFill>
              </a:rPr>
              <a:t>CS198</a:t>
            </a:r>
            <a:r>
              <a:rPr sz="9600" spc="-40" dirty="0">
                <a:solidFill>
                  <a:srgbClr val="CC0202"/>
                </a:solidFill>
              </a:rPr>
              <a:t> </a:t>
            </a:r>
            <a:r>
              <a:rPr sz="9600" spc="-13" dirty="0">
                <a:solidFill>
                  <a:srgbClr val="CC0202"/>
                </a:solidFill>
              </a:rPr>
              <a:t>Section Leading</a:t>
            </a:r>
            <a:endParaRPr sz="9600" dirty="0"/>
          </a:p>
        </p:txBody>
      </p:sp>
      <p:sp>
        <p:nvSpPr>
          <p:cNvPr id="3" name="object 3"/>
          <p:cNvSpPr txBox="1">
            <a:spLocks noGrp="1"/>
          </p:cNvSpPr>
          <p:nvPr>
            <p:ph type="subTitle" idx="4"/>
          </p:nvPr>
        </p:nvSpPr>
        <p:spPr>
          <a:prstGeom prst="rect">
            <a:avLst/>
          </a:prstGeom>
        </p:spPr>
        <p:txBody>
          <a:bodyPr vert="horz" wrap="square" lIns="0" tIns="16933" rIns="0" bIns="0" numCol="1" rtlCol="0" anchor="t" anchorCtr="0" compatLnSpc="1">
            <a:prstTxWarp prst="textNoShape">
              <a:avLst/>
            </a:prstTxWarp>
            <a:spAutoFit/>
          </a:bodyPr>
          <a:lstStyle/>
          <a:p>
            <a:pPr marL="16933">
              <a:lnSpc>
                <a:spcPct val="100000"/>
              </a:lnSpc>
              <a:spcBef>
                <a:spcPts val="133"/>
              </a:spcBef>
            </a:pPr>
            <a:r>
              <a:rPr sz="6400" b="0" spc="-13" dirty="0">
                <a:solidFill>
                  <a:srgbClr val="5B595A"/>
                </a:solidFill>
                <a:hlinkClick r:id="rId3"/>
              </a:rPr>
              <a:t>cs198@cs.stanford.edu</a:t>
            </a:r>
            <a:endParaRPr sz="6400"/>
          </a:p>
        </p:txBody>
      </p:sp>
      <p:pic>
        <p:nvPicPr>
          <p:cNvPr id="4" name="object 4"/>
          <p:cNvPicPr/>
          <p:nvPr/>
        </p:nvPicPr>
        <p:blipFill>
          <a:blip r:embed="rId4" cstate="print"/>
          <a:stretch>
            <a:fillRect/>
          </a:stretch>
        </p:blipFill>
        <p:spPr>
          <a:xfrm>
            <a:off x="9398001" y="2191667"/>
            <a:ext cx="1828799" cy="21335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2624" y="700827"/>
            <a:ext cx="11098105" cy="755762"/>
          </a:xfrm>
          <a:prstGeom prst="rect">
            <a:avLst/>
          </a:prstGeom>
        </p:spPr>
        <p:txBody>
          <a:bodyPr vert="horz" wrap="square" lIns="0" tIns="16933" rIns="0" bIns="0" rtlCol="0">
            <a:spAutoFit/>
          </a:bodyPr>
          <a:lstStyle/>
          <a:p>
            <a:pPr marL="16933">
              <a:spcBef>
                <a:spcPts val="133"/>
              </a:spcBef>
            </a:pPr>
            <a:r>
              <a:rPr dirty="0"/>
              <a:t>Who</a:t>
            </a:r>
            <a:r>
              <a:rPr spc="-133" dirty="0"/>
              <a:t> </a:t>
            </a:r>
            <a:r>
              <a:rPr dirty="0"/>
              <a:t>should</a:t>
            </a:r>
            <a:r>
              <a:rPr spc="-127" dirty="0"/>
              <a:t> </a:t>
            </a:r>
            <a:r>
              <a:rPr dirty="0"/>
              <a:t>section</a:t>
            </a:r>
            <a:r>
              <a:rPr spc="-133" dirty="0"/>
              <a:t> </a:t>
            </a:r>
            <a:r>
              <a:rPr spc="-13" dirty="0"/>
              <a:t>lead?</a:t>
            </a:r>
          </a:p>
        </p:txBody>
      </p:sp>
      <p:sp>
        <p:nvSpPr>
          <p:cNvPr id="3" name="object 3"/>
          <p:cNvSpPr txBox="1"/>
          <p:nvPr/>
        </p:nvSpPr>
        <p:spPr>
          <a:xfrm>
            <a:off x="769871" y="1862348"/>
            <a:ext cx="10643445" cy="4556803"/>
          </a:xfrm>
          <a:prstGeom prst="rect">
            <a:avLst/>
          </a:prstGeom>
        </p:spPr>
        <p:txBody>
          <a:bodyPr vert="horz" wrap="square" lIns="0" tIns="16933" rIns="0" bIns="0" rtlCol="0">
            <a:spAutoFit/>
          </a:bodyPr>
          <a:lstStyle/>
          <a:p>
            <a:pPr marL="16933" marR="6773" indent="-2540" algn="ctr">
              <a:spcBef>
                <a:spcPts val="133"/>
              </a:spcBef>
            </a:pPr>
            <a:r>
              <a:rPr sz="4000" dirty="0">
                <a:latin typeface="Arial"/>
                <a:cs typeface="Arial"/>
              </a:rPr>
              <a:t>For</a:t>
            </a:r>
            <a:r>
              <a:rPr sz="4000" spc="-40" dirty="0">
                <a:latin typeface="Arial"/>
                <a:cs typeface="Arial"/>
              </a:rPr>
              <a:t> </a:t>
            </a:r>
            <a:r>
              <a:rPr sz="4000" dirty="0">
                <a:latin typeface="Arial"/>
                <a:cs typeface="Arial"/>
              </a:rPr>
              <a:t>this</a:t>
            </a:r>
            <a:r>
              <a:rPr sz="4000" spc="-27" dirty="0">
                <a:latin typeface="Arial"/>
                <a:cs typeface="Arial"/>
              </a:rPr>
              <a:t> </a:t>
            </a:r>
            <a:r>
              <a:rPr sz="4000" dirty="0">
                <a:latin typeface="Arial"/>
                <a:cs typeface="Arial"/>
              </a:rPr>
              <a:t>round</a:t>
            </a:r>
            <a:r>
              <a:rPr sz="4000" spc="-27" dirty="0">
                <a:latin typeface="Arial"/>
                <a:cs typeface="Arial"/>
              </a:rPr>
              <a:t> </a:t>
            </a:r>
            <a:r>
              <a:rPr sz="4000" dirty="0">
                <a:latin typeface="Arial"/>
                <a:cs typeface="Arial"/>
              </a:rPr>
              <a:t>of</a:t>
            </a:r>
            <a:r>
              <a:rPr sz="4000" spc="-27" dirty="0">
                <a:latin typeface="Arial"/>
                <a:cs typeface="Arial"/>
              </a:rPr>
              <a:t> </a:t>
            </a:r>
            <a:r>
              <a:rPr sz="4000" dirty="0">
                <a:latin typeface="Arial"/>
                <a:cs typeface="Arial"/>
              </a:rPr>
              <a:t>applications,</a:t>
            </a:r>
            <a:r>
              <a:rPr sz="4000" spc="-27" dirty="0">
                <a:latin typeface="Arial"/>
                <a:cs typeface="Arial"/>
              </a:rPr>
              <a:t> </a:t>
            </a:r>
            <a:r>
              <a:rPr sz="4000" dirty="0">
                <a:latin typeface="Arial"/>
                <a:cs typeface="Arial"/>
              </a:rPr>
              <a:t>we</a:t>
            </a:r>
            <a:r>
              <a:rPr sz="4000" spc="-27" dirty="0">
                <a:latin typeface="Arial"/>
                <a:cs typeface="Arial"/>
              </a:rPr>
              <a:t> </a:t>
            </a:r>
            <a:r>
              <a:rPr sz="4000" dirty="0">
                <a:latin typeface="Arial"/>
                <a:cs typeface="Arial"/>
              </a:rPr>
              <a:t>are</a:t>
            </a:r>
            <a:r>
              <a:rPr sz="4000" spc="-20" dirty="0">
                <a:latin typeface="Arial"/>
                <a:cs typeface="Arial"/>
              </a:rPr>
              <a:t> </a:t>
            </a:r>
            <a:r>
              <a:rPr sz="4000" spc="-13" dirty="0">
                <a:latin typeface="Arial"/>
                <a:cs typeface="Arial"/>
              </a:rPr>
              <a:t>looking </a:t>
            </a:r>
            <a:r>
              <a:rPr sz="4000" dirty="0">
                <a:latin typeface="Arial"/>
                <a:cs typeface="Arial"/>
              </a:rPr>
              <a:t>for</a:t>
            </a:r>
            <a:r>
              <a:rPr sz="4000" spc="-33" dirty="0">
                <a:latin typeface="Arial"/>
                <a:cs typeface="Arial"/>
              </a:rPr>
              <a:t> </a:t>
            </a:r>
            <a:r>
              <a:rPr sz="4000" dirty="0">
                <a:latin typeface="Arial"/>
                <a:cs typeface="Arial"/>
              </a:rPr>
              <a:t>applicants</a:t>
            </a:r>
            <a:r>
              <a:rPr sz="4000" spc="-33" dirty="0">
                <a:latin typeface="Arial"/>
                <a:cs typeface="Arial"/>
              </a:rPr>
              <a:t> </a:t>
            </a:r>
            <a:r>
              <a:rPr sz="4000" dirty="0">
                <a:latin typeface="Arial"/>
                <a:cs typeface="Arial"/>
              </a:rPr>
              <a:t>have</a:t>
            </a:r>
            <a:r>
              <a:rPr sz="4000" spc="-27" dirty="0">
                <a:latin typeface="Arial"/>
                <a:cs typeface="Arial"/>
              </a:rPr>
              <a:t> </a:t>
            </a:r>
            <a:r>
              <a:rPr sz="4000" dirty="0">
                <a:latin typeface="Arial"/>
                <a:cs typeface="Arial"/>
              </a:rPr>
              <a:t>completed</a:t>
            </a:r>
            <a:r>
              <a:rPr sz="4000" spc="-33" dirty="0">
                <a:latin typeface="Arial"/>
                <a:cs typeface="Arial"/>
              </a:rPr>
              <a:t> </a:t>
            </a:r>
            <a:r>
              <a:rPr sz="4000" dirty="0">
                <a:latin typeface="Arial"/>
                <a:cs typeface="Arial"/>
              </a:rPr>
              <a:t>the</a:t>
            </a:r>
            <a:r>
              <a:rPr sz="4000" spc="-33" dirty="0">
                <a:latin typeface="Arial"/>
                <a:cs typeface="Arial"/>
              </a:rPr>
              <a:t> </a:t>
            </a:r>
            <a:r>
              <a:rPr sz="4000" dirty="0">
                <a:latin typeface="Arial"/>
                <a:cs typeface="Arial"/>
              </a:rPr>
              <a:t>equivalent</a:t>
            </a:r>
            <a:r>
              <a:rPr sz="4000" spc="-27" dirty="0">
                <a:latin typeface="Arial"/>
                <a:cs typeface="Arial"/>
              </a:rPr>
              <a:t> </a:t>
            </a:r>
            <a:r>
              <a:rPr sz="4000" spc="-33" dirty="0">
                <a:latin typeface="Arial"/>
                <a:cs typeface="Arial"/>
              </a:rPr>
              <a:t>of </a:t>
            </a:r>
            <a:r>
              <a:rPr sz="4000" dirty="0">
                <a:latin typeface="Arial"/>
                <a:cs typeface="Arial"/>
              </a:rPr>
              <a:t>CS106B…</a:t>
            </a:r>
            <a:r>
              <a:rPr sz="4000" spc="-47" dirty="0">
                <a:latin typeface="Arial"/>
                <a:cs typeface="Arial"/>
              </a:rPr>
              <a:t> </a:t>
            </a:r>
            <a:r>
              <a:rPr sz="4000" dirty="0">
                <a:latin typeface="Arial"/>
                <a:cs typeface="Arial"/>
              </a:rPr>
              <a:t>and</a:t>
            </a:r>
            <a:r>
              <a:rPr sz="4000" spc="-47" dirty="0">
                <a:latin typeface="Arial"/>
                <a:cs typeface="Arial"/>
              </a:rPr>
              <a:t> </a:t>
            </a:r>
            <a:r>
              <a:rPr sz="4000" dirty="0">
                <a:latin typeface="Arial"/>
                <a:cs typeface="Arial"/>
              </a:rPr>
              <a:t>that’s</a:t>
            </a:r>
            <a:r>
              <a:rPr sz="4000" spc="-40" dirty="0">
                <a:latin typeface="Arial"/>
                <a:cs typeface="Arial"/>
              </a:rPr>
              <a:t> </a:t>
            </a:r>
            <a:r>
              <a:rPr sz="4000" spc="-27" dirty="0">
                <a:latin typeface="Arial"/>
                <a:cs typeface="Arial"/>
              </a:rPr>
              <a:t>you!</a:t>
            </a:r>
            <a:endParaRPr sz="4000" dirty="0">
              <a:latin typeface="Arial"/>
              <a:cs typeface="Arial"/>
            </a:endParaRPr>
          </a:p>
          <a:p>
            <a:pPr>
              <a:spcBef>
                <a:spcPts val="1800"/>
              </a:spcBef>
            </a:pPr>
            <a:endParaRPr sz="4000" dirty="0">
              <a:latin typeface="Arial"/>
              <a:cs typeface="Arial"/>
            </a:endParaRPr>
          </a:p>
          <a:p>
            <a:pPr marL="341197" marR="325959" indent="-1693" algn="ctr"/>
            <a:r>
              <a:rPr sz="4000" dirty="0">
                <a:latin typeface="Arial"/>
                <a:cs typeface="Arial"/>
              </a:rPr>
              <a:t>We</a:t>
            </a:r>
            <a:r>
              <a:rPr sz="4000" spc="-40" dirty="0">
                <a:latin typeface="Arial"/>
                <a:cs typeface="Arial"/>
              </a:rPr>
              <a:t> </a:t>
            </a:r>
            <a:r>
              <a:rPr sz="4000" dirty="0">
                <a:latin typeface="Arial"/>
                <a:cs typeface="Arial"/>
              </a:rPr>
              <a:t>are</a:t>
            </a:r>
            <a:r>
              <a:rPr sz="4000" spc="-40" dirty="0">
                <a:latin typeface="Arial"/>
                <a:cs typeface="Arial"/>
              </a:rPr>
              <a:t> </a:t>
            </a:r>
            <a:r>
              <a:rPr sz="4000" dirty="0">
                <a:latin typeface="Arial"/>
                <a:cs typeface="Arial"/>
              </a:rPr>
              <a:t>looking</a:t>
            </a:r>
            <a:r>
              <a:rPr sz="4000" spc="-33" dirty="0">
                <a:latin typeface="Arial"/>
                <a:cs typeface="Arial"/>
              </a:rPr>
              <a:t> </a:t>
            </a:r>
            <a:r>
              <a:rPr sz="4000" dirty="0">
                <a:latin typeface="Arial"/>
                <a:cs typeface="Arial"/>
              </a:rPr>
              <a:t>for</a:t>
            </a:r>
            <a:r>
              <a:rPr sz="4000" spc="-40" dirty="0">
                <a:latin typeface="Arial"/>
                <a:cs typeface="Arial"/>
              </a:rPr>
              <a:t> </a:t>
            </a:r>
            <a:r>
              <a:rPr sz="4000" dirty="0">
                <a:latin typeface="Arial"/>
                <a:cs typeface="Arial"/>
              </a:rPr>
              <a:t>section</a:t>
            </a:r>
            <a:r>
              <a:rPr sz="4000" spc="-33" dirty="0">
                <a:latin typeface="Arial"/>
                <a:cs typeface="Arial"/>
              </a:rPr>
              <a:t> </a:t>
            </a:r>
            <a:r>
              <a:rPr sz="4000" dirty="0">
                <a:latin typeface="Arial"/>
                <a:cs typeface="Arial"/>
              </a:rPr>
              <a:t>leaders</a:t>
            </a:r>
            <a:r>
              <a:rPr sz="4000" spc="-40" dirty="0">
                <a:latin typeface="Arial"/>
                <a:cs typeface="Arial"/>
              </a:rPr>
              <a:t> </a:t>
            </a:r>
            <a:r>
              <a:rPr sz="4000" dirty="0">
                <a:latin typeface="Arial"/>
                <a:cs typeface="Arial"/>
              </a:rPr>
              <a:t>from</a:t>
            </a:r>
            <a:r>
              <a:rPr sz="4000" spc="-33" dirty="0">
                <a:latin typeface="Arial"/>
                <a:cs typeface="Arial"/>
              </a:rPr>
              <a:t> all </a:t>
            </a:r>
            <a:r>
              <a:rPr sz="4000" dirty="0">
                <a:latin typeface="Arial"/>
                <a:cs typeface="Arial"/>
              </a:rPr>
              <a:t>backgrounds</a:t>
            </a:r>
            <a:r>
              <a:rPr sz="4000" spc="-20" dirty="0">
                <a:latin typeface="Arial"/>
                <a:cs typeface="Arial"/>
              </a:rPr>
              <a:t> </a:t>
            </a:r>
            <a:r>
              <a:rPr sz="4000" dirty="0">
                <a:latin typeface="Arial"/>
                <a:cs typeface="Arial"/>
              </a:rPr>
              <a:t>who</a:t>
            </a:r>
            <a:r>
              <a:rPr sz="4000" spc="-20" dirty="0">
                <a:latin typeface="Arial"/>
                <a:cs typeface="Arial"/>
              </a:rPr>
              <a:t> </a:t>
            </a:r>
            <a:r>
              <a:rPr sz="4000" dirty="0">
                <a:latin typeface="Arial"/>
                <a:cs typeface="Arial"/>
              </a:rPr>
              <a:t>can</a:t>
            </a:r>
            <a:r>
              <a:rPr sz="4000" spc="-13" dirty="0">
                <a:latin typeface="Arial"/>
                <a:cs typeface="Arial"/>
              </a:rPr>
              <a:t> </a:t>
            </a:r>
            <a:r>
              <a:rPr sz="4000" dirty="0">
                <a:latin typeface="Arial"/>
                <a:cs typeface="Arial"/>
              </a:rPr>
              <a:t>relate</a:t>
            </a:r>
            <a:r>
              <a:rPr sz="4000" spc="-20" dirty="0">
                <a:latin typeface="Arial"/>
                <a:cs typeface="Arial"/>
              </a:rPr>
              <a:t> </a:t>
            </a:r>
            <a:r>
              <a:rPr sz="4000" dirty="0">
                <a:latin typeface="Arial"/>
                <a:cs typeface="Arial"/>
              </a:rPr>
              <a:t>to</a:t>
            </a:r>
            <a:r>
              <a:rPr sz="4000" spc="-20" dirty="0">
                <a:latin typeface="Arial"/>
                <a:cs typeface="Arial"/>
              </a:rPr>
              <a:t> </a:t>
            </a:r>
            <a:r>
              <a:rPr sz="4000" dirty="0">
                <a:latin typeface="Arial"/>
                <a:cs typeface="Arial"/>
              </a:rPr>
              <a:t>students</a:t>
            </a:r>
            <a:r>
              <a:rPr sz="4000" spc="-13" dirty="0">
                <a:latin typeface="Arial"/>
                <a:cs typeface="Arial"/>
              </a:rPr>
              <a:t> </a:t>
            </a:r>
            <a:r>
              <a:rPr sz="4000" spc="-33" dirty="0">
                <a:latin typeface="Arial"/>
                <a:cs typeface="Arial"/>
              </a:rPr>
              <a:t>and </a:t>
            </a:r>
            <a:r>
              <a:rPr sz="4000" dirty="0">
                <a:latin typeface="Arial"/>
                <a:cs typeface="Arial"/>
              </a:rPr>
              <a:t>clearly</a:t>
            </a:r>
            <a:r>
              <a:rPr sz="4000" spc="-40" dirty="0">
                <a:latin typeface="Arial"/>
                <a:cs typeface="Arial"/>
              </a:rPr>
              <a:t> </a:t>
            </a:r>
            <a:r>
              <a:rPr sz="4000" dirty="0">
                <a:latin typeface="Arial"/>
                <a:cs typeface="Arial"/>
              </a:rPr>
              <a:t>explain</a:t>
            </a:r>
            <a:r>
              <a:rPr sz="4000" spc="-27" dirty="0">
                <a:latin typeface="Arial"/>
                <a:cs typeface="Arial"/>
              </a:rPr>
              <a:t> </a:t>
            </a:r>
            <a:r>
              <a:rPr sz="4000" spc="-13" dirty="0">
                <a:latin typeface="Arial"/>
                <a:cs typeface="Arial"/>
              </a:rPr>
              <a:t>concepts.</a:t>
            </a:r>
            <a:endParaRPr sz="40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2624" y="700827"/>
            <a:ext cx="11098105" cy="755762"/>
          </a:xfrm>
          <a:prstGeom prst="rect">
            <a:avLst/>
          </a:prstGeom>
        </p:spPr>
        <p:txBody>
          <a:bodyPr vert="horz" wrap="square" lIns="0" tIns="16933" rIns="0" bIns="0" rtlCol="0">
            <a:spAutoFit/>
          </a:bodyPr>
          <a:lstStyle/>
          <a:p>
            <a:pPr marL="16933">
              <a:spcBef>
                <a:spcPts val="133"/>
              </a:spcBef>
            </a:pPr>
            <a:r>
              <a:rPr dirty="0"/>
              <a:t>What</a:t>
            </a:r>
            <a:r>
              <a:rPr spc="-73" dirty="0"/>
              <a:t> </a:t>
            </a:r>
            <a:r>
              <a:rPr dirty="0"/>
              <a:t>do</a:t>
            </a:r>
            <a:r>
              <a:rPr spc="-80" dirty="0"/>
              <a:t> </a:t>
            </a:r>
            <a:r>
              <a:rPr dirty="0"/>
              <a:t>section</a:t>
            </a:r>
            <a:r>
              <a:rPr spc="-80" dirty="0"/>
              <a:t> </a:t>
            </a:r>
            <a:r>
              <a:rPr dirty="0"/>
              <a:t>leaders</a:t>
            </a:r>
            <a:r>
              <a:rPr spc="-73" dirty="0"/>
              <a:t> </a:t>
            </a:r>
            <a:r>
              <a:rPr spc="-33" dirty="0"/>
              <a:t>do?</a:t>
            </a:r>
          </a:p>
        </p:txBody>
      </p:sp>
      <p:sp>
        <p:nvSpPr>
          <p:cNvPr id="3" name="object 3"/>
          <p:cNvSpPr txBox="1"/>
          <p:nvPr/>
        </p:nvSpPr>
        <p:spPr>
          <a:xfrm>
            <a:off x="704933" y="1778845"/>
            <a:ext cx="10128673" cy="4325970"/>
          </a:xfrm>
          <a:prstGeom prst="rect">
            <a:avLst/>
          </a:prstGeom>
        </p:spPr>
        <p:txBody>
          <a:bodyPr vert="horz" wrap="square" lIns="0" tIns="16933" rIns="0" bIns="0" rtlCol="0">
            <a:spAutoFit/>
          </a:bodyPr>
          <a:lstStyle/>
          <a:p>
            <a:pPr marL="628211" indent="-611278" algn="l">
              <a:spcBef>
                <a:spcPts val="133"/>
              </a:spcBef>
              <a:buChar char="●"/>
              <a:tabLst>
                <a:tab pos="628211" algn="l"/>
              </a:tabLst>
            </a:pPr>
            <a:r>
              <a:rPr sz="4000" spc="-67" dirty="0">
                <a:latin typeface="Arial"/>
                <a:cs typeface="Arial"/>
              </a:rPr>
              <a:t>Teach</a:t>
            </a:r>
            <a:r>
              <a:rPr sz="4000" spc="-47" dirty="0">
                <a:latin typeface="Arial"/>
                <a:cs typeface="Arial"/>
              </a:rPr>
              <a:t> </a:t>
            </a:r>
            <a:r>
              <a:rPr sz="4000" dirty="0">
                <a:latin typeface="Arial"/>
                <a:cs typeface="Arial"/>
              </a:rPr>
              <a:t>a</a:t>
            </a:r>
            <a:r>
              <a:rPr sz="4000" spc="-47" dirty="0">
                <a:latin typeface="Arial"/>
                <a:cs typeface="Arial"/>
              </a:rPr>
              <a:t> </a:t>
            </a:r>
            <a:r>
              <a:rPr sz="4000" dirty="0">
                <a:latin typeface="Arial"/>
                <a:cs typeface="Arial"/>
              </a:rPr>
              <a:t>weekly</a:t>
            </a:r>
            <a:r>
              <a:rPr sz="4000" spc="-47" dirty="0">
                <a:latin typeface="Arial"/>
                <a:cs typeface="Arial"/>
              </a:rPr>
              <a:t> </a:t>
            </a:r>
            <a:r>
              <a:rPr sz="4000" dirty="0">
                <a:latin typeface="Arial"/>
                <a:cs typeface="Arial"/>
              </a:rPr>
              <a:t>50</a:t>
            </a:r>
            <a:r>
              <a:rPr sz="4000" spc="-47" dirty="0">
                <a:latin typeface="Arial"/>
                <a:cs typeface="Arial"/>
              </a:rPr>
              <a:t> </a:t>
            </a:r>
            <a:r>
              <a:rPr sz="4000" dirty="0">
                <a:latin typeface="Arial"/>
                <a:cs typeface="Arial"/>
              </a:rPr>
              <a:t>minute</a:t>
            </a:r>
            <a:r>
              <a:rPr sz="4000" spc="-47" dirty="0">
                <a:latin typeface="Arial"/>
                <a:cs typeface="Arial"/>
              </a:rPr>
              <a:t> </a:t>
            </a:r>
            <a:r>
              <a:rPr sz="4000" spc="-13" dirty="0">
                <a:latin typeface="Arial"/>
                <a:cs typeface="Arial"/>
              </a:rPr>
              <a:t>section</a:t>
            </a:r>
            <a:endParaRPr sz="4000" dirty="0">
              <a:latin typeface="Arial"/>
              <a:cs typeface="Arial"/>
            </a:endParaRPr>
          </a:p>
          <a:p>
            <a:pPr marL="628211" indent="-611278" algn="l">
              <a:buChar char="●"/>
              <a:tabLst>
                <a:tab pos="628211" algn="l"/>
              </a:tabLst>
            </a:pPr>
            <a:r>
              <a:rPr sz="4000" dirty="0">
                <a:latin typeface="Arial"/>
                <a:cs typeface="Arial"/>
              </a:rPr>
              <a:t>Help</a:t>
            </a:r>
            <a:r>
              <a:rPr sz="4000" spc="-33" dirty="0">
                <a:latin typeface="Arial"/>
                <a:cs typeface="Arial"/>
              </a:rPr>
              <a:t> </a:t>
            </a:r>
            <a:r>
              <a:rPr sz="4000" dirty="0">
                <a:latin typeface="Arial"/>
                <a:cs typeface="Arial"/>
              </a:rPr>
              <a:t>students</a:t>
            </a:r>
            <a:r>
              <a:rPr sz="4000" spc="-13" dirty="0">
                <a:latin typeface="Arial"/>
                <a:cs typeface="Arial"/>
              </a:rPr>
              <a:t> </a:t>
            </a:r>
            <a:r>
              <a:rPr sz="4000" dirty="0">
                <a:latin typeface="Arial"/>
                <a:cs typeface="Arial"/>
              </a:rPr>
              <a:t>in</a:t>
            </a:r>
            <a:r>
              <a:rPr sz="4000" spc="-20" dirty="0">
                <a:latin typeface="Arial"/>
                <a:cs typeface="Arial"/>
              </a:rPr>
              <a:t> </a:t>
            </a:r>
            <a:r>
              <a:rPr sz="4000" dirty="0">
                <a:latin typeface="Arial"/>
                <a:cs typeface="Arial"/>
              </a:rPr>
              <a:t>the</a:t>
            </a:r>
            <a:r>
              <a:rPr sz="4000" spc="-13" dirty="0">
                <a:latin typeface="Arial"/>
                <a:cs typeface="Arial"/>
              </a:rPr>
              <a:t> </a:t>
            </a:r>
            <a:r>
              <a:rPr sz="4000" spc="-27" dirty="0">
                <a:latin typeface="Arial"/>
                <a:cs typeface="Arial"/>
              </a:rPr>
              <a:t>LaIR</a:t>
            </a:r>
            <a:endParaRPr sz="4000" dirty="0">
              <a:latin typeface="Arial"/>
              <a:cs typeface="Arial"/>
            </a:endParaRPr>
          </a:p>
          <a:p>
            <a:pPr marL="628211" indent="-611278" algn="l">
              <a:buChar char="●"/>
              <a:tabLst>
                <a:tab pos="628211" algn="l"/>
              </a:tabLst>
            </a:pPr>
            <a:r>
              <a:rPr sz="4000" dirty="0">
                <a:latin typeface="Arial"/>
                <a:cs typeface="Arial"/>
              </a:rPr>
              <a:t>Grade</a:t>
            </a:r>
            <a:r>
              <a:rPr sz="4000" spc="-33" dirty="0">
                <a:latin typeface="Arial"/>
                <a:cs typeface="Arial"/>
              </a:rPr>
              <a:t> </a:t>
            </a:r>
            <a:r>
              <a:rPr sz="4000" dirty="0">
                <a:latin typeface="Arial"/>
                <a:cs typeface="Arial"/>
              </a:rPr>
              <a:t>CS106</a:t>
            </a:r>
            <a:r>
              <a:rPr sz="4000" spc="-33" dirty="0">
                <a:latin typeface="Arial"/>
                <a:cs typeface="Arial"/>
              </a:rPr>
              <a:t> </a:t>
            </a:r>
            <a:r>
              <a:rPr sz="4000" spc="-13" dirty="0">
                <a:latin typeface="Arial"/>
                <a:cs typeface="Arial"/>
              </a:rPr>
              <a:t>assignments</a:t>
            </a:r>
            <a:endParaRPr sz="4000" dirty="0">
              <a:latin typeface="Arial"/>
              <a:cs typeface="Arial"/>
            </a:endParaRPr>
          </a:p>
          <a:p>
            <a:pPr marL="628211" indent="-611278" algn="l">
              <a:buChar char="●"/>
              <a:tabLst>
                <a:tab pos="628211" algn="l"/>
              </a:tabLst>
            </a:pPr>
            <a:r>
              <a:rPr sz="4000" dirty="0">
                <a:latin typeface="Arial"/>
                <a:cs typeface="Arial"/>
              </a:rPr>
              <a:t>Hold</a:t>
            </a:r>
            <a:r>
              <a:rPr sz="4000" spc="-47" dirty="0">
                <a:latin typeface="Arial"/>
                <a:cs typeface="Arial"/>
              </a:rPr>
              <a:t> </a:t>
            </a:r>
            <a:r>
              <a:rPr sz="4000" dirty="0">
                <a:latin typeface="Arial"/>
                <a:cs typeface="Arial"/>
              </a:rPr>
              <a:t>IGs</a:t>
            </a:r>
            <a:r>
              <a:rPr sz="4000" spc="-40" dirty="0">
                <a:latin typeface="Arial"/>
                <a:cs typeface="Arial"/>
              </a:rPr>
              <a:t> </a:t>
            </a:r>
            <a:r>
              <a:rPr sz="4000" dirty="0">
                <a:latin typeface="Arial"/>
                <a:cs typeface="Arial"/>
              </a:rPr>
              <a:t>with</a:t>
            </a:r>
            <a:r>
              <a:rPr sz="4000" spc="-40" dirty="0">
                <a:latin typeface="Arial"/>
                <a:cs typeface="Arial"/>
              </a:rPr>
              <a:t> </a:t>
            </a:r>
            <a:r>
              <a:rPr sz="4000" spc="-13" dirty="0">
                <a:latin typeface="Arial"/>
                <a:cs typeface="Arial"/>
              </a:rPr>
              <a:t>students</a:t>
            </a:r>
            <a:endParaRPr sz="4000" dirty="0">
              <a:latin typeface="Arial"/>
              <a:cs typeface="Arial"/>
            </a:endParaRPr>
          </a:p>
          <a:p>
            <a:pPr marL="628211" indent="-611278" algn="l">
              <a:buChar char="●"/>
              <a:tabLst>
                <a:tab pos="628211" algn="l"/>
              </a:tabLst>
            </a:pPr>
            <a:r>
              <a:rPr sz="4000" dirty="0">
                <a:latin typeface="Arial"/>
                <a:cs typeface="Arial"/>
              </a:rPr>
              <a:t>Grade</a:t>
            </a:r>
            <a:r>
              <a:rPr sz="4000" spc="-33" dirty="0">
                <a:latin typeface="Arial"/>
                <a:cs typeface="Arial"/>
              </a:rPr>
              <a:t> </a:t>
            </a:r>
            <a:r>
              <a:rPr sz="4000" dirty="0">
                <a:latin typeface="Arial"/>
                <a:cs typeface="Arial"/>
              </a:rPr>
              <a:t>midterms</a:t>
            </a:r>
            <a:r>
              <a:rPr sz="4000" spc="-20" dirty="0">
                <a:latin typeface="Arial"/>
                <a:cs typeface="Arial"/>
              </a:rPr>
              <a:t> </a:t>
            </a:r>
            <a:r>
              <a:rPr sz="4000" dirty="0">
                <a:latin typeface="Arial"/>
                <a:cs typeface="Arial"/>
              </a:rPr>
              <a:t>and</a:t>
            </a:r>
            <a:r>
              <a:rPr sz="4000" spc="-20" dirty="0">
                <a:latin typeface="Arial"/>
                <a:cs typeface="Arial"/>
              </a:rPr>
              <a:t> </a:t>
            </a:r>
            <a:r>
              <a:rPr sz="4000" spc="-13" dirty="0">
                <a:latin typeface="Arial"/>
                <a:cs typeface="Arial"/>
              </a:rPr>
              <a:t>finals</a:t>
            </a:r>
            <a:endParaRPr sz="4000" dirty="0">
              <a:latin typeface="Arial"/>
              <a:cs typeface="Arial"/>
            </a:endParaRPr>
          </a:p>
          <a:p>
            <a:pPr marL="628211" indent="-611278" algn="l">
              <a:buChar char="●"/>
              <a:tabLst>
                <a:tab pos="628211" algn="l"/>
              </a:tabLst>
            </a:pPr>
            <a:r>
              <a:rPr sz="4000" dirty="0">
                <a:latin typeface="Arial"/>
                <a:cs typeface="Arial"/>
              </a:rPr>
              <a:t>Get</a:t>
            </a:r>
            <a:r>
              <a:rPr sz="4000" spc="-40" dirty="0">
                <a:latin typeface="Arial"/>
                <a:cs typeface="Arial"/>
              </a:rPr>
              <a:t> </a:t>
            </a:r>
            <a:r>
              <a:rPr sz="4000" dirty="0">
                <a:latin typeface="Arial"/>
                <a:cs typeface="Arial"/>
              </a:rPr>
              <a:t>paid</a:t>
            </a:r>
            <a:r>
              <a:rPr sz="4000" spc="-33" dirty="0">
                <a:latin typeface="Arial"/>
                <a:cs typeface="Arial"/>
              </a:rPr>
              <a:t> </a:t>
            </a:r>
            <a:r>
              <a:rPr sz="4000" dirty="0">
                <a:latin typeface="Arial"/>
                <a:cs typeface="Arial"/>
              </a:rPr>
              <a:t>$18.50/hour</a:t>
            </a:r>
            <a:r>
              <a:rPr sz="4000" spc="-33" dirty="0">
                <a:latin typeface="Arial"/>
                <a:cs typeface="Arial"/>
              </a:rPr>
              <a:t> </a:t>
            </a:r>
            <a:r>
              <a:rPr sz="4000" dirty="0">
                <a:latin typeface="Arial"/>
                <a:cs typeface="Arial"/>
              </a:rPr>
              <a:t>(more</a:t>
            </a:r>
            <a:r>
              <a:rPr sz="4000" spc="-40" dirty="0">
                <a:latin typeface="Arial"/>
                <a:cs typeface="Arial"/>
              </a:rPr>
              <a:t> </a:t>
            </a:r>
            <a:r>
              <a:rPr sz="4000" dirty="0">
                <a:latin typeface="Arial"/>
                <a:cs typeface="Arial"/>
              </a:rPr>
              <a:t>with</a:t>
            </a:r>
            <a:r>
              <a:rPr sz="4000" spc="-33" dirty="0">
                <a:latin typeface="Arial"/>
                <a:cs typeface="Arial"/>
              </a:rPr>
              <a:t> </a:t>
            </a:r>
            <a:r>
              <a:rPr sz="4000" spc="-13" dirty="0">
                <a:latin typeface="Arial"/>
                <a:cs typeface="Arial"/>
              </a:rPr>
              <a:t>seniority)</a:t>
            </a:r>
            <a:endParaRPr sz="4000" dirty="0">
              <a:latin typeface="Arial"/>
              <a:cs typeface="Arial"/>
            </a:endParaRPr>
          </a:p>
          <a:p>
            <a:pPr marL="628211" indent="-611278" algn="l">
              <a:buChar char="●"/>
              <a:tabLst>
                <a:tab pos="628211" algn="l"/>
              </a:tabLst>
            </a:pPr>
            <a:r>
              <a:rPr sz="4000" dirty="0">
                <a:latin typeface="Arial"/>
                <a:cs typeface="Arial"/>
              </a:rPr>
              <a:t>Have</a:t>
            </a:r>
            <a:r>
              <a:rPr sz="4000" spc="-27" dirty="0">
                <a:latin typeface="Arial"/>
                <a:cs typeface="Arial"/>
              </a:rPr>
              <a:t> fun!</a:t>
            </a:r>
            <a:endParaRPr sz="40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933" rIns="0" bIns="0" rtlCol="0">
            <a:spAutoFit/>
          </a:bodyPr>
          <a:lstStyle/>
          <a:p>
            <a:pPr marL="16933">
              <a:spcBef>
                <a:spcPts val="133"/>
              </a:spcBef>
            </a:pPr>
            <a:r>
              <a:rPr dirty="0"/>
              <a:t>Time</a:t>
            </a:r>
            <a:r>
              <a:rPr spc="-87" dirty="0"/>
              <a:t> </a:t>
            </a:r>
            <a:r>
              <a:rPr dirty="0"/>
              <a:t>and</a:t>
            </a:r>
            <a:r>
              <a:rPr spc="-87" dirty="0"/>
              <a:t> </a:t>
            </a:r>
            <a:r>
              <a:rPr spc="-13" dirty="0"/>
              <a:t>requirements</a:t>
            </a:r>
          </a:p>
        </p:txBody>
      </p:sp>
      <p:sp>
        <p:nvSpPr>
          <p:cNvPr id="3" name="object 3"/>
          <p:cNvSpPr txBox="1">
            <a:spLocks noGrp="1"/>
          </p:cNvSpPr>
          <p:nvPr>
            <p:ph type="body" idx="1"/>
          </p:nvPr>
        </p:nvSpPr>
        <p:spPr>
          <a:prstGeom prst="rect">
            <a:avLst/>
          </a:prstGeom>
        </p:spPr>
        <p:txBody>
          <a:bodyPr vert="horz" wrap="square" lIns="0" tIns="113453" rIns="0" bIns="0" rtlCol="0">
            <a:spAutoFit/>
          </a:bodyPr>
          <a:lstStyle/>
          <a:p>
            <a:pPr marL="16933">
              <a:spcBef>
                <a:spcPts val="893"/>
              </a:spcBef>
            </a:pPr>
            <a:r>
              <a:rPr sz="3200" b="0" spc="-40" dirty="0"/>
              <a:t>You’ll</a:t>
            </a:r>
            <a:r>
              <a:rPr sz="3200" b="0" spc="-127" dirty="0"/>
              <a:t> </a:t>
            </a:r>
            <a:r>
              <a:rPr sz="3200" b="0" dirty="0"/>
              <a:t>need</a:t>
            </a:r>
            <a:r>
              <a:rPr sz="3200" b="0" spc="-127" dirty="0"/>
              <a:t> </a:t>
            </a:r>
            <a:r>
              <a:rPr sz="3200" b="0" spc="-33" dirty="0"/>
              <a:t>to:</a:t>
            </a:r>
            <a:endParaRPr sz="3200" dirty="0"/>
          </a:p>
          <a:p>
            <a:pPr marL="625671" indent="-549473">
              <a:lnSpc>
                <a:spcPts val="3820"/>
              </a:lnSpc>
              <a:spcBef>
                <a:spcPts val="760"/>
              </a:spcBef>
              <a:buChar char="●"/>
              <a:tabLst>
                <a:tab pos="625671" algn="l"/>
              </a:tabLst>
            </a:pPr>
            <a:r>
              <a:rPr sz="3200" b="0" dirty="0"/>
              <a:t>Section</a:t>
            </a:r>
            <a:r>
              <a:rPr sz="3200" b="0" spc="-67" dirty="0"/>
              <a:t> </a:t>
            </a:r>
            <a:r>
              <a:rPr sz="3200" b="0" dirty="0"/>
              <a:t>lead</a:t>
            </a:r>
            <a:r>
              <a:rPr sz="3200" b="0" spc="-67" dirty="0"/>
              <a:t> </a:t>
            </a:r>
            <a:r>
              <a:rPr sz="3200" b="0" dirty="0"/>
              <a:t>for</a:t>
            </a:r>
            <a:r>
              <a:rPr sz="3200" b="0" spc="-60" dirty="0"/>
              <a:t> </a:t>
            </a:r>
            <a:r>
              <a:rPr sz="3200" dirty="0"/>
              <a:t>two</a:t>
            </a:r>
            <a:r>
              <a:rPr sz="3200" spc="-67" dirty="0"/>
              <a:t> </a:t>
            </a:r>
            <a:r>
              <a:rPr sz="3200" spc="-13" dirty="0"/>
              <a:t>quarters!</a:t>
            </a:r>
            <a:endParaRPr sz="3200" dirty="0"/>
          </a:p>
          <a:p>
            <a:pPr marL="625671" indent="-549473">
              <a:lnSpc>
                <a:spcPts val="3800"/>
              </a:lnSpc>
              <a:buChar char="●"/>
              <a:tabLst>
                <a:tab pos="625671" algn="l"/>
              </a:tabLst>
            </a:pPr>
            <a:r>
              <a:rPr sz="3200" b="0" spc="-73" dirty="0"/>
              <a:t>Take </a:t>
            </a:r>
            <a:r>
              <a:rPr sz="3200" b="0" dirty="0"/>
              <a:t>CS198</a:t>
            </a:r>
            <a:r>
              <a:rPr sz="3200" b="0" spc="-67" dirty="0"/>
              <a:t> </a:t>
            </a:r>
            <a:r>
              <a:rPr sz="3200" b="0" dirty="0"/>
              <a:t>for</a:t>
            </a:r>
            <a:r>
              <a:rPr sz="3200" b="0" spc="-73" dirty="0"/>
              <a:t> </a:t>
            </a:r>
            <a:r>
              <a:rPr sz="3200" b="0" spc="-33" dirty="0"/>
              <a:t>3-</a:t>
            </a:r>
            <a:r>
              <a:rPr sz="3200" b="0" dirty="0"/>
              <a:t>4</a:t>
            </a:r>
            <a:r>
              <a:rPr sz="3200" b="0" spc="-67" dirty="0"/>
              <a:t> </a:t>
            </a:r>
            <a:r>
              <a:rPr sz="3200" b="0" dirty="0"/>
              <a:t>units</a:t>
            </a:r>
            <a:r>
              <a:rPr sz="3200" b="0" spc="-67" dirty="0"/>
              <a:t> </a:t>
            </a:r>
            <a:r>
              <a:rPr sz="3200" b="0" dirty="0"/>
              <a:t>(1st</a:t>
            </a:r>
            <a:r>
              <a:rPr sz="3200" b="0" spc="-73" dirty="0"/>
              <a:t> </a:t>
            </a:r>
            <a:r>
              <a:rPr sz="3200" b="0" dirty="0"/>
              <a:t>quarter</a:t>
            </a:r>
            <a:r>
              <a:rPr sz="3200" b="0" spc="-67" dirty="0"/>
              <a:t> </a:t>
            </a:r>
            <a:r>
              <a:rPr sz="3200" b="0" spc="-13" dirty="0"/>
              <a:t>only)</a:t>
            </a:r>
            <a:endParaRPr sz="3200" dirty="0"/>
          </a:p>
          <a:p>
            <a:pPr marL="625671" indent="-549473">
              <a:lnSpc>
                <a:spcPts val="3800"/>
              </a:lnSpc>
              <a:buChar char="●"/>
              <a:tabLst>
                <a:tab pos="625671" algn="l"/>
              </a:tabLst>
            </a:pPr>
            <a:r>
              <a:rPr sz="3200" b="0" dirty="0"/>
              <a:t>Attend</a:t>
            </a:r>
            <a:r>
              <a:rPr sz="3200" b="0" spc="-93" dirty="0"/>
              <a:t> </a:t>
            </a:r>
            <a:r>
              <a:rPr sz="3200" b="0" dirty="0"/>
              <a:t>staff</a:t>
            </a:r>
            <a:r>
              <a:rPr sz="3200" b="0" spc="-87" dirty="0"/>
              <a:t> </a:t>
            </a:r>
            <a:r>
              <a:rPr sz="3200" b="0" dirty="0"/>
              <a:t>meetings</a:t>
            </a:r>
            <a:r>
              <a:rPr sz="3200" b="0" spc="-87" dirty="0"/>
              <a:t> </a:t>
            </a:r>
            <a:r>
              <a:rPr sz="3200" b="0" spc="-27" dirty="0"/>
              <a:t>(Monday,</a:t>
            </a:r>
            <a:r>
              <a:rPr sz="3200" b="0" spc="-87" dirty="0"/>
              <a:t> </a:t>
            </a:r>
            <a:r>
              <a:rPr sz="3200" b="0" spc="-27" dirty="0"/>
              <a:t>4:30-</a:t>
            </a:r>
            <a:r>
              <a:rPr sz="3200" b="0" spc="-13" dirty="0"/>
              <a:t>5:30PM)</a:t>
            </a:r>
            <a:endParaRPr sz="3200" dirty="0"/>
          </a:p>
          <a:p>
            <a:pPr marL="626518" marR="272620" indent="-550320">
              <a:lnSpc>
                <a:spcPts val="3800"/>
              </a:lnSpc>
              <a:spcBef>
                <a:spcPts val="140"/>
              </a:spcBef>
              <a:buChar char="●"/>
              <a:tabLst>
                <a:tab pos="626518" algn="l"/>
              </a:tabLst>
            </a:pPr>
            <a:r>
              <a:rPr sz="3200" b="0" dirty="0"/>
              <a:t>Attend</a:t>
            </a:r>
            <a:r>
              <a:rPr sz="3200" b="0" spc="-60" dirty="0"/>
              <a:t> </a:t>
            </a:r>
            <a:r>
              <a:rPr sz="3200" b="0" dirty="0"/>
              <a:t>Monday</a:t>
            </a:r>
            <a:r>
              <a:rPr sz="3200" b="0" spc="-53" dirty="0"/>
              <a:t> </a:t>
            </a:r>
            <a:r>
              <a:rPr sz="3200" b="0" dirty="0"/>
              <a:t>workshops</a:t>
            </a:r>
            <a:r>
              <a:rPr sz="3200" b="0" spc="-53" dirty="0"/>
              <a:t> </a:t>
            </a:r>
            <a:r>
              <a:rPr sz="3200" b="0" spc="-27" dirty="0"/>
              <a:t>(7:30-</a:t>
            </a:r>
            <a:r>
              <a:rPr sz="3200" b="0" dirty="0"/>
              <a:t>9pm)</a:t>
            </a:r>
            <a:r>
              <a:rPr sz="3200" b="0" spc="-60" dirty="0"/>
              <a:t> </a:t>
            </a:r>
            <a:r>
              <a:rPr sz="3200" b="0" dirty="0"/>
              <a:t>for</a:t>
            </a:r>
            <a:r>
              <a:rPr sz="3200" b="0" spc="-53" dirty="0"/>
              <a:t> </a:t>
            </a:r>
            <a:r>
              <a:rPr sz="3200" b="0" dirty="0"/>
              <a:t>first</a:t>
            </a:r>
            <a:r>
              <a:rPr sz="3200" b="0" spc="-53" dirty="0"/>
              <a:t> </a:t>
            </a:r>
            <a:r>
              <a:rPr sz="3200" b="0" dirty="0"/>
              <a:t>4</a:t>
            </a:r>
            <a:r>
              <a:rPr sz="3200" b="0" spc="-60" dirty="0"/>
              <a:t> </a:t>
            </a:r>
            <a:r>
              <a:rPr sz="3200" b="0" spc="-13" dirty="0"/>
              <a:t>weeks </a:t>
            </a:r>
            <a:r>
              <a:rPr sz="3200" b="0" dirty="0"/>
              <a:t>of</a:t>
            </a:r>
            <a:r>
              <a:rPr sz="3200" b="0" spc="-27" dirty="0"/>
              <a:t> </a:t>
            </a:r>
            <a:r>
              <a:rPr sz="3200" b="0" dirty="0"/>
              <a:t>first</a:t>
            </a:r>
            <a:r>
              <a:rPr sz="3200" b="0" spc="-20" dirty="0"/>
              <a:t> </a:t>
            </a:r>
            <a:r>
              <a:rPr sz="3200" b="0" spc="-13" dirty="0"/>
              <a:t>quarter</a:t>
            </a:r>
            <a:endParaRPr sz="3200" dirty="0"/>
          </a:p>
          <a:p>
            <a:pPr marL="626518" marR="6773" indent="-550320">
              <a:lnSpc>
                <a:spcPts val="3800"/>
              </a:lnSpc>
              <a:buChar char="●"/>
              <a:tabLst>
                <a:tab pos="626518" algn="l"/>
              </a:tabLst>
            </a:pPr>
            <a:r>
              <a:rPr sz="3200" b="0" dirty="0"/>
              <a:t>Attend</a:t>
            </a:r>
            <a:r>
              <a:rPr sz="3200" b="0" spc="-133" dirty="0"/>
              <a:t> </a:t>
            </a:r>
            <a:r>
              <a:rPr sz="3200" b="0" dirty="0"/>
              <a:t>Wednesday</a:t>
            </a:r>
            <a:r>
              <a:rPr sz="3200" b="0" spc="-127" dirty="0"/>
              <a:t> </a:t>
            </a:r>
            <a:r>
              <a:rPr sz="3200" b="0" dirty="0"/>
              <a:t>workshops</a:t>
            </a:r>
            <a:r>
              <a:rPr sz="3200" b="0" spc="-127" dirty="0"/>
              <a:t> </a:t>
            </a:r>
            <a:r>
              <a:rPr sz="3200" b="0" dirty="0"/>
              <a:t>(based</a:t>
            </a:r>
            <a:r>
              <a:rPr sz="3200" b="0" spc="-127" dirty="0"/>
              <a:t> </a:t>
            </a:r>
            <a:r>
              <a:rPr sz="3200" b="0" dirty="0"/>
              <a:t>on</a:t>
            </a:r>
            <a:r>
              <a:rPr sz="3200" b="0" spc="-127" dirty="0"/>
              <a:t> </a:t>
            </a:r>
            <a:r>
              <a:rPr sz="3200" b="0" dirty="0"/>
              <a:t>availability)</a:t>
            </a:r>
            <a:r>
              <a:rPr sz="3200" b="0" spc="-127" dirty="0"/>
              <a:t> </a:t>
            </a:r>
            <a:r>
              <a:rPr sz="3200" b="0" spc="-33" dirty="0"/>
              <a:t>for </a:t>
            </a:r>
            <a:r>
              <a:rPr sz="3200" b="0" dirty="0"/>
              <a:t>first</a:t>
            </a:r>
            <a:r>
              <a:rPr sz="3200" b="0" spc="-47" dirty="0"/>
              <a:t> </a:t>
            </a:r>
            <a:r>
              <a:rPr sz="3200" b="0" dirty="0"/>
              <a:t>4</a:t>
            </a:r>
            <a:r>
              <a:rPr sz="3200" b="0" spc="-40" dirty="0"/>
              <a:t> </a:t>
            </a:r>
            <a:r>
              <a:rPr sz="3200" b="0" dirty="0"/>
              <a:t>weeks</a:t>
            </a:r>
            <a:r>
              <a:rPr sz="3200" b="0" spc="-40" dirty="0"/>
              <a:t> </a:t>
            </a:r>
            <a:r>
              <a:rPr sz="3200" b="0" dirty="0"/>
              <a:t>of</a:t>
            </a:r>
            <a:r>
              <a:rPr sz="3200" b="0" spc="-40" dirty="0"/>
              <a:t> </a:t>
            </a:r>
            <a:r>
              <a:rPr sz="3200" b="0" dirty="0"/>
              <a:t>first</a:t>
            </a:r>
            <a:r>
              <a:rPr sz="3200" b="0" spc="-40" dirty="0"/>
              <a:t> </a:t>
            </a:r>
            <a:r>
              <a:rPr sz="3200" b="0" spc="-13" dirty="0"/>
              <a:t>quarter</a:t>
            </a:r>
            <a:endParaRPr sz="3200" dirty="0"/>
          </a:p>
          <a:p>
            <a:pPr marL="625671" indent="-549473">
              <a:lnSpc>
                <a:spcPts val="3680"/>
              </a:lnSpc>
              <a:buChar char="●"/>
              <a:tabLst>
                <a:tab pos="625671" algn="l"/>
              </a:tabLst>
            </a:pPr>
            <a:r>
              <a:rPr sz="3200" b="0" dirty="0"/>
              <a:t>Fulfill</a:t>
            </a:r>
            <a:r>
              <a:rPr sz="3200" b="0" spc="-120" dirty="0"/>
              <a:t> </a:t>
            </a:r>
            <a:r>
              <a:rPr sz="3200" b="0" dirty="0"/>
              <a:t>all</a:t>
            </a:r>
            <a:r>
              <a:rPr sz="3200" b="0" spc="-120" dirty="0"/>
              <a:t> </a:t>
            </a:r>
            <a:r>
              <a:rPr sz="3200" b="0" dirty="0"/>
              <a:t>teaching,</a:t>
            </a:r>
            <a:r>
              <a:rPr sz="3200" b="0" spc="-113" dirty="0"/>
              <a:t> </a:t>
            </a:r>
            <a:r>
              <a:rPr sz="3200" b="0" dirty="0"/>
              <a:t>LaIR,</a:t>
            </a:r>
            <a:r>
              <a:rPr sz="3200" b="0" spc="-120" dirty="0"/>
              <a:t> </a:t>
            </a:r>
            <a:r>
              <a:rPr sz="3200" b="0" dirty="0"/>
              <a:t>and</a:t>
            </a:r>
            <a:r>
              <a:rPr sz="3200" b="0" spc="-113" dirty="0"/>
              <a:t> </a:t>
            </a:r>
            <a:r>
              <a:rPr sz="3200" b="0" dirty="0"/>
              <a:t>grading</a:t>
            </a:r>
            <a:r>
              <a:rPr sz="3200" b="0" spc="-120" dirty="0"/>
              <a:t> </a:t>
            </a:r>
            <a:r>
              <a:rPr sz="3200" b="0" spc="-13" dirty="0"/>
              <a:t>responsibilities</a:t>
            </a:r>
            <a:endParaRPr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933" rIns="0" bIns="0" rtlCol="0">
            <a:spAutoFit/>
          </a:bodyPr>
          <a:lstStyle/>
          <a:p>
            <a:pPr marL="16933">
              <a:spcBef>
                <a:spcPts val="133"/>
              </a:spcBef>
            </a:pPr>
            <a:r>
              <a:rPr dirty="0"/>
              <a:t>Why</a:t>
            </a:r>
            <a:r>
              <a:rPr spc="-87" dirty="0"/>
              <a:t> </a:t>
            </a:r>
            <a:r>
              <a:rPr dirty="0"/>
              <a:t>section</a:t>
            </a:r>
            <a:r>
              <a:rPr spc="-93" dirty="0"/>
              <a:t> </a:t>
            </a:r>
            <a:r>
              <a:rPr spc="-27" dirty="0"/>
              <a:t>lead?</a:t>
            </a:r>
          </a:p>
        </p:txBody>
      </p:sp>
      <p:sp>
        <p:nvSpPr>
          <p:cNvPr id="3" name="object 3"/>
          <p:cNvSpPr txBox="1"/>
          <p:nvPr/>
        </p:nvSpPr>
        <p:spPr>
          <a:xfrm>
            <a:off x="704933" y="1778846"/>
            <a:ext cx="8012007" cy="3094864"/>
          </a:xfrm>
          <a:prstGeom prst="rect">
            <a:avLst/>
          </a:prstGeom>
        </p:spPr>
        <p:txBody>
          <a:bodyPr vert="horz" wrap="square" lIns="0" tIns="16933" rIns="0" bIns="0" rtlCol="0">
            <a:spAutoFit/>
          </a:bodyPr>
          <a:lstStyle/>
          <a:p>
            <a:pPr marL="628211" indent="-611278" algn="l">
              <a:spcBef>
                <a:spcPts val="133"/>
              </a:spcBef>
              <a:buChar char="●"/>
              <a:tabLst>
                <a:tab pos="628211" algn="l"/>
              </a:tabLst>
            </a:pPr>
            <a:r>
              <a:rPr sz="4000" dirty="0">
                <a:latin typeface="Arial"/>
                <a:cs typeface="Arial"/>
              </a:rPr>
              <a:t>“Learn</a:t>
            </a:r>
            <a:r>
              <a:rPr sz="4000" spc="-33" dirty="0">
                <a:latin typeface="Arial"/>
                <a:cs typeface="Arial"/>
              </a:rPr>
              <a:t> </a:t>
            </a:r>
            <a:r>
              <a:rPr sz="4000" dirty="0">
                <a:latin typeface="Arial"/>
                <a:cs typeface="Arial"/>
              </a:rPr>
              <a:t>to</a:t>
            </a:r>
            <a:r>
              <a:rPr sz="4000" spc="-27" dirty="0">
                <a:latin typeface="Arial"/>
                <a:cs typeface="Arial"/>
              </a:rPr>
              <a:t> </a:t>
            </a:r>
            <a:r>
              <a:rPr sz="4000" dirty="0">
                <a:latin typeface="Arial"/>
                <a:cs typeface="Arial"/>
              </a:rPr>
              <a:t>teach;</a:t>
            </a:r>
            <a:r>
              <a:rPr sz="4000" spc="-27" dirty="0">
                <a:latin typeface="Arial"/>
                <a:cs typeface="Arial"/>
              </a:rPr>
              <a:t> </a:t>
            </a:r>
            <a:r>
              <a:rPr sz="4000" dirty="0">
                <a:latin typeface="Arial"/>
                <a:cs typeface="Arial"/>
              </a:rPr>
              <a:t>teach</a:t>
            </a:r>
            <a:r>
              <a:rPr sz="4000" spc="-27" dirty="0">
                <a:latin typeface="Arial"/>
                <a:cs typeface="Arial"/>
              </a:rPr>
              <a:t> </a:t>
            </a:r>
            <a:r>
              <a:rPr sz="4000" dirty="0">
                <a:latin typeface="Arial"/>
                <a:cs typeface="Arial"/>
              </a:rPr>
              <a:t>to</a:t>
            </a:r>
            <a:r>
              <a:rPr sz="4000" spc="-27" dirty="0">
                <a:latin typeface="Arial"/>
                <a:cs typeface="Arial"/>
              </a:rPr>
              <a:t> </a:t>
            </a:r>
            <a:r>
              <a:rPr sz="4000" spc="-13" dirty="0">
                <a:latin typeface="Arial"/>
                <a:cs typeface="Arial"/>
              </a:rPr>
              <a:t>learn”</a:t>
            </a:r>
            <a:endParaRPr sz="4000" dirty="0">
              <a:latin typeface="Arial"/>
              <a:cs typeface="Arial"/>
            </a:endParaRPr>
          </a:p>
          <a:p>
            <a:pPr marL="628211" indent="-611278" algn="l">
              <a:buChar char="●"/>
              <a:tabLst>
                <a:tab pos="628211" algn="l"/>
              </a:tabLst>
            </a:pPr>
            <a:r>
              <a:rPr sz="4000" dirty="0">
                <a:latin typeface="Arial"/>
                <a:cs typeface="Arial"/>
              </a:rPr>
              <a:t>Work</a:t>
            </a:r>
            <a:r>
              <a:rPr sz="4000" spc="-53" dirty="0">
                <a:latin typeface="Arial"/>
                <a:cs typeface="Arial"/>
              </a:rPr>
              <a:t> </a:t>
            </a:r>
            <a:r>
              <a:rPr sz="4000" dirty="0">
                <a:latin typeface="Arial"/>
                <a:cs typeface="Arial"/>
              </a:rPr>
              <a:t>directly</a:t>
            </a:r>
            <a:r>
              <a:rPr sz="4000" spc="-53" dirty="0">
                <a:latin typeface="Arial"/>
                <a:cs typeface="Arial"/>
              </a:rPr>
              <a:t> </a:t>
            </a:r>
            <a:r>
              <a:rPr sz="4000" dirty="0">
                <a:latin typeface="Arial"/>
                <a:cs typeface="Arial"/>
              </a:rPr>
              <a:t>with</a:t>
            </a:r>
            <a:r>
              <a:rPr sz="4000" spc="-53" dirty="0">
                <a:latin typeface="Arial"/>
                <a:cs typeface="Arial"/>
              </a:rPr>
              <a:t> </a:t>
            </a:r>
            <a:r>
              <a:rPr sz="4000" spc="-13" dirty="0">
                <a:latin typeface="Arial"/>
                <a:cs typeface="Arial"/>
              </a:rPr>
              <a:t>students</a:t>
            </a:r>
            <a:endParaRPr sz="4000" dirty="0">
              <a:latin typeface="Arial"/>
              <a:cs typeface="Arial"/>
            </a:endParaRPr>
          </a:p>
          <a:p>
            <a:pPr marL="628211" indent="-611278" algn="l">
              <a:buChar char="●"/>
              <a:tabLst>
                <a:tab pos="628211" algn="l"/>
              </a:tabLst>
            </a:pPr>
            <a:r>
              <a:rPr sz="4000" dirty="0">
                <a:latin typeface="Arial"/>
                <a:cs typeface="Arial"/>
              </a:rPr>
              <a:t>Participate</a:t>
            </a:r>
            <a:r>
              <a:rPr sz="4000" spc="-40" dirty="0">
                <a:latin typeface="Arial"/>
                <a:cs typeface="Arial"/>
              </a:rPr>
              <a:t> </a:t>
            </a:r>
            <a:r>
              <a:rPr sz="4000" dirty="0">
                <a:latin typeface="Arial"/>
                <a:cs typeface="Arial"/>
              </a:rPr>
              <a:t>in</a:t>
            </a:r>
            <a:r>
              <a:rPr sz="4000" spc="-33" dirty="0">
                <a:latin typeface="Arial"/>
                <a:cs typeface="Arial"/>
              </a:rPr>
              <a:t> </a:t>
            </a:r>
            <a:r>
              <a:rPr sz="4000" dirty="0">
                <a:latin typeface="Arial"/>
                <a:cs typeface="Arial"/>
              </a:rPr>
              <a:t>fun</a:t>
            </a:r>
            <a:r>
              <a:rPr sz="4000" spc="-33" dirty="0">
                <a:latin typeface="Arial"/>
                <a:cs typeface="Arial"/>
              </a:rPr>
              <a:t> </a:t>
            </a:r>
            <a:r>
              <a:rPr sz="4000" spc="-13" dirty="0">
                <a:latin typeface="Arial"/>
                <a:cs typeface="Arial"/>
              </a:rPr>
              <a:t>events</a:t>
            </a:r>
            <a:endParaRPr sz="4000" dirty="0">
              <a:latin typeface="Arial"/>
              <a:cs typeface="Arial"/>
            </a:endParaRPr>
          </a:p>
          <a:p>
            <a:pPr marL="628211" indent="-611278" algn="l">
              <a:buChar char="●"/>
              <a:tabLst>
                <a:tab pos="628211" algn="l"/>
              </a:tabLst>
            </a:pPr>
            <a:r>
              <a:rPr sz="4000" dirty="0">
                <a:latin typeface="Arial"/>
                <a:cs typeface="Arial"/>
              </a:rPr>
              <a:t>Join</a:t>
            </a:r>
            <a:r>
              <a:rPr sz="4000" spc="-27" dirty="0">
                <a:latin typeface="Arial"/>
                <a:cs typeface="Arial"/>
              </a:rPr>
              <a:t> </a:t>
            </a:r>
            <a:r>
              <a:rPr sz="4000" dirty="0">
                <a:latin typeface="Arial"/>
                <a:cs typeface="Arial"/>
              </a:rPr>
              <a:t>an</a:t>
            </a:r>
            <a:r>
              <a:rPr sz="4000" spc="-27" dirty="0">
                <a:latin typeface="Arial"/>
                <a:cs typeface="Arial"/>
              </a:rPr>
              <a:t> </a:t>
            </a:r>
            <a:r>
              <a:rPr sz="4000" dirty="0">
                <a:latin typeface="Arial"/>
                <a:cs typeface="Arial"/>
              </a:rPr>
              <a:t>amazing</a:t>
            </a:r>
            <a:r>
              <a:rPr sz="4000" spc="-27" dirty="0">
                <a:latin typeface="Arial"/>
                <a:cs typeface="Arial"/>
              </a:rPr>
              <a:t> </a:t>
            </a:r>
            <a:r>
              <a:rPr sz="4000" dirty="0">
                <a:latin typeface="Arial"/>
                <a:cs typeface="Arial"/>
              </a:rPr>
              <a:t>group</a:t>
            </a:r>
            <a:r>
              <a:rPr sz="4000" spc="-27" dirty="0">
                <a:latin typeface="Arial"/>
                <a:cs typeface="Arial"/>
              </a:rPr>
              <a:t> </a:t>
            </a:r>
            <a:r>
              <a:rPr sz="4000" dirty="0">
                <a:latin typeface="Arial"/>
                <a:cs typeface="Arial"/>
              </a:rPr>
              <a:t>of</a:t>
            </a:r>
            <a:r>
              <a:rPr sz="4000" spc="-27" dirty="0">
                <a:latin typeface="Arial"/>
                <a:cs typeface="Arial"/>
              </a:rPr>
              <a:t> </a:t>
            </a:r>
            <a:r>
              <a:rPr sz="4000" spc="-13" dirty="0">
                <a:latin typeface="Arial"/>
                <a:cs typeface="Arial"/>
              </a:rPr>
              <a:t>people</a:t>
            </a:r>
            <a:endParaRPr sz="4000" dirty="0">
              <a:latin typeface="Arial"/>
              <a:cs typeface="Arial"/>
            </a:endParaRPr>
          </a:p>
          <a:p>
            <a:pPr marL="628211" indent="-611278" algn="l">
              <a:buChar char="●"/>
              <a:tabLst>
                <a:tab pos="628211" algn="l"/>
              </a:tabLst>
            </a:pPr>
            <a:r>
              <a:rPr sz="4000" dirty="0">
                <a:latin typeface="Arial"/>
                <a:cs typeface="Arial"/>
              </a:rPr>
              <a:t>Leave</a:t>
            </a:r>
            <a:r>
              <a:rPr sz="4000" spc="-20" dirty="0">
                <a:latin typeface="Arial"/>
                <a:cs typeface="Arial"/>
              </a:rPr>
              <a:t> </a:t>
            </a:r>
            <a:r>
              <a:rPr sz="4000" dirty="0">
                <a:latin typeface="Arial"/>
                <a:cs typeface="Arial"/>
              </a:rPr>
              <a:t>your</a:t>
            </a:r>
            <a:r>
              <a:rPr sz="4000" spc="-13" dirty="0">
                <a:latin typeface="Arial"/>
                <a:cs typeface="Arial"/>
              </a:rPr>
              <a:t> </a:t>
            </a:r>
            <a:r>
              <a:rPr sz="4000" dirty="0">
                <a:latin typeface="Arial"/>
                <a:cs typeface="Arial"/>
              </a:rPr>
              <a:t>mark</a:t>
            </a:r>
            <a:r>
              <a:rPr sz="4000" spc="-13" dirty="0">
                <a:latin typeface="Arial"/>
                <a:cs typeface="Arial"/>
              </a:rPr>
              <a:t> </a:t>
            </a:r>
            <a:r>
              <a:rPr sz="4000" dirty="0">
                <a:latin typeface="Arial"/>
                <a:cs typeface="Arial"/>
              </a:rPr>
              <a:t>on</a:t>
            </a:r>
            <a:r>
              <a:rPr sz="4000" spc="-13" dirty="0">
                <a:latin typeface="Arial"/>
                <a:cs typeface="Arial"/>
              </a:rPr>
              <a:t> campus</a:t>
            </a:r>
            <a:endParaRPr sz="4000" dirty="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33833" y="1490134"/>
            <a:ext cx="11148907" cy="5092700"/>
            <a:chOff x="325375" y="1117600"/>
            <a:chExt cx="8361680" cy="3819525"/>
          </a:xfrm>
        </p:grpSpPr>
        <p:pic>
          <p:nvPicPr>
            <p:cNvPr id="3" name="object 3"/>
            <p:cNvPicPr/>
            <p:nvPr/>
          </p:nvPicPr>
          <p:blipFill>
            <a:blip r:embed="rId3" cstate="print"/>
            <a:stretch>
              <a:fillRect/>
            </a:stretch>
          </p:blipFill>
          <p:spPr>
            <a:xfrm>
              <a:off x="3669275" y="1215775"/>
              <a:ext cx="2798375" cy="2026149"/>
            </a:xfrm>
            <a:prstGeom prst="rect">
              <a:avLst/>
            </a:prstGeom>
          </p:spPr>
        </p:pic>
        <p:pic>
          <p:nvPicPr>
            <p:cNvPr id="4" name="object 4"/>
            <p:cNvPicPr/>
            <p:nvPr/>
          </p:nvPicPr>
          <p:blipFill>
            <a:blip r:embed="rId4" cstate="print"/>
            <a:stretch>
              <a:fillRect/>
            </a:stretch>
          </p:blipFill>
          <p:spPr>
            <a:xfrm>
              <a:off x="325375" y="1215775"/>
              <a:ext cx="3343900" cy="1850900"/>
            </a:xfrm>
            <a:prstGeom prst="rect">
              <a:avLst/>
            </a:prstGeom>
          </p:spPr>
        </p:pic>
        <p:pic>
          <p:nvPicPr>
            <p:cNvPr id="5" name="object 5"/>
            <p:cNvPicPr/>
            <p:nvPr/>
          </p:nvPicPr>
          <p:blipFill>
            <a:blip r:embed="rId5" cstate="print"/>
            <a:stretch>
              <a:fillRect/>
            </a:stretch>
          </p:blipFill>
          <p:spPr>
            <a:xfrm>
              <a:off x="2909950" y="2866025"/>
              <a:ext cx="3557703" cy="2070501"/>
            </a:xfrm>
            <a:prstGeom prst="rect">
              <a:avLst/>
            </a:prstGeom>
          </p:spPr>
        </p:pic>
        <p:pic>
          <p:nvPicPr>
            <p:cNvPr id="6" name="object 6"/>
            <p:cNvPicPr/>
            <p:nvPr/>
          </p:nvPicPr>
          <p:blipFill>
            <a:blip r:embed="rId6" cstate="print"/>
            <a:stretch>
              <a:fillRect/>
            </a:stretch>
          </p:blipFill>
          <p:spPr>
            <a:xfrm>
              <a:off x="3591725" y="1182825"/>
              <a:ext cx="2875925" cy="2103449"/>
            </a:xfrm>
            <a:prstGeom prst="rect">
              <a:avLst/>
            </a:prstGeom>
          </p:spPr>
        </p:pic>
        <p:pic>
          <p:nvPicPr>
            <p:cNvPr id="7" name="object 7"/>
            <p:cNvPicPr/>
            <p:nvPr/>
          </p:nvPicPr>
          <p:blipFill>
            <a:blip r:embed="rId7" cstate="print"/>
            <a:stretch>
              <a:fillRect/>
            </a:stretch>
          </p:blipFill>
          <p:spPr>
            <a:xfrm>
              <a:off x="325375" y="3009774"/>
              <a:ext cx="2605076" cy="1926750"/>
            </a:xfrm>
            <a:prstGeom prst="rect">
              <a:avLst/>
            </a:prstGeom>
          </p:spPr>
        </p:pic>
      </p:grpSp>
      <p:sp>
        <p:nvSpPr>
          <p:cNvPr id="8" name="object 8"/>
          <p:cNvSpPr txBox="1">
            <a:spLocks noGrp="1"/>
          </p:cNvSpPr>
          <p:nvPr>
            <p:ph type="title"/>
          </p:nvPr>
        </p:nvSpPr>
        <p:spPr>
          <a:prstGeom prst="rect">
            <a:avLst/>
          </a:prstGeom>
        </p:spPr>
        <p:txBody>
          <a:bodyPr vert="horz" wrap="square" lIns="0" tIns="16933" rIns="0" bIns="0" rtlCol="0">
            <a:spAutoFit/>
          </a:bodyPr>
          <a:lstStyle/>
          <a:p>
            <a:pPr marL="16933">
              <a:spcBef>
                <a:spcPts val="133"/>
              </a:spcBef>
            </a:pPr>
            <a:r>
              <a:rPr dirty="0"/>
              <a:t>Participate</a:t>
            </a:r>
            <a:r>
              <a:rPr spc="-80" dirty="0"/>
              <a:t> </a:t>
            </a:r>
            <a:r>
              <a:rPr dirty="0"/>
              <a:t>in</a:t>
            </a:r>
            <a:r>
              <a:rPr spc="-80" dirty="0"/>
              <a:t> </a:t>
            </a:r>
            <a:r>
              <a:rPr dirty="0"/>
              <a:t>fun</a:t>
            </a:r>
            <a:r>
              <a:rPr spc="-80" dirty="0"/>
              <a:t> </a:t>
            </a:r>
            <a:r>
              <a:rPr spc="-13" dirty="0"/>
              <a:t>events</a:t>
            </a:r>
          </a:p>
        </p:txBody>
      </p:sp>
      <p:sp>
        <p:nvSpPr>
          <p:cNvPr id="9" name="object 9"/>
          <p:cNvSpPr txBox="1"/>
          <p:nvPr/>
        </p:nvSpPr>
        <p:spPr>
          <a:xfrm>
            <a:off x="8905462" y="2025599"/>
            <a:ext cx="2950633" cy="3627830"/>
          </a:xfrm>
          <a:prstGeom prst="rect">
            <a:avLst/>
          </a:prstGeom>
        </p:spPr>
        <p:txBody>
          <a:bodyPr vert="horz" wrap="square" lIns="0" tIns="16933" rIns="0" bIns="0" rtlCol="0">
            <a:spAutoFit/>
          </a:bodyPr>
          <a:lstStyle/>
          <a:p>
            <a:pPr marL="546086" indent="-529153" algn="l">
              <a:spcBef>
                <a:spcPts val="133"/>
              </a:spcBef>
              <a:buChar char="●"/>
              <a:tabLst>
                <a:tab pos="546086" algn="l"/>
              </a:tabLst>
            </a:pPr>
            <a:r>
              <a:rPr sz="2933" dirty="0">
                <a:latin typeface="Arial"/>
                <a:cs typeface="Arial"/>
              </a:rPr>
              <a:t>LaIR</a:t>
            </a:r>
            <a:r>
              <a:rPr sz="2933" spc="-93" dirty="0">
                <a:latin typeface="Arial"/>
                <a:cs typeface="Arial"/>
              </a:rPr>
              <a:t> </a:t>
            </a:r>
            <a:r>
              <a:rPr sz="2933" spc="-13" dirty="0">
                <a:latin typeface="Arial"/>
                <a:cs typeface="Arial"/>
              </a:rPr>
              <a:t>Formal</a:t>
            </a:r>
            <a:endParaRPr sz="2933" dirty="0">
              <a:latin typeface="Arial"/>
              <a:cs typeface="Arial"/>
            </a:endParaRPr>
          </a:p>
          <a:p>
            <a:pPr marL="546086" indent="-529153" algn="l">
              <a:buChar char="●"/>
              <a:tabLst>
                <a:tab pos="546086" algn="l"/>
              </a:tabLst>
            </a:pPr>
            <a:r>
              <a:rPr sz="2933" dirty="0">
                <a:latin typeface="Arial"/>
                <a:cs typeface="Arial"/>
              </a:rPr>
              <a:t>Special</a:t>
            </a:r>
            <a:r>
              <a:rPr sz="2933" spc="-47" dirty="0">
                <a:latin typeface="Arial"/>
                <a:cs typeface="Arial"/>
              </a:rPr>
              <a:t> </a:t>
            </a:r>
            <a:r>
              <a:rPr sz="2933" spc="-67" dirty="0">
                <a:latin typeface="Arial"/>
                <a:cs typeface="Arial"/>
              </a:rPr>
              <a:t>D</a:t>
            </a:r>
            <a:endParaRPr sz="2933" dirty="0">
              <a:latin typeface="Arial"/>
              <a:cs typeface="Arial"/>
            </a:endParaRPr>
          </a:p>
          <a:p>
            <a:pPr marL="546086" indent="-529153" algn="l">
              <a:buChar char="●"/>
              <a:tabLst>
                <a:tab pos="546086" algn="l"/>
              </a:tabLst>
            </a:pPr>
            <a:r>
              <a:rPr sz="2933" spc="-27" dirty="0">
                <a:latin typeface="Arial"/>
                <a:cs typeface="Arial"/>
              </a:rPr>
              <a:t>BAWK</a:t>
            </a:r>
            <a:endParaRPr sz="2933" dirty="0">
              <a:latin typeface="Arial"/>
              <a:cs typeface="Arial"/>
            </a:endParaRPr>
          </a:p>
          <a:p>
            <a:pPr marL="546086" marR="798387" indent="-530000" algn="l">
              <a:buChar char="●"/>
              <a:tabLst>
                <a:tab pos="546086" algn="l"/>
              </a:tabLst>
            </a:pPr>
            <a:r>
              <a:rPr sz="2933" spc="-13" dirty="0">
                <a:latin typeface="Arial"/>
                <a:cs typeface="Arial"/>
              </a:rPr>
              <a:t>Lecturer Hangouts</a:t>
            </a:r>
            <a:endParaRPr sz="2933" dirty="0">
              <a:latin typeface="Arial"/>
              <a:cs typeface="Arial"/>
            </a:endParaRPr>
          </a:p>
          <a:p>
            <a:pPr marL="546086" indent="-529153" algn="l">
              <a:buChar char="●"/>
              <a:tabLst>
                <a:tab pos="546086" algn="l"/>
              </a:tabLst>
            </a:pPr>
            <a:r>
              <a:rPr sz="2933" dirty="0">
                <a:latin typeface="Arial"/>
                <a:cs typeface="Arial"/>
              </a:rPr>
              <a:t>New</a:t>
            </a:r>
            <a:r>
              <a:rPr sz="2933" spc="-20" dirty="0">
                <a:latin typeface="Arial"/>
                <a:cs typeface="Arial"/>
              </a:rPr>
              <a:t> </a:t>
            </a:r>
            <a:r>
              <a:rPr sz="2933" dirty="0">
                <a:latin typeface="Arial"/>
                <a:cs typeface="Arial"/>
              </a:rPr>
              <a:t>SL</a:t>
            </a:r>
            <a:r>
              <a:rPr sz="2933" spc="-120" dirty="0">
                <a:latin typeface="Arial"/>
                <a:cs typeface="Arial"/>
              </a:rPr>
              <a:t> </a:t>
            </a:r>
            <a:r>
              <a:rPr sz="2933" spc="-13" dirty="0">
                <a:latin typeface="Arial"/>
                <a:cs typeface="Arial"/>
              </a:rPr>
              <a:t>Picnic</a:t>
            </a:r>
            <a:endParaRPr sz="2933" dirty="0">
              <a:latin typeface="Arial"/>
              <a:cs typeface="Arial"/>
            </a:endParaRPr>
          </a:p>
          <a:p>
            <a:pPr marL="546086" indent="-529153" algn="l">
              <a:buChar char="●"/>
              <a:tabLst>
                <a:tab pos="546086" algn="l"/>
              </a:tabLst>
            </a:pPr>
            <a:r>
              <a:rPr sz="2933" spc="-27" dirty="0">
                <a:latin typeface="Arial"/>
                <a:cs typeface="Arial"/>
              </a:rPr>
              <a:t>Swag</a:t>
            </a:r>
            <a:endParaRPr sz="2933" dirty="0">
              <a:latin typeface="Arial"/>
              <a:cs typeface="Arial"/>
            </a:endParaRPr>
          </a:p>
          <a:p>
            <a:pPr marL="546086" indent="-529153" algn="l">
              <a:buChar char="●"/>
              <a:tabLst>
                <a:tab pos="546086" algn="l"/>
              </a:tabLst>
            </a:pPr>
            <a:r>
              <a:rPr sz="2933" dirty="0">
                <a:latin typeface="Arial"/>
                <a:cs typeface="Arial"/>
              </a:rPr>
              <a:t>And</a:t>
            </a:r>
            <a:r>
              <a:rPr sz="2933" spc="-20" dirty="0">
                <a:latin typeface="Arial"/>
                <a:cs typeface="Arial"/>
              </a:rPr>
              <a:t> </a:t>
            </a:r>
            <a:r>
              <a:rPr sz="2933" spc="-13" dirty="0">
                <a:latin typeface="Arial"/>
                <a:cs typeface="Arial"/>
              </a:rPr>
              <a:t>more!</a:t>
            </a:r>
            <a:endParaRPr sz="2933"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933" rIns="0" bIns="0" rtlCol="0">
            <a:spAutoFit/>
          </a:bodyPr>
          <a:lstStyle/>
          <a:p>
            <a:pPr marL="16933">
              <a:spcBef>
                <a:spcPts val="133"/>
              </a:spcBef>
            </a:pPr>
            <a:r>
              <a:rPr dirty="0"/>
              <a:t>Apply</a:t>
            </a:r>
            <a:r>
              <a:rPr spc="-33" dirty="0"/>
              <a:t> Now</a:t>
            </a:r>
          </a:p>
        </p:txBody>
      </p:sp>
      <p:sp>
        <p:nvSpPr>
          <p:cNvPr id="3" name="object 3"/>
          <p:cNvSpPr txBox="1">
            <a:spLocks noGrp="1"/>
          </p:cNvSpPr>
          <p:nvPr>
            <p:ph type="body" idx="1"/>
          </p:nvPr>
        </p:nvSpPr>
        <p:spPr>
          <a:prstGeom prst="rect">
            <a:avLst/>
          </a:prstGeom>
        </p:spPr>
        <p:txBody>
          <a:bodyPr vert="horz" wrap="square" lIns="0" tIns="1196887" rIns="0" bIns="0" rtlCol="0">
            <a:spAutoFit/>
          </a:bodyPr>
          <a:lstStyle/>
          <a:p>
            <a:pPr marL="16933" algn="ctr">
              <a:spcBef>
                <a:spcPts val="913"/>
              </a:spcBef>
            </a:pPr>
            <a:r>
              <a:rPr spc="-13" dirty="0"/>
              <a:t>Application</a:t>
            </a:r>
            <a:r>
              <a:rPr spc="-67" dirty="0"/>
              <a:t> </a:t>
            </a:r>
            <a:r>
              <a:rPr dirty="0"/>
              <a:t>is</a:t>
            </a:r>
            <a:r>
              <a:rPr spc="-53" dirty="0"/>
              <a:t> </a:t>
            </a:r>
            <a:r>
              <a:rPr dirty="0"/>
              <a:t>open</a:t>
            </a:r>
            <a:r>
              <a:rPr spc="-53" dirty="0"/>
              <a:t> </a:t>
            </a:r>
            <a:r>
              <a:rPr spc="-27" dirty="0"/>
              <a:t>now!</a:t>
            </a:r>
          </a:p>
          <a:p>
            <a:pPr marL="16933" algn="ctr">
              <a:spcBef>
                <a:spcPts val="780"/>
              </a:spcBef>
            </a:pPr>
            <a:r>
              <a:rPr b="0" dirty="0">
                <a:latin typeface="Arial"/>
                <a:cs typeface="Arial"/>
              </a:rPr>
              <a:t>Deadline:</a:t>
            </a:r>
            <a:r>
              <a:rPr b="0" spc="-40" dirty="0"/>
              <a:t> </a:t>
            </a:r>
            <a:r>
              <a:rPr spc="-33" dirty="0"/>
              <a:t>Thursday,</a:t>
            </a:r>
            <a:r>
              <a:rPr spc="-187" dirty="0"/>
              <a:t> </a:t>
            </a:r>
            <a:r>
              <a:rPr dirty="0"/>
              <a:t>April</a:t>
            </a:r>
            <a:r>
              <a:rPr spc="-60" dirty="0"/>
              <a:t> </a:t>
            </a:r>
            <a:r>
              <a:rPr dirty="0"/>
              <a:t>24th</a:t>
            </a:r>
            <a:r>
              <a:rPr spc="-60" dirty="0"/>
              <a:t> </a:t>
            </a:r>
            <a:r>
              <a:rPr dirty="0"/>
              <a:t>at</a:t>
            </a:r>
            <a:r>
              <a:rPr spc="-60" dirty="0"/>
              <a:t> </a:t>
            </a:r>
            <a:r>
              <a:rPr dirty="0"/>
              <a:t>11:59PM</a:t>
            </a:r>
            <a:r>
              <a:rPr spc="-60" dirty="0"/>
              <a:t> </a:t>
            </a:r>
            <a:r>
              <a:rPr spc="-33" dirty="0"/>
              <a:t>PT</a:t>
            </a:r>
          </a:p>
          <a:p>
            <a:pPr marL="959249" marR="933003" algn="ctr">
              <a:lnSpc>
                <a:spcPts val="5105"/>
              </a:lnSpc>
              <a:spcBef>
                <a:spcPts val="120"/>
              </a:spcBef>
            </a:pPr>
            <a:r>
              <a:rPr b="0" dirty="0">
                <a:latin typeface="Arial"/>
                <a:cs typeface="Arial"/>
              </a:rPr>
              <a:t>Online</a:t>
            </a:r>
            <a:r>
              <a:rPr b="0" spc="-60" dirty="0"/>
              <a:t> </a:t>
            </a:r>
            <a:r>
              <a:rPr b="0" dirty="0">
                <a:latin typeface="Arial"/>
                <a:cs typeface="Arial"/>
              </a:rPr>
              <a:t>application:</a:t>
            </a:r>
            <a:r>
              <a:rPr b="0" spc="-60" dirty="0"/>
              <a:t> </a:t>
            </a:r>
            <a:r>
              <a:rPr b="0" spc="-13" dirty="0"/>
              <a:t>cs198.stanford.edu </a:t>
            </a:r>
            <a:r>
              <a:rPr b="0" dirty="0">
                <a:latin typeface="Arial"/>
                <a:cs typeface="Arial"/>
              </a:rPr>
              <a:t>Contact</a:t>
            </a:r>
            <a:r>
              <a:rPr b="0" spc="-33" dirty="0"/>
              <a:t> </a:t>
            </a:r>
            <a:r>
              <a:rPr b="0" dirty="0">
                <a:latin typeface="Arial"/>
                <a:cs typeface="Arial"/>
              </a:rPr>
              <a:t>us:</a:t>
            </a:r>
            <a:r>
              <a:rPr b="0" spc="-33" dirty="0"/>
              <a:t> </a:t>
            </a:r>
            <a:r>
              <a:rPr b="0" spc="-13" dirty="0">
                <a:hlinkClick r:id="rId3"/>
              </a:rPr>
              <a:t>cs198@cs.stanford.edu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3</a:t>
            </a:r>
            <a:r>
              <a:rPr lang="en-US" dirty="0"/>
              <a:t>: How can we effectively manage all types of memory in our programs?</a:t>
            </a:r>
            <a:r>
              <a:rPr lang="en-US" b="0" dirty="0"/>
              <a:t> </a:t>
            </a:r>
            <a:endParaRPr lang="en-US" dirty="0"/>
          </a:p>
        </p:txBody>
      </p:sp>
    </p:spTree>
    <p:extLst>
      <p:ext uri="{BB962C8B-B14F-4D97-AF65-F5344CB8AC3E}">
        <p14:creationId xmlns:p14="http://schemas.microsoft.com/office/powerpoint/2010/main" val="245352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3</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we effectively manage all types of memory in our programs?</a:t>
            </a:r>
          </a:p>
          <a:p>
            <a:pPr marL="0" indent="0">
              <a:buNone/>
            </a:pPr>
            <a:endParaRPr lang="en-US" b="1" u="sng" dirty="0"/>
          </a:p>
          <a:p>
            <a:pPr marL="0" indent="0">
              <a:buNone/>
            </a:pPr>
            <a:r>
              <a:rPr lang="en-US" dirty="0"/>
              <a:t>Why is answering this question important?</a:t>
            </a:r>
          </a:p>
          <a:p>
            <a:r>
              <a:rPr lang="en-US" dirty="0"/>
              <a:t>Shows us how we can pass around data efficiently with pointers (this time)</a:t>
            </a:r>
          </a:p>
          <a:p>
            <a:r>
              <a:rPr lang="en-US" dirty="0"/>
              <a:t>Introduces us to the heap and allocating memory that we manually manage (next time)</a:t>
            </a:r>
          </a:p>
          <a:p>
            <a:r>
              <a:rPr lang="en-US" dirty="0"/>
              <a:t>Helps us better understand use-after-free vulnerabilities, a common bug (next week)</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421928"/>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assign3:</a:t>
            </a:r>
            <a:r>
              <a:rPr lang="en-US" sz="2400" dirty="0"/>
              <a:t> implement a function using resizable arrays to read lines of any length from a file and write 2 programs using that function to print the last N lines of a file and print just the unique lines of a file.  These programs emulate the </a:t>
            </a:r>
            <a:r>
              <a:rPr lang="en-US" sz="2400" b="1" dirty="0"/>
              <a:t>tail</a:t>
            </a:r>
            <a:r>
              <a:rPr lang="en-US" sz="2400" dirty="0"/>
              <a:t> and </a:t>
            </a:r>
            <a:r>
              <a:rPr lang="en-US" sz="2400" b="1" dirty="0" err="1"/>
              <a:t>uniq</a:t>
            </a:r>
            <a:r>
              <a:rPr lang="en-US" sz="2400" dirty="0"/>
              <a:t> Unix commands!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44377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pointers and how they help us access data without making copies</a:t>
            </a:r>
          </a:p>
          <a:p>
            <a:r>
              <a:rPr lang="en-US" dirty="0"/>
              <a:t>Understand arrays and how they relate to pointers</a:t>
            </a:r>
          </a:p>
          <a:p>
            <a:r>
              <a:rPr lang="en-US" dirty="0"/>
              <a:t>Get more practice using memory diagrams to understand code behavior</a:t>
            </a:r>
          </a:p>
        </p:txBody>
      </p:sp>
    </p:spTree>
    <p:extLst>
      <p:ext uri="{BB962C8B-B14F-4D97-AF65-F5344CB8AC3E}">
        <p14:creationId xmlns:p14="http://schemas.microsoft.com/office/powerpoint/2010/main" val="2632627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b="1" dirty="0"/>
              <a:t>Review: </a:t>
            </a:r>
            <a:r>
              <a:rPr lang="en-US" dirty="0"/>
              <a:t>Pointers</a:t>
            </a:r>
          </a:p>
          <a:p>
            <a:pPr>
              <a:tabLst>
                <a:tab pos="11475720" algn="r"/>
              </a:tabLst>
            </a:pPr>
            <a:r>
              <a:rPr lang="en-US" dirty="0"/>
              <a:t>Double Pointers</a:t>
            </a:r>
          </a:p>
          <a:p>
            <a:pPr>
              <a:tabLst>
                <a:tab pos="11475720" algn="r"/>
              </a:tabLst>
            </a:pPr>
            <a:r>
              <a:rPr lang="en-US" dirty="0"/>
              <a:t>Pointer Arithmetic</a:t>
            </a:r>
          </a:p>
          <a:p>
            <a:pPr>
              <a:tabLst>
                <a:tab pos="11475720" algn="r"/>
              </a:tabLst>
            </a:pPr>
            <a:r>
              <a:rPr lang="en-US" dirty="0"/>
              <a:t>Arrays in Memory</a:t>
            </a:r>
          </a:p>
        </p:txBody>
      </p:sp>
      <p:sp>
        <p:nvSpPr>
          <p:cNvPr id="5" name="TextBox 4">
            <a:extLst>
              <a:ext uri="{FF2B5EF4-FFF2-40B4-BE49-F238E27FC236}">
                <a16:creationId xmlns:a16="http://schemas.microsoft.com/office/drawing/2014/main" id="{A39951B8-1E50-EE5C-E800-7F84A3B963A2}"/>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2607729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05A3-9CB3-17C4-46C8-9FA1B16D8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0A74D-7066-FF25-B5A8-28894C32091F}"/>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9DDA4C90-8922-3CE4-D222-4B2E0F830695}"/>
              </a:ext>
            </a:extLst>
          </p:cNvPr>
          <p:cNvSpPr>
            <a:spLocks noGrp="1"/>
          </p:cNvSpPr>
          <p:nvPr>
            <p:ph idx="1"/>
          </p:nvPr>
        </p:nvSpPr>
        <p:spPr>
          <a:xfrm>
            <a:off x="152400" y="1295400"/>
            <a:ext cx="11811000" cy="5486400"/>
          </a:xfrm>
        </p:spPr>
        <p:txBody>
          <a:bodyPr/>
          <a:lstStyle/>
          <a:p>
            <a:pPr>
              <a:tabLst>
                <a:tab pos="11475720" algn="r"/>
              </a:tabLst>
            </a:pPr>
            <a:r>
              <a:rPr lang="en-US" b="1" dirty="0">
                <a:solidFill>
                  <a:srgbClr val="C00000"/>
                </a:solidFill>
              </a:rPr>
              <a:t>Review: Pointers</a:t>
            </a:r>
          </a:p>
          <a:p>
            <a:pPr>
              <a:tabLst>
                <a:tab pos="11475720" algn="r"/>
              </a:tabLst>
            </a:pPr>
            <a:r>
              <a:rPr lang="en-US" dirty="0"/>
              <a:t>Double Pointers</a:t>
            </a:r>
          </a:p>
          <a:p>
            <a:pPr>
              <a:tabLst>
                <a:tab pos="11475720" algn="r"/>
              </a:tabLst>
            </a:pPr>
            <a:r>
              <a:rPr lang="en-US" dirty="0"/>
              <a:t>Pointer Arithmetic</a:t>
            </a:r>
          </a:p>
          <a:p>
            <a:pPr>
              <a:tabLst>
                <a:tab pos="11475720" algn="r"/>
              </a:tabLst>
            </a:pPr>
            <a:r>
              <a:rPr lang="en-US" dirty="0"/>
              <a:t>Arrays in Memory</a:t>
            </a:r>
          </a:p>
        </p:txBody>
      </p:sp>
      <p:sp>
        <p:nvSpPr>
          <p:cNvPr id="6" name="TextBox 5">
            <a:extLst>
              <a:ext uri="{FF2B5EF4-FFF2-40B4-BE49-F238E27FC236}">
                <a16:creationId xmlns:a16="http://schemas.microsoft.com/office/drawing/2014/main" id="{DE5BF662-D140-4450-71BF-61235D9870D3}"/>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1010667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Pointers and 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pPr marL="0" indent="0">
              <a:buNone/>
            </a:pPr>
            <a:r>
              <a:rPr lang="en-US" dirty="0"/>
              <a:t>A </a:t>
            </a:r>
            <a:r>
              <a:rPr lang="en-US" i="1" dirty="0"/>
              <a:t>pointer</a:t>
            </a:r>
            <a:r>
              <a:rPr lang="en-US" dirty="0"/>
              <a:t> is a variable that stores a memory address.</a:t>
            </a:r>
          </a:p>
          <a:p>
            <a:r>
              <a:rPr lang="en-US" dirty="0"/>
              <a:t>Memory is a big array of bytes, and each byte has a unique numeric index that is commonly written in hexadecimal.  A pointer stores one of these “indexes”. </a:t>
            </a:r>
          </a:p>
          <a:p>
            <a:r>
              <a:rPr lang="en-US" dirty="0"/>
              <a:t>Because there is no pass-by-reference in C like in C++, pointers let us pass around the address of one instance of memory, instead of making many copies.</a:t>
            </a:r>
          </a:p>
          <a:p>
            <a:r>
              <a:rPr lang="en-US" dirty="0"/>
              <a:t>Pointers are also essential for allocating memory on the heap, and to refer to memory generically, both of which we will cover later.</a:t>
            </a:r>
          </a:p>
          <a:p>
            <a:endParaRPr lang="en-US" dirty="0"/>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41131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C1C9EE33-FFA1-D240-AF5C-9D08635F590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9" name="Content Placeholder 3">
            <a:extLst>
              <a:ext uri="{FF2B5EF4-FFF2-40B4-BE49-F238E27FC236}">
                <a16:creationId xmlns:a16="http://schemas.microsoft.com/office/drawing/2014/main" id="{5522E53C-5F0F-584E-81F4-83E438D457F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0" name="TextBox 9">
            <a:extLst>
              <a:ext uri="{FF2B5EF4-FFF2-40B4-BE49-F238E27FC236}">
                <a16:creationId xmlns:a16="http://schemas.microsoft.com/office/drawing/2014/main" id="{431A4D7E-3D80-4846-B5F1-BBDDA6F6DFC7}"/>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31A892FE-9B2B-434E-9575-1AF7B432E8FE}"/>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7D75A4DA-FCAE-784D-9E08-A1C3E4A03E1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56614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D97BBBB2-2E38-F04A-83EC-349BB2C0B742}"/>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B04B8B85-642F-5546-B0E3-19FB3F013F96}"/>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571ABF5C-1DFE-1046-9FC5-E08F2A11971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4B679B77-EFEF-D545-8E7E-961FFBE2D06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F94AACCB-3ADD-254F-A75B-1DE24328E97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45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74C88A7D-4954-0745-90E3-021F0CEFE14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8812872A-6BEC-F045-918B-104010608D21}"/>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B67223CE-9F7A-FD41-9CBE-217D79BAEFE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59C77E7-E6FD-9340-B23E-3CAD136D5A6E}"/>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76AD2C08-397C-364E-8807-92E476F5A65A}"/>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0A683F86-CA70-944B-8BE5-38F7CFE1827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5CCB2B51-92CE-DC4B-BE2D-0CF7B413FD0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A51CF5DF-B91E-0B4C-8988-FAAB67848A02}"/>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1775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21" name="Content Placeholder 3">
            <a:extLst>
              <a:ext uri="{FF2B5EF4-FFF2-40B4-BE49-F238E27FC236}">
                <a16:creationId xmlns:a16="http://schemas.microsoft.com/office/drawing/2014/main" id="{5359D810-EEDA-C24D-9E70-718BC985DCB8}"/>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22" name="TextBox 21">
            <a:extLst>
              <a:ext uri="{FF2B5EF4-FFF2-40B4-BE49-F238E27FC236}">
                <a16:creationId xmlns:a16="http://schemas.microsoft.com/office/drawing/2014/main" id="{FE8FEAE3-537E-444B-8850-E2F27B6F683B}"/>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B6280343-E7FC-6E42-99DC-13E0F8DB7A97}"/>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F37BDF79-40BD-9149-9BB2-353EFD9C3D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4EA1B254-8CE9-2F46-86D2-345671890A3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15368B0-06B8-044C-AB36-EADBE5652AD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A8BAA9E9-5DA1-0C4E-81E0-14C16054B5B7}"/>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83781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C8A68F33-C301-9844-9F80-CF7F670F8D8D}"/>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09D79114-69BC-2C4A-ADF6-89A56207A68D}"/>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DB1BDE2-54D3-0E4A-BFC1-1F937559CB3C}"/>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09D95581-3FF2-1E4E-A8B7-4866E38B8B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713A231A-74ED-E34C-B1F9-A551399F4EE1}"/>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A5DE2F0A-D2E9-5441-B179-A7DDC79ABF64}"/>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97C306E7-EE25-644A-88F6-9129F200D1FE}"/>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50705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Pass By Value</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When you pass a value as a parameter, C passes a copy of that value.</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42813987-6492-B145-918C-1FC05999BE69}"/>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350598E1-9578-2141-B317-61D8E3567468}"/>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0E74288F-F4C3-3B49-A476-E7032B2DECB4}"/>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14DF0418-2D52-6949-A393-3E0D2AB17EDF}"/>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9072E84A-0033-3F4F-B9F0-CC480C18B51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16815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6ECB-1628-4851-DB7C-693ED6119D9E}"/>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CB680535-91C4-965E-FE38-9BDAE647111E}"/>
              </a:ext>
            </a:extLst>
          </p:cNvPr>
          <p:cNvSpPr>
            <a:spLocks noGrp="1"/>
          </p:cNvSpPr>
          <p:nvPr>
            <p:ph idx="1"/>
          </p:nvPr>
        </p:nvSpPr>
        <p:spPr/>
        <p:txBody>
          <a:bodyPr/>
          <a:lstStyle/>
          <a:p>
            <a:pPr marL="0" indent="0">
              <a:buNone/>
            </a:pPr>
            <a:r>
              <a:rPr lang="en-US" dirty="0"/>
              <a:t>Pointers allow us to pass around the </a:t>
            </a:r>
            <a:r>
              <a:rPr lang="en-US" i="1" dirty="0"/>
              <a:t>location</a:t>
            </a:r>
            <a:r>
              <a:rPr lang="en-US" dirty="0"/>
              <a:t> of data so that the original data can be modified in other functions.</a:t>
            </a:r>
          </a:p>
          <a:p>
            <a:pPr marL="0" indent="0">
              <a:buNone/>
            </a:pPr>
            <a:endParaRPr lang="en-US" dirty="0"/>
          </a:p>
          <a:p>
            <a:pPr marL="0" indent="0">
              <a:buNone/>
            </a:pPr>
            <a:r>
              <a:rPr lang="en-US" b="1" dirty="0"/>
              <a:t>Example: </a:t>
            </a:r>
            <a:r>
              <a:rPr lang="en-US" dirty="0"/>
              <a:t>I want to write a function </a:t>
            </a:r>
            <a:r>
              <a:rPr lang="en-US" i="1" dirty="0" err="1"/>
              <a:t>myFunc</a:t>
            </a:r>
            <a:r>
              <a:rPr lang="en-US" dirty="0"/>
              <a:t> that can change the value of an existing integer to be 3.</a:t>
            </a:r>
          </a:p>
          <a:p>
            <a:pPr marL="0" indent="0">
              <a:spcBef>
                <a:spcPts val="0"/>
              </a:spcBef>
              <a:buNone/>
            </a:pPr>
            <a:endParaRPr lang="en-US" sz="2800" dirty="0">
              <a:latin typeface="Consolas" panose="020B0609020204030204" pitchFamily="49" charset="0"/>
              <a:cs typeface="Consolas" panose="020B0609020204030204" pitchFamily="49" charset="0"/>
            </a:endParaRPr>
          </a:p>
          <a:p>
            <a:pPr marL="0" indent="0">
              <a:spcBef>
                <a:spcPts val="0"/>
              </a:spcBef>
              <a:buNone/>
            </a:pPr>
            <a:r>
              <a:rPr lang="en-US" sz="2800" dirty="0">
                <a:latin typeface="Consolas" panose="020B0609020204030204" pitchFamily="49" charset="0"/>
                <a:cs typeface="Consolas" panose="020B0609020204030204" pitchFamily="49" charset="0"/>
              </a:rPr>
              <a:t>int main(int </a:t>
            </a:r>
            <a:r>
              <a:rPr lang="en-US" sz="2800" dirty="0" err="1">
                <a:latin typeface="Consolas" panose="020B0609020204030204" pitchFamily="49" charset="0"/>
                <a:cs typeface="Consolas" panose="020B0609020204030204" pitchFamily="49" charset="0"/>
              </a:rPr>
              <a:t>argc</a:t>
            </a:r>
            <a:r>
              <a:rPr lang="en-US" sz="2800" dirty="0">
                <a:latin typeface="Consolas" panose="020B0609020204030204" pitchFamily="49" charset="0"/>
                <a:cs typeface="Consolas" panose="020B0609020204030204" pitchFamily="49" charset="0"/>
              </a:rPr>
              <a:t>, char *</a:t>
            </a:r>
            <a:r>
              <a:rPr lang="en-US" sz="2800" dirty="0" err="1">
                <a:latin typeface="Consolas" panose="020B0609020204030204" pitchFamily="49" charset="0"/>
                <a:cs typeface="Consolas" panose="020B0609020204030204" pitchFamily="49" charset="0"/>
              </a:rPr>
              <a:t>argv</a:t>
            </a:r>
            <a:r>
              <a:rPr lang="en-US" sz="2800" dirty="0">
                <a:latin typeface="Consolas" panose="020B0609020204030204" pitchFamily="49" charset="0"/>
                <a:cs typeface="Consolas" panose="020B0609020204030204" pitchFamily="49" charset="0"/>
              </a:rPr>
              <a:t>[]) {</a:t>
            </a:r>
          </a:p>
          <a:p>
            <a:pPr marL="0" indent="0">
              <a:spcBef>
                <a:spcPts val="0"/>
              </a:spcBef>
              <a:buNone/>
            </a:pPr>
            <a:r>
              <a:rPr lang="en-US" sz="2800" dirty="0">
                <a:latin typeface="Consolas" panose="020B0609020204030204" pitchFamily="49" charset="0"/>
                <a:cs typeface="Consolas" panose="020B0609020204030204" pitchFamily="49" charset="0"/>
              </a:rPr>
              <a:t>	int x = 2;</a:t>
            </a:r>
          </a:p>
          <a:p>
            <a:pPr marL="0" indent="0">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myFunc</a:t>
            </a:r>
            <a:r>
              <a:rPr lang="en-US" sz="2800" dirty="0">
                <a:latin typeface="Consolas" panose="020B0609020204030204" pitchFamily="49" charset="0"/>
                <a:cs typeface="Consolas" panose="020B0609020204030204" pitchFamily="49" charset="0"/>
              </a:rPr>
              <a:t>(???);</a:t>
            </a:r>
          </a:p>
          <a:p>
            <a:pPr marL="0" indent="0">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"%d"</a:t>
            </a:r>
            <a:r>
              <a:rPr lang="en-US" sz="2800" dirty="0">
                <a:latin typeface="Consolas" panose="020B0609020204030204" pitchFamily="49" charset="0"/>
                <a:cs typeface="Consolas" panose="020B0609020204030204" pitchFamily="49" charset="0"/>
              </a:rPr>
              <a:t>, x);	</a:t>
            </a:r>
            <a:r>
              <a:rPr lang="en-US" sz="2800" dirty="0">
                <a:solidFill>
                  <a:srgbClr val="00B050"/>
                </a:solidFill>
                <a:latin typeface="Consolas" panose="020B0609020204030204" pitchFamily="49" charset="0"/>
                <a:cs typeface="Consolas" panose="020B0609020204030204" pitchFamily="49" charset="0"/>
              </a:rPr>
              <a:t>// want to print 3</a:t>
            </a:r>
          </a:p>
          <a:p>
            <a:pPr marL="0" indent="0">
              <a:spcBef>
                <a:spcPts val="0"/>
              </a:spcBef>
              <a:buNone/>
            </a:pPr>
            <a:r>
              <a:rPr lang="en-US" sz="2800" dirty="0">
                <a:latin typeface="Consolas" panose="020B0609020204030204" pitchFamily="49" charset="0"/>
                <a:cs typeface="Consolas" panose="020B0609020204030204" pitchFamily="49" charset="0"/>
              </a:rPr>
              <a:t>	...</a:t>
            </a:r>
          </a:p>
          <a:p>
            <a:pPr marL="0" indent="0">
              <a:spcBef>
                <a:spcPts val="0"/>
              </a:spcBef>
              <a:buNone/>
            </a:pPr>
            <a:r>
              <a:rPr lang="en-US" sz="2800" dirty="0">
                <a:latin typeface="Consolas" panose="020B0609020204030204" pitchFamily="49" charset="0"/>
                <a:cs typeface="Consolas" panose="020B0609020204030204" pitchFamily="49" charset="0"/>
              </a:rPr>
              <a:t>}</a:t>
            </a:r>
          </a:p>
          <a:p>
            <a:pPr marL="0" indent="0">
              <a:buNone/>
            </a:pPr>
            <a:endParaRPr lang="en-US" b="1" dirty="0"/>
          </a:p>
        </p:txBody>
      </p:sp>
    </p:spTree>
    <p:extLst>
      <p:ext uri="{BB962C8B-B14F-4D97-AF65-F5344CB8AC3E}">
        <p14:creationId xmlns:p14="http://schemas.microsoft.com/office/powerpoint/2010/main" val="80553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
        <p:nvSpPr>
          <p:cNvPr id="4" name="Rectangle 3">
            <a:extLst>
              <a:ext uri="{FF2B5EF4-FFF2-40B4-BE49-F238E27FC236}">
                <a16:creationId xmlns:a16="http://schemas.microsoft.com/office/drawing/2014/main" id="{164BEA1F-E434-924C-918D-3DF2B64F2663}"/>
              </a:ext>
            </a:extLst>
          </p:cNvPr>
          <p:cNvSpPr/>
          <p:nvPr/>
        </p:nvSpPr>
        <p:spPr bwMode="auto">
          <a:xfrm>
            <a:off x="6019800" y="28956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36FC8402-45E4-2741-B613-CFD3C144A019}"/>
              </a:ext>
            </a:extLst>
          </p:cNvPr>
          <p:cNvSpPr txBox="1"/>
          <p:nvPr/>
        </p:nvSpPr>
        <p:spPr>
          <a:xfrm>
            <a:off x="6019800" y="33046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77778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79521-493C-0EED-4A89-B6E55FD2D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684A8-BB96-E81E-B02B-5826F37C2231}"/>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621F4387-5BA6-7EA7-E553-AD824CDC9D6F}"/>
              </a:ext>
            </a:extLst>
          </p:cNvPr>
          <p:cNvSpPr>
            <a:spLocks noGrp="1"/>
          </p:cNvSpPr>
          <p:nvPr>
            <p:ph idx="1"/>
          </p:nvPr>
        </p:nvSpPr>
        <p:spPr/>
        <p:txBody>
          <a:bodyPr/>
          <a:lstStyle/>
          <a:p>
            <a:pPr marL="0" indent="0">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buNone/>
            </a:pPr>
            <a:endParaRPr lang="en-US" sz="2600" dirty="0">
              <a:latin typeface="Consolas" panose="020B0609020204030204" pitchFamily="49" charset="0"/>
              <a:cs typeface="Consolas" panose="020B0609020204030204" pitchFamily="49" charset="0"/>
            </a:endParaRPr>
          </a:p>
          <a:p>
            <a:pPr marL="0" indent="0">
              <a:buNone/>
            </a:pPr>
            <a:r>
              <a:rPr lang="en-US" sz="2600" dirty="0">
                <a:solidFill>
                  <a:srgbClr val="00B050"/>
                </a:solidFill>
                <a:latin typeface="Consolas" panose="020B0609020204030204" pitchFamily="49" charset="0"/>
                <a:cs typeface="Consolas" panose="020B0609020204030204" pitchFamily="49" charset="0"/>
              </a:rPr>
              <a:t>// &amp; adds a * to the type (e.g. int -&gt; int *)</a:t>
            </a:r>
          </a:p>
          <a:p>
            <a:pPr marL="0" indent="0">
              <a:buNone/>
            </a:pPr>
            <a:r>
              <a:rPr lang="en-US" sz="2600" dirty="0">
                <a:latin typeface="Consolas" panose="020B0609020204030204" pitchFamily="49" charset="0"/>
                <a:cs typeface="Consolas" panose="020B0609020204030204" pitchFamily="49" charset="0"/>
              </a:rPr>
              <a:t>int *</a:t>
            </a:r>
            <a:r>
              <a:rPr lang="en-US" sz="2600" dirty="0" err="1">
                <a:latin typeface="Consolas" panose="020B0609020204030204" pitchFamily="49" charset="0"/>
                <a:cs typeface="Consolas" panose="020B0609020204030204" pitchFamily="49" charset="0"/>
              </a:rPr>
              <a:t>xPtr</a:t>
            </a:r>
            <a:r>
              <a:rPr lang="en-US" sz="2600" dirty="0">
                <a:latin typeface="Consolas" panose="020B0609020204030204" pitchFamily="49" charset="0"/>
                <a:cs typeface="Consolas" panose="020B0609020204030204" pitchFamily="49" charset="0"/>
              </a:rPr>
              <a:t> = &amp;x;</a:t>
            </a:r>
          </a:p>
          <a:p>
            <a:pPr marL="0" indent="0">
              <a:buNone/>
            </a:pPr>
            <a:endParaRPr lang="en-US" sz="2600" dirty="0">
              <a:latin typeface="Consolas" panose="020B0609020204030204" pitchFamily="49" charset="0"/>
              <a:cs typeface="Consolas" panose="020B0609020204030204" pitchFamily="49" charset="0"/>
            </a:endParaRPr>
          </a:p>
          <a:p>
            <a:pPr marL="0" indent="0">
              <a:buNone/>
            </a:pPr>
            <a:r>
              <a:rPr lang="en-US" sz="2600" dirty="0">
                <a:solidFill>
                  <a:srgbClr val="00B050"/>
                </a:solidFill>
                <a:latin typeface="Consolas" panose="020B0609020204030204" pitchFamily="49" charset="0"/>
                <a:cs typeface="Consolas" panose="020B0609020204030204" pitchFamily="49" charset="0"/>
              </a:rPr>
              <a:t>// Dereferencing removes a * from the type (e.g. int * -&gt; int)</a:t>
            </a:r>
          </a:p>
          <a:p>
            <a:pPr marL="0" indent="0">
              <a:buNone/>
            </a:pPr>
            <a:r>
              <a:rPr lang="en-US" sz="2600" dirty="0">
                <a:latin typeface="Consolas" panose="020B0609020204030204" pitchFamily="49" charset="0"/>
                <a:cs typeface="Consolas" panose="020B0609020204030204" pitchFamily="49" charset="0"/>
              </a:rPr>
              <a:t>int y = *</a:t>
            </a:r>
            <a:r>
              <a:rPr lang="en-US" sz="2600" dirty="0" err="1">
                <a:latin typeface="Consolas" panose="020B0609020204030204" pitchFamily="49" charset="0"/>
                <a:cs typeface="Consolas" panose="020B0609020204030204" pitchFamily="49" charset="0"/>
              </a:rPr>
              <a:t>xPtr</a:t>
            </a:r>
            <a:r>
              <a:rPr lang="en-US" sz="26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744181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5FB08B3-3B58-C040-B543-70DD533F7047}"/>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4AA4537B-542C-6447-883F-23704099CB8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3" name="TextBox 12">
            <a:extLst>
              <a:ext uri="{FF2B5EF4-FFF2-40B4-BE49-F238E27FC236}">
                <a16:creationId xmlns:a16="http://schemas.microsoft.com/office/drawing/2014/main" id="{7537726A-58A7-1141-BE9C-DE319C76EE49}"/>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4" name="TextBox 13">
            <a:extLst>
              <a:ext uri="{FF2B5EF4-FFF2-40B4-BE49-F238E27FC236}">
                <a16:creationId xmlns:a16="http://schemas.microsoft.com/office/drawing/2014/main" id="{C6FF03CC-F419-F844-993A-5A437BFAA000}"/>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6" name="Left Bracket 15">
            <a:extLst>
              <a:ext uri="{FF2B5EF4-FFF2-40B4-BE49-F238E27FC236}">
                <a16:creationId xmlns:a16="http://schemas.microsoft.com/office/drawing/2014/main" id="{257231E7-CED0-CC4C-83C0-7785A5BA7D8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8617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9" name="TextBox 8">
            <a:extLst>
              <a:ext uri="{FF2B5EF4-FFF2-40B4-BE49-F238E27FC236}">
                <a16:creationId xmlns:a16="http://schemas.microsoft.com/office/drawing/2014/main" id="{183BA7C4-B4F9-D049-BC2B-06BA2DC4206E}"/>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0" name="Left Bracket 9">
            <a:extLst>
              <a:ext uri="{FF2B5EF4-FFF2-40B4-BE49-F238E27FC236}">
                <a16:creationId xmlns:a16="http://schemas.microsoft.com/office/drawing/2014/main" id="{470FDDA8-4545-A741-BD53-983E86B276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40073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0434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8275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1483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A pointer lets us pass </a:t>
            </a:r>
            <a:r>
              <a:rPr lang="en-US" b="1" u="sng" dirty="0"/>
              <a:t>where</a:t>
            </a:r>
            <a:r>
              <a:rPr lang="en-US" dirty="0"/>
              <a:t> a particular instance of data is, so it can be modified.</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68125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1B3A5-7010-4182-F28B-44552EC3A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D7600-C8F2-9A40-E4F0-EA4640AA174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96A0E38-CEB3-7779-C31E-181103F17800}"/>
              </a:ext>
            </a:extLst>
          </p:cNvPr>
          <p:cNvSpPr>
            <a:spLocks noGrp="1"/>
          </p:cNvSpPr>
          <p:nvPr>
            <p:ph idx="1"/>
          </p:nvPr>
        </p:nvSpPr>
        <p:spPr/>
        <p:txBody>
          <a:bodyPr/>
          <a:lstStyle/>
          <a:p>
            <a:r>
              <a:rPr lang="en-US" dirty="0"/>
              <a:t>If you are performing an operation with some input and do not care about any changes to the input, pass the data type itself.</a:t>
            </a:r>
          </a:p>
          <a:p>
            <a:r>
              <a:rPr lang="en-US" dirty="0"/>
              <a:t>If you are modifying a specific instance of some value, pass the </a:t>
            </a:r>
            <a:r>
              <a:rPr lang="en-US" i="1" dirty="0"/>
              <a:t>location</a:t>
            </a:r>
            <a:r>
              <a:rPr lang="en-US" dirty="0"/>
              <a:t> of what you would like to modify and dereference that location to access what’s there.</a:t>
            </a:r>
          </a:p>
          <a:p>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buNone/>
            </a:pPr>
            <a:r>
              <a:rPr lang="en-US" sz="4800" dirty="0"/>
              <a:t>Do I care about modifying </a:t>
            </a:r>
            <a:r>
              <a:rPr lang="en-US" sz="4800" i="1" dirty="0"/>
              <a:t>this</a:t>
            </a:r>
            <a:r>
              <a:rPr lang="en-US" sz="4800" dirty="0"/>
              <a:t> instance of my data?  If so, I need to pass where that instance lives, as a parameter, so it can be modified.</a:t>
            </a:r>
          </a:p>
          <a:p>
            <a:pPr marL="0" indent="0">
              <a:buNone/>
            </a:pPr>
            <a:endParaRPr lang="en-US" dirty="0"/>
          </a:p>
        </p:txBody>
      </p:sp>
    </p:spTree>
    <p:extLst>
      <p:ext uri="{BB962C8B-B14F-4D97-AF65-F5344CB8AC3E}">
        <p14:creationId xmlns:p14="http://schemas.microsoft.com/office/powerpoint/2010/main" val="401243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__?__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2764425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54FD8704-914F-1C42-8C39-24D600D37BCA}"/>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45550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5A19-EEE1-496C-57B9-2C95A85BA3C2}"/>
              </a:ext>
            </a:extLst>
          </p:cNvPr>
          <p:cNvSpPr>
            <a:spLocks noGrp="1"/>
          </p:cNvSpPr>
          <p:nvPr>
            <p:ph type="title"/>
          </p:nvPr>
        </p:nvSpPr>
        <p:spPr/>
        <p:txBody>
          <a:bodyPr/>
          <a:lstStyle/>
          <a:p>
            <a:r>
              <a:rPr lang="en-US" dirty="0"/>
              <a:t>Pointers Practice</a:t>
            </a:r>
          </a:p>
        </p:txBody>
      </p:sp>
      <p:sp>
        <p:nvSpPr>
          <p:cNvPr id="3" name="Content Placeholder 2">
            <a:extLst>
              <a:ext uri="{FF2B5EF4-FFF2-40B4-BE49-F238E27FC236}">
                <a16:creationId xmlns:a16="http://schemas.microsoft.com/office/drawing/2014/main" id="{58AC04CE-835F-F1D1-2AB0-AAFCC0035B49}"/>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__1__</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toupper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__2__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'h';</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to modify </a:t>
            </a:r>
            <a:r>
              <a:rPr lang="en-US" sz="2400" dirty="0" err="1">
                <a:solidFill>
                  <a:srgbClr val="00B050"/>
                </a:solidFill>
                <a:latin typeface="Consolas" panose="020B0609020204030204" pitchFamily="49" charset="0"/>
                <a:cs typeface="Consolas" panose="020B0609020204030204" pitchFamily="49" charset="0"/>
              </a:rPr>
              <a:t>ch</a:t>
            </a:r>
            <a:r>
              <a:rPr lang="en-US" sz="2400" dirty="0">
                <a:solidFill>
                  <a:srgbClr val="00B050"/>
                </a:solidFill>
                <a:latin typeface="Consolas" panose="020B0609020204030204" pitchFamily="49" charset="0"/>
                <a:cs typeface="Consolas" panose="020B0609020204030204" pitchFamily="49" charset="0"/>
              </a:rPr>
              <a:t> to be capital</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__3__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("%c\n",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should print 'H'</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C5FF488-FA65-8063-3C0B-FB26C228C937}"/>
              </a:ext>
            </a:extLst>
          </p:cNvPr>
          <p:cNvSpPr txBox="1"/>
          <p:nvPr/>
        </p:nvSpPr>
        <p:spPr>
          <a:xfrm>
            <a:off x="6501322" y="1295400"/>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What should go in each of the blanks</a:t>
            </a:r>
            <a:r>
              <a:rPr lang="en-US" sz="2800" dirty="0"/>
              <a:t> so that this code correctly modifies </a:t>
            </a:r>
            <a:r>
              <a:rPr lang="en-US" sz="2800" b="1" dirty="0" err="1"/>
              <a:t>ch</a:t>
            </a:r>
            <a:r>
              <a:rPr lang="en-US" sz="2800" dirty="0"/>
              <a:t> to be capitalized?</a:t>
            </a:r>
          </a:p>
        </p:txBody>
      </p:sp>
      <p:sp>
        <p:nvSpPr>
          <p:cNvPr id="6" name="TextBox 5">
            <a:extLst>
              <a:ext uri="{FF2B5EF4-FFF2-40B4-BE49-F238E27FC236}">
                <a16:creationId xmlns:a16="http://schemas.microsoft.com/office/drawing/2014/main" id="{97F0EF3D-8FE5-BB14-57FB-4CCAE98430F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041662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5A19-EEE1-496C-57B9-2C95A85BA3C2}"/>
              </a:ext>
            </a:extLst>
          </p:cNvPr>
          <p:cNvSpPr>
            <a:spLocks noGrp="1"/>
          </p:cNvSpPr>
          <p:nvPr>
            <p:ph type="title"/>
          </p:nvPr>
        </p:nvSpPr>
        <p:spPr/>
        <p:txBody>
          <a:bodyPr/>
          <a:lstStyle/>
          <a:p>
            <a:r>
              <a:rPr lang="en-US" dirty="0"/>
              <a:t>Pointers Practice</a:t>
            </a:r>
          </a:p>
        </p:txBody>
      </p:sp>
      <p:sp>
        <p:nvSpPr>
          <p:cNvPr id="3" name="Content Placeholder 2">
            <a:extLst>
              <a:ext uri="{FF2B5EF4-FFF2-40B4-BE49-F238E27FC236}">
                <a16:creationId xmlns:a16="http://schemas.microsoft.com/office/drawing/2014/main" id="{58AC04CE-835F-F1D1-2AB0-AAFCC0035B49}"/>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toupper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'h';</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to modify </a:t>
            </a:r>
            <a:r>
              <a:rPr lang="en-US" sz="2400" dirty="0" err="1">
                <a:solidFill>
                  <a:srgbClr val="00B050"/>
                </a:solidFill>
                <a:latin typeface="Consolas" panose="020B0609020204030204" pitchFamily="49" charset="0"/>
                <a:cs typeface="Consolas" panose="020B0609020204030204" pitchFamily="49" charset="0"/>
              </a:rPr>
              <a:t>ch</a:t>
            </a:r>
            <a:r>
              <a:rPr lang="en-US" sz="2400" dirty="0">
                <a:solidFill>
                  <a:srgbClr val="00B050"/>
                </a:solidFill>
                <a:latin typeface="Consolas" panose="020B0609020204030204" pitchFamily="49" charset="0"/>
                <a:cs typeface="Consolas" panose="020B0609020204030204" pitchFamily="49" charset="0"/>
              </a:rPr>
              <a:t> to be capital</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makeUpper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("%c\n",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should print 'H'</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34CA5E8D-4D0D-660F-6CFB-1E6A21C98F95}"/>
              </a:ext>
            </a:extLst>
          </p:cNvPr>
          <p:cNvSpPr/>
          <p:nvPr/>
        </p:nvSpPr>
        <p:spPr bwMode="auto">
          <a:xfrm>
            <a:off x="6705600" y="15240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letter, so we pass the </a:t>
            </a:r>
            <a:r>
              <a:rPr lang="en-US" sz="2400" i="1" dirty="0"/>
              <a:t>location</a:t>
            </a:r>
            <a:r>
              <a:rPr lang="en-US" sz="2400" dirty="0"/>
              <a:t> of the letter we would like to modify.</a:t>
            </a:r>
          </a:p>
        </p:txBody>
      </p:sp>
    </p:spTree>
    <p:extLst>
      <p:ext uri="{BB962C8B-B14F-4D97-AF65-F5344CB8AC3E}">
        <p14:creationId xmlns:p14="http://schemas.microsoft.com/office/powerpoint/2010/main" val="1204532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B1C6-F33B-70CD-0B3F-DCE0F31AF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9714B-617F-41B9-F22F-D9A5EC75F623}"/>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DCF4156E-1EE5-0FF2-3C19-42C3C47EADD2}"/>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doSomething</a:t>
            </a:r>
            <a:r>
              <a:rPr lang="en-US" sz="2400" dirty="0">
                <a:latin typeface="Consolas" panose="020B0609020204030204" pitchFamily="49" charset="0"/>
                <a:cs typeface="Consolas" panose="020B0609020204030204" pitchFamily="49" charset="0"/>
              </a:rPr>
              <a:t>(</a:t>
            </a:r>
            <a:r>
              <a:rPr lang="en-US" sz="2400" b="1" dirty="0">
                <a:solidFill>
                  <a:srgbClr val="FF0000"/>
                </a:solidFill>
                <a:latin typeface="Consolas" panose="020B0609020204030204" pitchFamily="49" charset="0"/>
                <a:cs typeface="Consolas" panose="020B0609020204030204" pitchFamily="49" charset="0"/>
              </a:rPr>
              <a:t>TYPE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access/change </a:t>
            </a:r>
            <a:r>
              <a:rPr lang="en-US" sz="2400" dirty="0" err="1">
                <a:solidFill>
                  <a:srgbClr val="00B050"/>
                </a:solidFill>
                <a:latin typeface="Consolas" panose="020B0609020204030204" pitchFamily="49" charset="0"/>
                <a:cs typeface="Consolas" panose="020B0609020204030204" pitchFamily="49" charset="0"/>
              </a:rPr>
              <a:t>val</a:t>
            </a:r>
            <a:r>
              <a:rPr lang="en-US" sz="2400" dirty="0">
                <a:solidFill>
                  <a:srgbClr val="00B050"/>
                </a:solidFill>
                <a:latin typeface="Consolas" panose="020B0609020204030204" pitchFamily="49" charset="0"/>
                <a:cs typeface="Consolas" panose="020B0609020204030204" pitchFamily="49" charset="0"/>
              </a:rPr>
              <a:t> with *</a:t>
            </a:r>
            <a:r>
              <a:rPr lang="en-US" sz="2400" dirty="0" err="1">
                <a:solidFill>
                  <a:srgbClr val="00B050"/>
                </a:solidFill>
                <a:latin typeface="Consolas" panose="020B0609020204030204" pitchFamily="49" charset="0"/>
                <a:cs typeface="Consolas" panose="020B0609020204030204" pitchFamily="49" charset="0"/>
              </a:rPr>
              <a:t>ptr</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FF0000"/>
                </a:solidFill>
                <a:latin typeface="Consolas" panose="020B0609020204030204" pitchFamily="49" charset="0"/>
                <a:cs typeface="Consolas" panose="020B0609020204030204" pitchFamily="49" charset="0"/>
              </a:rPr>
              <a:t>TYPE</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myVariable</a:t>
            </a:r>
            <a:r>
              <a:rPr lang="en-US" sz="2400" dirty="0">
                <a:latin typeface="Consolas" panose="020B0609020204030204" pitchFamily="49" charset="0"/>
                <a:cs typeface="Consolas" panose="020B0609020204030204" pitchFamily="49" charset="0"/>
              </a:rPr>
              <a:t> =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to modify </a:t>
            </a:r>
            <a:r>
              <a:rPr lang="en-US" sz="2400" dirty="0" err="1">
                <a:solidFill>
                  <a:srgbClr val="00B050"/>
                </a:solidFill>
                <a:latin typeface="Consolas" panose="020B0609020204030204" pitchFamily="49" charset="0"/>
                <a:cs typeface="Consolas" panose="020B0609020204030204" pitchFamily="49" charset="0"/>
              </a:rPr>
              <a:t>myVariable</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makeUpper</a:t>
            </a:r>
            <a:r>
              <a:rPr lang="en-US" sz="2400" b="1" dirty="0">
                <a:solidFill>
                  <a:srgbClr val="FF0000"/>
                </a:solidFill>
                <a:latin typeface="Consolas" panose="020B0609020204030204" pitchFamily="49" charset="0"/>
                <a:cs typeface="Consolas" panose="020B0609020204030204" pitchFamily="49" charset="0"/>
              </a:rPr>
              <a:t>(&amp;</a:t>
            </a:r>
            <a:r>
              <a:rPr lang="en-US" sz="2400" b="1" dirty="0" err="1">
                <a:solidFill>
                  <a:srgbClr val="FF0000"/>
                </a:solidFill>
                <a:latin typeface="Consolas" panose="020B0609020204030204" pitchFamily="49" charset="0"/>
                <a:cs typeface="Consolas" panose="020B0609020204030204" pitchFamily="49" charset="0"/>
              </a:rPr>
              <a:t>myVariable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now </a:t>
            </a:r>
            <a:r>
              <a:rPr lang="en-US" sz="2400" dirty="0" err="1">
                <a:solidFill>
                  <a:srgbClr val="00B050"/>
                </a:solidFill>
                <a:latin typeface="Consolas" panose="020B0609020204030204" pitchFamily="49" charset="0"/>
                <a:cs typeface="Consolas" panose="020B0609020204030204" pitchFamily="49" charset="0"/>
              </a:rPr>
              <a:t>myVariable</a:t>
            </a:r>
            <a:r>
              <a:rPr lang="en-US" sz="2400" dirty="0">
                <a:solidFill>
                  <a:srgbClr val="00B050"/>
                </a:solidFill>
                <a:latin typeface="Consolas" panose="020B0609020204030204" pitchFamily="49" charset="0"/>
                <a:cs typeface="Consolas" panose="020B0609020204030204" pitchFamily="49" charset="0"/>
              </a:rPr>
              <a:t> should be different</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8204704-CCCF-DF7E-06AE-6859A3B08EF6}"/>
              </a:ext>
            </a:extLst>
          </p:cNvPr>
          <p:cNvSpPr/>
          <p:nvPr/>
        </p:nvSpPr>
        <p:spPr bwMode="auto">
          <a:xfrm>
            <a:off x="7026641" y="1524000"/>
            <a:ext cx="4936759" cy="23622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General rule: </a:t>
            </a:r>
            <a:r>
              <a:rPr lang="en-US" sz="2400" dirty="0"/>
              <a:t>if we want to modify a variable with type TYPE in another function, we pass in TYPE * as a parameter.  We can then dereference it within the function to get/set the value pointed to.</a:t>
            </a:r>
          </a:p>
        </p:txBody>
      </p:sp>
    </p:spTree>
    <p:extLst>
      <p:ext uri="{BB962C8B-B14F-4D97-AF65-F5344CB8AC3E}">
        <p14:creationId xmlns:p14="http://schemas.microsoft.com/office/powerpoint/2010/main" val="887901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1D23-65E0-0394-9C45-0A261F6699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C210B5-F403-556D-936C-1D00D6CC7CE9}"/>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1B62EB67-2D83-F5D6-F058-3BD412A6D218}"/>
              </a:ext>
            </a:extLst>
          </p:cNvPr>
          <p:cNvSpPr>
            <a:spLocks noGrp="1"/>
          </p:cNvSpPr>
          <p:nvPr>
            <p:ph idx="1"/>
          </p:nvPr>
        </p:nvSpPr>
        <p:spPr>
          <a:xfrm>
            <a:off x="152400" y="1295400"/>
            <a:ext cx="11811000" cy="5486400"/>
          </a:xfrm>
        </p:spPr>
        <p:txBody>
          <a:bodyPr/>
          <a:lstStyle/>
          <a:p>
            <a:pPr>
              <a:tabLst>
                <a:tab pos="11475720" algn="r"/>
              </a:tabLst>
            </a:pPr>
            <a:r>
              <a:rPr lang="en-US" b="1" dirty="0"/>
              <a:t>Review</a:t>
            </a:r>
            <a:r>
              <a:rPr lang="en-US" dirty="0"/>
              <a:t>: Pointers</a:t>
            </a:r>
          </a:p>
          <a:p>
            <a:pPr>
              <a:tabLst>
                <a:tab pos="11475720" algn="r"/>
              </a:tabLst>
            </a:pPr>
            <a:r>
              <a:rPr lang="en-US" b="1" dirty="0">
                <a:solidFill>
                  <a:srgbClr val="C00000"/>
                </a:solidFill>
              </a:rPr>
              <a:t>Double Pointers</a:t>
            </a:r>
          </a:p>
          <a:p>
            <a:pPr>
              <a:tabLst>
                <a:tab pos="11475720" algn="r"/>
              </a:tabLst>
            </a:pPr>
            <a:r>
              <a:rPr lang="en-US" dirty="0"/>
              <a:t>Pointer Arithmetic</a:t>
            </a:r>
          </a:p>
          <a:p>
            <a:pPr>
              <a:tabLst>
                <a:tab pos="11475720" algn="r"/>
              </a:tabLst>
            </a:pPr>
            <a:r>
              <a:rPr lang="en-US" dirty="0"/>
              <a:t>Arrays in Memory</a:t>
            </a:r>
          </a:p>
        </p:txBody>
      </p:sp>
      <p:sp>
        <p:nvSpPr>
          <p:cNvPr id="4" name="TextBox 3">
            <a:extLst>
              <a:ext uri="{FF2B5EF4-FFF2-40B4-BE49-F238E27FC236}">
                <a16:creationId xmlns:a16="http://schemas.microsoft.com/office/drawing/2014/main" id="{2413E5C3-BA8F-5BF3-9C29-6F5B3C51B5D6}"/>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3261767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__1__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__2__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5" name="TextBox 4">
            <a:extLst>
              <a:ext uri="{FF2B5EF4-FFF2-40B4-BE49-F238E27FC236}">
                <a16:creationId xmlns:a16="http://schemas.microsoft.com/office/drawing/2014/main" id="{D0DA5832-2807-D60E-978F-12A071FA5E86}"/>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pSp>
        <p:nvGrpSpPr>
          <p:cNvPr id="6" name="Group 5">
            <a:extLst>
              <a:ext uri="{FF2B5EF4-FFF2-40B4-BE49-F238E27FC236}">
                <a16:creationId xmlns:a16="http://schemas.microsoft.com/office/drawing/2014/main" id="{6348D695-8423-630F-CF1F-CD257CBDABDF}"/>
              </a:ext>
            </a:extLst>
          </p:cNvPr>
          <p:cNvGrpSpPr/>
          <p:nvPr/>
        </p:nvGrpSpPr>
        <p:grpSpPr>
          <a:xfrm>
            <a:off x="7620000" y="2743200"/>
            <a:ext cx="4419600" cy="961195"/>
            <a:chOff x="4917073" y="5606161"/>
            <a:chExt cx="4419600" cy="961195"/>
          </a:xfrm>
        </p:grpSpPr>
        <p:sp>
          <p:nvSpPr>
            <p:cNvPr id="7" name="TextBox 6">
              <a:extLst>
                <a:ext uri="{FF2B5EF4-FFF2-40B4-BE49-F238E27FC236}">
                  <a16:creationId xmlns:a16="http://schemas.microsoft.com/office/drawing/2014/main" id="{E7EAD37F-6FA1-287C-275B-60596C524D25}"/>
                </a:ext>
              </a:extLst>
            </p:cNvPr>
            <p:cNvSpPr txBox="1"/>
            <p:nvPr/>
          </p:nvSpPr>
          <p:spPr>
            <a:xfrm>
              <a:off x="4917073" y="5613249"/>
              <a:ext cx="4405146" cy="95410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on </a:t>
              </a:r>
              <a:r>
                <a:rPr lang="en-US" sz="2800" b="1" dirty="0" err="1"/>
                <a:t>PollEv</a:t>
              </a:r>
              <a:r>
                <a:rPr lang="en-US" sz="2800" b="1" dirty="0"/>
                <a:t>: </a:t>
              </a:r>
              <a:r>
                <a:rPr lang="en-US" sz="2800" dirty="0" err="1"/>
                <a:t>pollev.com</a:t>
              </a:r>
              <a:r>
                <a:rPr lang="en-US" sz="2800" dirty="0"/>
                <a:t>/cs107</a:t>
              </a:r>
            </a:p>
          </p:txBody>
        </p:sp>
        <p:pic>
          <p:nvPicPr>
            <p:cNvPr id="8" name="Picture 7" descr="QR code for pollev.com/cs107">
              <a:extLst>
                <a:ext uri="{FF2B5EF4-FFF2-40B4-BE49-F238E27FC236}">
                  <a16:creationId xmlns:a16="http://schemas.microsoft.com/office/drawing/2014/main" id="{0BDAB945-A393-107D-9A8B-2D01B0365216}"/>
                </a:ext>
              </a:extLst>
            </p:cNvPr>
            <p:cNvPicPr>
              <a:picLocks noChangeAspect="1"/>
            </p:cNvPicPr>
            <p:nvPr/>
          </p:nvPicPr>
          <p:blipFill>
            <a:blip r:embed="rId3"/>
            <a:stretch>
              <a:fillRect/>
            </a:stretch>
          </p:blipFill>
          <p:spPr>
            <a:xfrm>
              <a:off x="8407820" y="5606161"/>
              <a:ext cx="928853" cy="938428"/>
            </a:xfrm>
            <a:prstGeom prst="rect">
              <a:avLst/>
            </a:prstGeom>
          </p:spPr>
        </p:pic>
      </p:grpSp>
    </p:spTree>
    <p:extLst>
      <p:ext uri="{BB962C8B-B14F-4D97-AF65-F5344CB8AC3E}">
        <p14:creationId xmlns:p14="http://schemas.microsoft.com/office/powerpoint/2010/main" val="342498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DC9E-5BC9-48DB-D444-7B91CF89319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CB3F85B-8C4C-6A9A-87CC-9A7B8A63A96F}"/>
              </a:ext>
            </a:extLst>
          </p:cNvPr>
          <p:cNvSpPr>
            <a:spLocks noGrp="1"/>
          </p:cNvSpPr>
          <p:nvPr>
            <p:ph type="subTitle" idx="1"/>
          </p:nvPr>
        </p:nvSpPr>
        <p:spPr/>
        <p:txBody>
          <a:bodyPr/>
          <a:lstStyle/>
          <a:p>
            <a:endParaRPr lang="en-US"/>
          </a:p>
        </p:txBody>
      </p:sp>
      <p:pic>
        <p:nvPicPr>
          <p:cNvPr id="5" name="slide.url=https://www.polleverywhere.com/multiple_choice_polls/pF9z5hTfgJLttYoF7riv3?state=opened&amp;flow=Default&amp;onscreen=persist">
            <a:extLst>
              <a:ext uri="{FF2B5EF4-FFF2-40B4-BE49-F238E27FC236}">
                <a16:creationId xmlns:a16="http://schemas.microsoft.com/office/drawing/2014/main" id="{E0882549-F138-A5C6-4E18-D71062C12BE6}"/>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555437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&amp;str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76A5438D-7FE1-214E-BCB9-3F009701AAAD}"/>
              </a:ext>
            </a:extLst>
          </p:cNvPr>
          <p:cNvSpPr/>
          <p:nvPr/>
        </p:nvSpPr>
        <p:spPr bwMode="auto">
          <a:xfrm>
            <a:off x="7026641" y="35814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string pointer, so we pass the </a:t>
            </a:r>
            <a:r>
              <a:rPr lang="en-US" sz="2400" i="1" dirty="0"/>
              <a:t>location</a:t>
            </a:r>
            <a:r>
              <a:rPr lang="en-US" sz="2400" dirty="0"/>
              <a:t> of the string pointer we would like to modify.</a:t>
            </a:r>
          </a:p>
        </p:txBody>
      </p:sp>
    </p:spTree>
    <p:extLst>
      <p:ext uri="{BB962C8B-B14F-4D97-AF65-F5344CB8AC3E}">
        <p14:creationId xmlns:p14="http://schemas.microsoft.com/office/powerpoint/2010/main" val="3762369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118872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22" name="TextBox 21">
            <a:extLst>
              <a:ext uri="{FF2B5EF4-FFF2-40B4-BE49-F238E27FC236}">
                <a16:creationId xmlns:a16="http://schemas.microsoft.com/office/drawing/2014/main" id="{F164C6F0-8D17-FF4D-9102-EAB8CFA5F453}"/>
              </a:ext>
            </a:extLst>
          </p:cNvPr>
          <p:cNvSpPr txBox="1"/>
          <p:nvPr/>
        </p:nvSpPr>
        <p:spPr>
          <a:xfrm>
            <a:off x="8341549" y="16764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3" name="Left Bracket 22">
            <a:extLst>
              <a:ext uri="{FF2B5EF4-FFF2-40B4-BE49-F238E27FC236}">
                <a16:creationId xmlns:a16="http://schemas.microsoft.com/office/drawing/2014/main" id="{4FB9D2A2-0665-6140-9E1D-E4D204ED07EE}"/>
              </a:ext>
            </a:extLst>
          </p:cNvPr>
          <p:cNvSpPr/>
          <p:nvPr/>
        </p:nvSpPr>
        <p:spPr>
          <a:xfrm>
            <a:off x="9237719" y="1562099"/>
            <a:ext cx="287281" cy="6614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82AA205A-C07D-CB4D-88FA-8314E66D22A5}"/>
              </a:ext>
            </a:extLst>
          </p:cNvPr>
          <p:cNvSpPr txBox="1"/>
          <p:nvPr/>
        </p:nvSpPr>
        <p:spPr>
          <a:xfrm>
            <a:off x="7216412" y="1688068"/>
            <a:ext cx="936988" cy="369332"/>
          </a:xfrm>
          <a:prstGeom prst="rect">
            <a:avLst/>
          </a:prstGeom>
          <a:noFill/>
        </p:spPr>
        <p:txBody>
          <a:bodyPr wrap="none" rtlCol="0">
            <a:spAutoFit/>
          </a:bodyPr>
          <a:lstStyle/>
          <a:p>
            <a:r>
              <a:rPr lang="en-US" dirty="0"/>
              <a:t>STACK</a:t>
            </a:r>
          </a:p>
        </p:txBody>
      </p:sp>
      <p:sp>
        <p:nvSpPr>
          <p:cNvPr id="25" name="Left Bracket 24">
            <a:extLst>
              <a:ext uri="{FF2B5EF4-FFF2-40B4-BE49-F238E27FC236}">
                <a16:creationId xmlns:a16="http://schemas.microsoft.com/office/drawing/2014/main" id="{36362729-F246-9540-A1F1-7AFB773CE1D5}"/>
              </a:ext>
            </a:extLst>
          </p:cNvPr>
          <p:cNvSpPr/>
          <p:nvPr/>
        </p:nvSpPr>
        <p:spPr>
          <a:xfrm>
            <a:off x="8094719" y="1521887"/>
            <a:ext cx="287281" cy="70164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68253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char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  hi";</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530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28605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1019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int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strspn</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86622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34000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35052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5" name="TextBox 24">
            <a:extLst>
              <a:ext uri="{FF2B5EF4-FFF2-40B4-BE49-F238E27FC236}">
                <a16:creationId xmlns:a16="http://schemas.microsoft.com/office/drawing/2014/main" id="{31719F8D-FEDE-B640-83A6-B137639557CF}"/>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31" name="Left Bracket 30">
            <a:extLst>
              <a:ext uri="{FF2B5EF4-FFF2-40B4-BE49-F238E27FC236}">
                <a16:creationId xmlns:a16="http://schemas.microsoft.com/office/drawing/2014/main" id="{1D049547-7280-834A-AA9A-EEF80B422C0D}"/>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7A8FE438-9D89-9C42-AAB9-D6C4B70EE91A}"/>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D3ACBA27-21CF-BD41-80FB-C978750B8DEA}"/>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4" name="Left Bracket 33">
            <a:extLst>
              <a:ext uri="{FF2B5EF4-FFF2-40B4-BE49-F238E27FC236}">
                <a16:creationId xmlns:a16="http://schemas.microsoft.com/office/drawing/2014/main" id="{80435FBD-1278-8D49-98EE-084089DFAFD1}"/>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18FECE31-F61B-3840-B6D4-772C61199CC5}"/>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968619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Tree>
    <p:extLst>
      <p:ext uri="{BB962C8B-B14F-4D97-AF65-F5344CB8AC3E}">
        <p14:creationId xmlns:p14="http://schemas.microsoft.com/office/powerpoint/2010/main" val="69749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printf</a:t>
            </a:r>
            <a:r>
              <a:rPr lang="en-US" sz="2000" dirty="0">
                <a:solidFill>
                  <a:srgbClr val="FF0000"/>
                </a:solidFill>
                <a:latin typeface="Consolas" panose="020B0609020204030204" pitchFamily="49" charset="0"/>
                <a:cs typeface="Consolas" panose="020B0609020204030204" pitchFamily="49" charset="0"/>
              </a:rPr>
              <a:t>("%s\n",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006D6C73-32D3-E148-8650-F8AD9D5A9B2B}"/>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16" name="Rectangle 15">
            <a:extLst>
              <a:ext uri="{FF2B5EF4-FFF2-40B4-BE49-F238E27FC236}">
                <a16:creationId xmlns:a16="http://schemas.microsoft.com/office/drawing/2014/main" id="{055576F2-A94A-B948-A60D-56CC1E121773}"/>
              </a:ext>
            </a:extLst>
          </p:cNvPr>
          <p:cNvSpPr/>
          <p:nvPr/>
        </p:nvSpPr>
        <p:spPr bwMode="auto">
          <a:xfrm>
            <a:off x="457200" y="5411708"/>
            <a:ext cx="6266912" cy="7020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3200" dirty="0">
                <a:latin typeface="Calibri" panose="020F0502020204030204" pitchFamily="34" charset="0"/>
                <a:cs typeface="Calibri" panose="020F0502020204030204" pitchFamily="34" charset="0"/>
              </a:rPr>
              <a:t>Weird thought – </a:t>
            </a:r>
            <a:r>
              <a:rPr lang="en-US" sz="3200" b="1" dirty="0">
                <a:latin typeface="Calibri" panose="020F0502020204030204" pitchFamily="34" charset="0"/>
                <a:cs typeface="Calibri" panose="020F0502020204030204" pitchFamily="34" charset="0"/>
              </a:rPr>
              <a:t>0x11</a:t>
            </a:r>
            <a:r>
              <a:rPr lang="en-US" sz="3200" dirty="0">
                <a:latin typeface="Calibri" panose="020F0502020204030204" pitchFamily="34" charset="0"/>
                <a:cs typeface="Calibri" panose="020F0502020204030204" pitchFamily="34" charset="0"/>
              </a:rPr>
              <a:t> </a:t>
            </a:r>
            <a:r>
              <a:rPr lang="en-US" sz="3200" i="1" dirty="0">
                <a:latin typeface="Calibri" panose="020F0502020204030204" pitchFamily="34" charset="0"/>
                <a:cs typeface="Calibri" panose="020F0502020204030204" pitchFamily="34" charset="0"/>
              </a:rPr>
              <a:t>is a string</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02963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Making Copies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F627E46E-DB03-7E41-9B56-1AF85BCA3F18}"/>
              </a:ext>
            </a:extLst>
          </p:cNvPr>
          <p:cNvSpPr/>
          <p:nvPr/>
        </p:nvSpPr>
        <p:spPr>
          <a:xfrm>
            <a:off x="11758506" y="3230880"/>
            <a:ext cx="415742" cy="286512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35C5A1A-76A5-2234-105A-4A4F9EAAF075}"/>
              </a:ext>
            </a:extLst>
          </p:cNvPr>
          <p:cNvSpPr/>
          <p:nvPr/>
        </p:nvSpPr>
        <p:spPr bwMode="auto">
          <a:xfrm>
            <a:off x="1007835" y="4914900"/>
            <a:ext cx="4936759" cy="12954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advances </a:t>
            </a:r>
            <a:r>
              <a:rPr lang="en-US" sz="2400" dirty="0" err="1"/>
              <a:t>skipSpace’s</a:t>
            </a:r>
            <a:r>
              <a:rPr lang="en-US" sz="2400" dirty="0"/>
              <a:t> own copy of the string pointer, not the instance in main.</a:t>
            </a:r>
          </a:p>
        </p:txBody>
      </p:sp>
    </p:spTree>
    <p:extLst>
      <p:ext uri="{BB962C8B-B14F-4D97-AF65-F5344CB8AC3E}">
        <p14:creationId xmlns:p14="http://schemas.microsoft.com/office/powerpoint/2010/main" val="3198944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25730-C8BB-1B41-74B0-ED52DA066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3B888-1670-2E18-F856-AEB12D0C99DD}"/>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B69C8ABA-7AC8-507A-CD47-7EFAE3D4EFBF}"/>
              </a:ext>
            </a:extLst>
          </p:cNvPr>
          <p:cNvSpPr>
            <a:spLocks noGrp="1"/>
          </p:cNvSpPr>
          <p:nvPr>
            <p:ph idx="1"/>
          </p:nvPr>
        </p:nvSpPr>
        <p:spPr>
          <a:xfrm>
            <a:off x="152400" y="1295400"/>
            <a:ext cx="11811000" cy="5486400"/>
          </a:xfrm>
        </p:spPr>
        <p:txBody>
          <a:bodyPr/>
          <a:lstStyle/>
          <a:p>
            <a:pPr>
              <a:tabLst>
                <a:tab pos="11475720" algn="r"/>
              </a:tabLst>
            </a:pPr>
            <a:r>
              <a:rPr lang="en-US" b="1" dirty="0"/>
              <a:t>Review: </a:t>
            </a:r>
            <a:r>
              <a:rPr lang="en-US" dirty="0"/>
              <a:t>Pointers</a:t>
            </a:r>
          </a:p>
          <a:p>
            <a:pPr>
              <a:tabLst>
                <a:tab pos="11475720" algn="r"/>
              </a:tabLst>
            </a:pPr>
            <a:r>
              <a:rPr lang="en-US" dirty="0"/>
              <a:t>Double Pointers</a:t>
            </a:r>
          </a:p>
          <a:p>
            <a:pPr>
              <a:tabLst>
                <a:tab pos="11475720" algn="r"/>
              </a:tabLst>
            </a:pPr>
            <a:r>
              <a:rPr lang="en-US" b="1" dirty="0">
                <a:solidFill>
                  <a:srgbClr val="C00000"/>
                </a:solidFill>
              </a:rPr>
              <a:t>Pointer Arithmetic</a:t>
            </a:r>
          </a:p>
          <a:p>
            <a:pPr>
              <a:tabLst>
                <a:tab pos="11475720" algn="r"/>
              </a:tabLst>
            </a:pPr>
            <a:r>
              <a:rPr lang="en-US" dirty="0"/>
              <a:t>Arrays in Memory</a:t>
            </a:r>
          </a:p>
        </p:txBody>
      </p:sp>
      <p:sp>
        <p:nvSpPr>
          <p:cNvPr id="6" name="TextBox 5">
            <a:extLst>
              <a:ext uri="{FF2B5EF4-FFF2-40B4-BE49-F238E27FC236}">
                <a16:creationId xmlns:a16="http://schemas.microsoft.com/office/drawing/2014/main" id="{0146F887-DE06-0168-A4D9-3CF2A016AC09}"/>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14563838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do pointer arithmetic, you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*str1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598419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*nums1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0xff4</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*nums1);	</a:t>
            </a:r>
            <a:r>
              <a:rPr lang="en-US" dirty="0">
                <a:solidFill>
                  <a:srgbClr val="00B050"/>
                </a:solidFill>
                <a:latin typeface="Consolas" panose="020B0609020204030204" pitchFamily="49" charset="0"/>
                <a:cs typeface="Consolas" panose="020B0609020204030204" pitchFamily="49" charset="0"/>
              </a:rPr>
              <a:t>// 23</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8397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nums3 - 1;	</a:t>
            </a:r>
            <a:r>
              <a:rPr lang="en-US" dirty="0">
                <a:solidFill>
                  <a:srgbClr val="00B050"/>
                </a:solidFill>
                <a:latin typeface="Consolas" panose="020B0609020204030204" pitchFamily="49" charset="0"/>
                <a:cs typeface="Consolas" panose="020B0609020204030204" pitchFamily="49" charset="0"/>
              </a:rPr>
              <a:t>// e.g. 0xff8</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*nums2);	</a:t>
            </a:r>
            <a:r>
              <a:rPr lang="en-US" dirty="0">
                <a:solidFill>
                  <a:srgbClr val="00B050"/>
                </a:solidFill>
                <a:latin typeface="Consolas" panose="020B0609020204030204" pitchFamily="49" charset="0"/>
                <a:cs typeface="Consolas" panose="020B0609020204030204" pitchFamily="49" charset="0"/>
              </a:rPr>
              <a:t>// 12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5413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use bracket notation with a pointer, you are actually </a:t>
            </a:r>
            <a:r>
              <a:rPr lang="en-US" i="1" dirty="0"/>
              <a:t>performing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two places to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0xff2.</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[2];		</a:t>
            </a:r>
            <a:r>
              <a:rPr lang="en-US" dirty="0">
                <a:solidFill>
                  <a:srgbClr val="00B050"/>
                </a:solidFill>
                <a:latin typeface="Consolas" panose="020B0609020204030204" pitchFamily="49" charset="0"/>
                <a:cs typeface="Consolas" panose="020B0609020204030204" pitchFamily="49" charset="0"/>
              </a:rPr>
              <a:t>// 'p'</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+ 2);	</a:t>
            </a:r>
            <a:r>
              <a:rPr lang="en-US" dirty="0">
                <a:solidFill>
                  <a:srgbClr val="00B050"/>
                </a:solidFill>
                <a:latin typeface="Consolas" panose="020B0609020204030204" pitchFamily="49" charset="0"/>
                <a:cs typeface="Consolas" panose="020B0609020204030204" pitchFamily="49" charset="0"/>
              </a:rPr>
              <a:t>// 'p'</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7735836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with two pointers does </a:t>
            </a:r>
            <a:r>
              <a:rPr lang="en-US" i="1" dirty="0"/>
              <a:t>not</a:t>
            </a:r>
            <a:r>
              <a:rPr lang="en-US" dirty="0"/>
              <a:t> give the byte difference.  Instead, it gives the number of </a:t>
            </a:r>
            <a:r>
              <a:rPr lang="en-US" i="1" dirty="0"/>
              <a:t>places</a:t>
            </a:r>
            <a:r>
              <a:rPr lang="en-US" dirty="0"/>
              <a:t> they differ by.</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diff =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 </a:t>
            </a: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0250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look at once it visits an address? At compile time, C can figure out the sizes of different data types, and the sizes of what they point to.</a:t>
            </a:r>
          </a:p>
          <a:p>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C knows to print out just the 4 bytes at </a:t>
            </a:r>
            <a:r>
              <a:rPr lang="en-US" dirty="0" err="1">
                <a:solidFill>
                  <a:srgbClr val="00B050"/>
                </a:solidFill>
                <a:latin typeface="Consolas" panose="020B0609020204030204" pitchFamily="49" charset="0"/>
                <a:cs typeface="Consolas" panose="020B0609020204030204" pitchFamily="49" charset="0"/>
              </a:rPr>
              <a:t>xPtr</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a:p>
            <a:endParaRPr lang="en-US" dirty="0"/>
          </a:p>
          <a:p>
            <a:endParaRPr lang="en-US" dirty="0"/>
          </a:p>
        </p:txBody>
      </p:sp>
      <p:sp>
        <p:nvSpPr>
          <p:cNvPr id="7" name="Title 1">
            <a:extLst>
              <a:ext uri="{FF2B5EF4-FFF2-40B4-BE49-F238E27FC236}">
                <a16:creationId xmlns:a16="http://schemas.microsoft.com/office/drawing/2014/main" id="{581745F0-B36B-2443-8729-BB9BB2F27D7C}"/>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324895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add when performing pointer arithmetic? At compile time, C can figure out the sizes of different data types, and the sizes of what they point to.</a:t>
            </a:r>
          </a:p>
          <a:p>
            <a:endParaRPr lang="en-US" dirty="0"/>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C knows to add 4 bytes here</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str[6];</a:t>
            </a: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"CS107"</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 knows to add 1 byte here</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charPtr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a:t>
            </a:r>
          </a:p>
        </p:txBody>
      </p:sp>
      <p:sp>
        <p:nvSpPr>
          <p:cNvPr id="6" name="Title 1">
            <a:extLst>
              <a:ext uri="{FF2B5EF4-FFF2-40B4-BE49-F238E27FC236}">
                <a16:creationId xmlns:a16="http://schemas.microsoft.com/office/drawing/2014/main" id="{71514E7F-3FBF-7642-8E95-050E17DD6A49}"/>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7031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9FD0B-7347-D33E-87D5-4000496AB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90744-2734-08BF-1141-27B28DC0DD8A}"/>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E848E580-EEEC-282A-7ED5-06C18C4F13ED}"/>
              </a:ext>
            </a:extLst>
          </p:cNvPr>
          <p:cNvSpPr>
            <a:spLocks noGrp="1"/>
          </p:cNvSpPr>
          <p:nvPr>
            <p:ph idx="1"/>
          </p:nvPr>
        </p:nvSpPr>
        <p:spPr>
          <a:xfrm>
            <a:off x="152400" y="1295400"/>
            <a:ext cx="11811000" cy="5486400"/>
          </a:xfrm>
        </p:spPr>
        <p:txBody>
          <a:bodyPr/>
          <a:lstStyle/>
          <a:p>
            <a:pPr>
              <a:tabLst>
                <a:tab pos="11475720" algn="r"/>
              </a:tabLst>
            </a:pPr>
            <a:r>
              <a:rPr lang="en-US" b="1" dirty="0"/>
              <a:t>Review: </a:t>
            </a:r>
            <a:r>
              <a:rPr lang="en-US" dirty="0"/>
              <a:t>Pointers</a:t>
            </a:r>
          </a:p>
          <a:p>
            <a:pPr>
              <a:tabLst>
                <a:tab pos="11475720" algn="r"/>
              </a:tabLst>
            </a:pPr>
            <a:r>
              <a:rPr lang="en-US" dirty="0"/>
              <a:t>Double Pointers</a:t>
            </a:r>
          </a:p>
          <a:p>
            <a:pPr>
              <a:tabLst>
                <a:tab pos="11475720" algn="r"/>
              </a:tabLst>
            </a:pPr>
            <a:r>
              <a:rPr lang="en-US" dirty="0"/>
              <a:t>Pointer Arithmetic</a:t>
            </a:r>
          </a:p>
          <a:p>
            <a:pPr>
              <a:tabLst>
                <a:tab pos="11475720" algn="r"/>
              </a:tabLst>
            </a:pPr>
            <a:r>
              <a:rPr lang="en-US" b="1" dirty="0">
                <a:solidFill>
                  <a:srgbClr val="C00000"/>
                </a:solidFill>
              </a:rPr>
              <a:t>Arrays in Memory</a:t>
            </a:r>
          </a:p>
        </p:txBody>
      </p:sp>
      <p:sp>
        <p:nvSpPr>
          <p:cNvPr id="6" name="TextBox 5">
            <a:extLst>
              <a:ext uri="{FF2B5EF4-FFF2-40B4-BE49-F238E27FC236}">
                <a16:creationId xmlns:a16="http://schemas.microsoft.com/office/drawing/2014/main" id="{818D4D34-BA52-6103-62A6-721C44442680}"/>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/class/cs107/lecture-code/lect9 .</a:t>
            </a:r>
          </a:p>
        </p:txBody>
      </p:sp>
    </p:spTree>
    <p:extLst>
      <p:ext uri="{BB962C8B-B14F-4D97-AF65-F5344CB8AC3E}">
        <p14:creationId xmlns:p14="http://schemas.microsoft.com/office/powerpoint/2010/main" val="8049078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declare an array, contiguous memory is allocated on the stack to store the contents of the entire array.</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p>
          <a:p>
            <a:pPr marL="0" indent="0" fontAlgn="auto">
              <a:spcAft>
                <a:spcPts val="0"/>
              </a:spcAft>
              <a:buNone/>
            </a:pPr>
            <a:r>
              <a:rPr lang="en-US" dirty="0"/>
              <a:t>The array variable (e.g. </a:t>
            </a:r>
            <a:r>
              <a:rPr lang="en-US" b="1" dirty="0" err="1"/>
              <a:t>str</a:t>
            </a:r>
            <a:r>
              <a:rPr lang="en-US" dirty="0"/>
              <a:t>) is not a pointer; it refers to the entire array contents.  In fact, </a:t>
            </a:r>
            <a:r>
              <a:rPr lang="en-US" b="1" dirty="0" err="1"/>
              <a:t>sizeof</a:t>
            </a:r>
            <a:r>
              <a:rPr lang="en-US" dirty="0"/>
              <a:t> returns the size of the entire array!</a:t>
            </a:r>
          </a:p>
          <a:p>
            <a:pPr marL="0" indent="0" fontAlgn="auto">
              <a:spcAft>
                <a:spcPts val="0"/>
              </a:spcAft>
              <a:buNone/>
            </a:pPr>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arrayBytes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6</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9132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An array variable refers to an entire block of memory.  You cannot reassign an existing array to be equal to a new array.</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{4, 5, 6, 7};</a:t>
            </a:r>
          </a:p>
          <a:p>
            <a:pPr marL="0" indent="0" fontAlgn="auto">
              <a:spcAft>
                <a:spcPts val="0"/>
              </a:spcAft>
              <a:buNone/>
            </a:pP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nums2;	</a:t>
            </a:r>
            <a:r>
              <a:rPr lang="en-US" dirty="0">
                <a:solidFill>
                  <a:srgbClr val="00B050"/>
                </a:solidFill>
                <a:latin typeface="Consolas" panose="020B0609020204030204" pitchFamily="49" charset="0"/>
                <a:cs typeface="Consolas" panose="020B0609020204030204" pitchFamily="49" charset="0"/>
              </a:rPr>
              <a:t>// not allowed!</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t>An array’s size cannot be changed once you create it; you must create another new array instead.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9862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a:t>
            </a:r>
            <a:r>
              <a:rPr lang="en-US" dirty="0"/>
              <a:t>, and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endParaRPr lang="en-US" sz="12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88331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 and</a:t>
            </a:r>
            <a:r>
              <a:rPr lang="en-US" dirty="0"/>
              <a:t>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32918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067800" y="38100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9718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7929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5" y="2895600"/>
            <a:ext cx="457201" cy="461665"/>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8034FB4-6925-6547-AC88-DD4C35EC5FB1}"/>
              </a:ext>
            </a:extLst>
          </p:cNvPr>
          <p:cNvSpPr txBox="1"/>
          <p:nvPr/>
        </p:nvSpPr>
        <p:spPr>
          <a:xfrm>
            <a:off x="8686800" y="3121967"/>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arrPtr</a:t>
            </a:r>
            <a:endParaRPr lang="en-US" sz="24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622C4937-030F-7641-961B-5175F9ACBE74}"/>
              </a:ext>
            </a:extLst>
          </p:cNvPr>
          <p:cNvSpPr txBox="1"/>
          <p:nvPr/>
        </p:nvSpPr>
        <p:spPr>
          <a:xfrm>
            <a:off x="6799534" y="42672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5" name="Left Bracket 14">
            <a:extLst>
              <a:ext uri="{FF2B5EF4-FFF2-40B4-BE49-F238E27FC236}">
                <a16:creationId xmlns:a16="http://schemas.microsoft.com/office/drawing/2014/main" id="{CC017B24-37E8-0D47-AB57-D1A63007FAFA}"/>
              </a:ext>
            </a:extLst>
          </p:cNvPr>
          <p:cNvSpPr/>
          <p:nvPr/>
        </p:nvSpPr>
        <p:spPr>
          <a:xfrm>
            <a:off x="8364481" y="4038600"/>
            <a:ext cx="261887" cy="9144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D2FA77E6-9765-D84D-AB0A-C21CA1E61F4D}"/>
              </a:ext>
            </a:extLst>
          </p:cNvPr>
          <p:cNvSpPr/>
          <p:nvPr/>
        </p:nvSpPr>
        <p:spPr>
          <a:xfrm flipH="1">
            <a:off x="11734799" y="2895600"/>
            <a:ext cx="457201" cy="12192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2328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confusingly equivalent,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graphicFrame>
        <p:nvGraphicFramePr>
          <p:cNvPr id="13" name="Content Placeholder 3">
            <a:extLst>
              <a:ext uri="{FF2B5EF4-FFF2-40B4-BE49-F238E27FC236}">
                <a16:creationId xmlns:a16="http://schemas.microsoft.com/office/drawing/2014/main" id="{D918EF09-E46C-CC4C-BF94-83DB7B518FDD}"/>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15" name="TextBox 14">
            <a:extLst>
              <a:ext uri="{FF2B5EF4-FFF2-40B4-BE49-F238E27FC236}">
                <a16:creationId xmlns:a16="http://schemas.microsoft.com/office/drawing/2014/main" id="{EBB8923E-51B2-2348-AD70-71EDF496126A}"/>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F165EBD0-7F53-B749-BBEA-5798B488D6E5}"/>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950EDD79-E524-5D45-B04F-6087A38169EA}"/>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Left Bracket 17">
            <a:extLst>
              <a:ext uri="{FF2B5EF4-FFF2-40B4-BE49-F238E27FC236}">
                <a16:creationId xmlns:a16="http://schemas.microsoft.com/office/drawing/2014/main" id="{DB2B1D2E-4F12-BB44-835F-7F85D8A31E2C}"/>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a:extLst>
              <a:ext uri="{FF2B5EF4-FFF2-40B4-BE49-F238E27FC236}">
                <a16:creationId xmlns:a16="http://schemas.microsoft.com/office/drawing/2014/main" id="{0D65E75B-9226-9F49-B8DE-9E12570D1D88}"/>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Brace 19">
            <a:extLst>
              <a:ext uri="{FF2B5EF4-FFF2-40B4-BE49-F238E27FC236}">
                <a16:creationId xmlns:a16="http://schemas.microsoft.com/office/drawing/2014/main" id="{CEEF33B2-B869-9D4E-A1B3-E5EDAEB12205}"/>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3749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This also means we can no longer get the full size of the array using </a:t>
            </a:r>
            <a:r>
              <a:rPr lang="en-US" b="1" dirty="0" err="1"/>
              <a:t>sizeof</a:t>
            </a:r>
            <a:r>
              <a:rPr lang="en-US" dirty="0"/>
              <a:t>, because now it is just a pointer.</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8</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nvGraphicFramePr>
        <p:xfrm>
          <a:off x="9220200" y="1295400"/>
          <a:ext cx="2743200" cy="534162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01838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47725" y="2009775"/>
            <a:ext cx="10496550" cy="29908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err="1">
                <a:latin typeface="Consolas" panose="020B0609020204030204" pitchFamily="49" charset="0"/>
                <a:cs typeface="Consolas" panose="020B0609020204030204" pitchFamily="49" charset="0"/>
              </a:rPr>
              <a:t>sizeof</a:t>
            </a:r>
            <a:r>
              <a:rPr lang="en-US" sz="4400" dirty="0"/>
              <a:t> returns the size of an array, or 8 for a pointer.  Therefore, when we pass an array as a parameter, we can no longer use </a:t>
            </a:r>
            <a:r>
              <a:rPr lang="en-US" sz="4400" b="1" dirty="0" err="1">
                <a:latin typeface="Consolas" panose="020B0609020204030204" pitchFamily="49" charset="0"/>
                <a:cs typeface="Consolas" panose="020B0609020204030204" pitchFamily="49" charset="0"/>
              </a:rPr>
              <a:t>sizeof</a:t>
            </a:r>
            <a:r>
              <a:rPr lang="en-US" sz="4400" dirty="0"/>
              <a:t> to get its full size.</a:t>
            </a:r>
          </a:p>
          <a:p>
            <a:pPr algn="l"/>
            <a:endParaRPr lang="en-US" sz="4400" dirty="0"/>
          </a:p>
        </p:txBody>
      </p:sp>
    </p:spTree>
    <p:extLst>
      <p:ext uri="{BB962C8B-B14F-4D97-AF65-F5344CB8AC3E}">
        <p14:creationId xmlns:p14="http://schemas.microsoft.com/office/powerpoint/2010/main" val="1288329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Arrays Summary</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When you create an array, you are making space for each element in the array.</a:t>
            </a:r>
          </a:p>
          <a:p>
            <a:r>
              <a:rPr lang="en-US" dirty="0"/>
              <a:t>When you create a pointer, you are making space for an 8 byte address.</a:t>
            </a:r>
          </a:p>
          <a:p>
            <a:r>
              <a:rPr lang="en-US" dirty="0"/>
              <a:t>Arrays ”decay to pointers” when you perform arithmetic or pass as parameters.</a:t>
            </a:r>
          </a:p>
          <a:p>
            <a:r>
              <a:rPr lang="en-US" dirty="0"/>
              <a:t>You can set a pointer equal to an array; that pointer will point to the array’s first element</a:t>
            </a:r>
          </a:p>
          <a:p>
            <a:r>
              <a:rPr lang="en-US" dirty="0"/>
              <a:t>&amp;</a:t>
            </a:r>
            <a:r>
              <a:rPr lang="en-US" dirty="0" err="1"/>
              <a:t>arr</a:t>
            </a:r>
            <a:r>
              <a:rPr lang="en-US" dirty="0"/>
              <a:t> does nothing on arrays, but &amp;</a:t>
            </a:r>
            <a:r>
              <a:rPr lang="en-US" dirty="0" err="1"/>
              <a:t>ptr</a:t>
            </a:r>
            <a:r>
              <a:rPr lang="en-US" dirty="0"/>
              <a:t> on pointers gets its address</a:t>
            </a:r>
          </a:p>
          <a:p>
            <a:r>
              <a:rPr lang="en-US" dirty="0" err="1"/>
              <a:t>sizeof</a:t>
            </a:r>
            <a:r>
              <a:rPr lang="en-US" dirty="0"/>
              <a:t>(</a:t>
            </a:r>
            <a:r>
              <a:rPr lang="en-US" dirty="0" err="1"/>
              <a:t>arr</a:t>
            </a:r>
            <a:r>
              <a:rPr lang="en-US" dirty="0"/>
              <a:t>) gets the size of an array in bytes, but </a:t>
            </a:r>
            <a:r>
              <a:rPr lang="en-US" dirty="0" err="1"/>
              <a:t>sizeof</a:t>
            </a:r>
            <a:r>
              <a:rPr lang="en-US" dirty="0"/>
              <a:t>(</a:t>
            </a:r>
            <a:r>
              <a:rPr lang="en-US" dirty="0" err="1"/>
              <a:t>ptr</a:t>
            </a:r>
            <a:r>
              <a:rPr lang="en-US" dirty="0"/>
              <a:t>) is always 8</a:t>
            </a:r>
          </a:p>
          <a:p>
            <a:r>
              <a:rPr lang="en-US" dirty="0"/>
              <a:t>Only strings have null terminating characters at the end – other arrays do not</a:t>
            </a:r>
          </a:p>
          <a:p>
            <a:endParaRPr lang="en-US" dirty="0"/>
          </a:p>
        </p:txBody>
      </p:sp>
    </p:spTree>
    <p:extLst>
      <p:ext uri="{BB962C8B-B14F-4D97-AF65-F5344CB8AC3E}">
        <p14:creationId xmlns:p14="http://schemas.microsoft.com/office/powerpoint/2010/main" val="410258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b="1" dirty="0"/>
              <a:t>Review</a:t>
            </a:r>
            <a:r>
              <a:rPr lang="en-US" dirty="0"/>
              <a:t>: Pointers</a:t>
            </a:r>
          </a:p>
          <a:p>
            <a:pPr>
              <a:tabLst>
                <a:tab pos="11475720" algn="r"/>
              </a:tabLst>
            </a:pPr>
            <a:r>
              <a:rPr lang="en-US" dirty="0"/>
              <a:t>Double Pointers</a:t>
            </a:r>
          </a:p>
          <a:p>
            <a:pPr>
              <a:tabLst>
                <a:tab pos="11475720" algn="r"/>
              </a:tabLst>
            </a:pPr>
            <a:r>
              <a:rPr lang="en-US" dirty="0"/>
              <a:t>Pointer Arithmetic</a:t>
            </a:r>
          </a:p>
          <a:p>
            <a:pPr>
              <a:tabLst>
                <a:tab pos="11475720" algn="r"/>
              </a:tabLst>
            </a:pPr>
            <a:r>
              <a:rPr lang="en-US" dirty="0"/>
              <a:t>Arrays in Memory</a:t>
            </a:r>
          </a:p>
          <a:p>
            <a:pPr>
              <a:tabLst>
                <a:tab pos="11475720" algn="r"/>
              </a:tabLst>
            </a:pPr>
            <a:endParaRPr lang="en-US" dirty="0"/>
          </a:p>
          <a:p>
            <a:pPr>
              <a:tabLst>
                <a:tab pos="11475720" algn="r"/>
              </a:tabLst>
            </a:pPr>
            <a:endParaRPr lang="en-US" dirty="0"/>
          </a:p>
          <a:p>
            <a:pPr>
              <a:tabLst>
                <a:tab pos="11475720" algn="r"/>
              </a:tabLst>
            </a:pPr>
            <a:endParaRPr lang="en-US" dirty="0"/>
          </a:p>
          <a:p>
            <a:pPr>
              <a:tabLst>
                <a:tab pos="11475720" algn="r"/>
              </a:tabLst>
            </a:pPr>
            <a:endParaRPr lang="en-US" dirty="0"/>
          </a:p>
          <a:p>
            <a:pPr marL="0" indent="0">
              <a:buNone/>
              <a:tabLst>
                <a:tab pos="11475720" algn="r"/>
              </a:tabLst>
            </a:pPr>
            <a:endParaRPr lang="en-US" dirty="0"/>
          </a:p>
          <a:p>
            <a:pPr marL="0" indent="0">
              <a:buNone/>
              <a:tabLst>
                <a:tab pos="11475720" algn="r"/>
              </a:tabLst>
            </a:pPr>
            <a:r>
              <a:rPr lang="en-US" b="1" dirty="0"/>
              <a:t>Next time: </a:t>
            </a:r>
            <a:r>
              <a:rPr lang="en-US" dirty="0"/>
              <a:t>stack vs. heap</a:t>
            </a:r>
            <a:endParaRPr lang="en-US" b="1" dirty="0"/>
          </a:p>
        </p:txBody>
      </p:sp>
      <p:sp>
        <p:nvSpPr>
          <p:cNvPr id="5" name="TextBox 4">
            <a:extLst>
              <a:ext uri="{FF2B5EF4-FFF2-40B4-BE49-F238E27FC236}">
                <a16:creationId xmlns:a16="http://schemas.microsoft.com/office/drawing/2014/main" id="{ED9C1B21-62CE-54A8-8654-69ACB57989E3}"/>
              </a:ext>
            </a:extLst>
          </p:cNvPr>
          <p:cNvSpPr txBox="1"/>
          <p:nvPr/>
        </p:nvSpPr>
        <p:spPr>
          <a:xfrm>
            <a:off x="6629400" y="1295400"/>
            <a:ext cx="54102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9 takeaway:</a:t>
            </a:r>
            <a:r>
              <a:rPr lang="en-US" sz="3200" dirty="0"/>
              <a:t> pointers let us store the addresses of data and pass them as parameters.  We can use double pointers if we want to change the value of a pointer in another function.</a:t>
            </a:r>
          </a:p>
        </p:txBody>
      </p:sp>
    </p:spTree>
    <p:extLst>
      <p:ext uri="{BB962C8B-B14F-4D97-AF65-F5344CB8AC3E}">
        <p14:creationId xmlns:p14="http://schemas.microsoft.com/office/powerpoint/2010/main" val="11386734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6" name="TextBox 5">
            <a:extLst>
              <a:ext uri="{FF2B5EF4-FFF2-40B4-BE49-F238E27FC236}">
                <a16:creationId xmlns:a16="http://schemas.microsoft.com/office/drawing/2014/main" id="{DF64F850-C5A1-0343-AAD1-43729002CDE6}"/>
              </a:ext>
            </a:extLst>
          </p:cNvPr>
          <p:cNvSpPr txBox="1"/>
          <p:nvPr/>
        </p:nvSpPr>
        <p:spPr>
          <a:xfrm>
            <a:off x="8305800" y="1474255"/>
            <a:ext cx="3628694" cy="830997"/>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What is stored in each variable? </a:t>
            </a:r>
          </a:p>
        </p:txBody>
      </p:sp>
      <p:sp>
        <p:nvSpPr>
          <p:cNvPr id="7" name="TextBox 6">
            <a:extLst>
              <a:ext uri="{FF2B5EF4-FFF2-40B4-BE49-F238E27FC236}">
                <a16:creationId xmlns:a16="http://schemas.microsoft.com/office/drawing/2014/main" id="{50B173E7-4412-884F-B20B-808FB317A4A9}"/>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731451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double_ptr</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extLst>
              <p:ext uri="{D42A27DB-BD31-4B8C-83A1-F6EECF244321}">
                <p14:modId xmlns:p14="http://schemas.microsoft.com/office/powerpoint/2010/main" val="614014723"/>
              </p:ext>
            </p:extLst>
          </p:nvPr>
        </p:nvGraphicFramePr>
        <p:xfrm>
          <a:off x="9144000"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While Line 10 raises a compiler warning, functionally it will still work—because pointers are </a:t>
            </a:r>
            <a:r>
              <a:rPr lang="en-US" sz="2000" b="1" dirty="0"/>
              <a:t>addresses</a:t>
            </a:r>
            <a:r>
              <a:rPr lang="en-US" sz="2000" dirty="0"/>
              <a:t>.</a:t>
            </a:r>
          </a:p>
        </p:txBody>
      </p:sp>
    </p:spTree>
    <p:extLst>
      <p:ext uri="{BB962C8B-B14F-4D97-AF65-F5344CB8AC3E}">
        <p14:creationId xmlns:p14="http://schemas.microsoft.com/office/powerpoint/2010/main" val="21345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extLst>
              <p:ext uri="{D42A27DB-BD31-4B8C-83A1-F6EECF244321}">
                <p14:modId xmlns:p14="http://schemas.microsoft.com/office/powerpoint/2010/main" val="354865261"/>
              </p:ext>
            </p:extLst>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r>
                        <a:rPr lang="en-US" dirty="0">
                          <a:latin typeface="Consolas" panose="020B0609020204030204" pitchFamily="49" charset="0"/>
                          <a:cs typeface="Consolas" panose="020B0609020204030204" pitchFamily="49" charset="0"/>
                        </a:rPr>
                        <a:t>0x28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extLst>
              <p:ext uri="{D42A27DB-BD31-4B8C-83A1-F6EECF244321}">
                <p14:modId xmlns:p14="http://schemas.microsoft.com/office/powerpoint/2010/main" val="3076844072"/>
              </p:ext>
            </p:extLst>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r>
                        <a:rPr lang="en-US" dirty="0">
                          <a:latin typeface="Consolas" panose="020B0609020204030204" pitchFamily="49" charset="0"/>
                          <a:cs typeface="Consolas" panose="020B0609020204030204" pitchFamily="49" charset="0"/>
                        </a:rPr>
                        <a:t>0x10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double_ptr</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extLst>
              <p:ext uri="{D42A27DB-BD31-4B8C-83A1-F6EECF244321}">
                <p14:modId xmlns:p14="http://schemas.microsoft.com/office/powerpoint/2010/main" val="708843951"/>
              </p:ext>
            </p:extLst>
          </p:nvPr>
        </p:nvGraphicFramePr>
        <p:xfrm>
          <a:off x="9144000"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r>
                        <a:rPr lang="en-US" dirty="0">
                          <a:latin typeface="Consolas" panose="020B0609020204030204" pitchFamily="49" charset="0"/>
                          <a:cs typeface="Consolas" panose="020B0609020204030204" pitchFamily="49" charset="0"/>
                        </a:rPr>
                        <a:t>0x28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While Line 10 raises a compiler warning, functionally it will still work—because pointers are </a:t>
            </a:r>
            <a:r>
              <a:rPr lang="en-US" sz="2000" b="1" dirty="0"/>
              <a:t>addresses</a:t>
            </a:r>
            <a:r>
              <a:rPr lang="en-US" sz="2000" dirty="0"/>
              <a:t>.</a:t>
            </a:r>
          </a:p>
        </p:txBody>
      </p:sp>
      <p:sp>
        <p:nvSpPr>
          <p:cNvPr id="3" name="Freeform 2">
            <a:extLst>
              <a:ext uri="{FF2B5EF4-FFF2-40B4-BE49-F238E27FC236}">
                <a16:creationId xmlns:a16="http://schemas.microsoft.com/office/drawing/2014/main" id="{651CBAB3-81DC-206C-331E-0A279D3DDFD4}"/>
              </a:ext>
            </a:extLst>
          </p:cNvPr>
          <p:cNvSpPr/>
          <p:nvPr/>
        </p:nvSpPr>
        <p:spPr>
          <a:xfrm rot="3393476" flipV="1">
            <a:off x="7986517" y="2850001"/>
            <a:ext cx="1886054" cy="66746"/>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696AC1E7-35C7-E039-73D3-B17C1166230E}"/>
              </a:ext>
            </a:extLst>
          </p:cNvPr>
          <p:cNvSpPr/>
          <p:nvPr/>
        </p:nvSpPr>
        <p:spPr>
          <a:xfrm rot="3906965" flipV="1">
            <a:off x="7264606" y="3810381"/>
            <a:ext cx="3933684" cy="169448"/>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DF4900D5-6B5A-C4D7-8335-F42A2A85677A}"/>
              </a:ext>
            </a:extLst>
          </p:cNvPr>
          <p:cNvSpPr/>
          <p:nvPr/>
        </p:nvSpPr>
        <p:spPr>
          <a:xfrm rot="4925836" flipV="1">
            <a:off x="9462544" y="4282777"/>
            <a:ext cx="799992" cy="45719"/>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428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63">
            <a:extLst>
              <a:ext uri="{FF2B5EF4-FFF2-40B4-BE49-F238E27FC236}">
                <a16:creationId xmlns:a16="http://schemas.microsoft.com/office/drawing/2014/main" id="{5E013164-53CD-9B4F-97EC-F3D9A6BDC7B9}"/>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B28A1B67-ADFF-8443-B1A4-9B9343DDF6BD}"/>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TextBox 9">
            <a:extLst>
              <a:ext uri="{FF2B5EF4-FFF2-40B4-BE49-F238E27FC236}">
                <a16:creationId xmlns:a16="http://schemas.microsoft.com/office/drawing/2014/main" id="{154AFEF1-BEF7-7940-A9DD-7C68BAC3F4DA}"/>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1" name="Group 63">
            <a:extLst>
              <a:ext uri="{FF2B5EF4-FFF2-40B4-BE49-F238E27FC236}">
                <a16:creationId xmlns:a16="http://schemas.microsoft.com/office/drawing/2014/main" id="{C45441E7-7792-7842-AB6E-A8E88A8B63E8}"/>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Box 11">
            <a:extLst>
              <a:ext uri="{FF2B5EF4-FFF2-40B4-BE49-F238E27FC236}">
                <a16:creationId xmlns:a16="http://schemas.microsoft.com/office/drawing/2014/main" id="{610AE539-0643-204D-9432-EE0A18A51C0B}"/>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8" name="TextBox 17">
            <a:extLst>
              <a:ext uri="{FF2B5EF4-FFF2-40B4-BE49-F238E27FC236}">
                <a16:creationId xmlns:a16="http://schemas.microsoft.com/office/drawing/2014/main" id="{17C0BBE6-E495-D047-893F-B5CF903A5338}"/>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9" name="Group 63">
            <a:extLst>
              <a:ext uri="{FF2B5EF4-FFF2-40B4-BE49-F238E27FC236}">
                <a16:creationId xmlns:a16="http://schemas.microsoft.com/office/drawing/2014/main" id="{BDBE26A0-1560-124F-9FAA-64F1B5F988DE}"/>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0" name="Group 63">
            <a:extLst>
              <a:ext uri="{FF2B5EF4-FFF2-40B4-BE49-F238E27FC236}">
                <a16:creationId xmlns:a16="http://schemas.microsoft.com/office/drawing/2014/main" id="{53B45655-4C0A-3F45-BB52-E5C95770CADF}"/>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TextBox 20">
            <a:extLst>
              <a:ext uri="{FF2B5EF4-FFF2-40B4-BE49-F238E27FC236}">
                <a16:creationId xmlns:a16="http://schemas.microsoft.com/office/drawing/2014/main" id="{2646608E-7591-9644-AB6A-B20F829292D9}"/>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3" name="Freeform 22">
            <a:extLst>
              <a:ext uri="{FF2B5EF4-FFF2-40B4-BE49-F238E27FC236}">
                <a16:creationId xmlns:a16="http://schemas.microsoft.com/office/drawing/2014/main" id="{80605AAC-9AB2-0543-AD7B-F0E8E32290A6}"/>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3E7DA7B-8863-5345-BB8F-49E5E757A598}"/>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A8727E1B-B81D-F946-A472-84AB1F2B0F89}"/>
              </a:ext>
            </a:extLst>
          </p:cNvPr>
          <p:cNvSpPr/>
          <p:nvPr/>
        </p:nvSpPr>
        <p:spPr>
          <a:xfrm>
            <a:off x="76200" y="337615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25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8" grpId="0"/>
      <p:bldP spid="21" grpId="0"/>
      <p:bldP spid="23" grpId="0" animBg="1"/>
      <p:bldP spid="24" grpId="0" animBg="1"/>
      <p:bldP spid="2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Right Arrow 9">
            <a:extLst>
              <a:ext uri="{FF2B5EF4-FFF2-40B4-BE49-F238E27FC236}">
                <a16:creationId xmlns:a16="http://schemas.microsoft.com/office/drawing/2014/main" id="{B1D49E16-5A99-5343-B368-1D77A3C2F36B}"/>
              </a:ext>
            </a:extLst>
          </p:cNvPr>
          <p:cNvSpPr/>
          <p:nvPr/>
        </p:nvSpPr>
        <p:spPr>
          <a:xfrm>
            <a:off x="76200" y="43434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1" name="Freeform 20">
            <a:extLst>
              <a:ext uri="{FF2B5EF4-FFF2-40B4-BE49-F238E27FC236}">
                <a16:creationId xmlns:a16="http://schemas.microsoft.com/office/drawing/2014/main" id="{30C9E1BA-9E0E-D84C-A473-3A51219849EA}"/>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3831DB4-B4D8-CA4E-BDBF-B2FFFAD1613F}"/>
              </a:ext>
            </a:extLst>
          </p:cNvPr>
          <p:cNvSpPr txBox="1"/>
          <p:nvPr/>
        </p:nvSpPr>
        <p:spPr>
          <a:xfrm>
            <a:off x="5961474" y="3909577"/>
            <a:ext cx="466794"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20</a:t>
            </a:r>
          </a:p>
        </p:txBody>
      </p:sp>
    </p:spTree>
    <p:extLst>
      <p:ext uri="{BB962C8B-B14F-4D97-AF65-F5344CB8AC3E}">
        <p14:creationId xmlns:p14="http://schemas.microsoft.com/office/powerpoint/2010/main" val="389834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C0E42F7B-A3E6-F04D-B47C-9AE92738D2F0}"/>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E43125-F730-C542-8386-0D03F3E86827}"/>
              </a:ext>
            </a:extLst>
          </p:cNvPr>
          <p:cNvSpPr/>
          <p:nvPr/>
        </p:nvSpPr>
        <p:spPr>
          <a:xfrm>
            <a:off x="6477000" y="3352799"/>
            <a:ext cx="2362200" cy="971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A9C9018E-CDF0-224C-A848-B695D22CB0B0}"/>
              </a:ext>
            </a:extLst>
          </p:cNvPr>
          <p:cNvSpPr/>
          <p:nvPr/>
        </p:nvSpPr>
        <p:spPr>
          <a:xfrm>
            <a:off x="76200" y="48768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30647A1D-0C76-5B46-BF65-D76A081AF734}"/>
              </a:ext>
            </a:extLst>
          </p:cNvPr>
          <p:cNvSpPr txBox="1"/>
          <p:nvPr/>
        </p:nvSpPr>
        <p:spPr>
          <a:xfrm>
            <a:off x="9136998" y="3908912"/>
            <a:ext cx="1313181"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0xffe804</a:t>
            </a:r>
          </a:p>
        </p:txBody>
      </p:sp>
      <p:sp>
        <p:nvSpPr>
          <p:cNvPr id="4" name="Freeform 3">
            <a:extLst>
              <a:ext uri="{FF2B5EF4-FFF2-40B4-BE49-F238E27FC236}">
                <a16:creationId xmlns:a16="http://schemas.microsoft.com/office/drawing/2014/main" id="{E1556013-C556-AE4A-B8EE-FA3871B7A4BA}"/>
              </a:ext>
            </a:extLst>
          </p:cNvPr>
          <p:cNvSpPr/>
          <p:nvPr/>
        </p:nvSpPr>
        <p:spPr>
          <a:xfrm>
            <a:off x="6698974" y="4194313"/>
            <a:ext cx="1948069" cy="1152939"/>
          </a:xfrm>
          <a:custGeom>
            <a:avLst/>
            <a:gdLst>
              <a:gd name="connsiteX0" fmla="*/ 1948069 w 1948069"/>
              <a:gd name="connsiteY0" fmla="*/ 0 h 1152939"/>
              <a:gd name="connsiteX1" fmla="*/ 596348 w 1948069"/>
              <a:gd name="connsiteY1" fmla="*/ 198783 h 1152939"/>
              <a:gd name="connsiteX2" fmla="*/ 0 w 1948069"/>
              <a:gd name="connsiteY2" fmla="*/ 1152939 h 1152939"/>
            </a:gdLst>
            <a:ahLst/>
            <a:cxnLst>
              <a:cxn ang="0">
                <a:pos x="connsiteX0" y="connsiteY0"/>
              </a:cxn>
              <a:cxn ang="0">
                <a:pos x="connsiteX1" y="connsiteY1"/>
              </a:cxn>
              <a:cxn ang="0">
                <a:pos x="connsiteX2" y="connsiteY2"/>
              </a:cxn>
            </a:cxnLst>
            <a:rect l="l" t="t" r="r" b="b"/>
            <a:pathLst>
              <a:path w="1948069" h="1152939">
                <a:moveTo>
                  <a:pt x="1948069" y="0"/>
                </a:moveTo>
                <a:cubicBezTo>
                  <a:pt x="1434547" y="3313"/>
                  <a:pt x="921026" y="6627"/>
                  <a:pt x="596348" y="198783"/>
                </a:cubicBezTo>
                <a:cubicBezTo>
                  <a:pt x="271670" y="390939"/>
                  <a:pt x="135835" y="771939"/>
                  <a:pt x="0" y="1152939"/>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1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904-C173-464E-B1EF-44219B35DF51}"/>
              </a:ext>
            </a:extLst>
          </p:cNvPr>
          <p:cNvSpPr>
            <a:spLocks noGrp="1"/>
          </p:cNvSpPr>
          <p:nvPr>
            <p:ph type="title"/>
          </p:nvPr>
        </p:nvSpPr>
        <p:spPr/>
        <p:txBody>
          <a:bodyPr/>
          <a:lstStyle/>
          <a:p>
            <a:r>
              <a:rPr lang="en-US" dirty="0"/>
              <a:t>* Wars: Episode I (of 2)</a:t>
            </a:r>
          </a:p>
        </p:txBody>
      </p:sp>
      <p:sp>
        <p:nvSpPr>
          <p:cNvPr id="3" name="Content Placeholder 2">
            <a:extLst>
              <a:ext uri="{FF2B5EF4-FFF2-40B4-BE49-F238E27FC236}">
                <a16:creationId xmlns:a16="http://schemas.microsoft.com/office/drawing/2014/main" id="{44B423C1-D9A3-3D44-8070-C77158F70250}"/>
              </a:ext>
            </a:extLst>
          </p:cNvPr>
          <p:cNvSpPr>
            <a:spLocks noGrp="1"/>
          </p:cNvSpPr>
          <p:nvPr>
            <p:ph idx="1"/>
          </p:nvPr>
        </p:nvSpPr>
        <p:spPr>
          <a:xfrm>
            <a:off x="152400" y="1295400"/>
            <a:ext cx="11811000" cy="5181600"/>
          </a:xfrm>
        </p:spPr>
        <p:txBody>
          <a:bodyPr/>
          <a:lstStyle/>
          <a:p>
            <a:pPr marL="0" indent="0">
              <a:buNone/>
            </a:pPr>
            <a:r>
              <a:rPr lang="en-US" dirty="0"/>
              <a:t>In variable </a:t>
            </a:r>
            <a:r>
              <a:rPr lang="en-US" b="1" u="sng" dirty="0"/>
              <a:t>declaration</a:t>
            </a:r>
            <a:r>
              <a:rPr lang="en-US" dirty="0"/>
              <a:t>, * creates a </a:t>
            </a:r>
            <a:r>
              <a:rPr lang="en-US" b="1" dirty="0"/>
              <a:t>pointer</a:t>
            </a:r>
            <a:r>
              <a:rPr lang="en-US" dirty="0"/>
              <a:t>.</a:t>
            </a:r>
          </a:p>
          <a:p>
            <a:endParaRPr lang="en-US" dirty="0"/>
          </a:p>
          <a:p>
            <a:endParaRPr lang="en-US" dirty="0"/>
          </a:p>
        </p:txBody>
      </p:sp>
      <p:sp>
        <p:nvSpPr>
          <p:cNvPr id="5" name="TextBox 4">
            <a:extLst>
              <a:ext uri="{FF2B5EF4-FFF2-40B4-BE49-F238E27FC236}">
                <a16:creationId xmlns:a16="http://schemas.microsoft.com/office/drawing/2014/main" id="{3B8B93CA-D248-704D-88D7-6D92C430F8E1}"/>
              </a:ext>
            </a:extLst>
          </p:cNvPr>
          <p:cNvSpPr txBox="1"/>
          <p:nvPr/>
        </p:nvSpPr>
        <p:spPr>
          <a:xfrm>
            <a:off x="152400" y="1838980"/>
            <a:ext cx="2945037"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endParaRPr lang="en-US" sz="2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82FBD3D-EA4D-D04F-A57A-96C4CEA5A680}"/>
              </a:ext>
            </a:extLst>
          </p:cNvPr>
          <p:cNvSpPr txBox="1"/>
          <p:nvPr/>
        </p:nvSpPr>
        <p:spPr>
          <a:xfrm>
            <a:off x="152400" y="3022205"/>
            <a:ext cx="3536546"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662E4E0-A8A1-784F-846E-1805DD3E27B8}"/>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9B81AFD-9864-3845-A9FB-51C1294B7783}"/>
              </a:ext>
            </a:extLst>
          </p:cNvPr>
          <p:cNvSpPr txBox="1"/>
          <p:nvPr/>
        </p:nvSpPr>
        <p:spPr>
          <a:xfrm>
            <a:off x="4992282" y="1838980"/>
            <a:ext cx="3344656" cy="461665"/>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ch</a:t>
            </a:r>
            <a:r>
              <a:rPr lang="en-US" sz="2400" dirty="0">
                <a:latin typeface="Calibri" panose="020F0502020204030204" pitchFamily="34" charset="0"/>
                <a:cs typeface="Calibri" panose="020F0502020204030204" pitchFamily="34" charset="0"/>
              </a:rPr>
              <a:t> stores a </a:t>
            </a:r>
            <a:r>
              <a:rPr lang="en-US" sz="2400" dirty="0">
                <a:latin typeface="Consolas" panose="020B0609020204030204" pitchFamily="49" charset="0"/>
                <a:cs typeface="Consolas" panose="020B0609020204030204" pitchFamily="49" charset="0"/>
              </a:rPr>
              <a:t>char</a:t>
            </a:r>
          </a:p>
        </p:txBody>
      </p:sp>
      <p:sp>
        <p:nvSpPr>
          <p:cNvPr id="9" name="TextBox 8">
            <a:extLst>
              <a:ext uri="{FF2B5EF4-FFF2-40B4-BE49-F238E27FC236}">
                <a16:creationId xmlns:a16="http://schemas.microsoft.com/office/drawing/2014/main" id="{58BC556D-2E7D-964C-8A3D-C86F5DD6C29D}"/>
              </a:ext>
            </a:extLst>
          </p:cNvPr>
          <p:cNvSpPr txBox="1"/>
          <p:nvPr/>
        </p:nvSpPr>
        <p:spPr>
          <a:xfrm>
            <a:off x="4992282" y="3022205"/>
            <a:ext cx="342966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0" name="TextBox 9">
            <a:extLst>
              <a:ext uri="{FF2B5EF4-FFF2-40B4-BE49-F238E27FC236}">
                <a16:creationId xmlns:a16="http://schemas.microsoft.com/office/drawing/2014/main" id="{730149AA-D735-CF47-8E74-748D590608A3}"/>
              </a:ext>
            </a:extLst>
          </p:cNvPr>
          <p:cNvSpPr txBox="1"/>
          <p:nvPr/>
        </p:nvSpPr>
        <p:spPr>
          <a:xfrm>
            <a:off x="4992282" y="4777732"/>
            <a:ext cx="381139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strptr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 *</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 *</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Freeform 16">
            <a:extLst>
              <a:ext uri="{FF2B5EF4-FFF2-40B4-BE49-F238E27FC236}">
                <a16:creationId xmlns:a16="http://schemas.microsoft.com/office/drawing/2014/main" id="{B0CBC8FF-B325-4E4B-91F9-50313CEE65BB}"/>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D1F5E1C9-2797-6645-B204-D8919555C8D1}"/>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70FE388B-7F34-5640-BADD-B3C32C1B4A0D}"/>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TextBox 24">
            <a:extLst>
              <a:ext uri="{FF2B5EF4-FFF2-40B4-BE49-F238E27FC236}">
                <a16:creationId xmlns:a16="http://schemas.microsoft.com/office/drawing/2014/main" id="{3C39F26A-E585-FA49-831E-35E076C21340}"/>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27" name="Group 63">
            <a:extLst>
              <a:ext uri="{FF2B5EF4-FFF2-40B4-BE49-F238E27FC236}">
                <a16:creationId xmlns:a16="http://schemas.microsoft.com/office/drawing/2014/main" id="{B0C5BCDC-D2D6-AA49-959D-075FD11DE277}"/>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Freeform 27">
            <a:extLst>
              <a:ext uri="{FF2B5EF4-FFF2-40B4-BE49-F238E27FC236}">
                <a16:creationId xmlns:a16="http://schemas.microsoft.com/office/drawing/2014/main" id="{3FF2E339-4061-6E4B-BCCD-BEEBD1291B84}"/>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B14EB862-7AC3-8C4A-82BE-CBC59167CC3F}"/>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30" name="Group 63">
            <a:extLst>
              <a:ext uri="{FF2B5EF4-FFF2-40B4-BE49-F238E27FC236}">
                <a16:creationId xmlns:a16="http://schemas.microsoft.com/office/drawing/2014/main" id="{3682F731-CE19-584D-9703-A351E63A0BDB}"/>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28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7" grpId="0" animBg="1"/>
      <p:bldP spid="25" grpId="0"/>
      <p:bldP spid="28" grpId="0" animBg="1"/>
      <p:bldP spid="2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p>
          <a:p>
            <a:pPr algn="l">
              <a:buClr>
                <a:schemeClr val="accent2"/>
              </a:buClr>
            </a:pP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536546"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in </a:t>
            </a:r>
            <a:r>
              <a:rPr lang="en-US" sz="2400" dirty="0" err="1">
                <a:latin typeface="Consolas" panose="020B0609020204030204" pitchFamily="49" charset="0"/>
                <a:cs typeface="Consolas" panose="020B0609020204030204" pitchFamily="49" charset="0"/>
              </a:rPr>
              <a:t>ch</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cptr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0xf0</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516AA70F-B4EA-324D-B703-4A6C4286DC33}"/>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's'</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23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1D0AAF0D-AE01-CB49-8523-244DB5CB1DB3}"/>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466EBF-C6AB-2041-88C4-4BA306C1FB4E}"/>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't'</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167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63">
            <a:extLst>
              <a:ext uri="{FF2B5EF4-FFF2-40B4-BE49-F238E27FC236}">
                <a16:creationId xmlns:a16="http://schemas.microsoft.com/office/drawing/2014/main" id="{4B92E135-B136-604F-945E-42378E94B858}"/>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Freeform 24">
            <a:extLst>
              <a:ext uri="{FF2B5EF4-FFF2-40B4-BE49-F238E27FC236}">
                <a16:creationId xmlns:a16="http://schemas.microsoft.com/office/drawing/2014/main" id="{4176F00E-BBD8-1E40-AF1D-67424A10DC0D}"/>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p>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+ 1;</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at memory address in </a:t>
            </a:r>
            <a:r>
              <a:rPr lang="en-US" sz="2400" dirty="0" err="1">
                <a:solidFill>
                  <a:schemeClr val="bg1">
                    <a:lumMod val="65000"/>
                  </a:schemeClr>
                </a:solidFill>
                <a:latin typeface="Consolas" panose="020B0609020204030204" pitchFamily="49" charset="0"/>
                <a:cs typeface="Consolas" panose="020B0609020204030204" pitchFamily="49" charset="0"/>
              </a:rPr>
              <a:t>cptr</a:t>
            </a:r>
            <a:endParaRPr lang="en-US" sz="2400" dirty="0">
              <a:solidFill>
                <a:schemeClr val="bg1">
                  <a:lumMod val="65000"/>
                </a:schemeClr>
              </a:solidFill>
              <a:latin typeface="Consolas" panose="020B0609020204030204" pitchFamily="49" charset="0"/>
              <a:cs typeface="Consolas" panose="020B0609020204030204" pitchFamily="49" charset="0"/>
            </a:endParaRPr>
          </a:p>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a:t>
            </a:r>
            <a:r>
              <a:rPr lang="en-US" sz="2400" dirty="0">
                <a:solidFill>
                  <a:schemeClr val="bg1">
                    <a:lumMod val="65000"/>
                  </a:schemeClr>
                </a:solidFill>
                <a:latin typeface="Consolas" panose="020B0609020204030204" pitchFamily="49" charset="0"/>
                <a:cs typeface="Consolas" panose="020B0609020204030204" pitchFamily="49" charset="0"/>
              </a:rPr>
              <a:t>char</a:t>
            </a:r>
            <a:r>
              <a:rPr lang="en-US" sz="2400" dirty="0">
                <a:solidFill>
                  <a:schemeClr val="bg1">
                    <a:lumMod val="65000"/>
                  </a:schemeClr>
                </a:solidFill>
                <a:latin typeface="Calibri" panose="020F0502020204030204" pitchFamily="34" charset="0"/>
                <a:cs typeface="Calibri" panose="020F0502020204030204" pitchFamily="34" charset="0"/>
              </a:rPr>
              <a:t> </a:t>
            </a:r>
            <a:r>
              <a:rPr lang="en-US" sz="2400" b="1" dirty="0">
                <a:solidFill>
                  <a:schemeClr val="bg1">
                    <a:lumMod val="65000"/>
                  </a:schemeClr>
                </a:solidFill>
                <a:latin typeface="Calibri" panose="020F0502020204030204" pitchFamily="34" charset="0"/>
                <a:cs typeface="Calibri" panose="020F0502020204030204" pitchFamily="34" charset="0"/>
              </a:rPr>
              <a:t>pointed to</a:t>
            </a:r>
            <a:r>
              <a:rPr lang="en-US" sz="2400" dirty="0">
                <a:solidFill>
                  <a:schemeClr val="bg1">
                    <a:lumMod val="65000"/>
                  </a:schemeClr>
                </a:solidFill>
                <a:latin typeface="Calibri" panose="020F0502020204030204" pitchFamily="34" charset="0"/>
                <a:cs typeface="Calibri" panose="020F0502020204030204" pitchFamily="34" charset="0"/>
              </a:rPr>
              <a:t>)</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25C96DBD-C4FA-B448-8B15-44AC114C4B9B}"/>
              </a:ext>
            </a:extLst>
          </p:cNvPr>
          <p:cNvSpPr txBox="1"/>
          <p:nvPr/>
        </p:nvSpPr>
        <p:spPr>
          <a:xfrm>
            <a:off x="4992282" y="4777732"/>
            <a:ext cx="40755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address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F200140E-AE7E-AD47-AE6C-E17782220250}"/>
              </a:ext>
            </a:extLst>
          </p:cNvPr>
          <p:cNvSpPr/>
          <p:nvPr/>
        </p:nvSpPr>
        <p:spPr>
          <a:xfrm>
            <a:off x="9946733" y="2195911"/>
            <a:ext cx="721266" cy="903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FF0000"/>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2" name="Freeform 21">
            <a:extLst>
              <a:ext uri="{FF2B5EF4-FFF2-40B4-BE49-F238E27FC236}">
                <a16:creationId xmlns:a16="http://schemas.microsoft.com/office/drawing/2014/main" id="{6D719DA9-14EB-3642-9C39-DA057EA5B30E}"/>
              </a:ext>
            </a:extLst>
          </p:cNvPr>
          <p:cNvSpPr/>
          <p:nvPr/>
        </p:nvSpPr>
        <p:spPr>
          <a:xfrm rot="1984561">
            <a:off x="10653299" y="2227310"/>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Group 63">
            <a:extLst>
              <a:ext uri="{FF2B5EF4-FFF2-40B4-BE49-F238E27FC236}">
                <a16:creationId xmlns:a16="http://schemas.microsoft.com/office/drawing/2014/main" id="{A5370A51-AAFA-2D41-A404-6679847E344D}"/>
              </a:ext>
            </a:extLst>
          </p:cNvPr>
          <p:cNvGraphicFramePr>
            <a:graphicFrameLocks noGrp="1"/>
          </p:cNvGraphicFramePr>
          <p:nvPr/>
        </p:nvGraphicFramePr>
        <p:xfrm>
          <a:off x="10820400"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mn-lt"/>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59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3" name="Content Placeholder 2">
            <a:extLst>
              <a:ext uri="{FF2B5EF4-FFF2-40B4-BE49-F238E27FC236}">
                <a16:creationId xmlns:a16="http://schemas.microsoft.com/office/drawing/2014/main" id="{9FC6C680-DED7-274F-BEAB-E714A68868CA}"/>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5E052C9F-A405-1A46-8B6A-4F160637BC4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 file: strcmp_ex.c…">
            <a:extLst>
              <a:ext uri="{FF2B5EF4-FFF2-40B4-BE49-F238E27FC236}">
                <a16:creationId xmlns:a16="http://schemas.microsoft.com/office/drawing/2014/main" id="{57C0B7CC-5B65-2E47-9072-536B1D056F8B}"/>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10" name="TextBox 9">
            <a:extLst>
              <a:ext uri="{FF2B5EF4-FFF2-40B4-BE49-F238E27FC236}">
                <a16:creationId xmlns:a16="http://schemas.microsoft.com/office/drawing/2014/main" id="{ED02FB84-1E46-9545-87CE-C87F8F0730BE}"/>
              </a:ext>
            </a:extLst>
          </p:cNvPr>
          <p:cNvSpPr txBox="1"/>
          <p:nvPr/>
        </p:nvSpPr>
        <p:spPr>
          <a:xfrm>
            <a:off x="152400" y="5196006"/>
            <a:ext cx="6331752" cy="1384995"/>
          </a:xfrm>
          <a:prstGeom prst="rect">
            <a:avLst/>
          </a:prstGeom>
          <a:noFill/>
        </p:spPr>
        <p:txBody>
          <a:bodyPr wrap="square" rtlCol="0">
            <a:spAutoFit/>
          </a:bodyPr>
          <a:lstStyle/>
          <a:p>
            <a:pPr lvl="0" algn="l">
              <a:buClr>
                <a:srgbClr val="ED7D31"/>
              </a:buClr>
            </a:pPr>
            <a:r>
              <a:rPr lang="en-US" sz="2800" dirty="0">
                <a:solidFill>
                  <a:prstClr val="black"/>
                </a:solidFill>
                <a:latin typeface="Calibri" panose="020F0502020204030204"/>
              </a:rPr>
              <a:t>What diagram most accurately depicts program state at Line 4 (before </a:t>
            </a:r>
            <a:r>
              <a:rPr lang="en-US" sz="2800" dirty="0" err="1">
                <a:solidFill>
                  <a:prstClr val="black"/>
                </a:solidFill>
                <a:latin typeface="Consolas" panose="020B0609020204030204" pitchFamily="49" charset="0"/>
                <a:cs typeface="Consolas" panose="020B0609020204030204" pitchFamily="49" charset="0"/>
              </a:rPr>
              <a:t>skip_spaces</a:t>
            </a:r>
            <a:r>
              <a:rPr lang="en-US" sz="2800" dirty="0">
                <a:solidFill>
                  <a:prstClr val="black"/>
                </a:solidFill>
                <a:latin typeface="Calibri" panose="020F0502020204030204"/>
              </a:rPr>
              <a:t> returns to </a:t>
            </a:r>
            <a:r>
              <a:rPr lang="en-US" sz="2800" dirty="0">
                <a:solidFill>
                  <a:prstClr val="black"/>
                </a:solidFill>
                <a:latin typeface="Consolas" panose="020B0609020204030204" pitchFamily="49" charset="0"/>
                <a:cs typeface="Consolas" panose="020B0609020204030204" pitchFamily="49" charset="0"/>
              </a:rPr>
              <a:t>main</a:t>
            </a:r>
            <a:r>
              <a:rPr lang="en-US" sz="2800" dirty="0">
                <a:solidFill>
                  <a:prstClr val="black"/>
                </a:solidFill>
                <a:latin typeface="Calibri" panose="020F0502020204030204"/>
              </a:rPr>
              <a:t>)?</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13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21" grpId="0" animBg="1"/>
      <p:bldP spid="22" grpId="0" animBg="1"/>
      <p:bldP spid="23" grpId="0"/>
      <p:bldP spid="29" grpId="0" animBg="1"/>
      <p:bldP spid="30" grpId="0"/>
      <p:bldP spid="33" grpId="0"/>
      <p:bldP spid="37" grpId="0" animBg="1"/>
      <p:bldP spid="38" grpId="0" animBg="1"/>
      <p:bldP spid="40" grpId="0"/>
      <p:bldP spid="41" grpId="0"/>
      <p:bldP spid="4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5F74FD11-C511-2E44-80FD-BECF50DDFCB0}"/>
              </a:ext>
            </a:extLst>
          </p:cNvPr>
          <p:cNvSpPr/>
          <p:nvPr/>
        </p:nvSpPr>
        <p:spPr>
          <a:xfrm>
            <a:off x="6258817" y="5165115"/>
            <a:ext cx="728084" cy="5232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6F5658E1-B427-E440-94EC-03AA6F01E5C1}"/>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36" name="// file: strcmp_ex.c…">
            <a:extLst>
              <a:ext uri="{FF2B5EF4-FFF2-40B4-BE49-F238E27FC236}">
                <a16:creationId xmlns:a16="http://schemas.microsoft.com/office/drawing/2014/main" id="{06513F70-B866-594F-8FE8-BD5C47505AB1}"/>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39" name="TextBox 38">
            <a:extLst>
              <a:ext uri="{FF2B5EF4-FFF2-40B4-BE49-F238E27FC236}">
                <a16:creationId xmlns:a16="http://schemas.microsoft.com/office/drawing/2014/main" id="{276EFDC8-4A7D-C648-BCEB-A8ADB0F52A61}"/>
              </a:ext>
            </a:extLst>
          </p:cNvPr>
          <p:cNvSpPr txBox="1"/>
          <p:nvPr/>
        </p:nvSpPr>
        <p:spPr>
          <a:xfrm>
            <a:off x="152400" y="5196006"/>
            <a:ext cx="6331752" cy="1384995"/>
          </a:xfrm>
          <a:prstGeom prst="rect">
            <a:avLst/>
          </a:prstGeom>
          <a:noFill/>
        </p:spPr>
        <p:txBody>
          <a:bodyPr wrap="square" rtlCol="0">
            <a:spAutoFit/>
          </a:bodyPr>
          <a:lstStyle/>
          <a:p>
            <a:pPr algn="l">
              <a:buClr>
                <a:schemeClr val="accent2"/>
              </a:buClr>
            </a:pPr>
            <a:r>
              <a:rPr lang="en-US" sz="2800" dirty="0">
                <a:latin typeface="+mn-lt"/>
              </a:rPr>
              <a:t>What diagram most accurately depicts program state at Line 4 (before </a:t>
            </a:r>
            <a:r>
              <a:rPr lang="en-US" sz="2800" dirty="0" err="1">
                <a:latin typeface="Consolas" panose="020B0609020204030204" pitchFamily="49" charset="0"/>
                <a:cs typeface="Consolas" panose="020B0609020204030204" pitchFamily="49" charset="0"/>
              </a:rPr>
              <a:t>skip_spaces</a:t>
            </a:r>
            <a:r>
              <a:rPr lang="en-US" sz="2800" dirty="0">
                <a:latin typeface="+mn-lt"/>
              </a:rPr>
              <a:t> returns to </a:t>
            </a:r>
            <a:r>
              <a:rPr lang="en-US" sz="2800" dirty="0">
                <a:latin typeface="Consolas" panose="020B0609020204030204" pitchFamily="49" charset="0"/>
                <a:cs typeface="Consolas" panose="020B0609020204030204" pitchFamily="49" charset="0"/>
              </a:rPr>
              <a:t>main</a:t>
            </a:r>
            <a:r>
              <a:rPr lang="en-US" sz="2800" dirty="0">
                <a:latin typeface="+mn-lt"/>
              </a:rPr>
              <a:t>)?</a:t>
            </a:r>
          </a:p>
        </p:txBody>
      </p:sp>
    </p:spTree>
    <p:extLst>
      <p:ext uri="{BB962C8B-B14F-4D97-AF65-F5344CB8AC3E}">
        <p14:creationId xmlns:p14="http://schemas.microsoft.com/office/powerpoint/2010/main" val="2711305106"/>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17342</TotalTime>
  <Words>7292</Words>
  <Application>Microsoft Macintosh PowerPoint</Application>
  <PresentationFormat>Widescreen</PresentationFormat>
  <Paragraphs>1766</Paragraphs>
  <Slides>79</Slides>
  <Notes>79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79</vt:i4>
      </vt:variant>
    </vt:vector>
  </HeadingPairs>
  <TitlesOfParts>
    <vt:vector size="88" baseType="lpstr">
      <vt:lpstr>Andale Mono</vt:lpstr>
      <vt:lpstr>Arial</vt:lpstr>
      <vt:lpstr>Calibri</vt:lpstr>
      <vt:lpstr>Consolas</vt:lpstr>
      <vt:lpstr>Courier New</vt:lpstr>
      <vt:lpstr>Tahoma</vt:lpstr>
      <vt:lpstr>Verdana</vt:lpstr>
      <vt:lpstr>1_Default Design</vt:lpstr>
      <vt:lpstr>Office Theme</vt:lpstr>
      <vt:lpstr>CS107, Lecture 9 Pointers and Arrays</vt:lpstr>
      <vt:lpstr>CS198 Section Leading</vt:lpstr>
      <vt:lpstr>Who should section lead?</vt:lpstr>
      <vt:lpstr>What do section leaders do?</vt:lpstr>
      <vt:lpstr>Time and requirements</vt:lpstr>
      <vt:lpstr>Why section lead?</vt:lpstr>
      <vt:lpstr>Participate in fun events</vt:lpstr>
      <vt:lpstr>Apply Now</vt:lpstr>
      <vt:lpstr>CS107 Topic 3: How can we effectively manage all types of memory in our programs? </vt:lpstr>
      <vt:lpstr>CS107 Topic 3</vt:lpstr>
      <vt:lpstr>Learning Goals</vt:lpstr>
      <vt:lpstr>Lecture Plan</vt:lpstr>
      <vt:lpstr>Lecture Plan</vt:lpstr>
      <vt:lpstr>Pointers and Memory</vt:lpstr>
      <vt:lpstr>Pass By Value</vt:lpstr>
      <vt:lpstr>Pass By Value</vt:lpstr>
      <vt:lpstr>Pass By Value</vt:lpstr>
      <vt:lpstr>Pass By Value</vt:lpstr>
      <vt:lpstr>Pass By Value</vt:lpstr>
      <vt:lpstr>Pass By Value</vt:lpstr>
      <vt:lpstr>Pointers</vt:lpstr>
      <vt:lpstr>Pointers</vt:lpstr>
      <vt:lpstr>Pointers</vt:lpstr>
      <vt:lpstr>Pointers</vt:lpstr>
      <vt:lpstr>Pointers</vt:lpstr>
      <vt:lpstr>Pointers</vt:lpstr>
      <vt:lpstr>Pointers</vt:lpstr>
      <vt:lpstr>Pointers</vt:lpstr>
      <vt:lpstr>Pointers</vt:lpstr>
      <vt:lpstr>C Parameters</vt:lpstr>
      <vt:lpstr>Exercise 1</vt:lpstr>
      <vt:lpstr>Exercise 1</vt:lpstr>
      <vt:lpstr>Pointers Practice</vt:lpstr>
      <vt:lpstr>Pointers Practice</vt:lpstr>
      <vt:lpstr>Pointers Summary</vt:lpstr>
      <vt:lpstr>Lecture Plan</vt:lpstr>
      <vt:lpstr>Exercise 3</vt:lpstr>
      <vt:lpstr>PowerPoint Presentation</vt:lpstr>
      <vt:lpstr>Exercise 3</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Making Copies</vt:lpstr>
      <vt:lpstr>Lecture Plan</vt:lpstr>
      <vt:lpstr>Pointer Arithmetic</vt:lpstr>
      <vt:lpstr>Pointer Arithmetic</vt:lpstr>
      <vt:lpstr>Pointer Arithmetic</vt:lpstr>
      <vt:lpstr>Pointer Arithmetic</vt:lpstr>
      <vt:lpstr>Pointer Arithmetic</vt:lpstr>
      <vt:lpstr>Pointer Arithmetic</vt:lpstr>
      <vt:lpstr>Pointer Arithmetic</vt:lpstr>
      <vt:lpstr>Lecture Plan</vt:lpstr>
      <vt:lpstr>Arrays</vt:lpstr>
      <vt:lpstr>Arrays</vt:lpstr>
      <vt:lpstr>Arrays as Parameters</vt:lpstr>
      <vt:lpstr>Arrays as Parameters</vt:lpstr>
      <vt:lpstr>Arrays and Pointers</vt:lpstr>
      <vt:lpstr>Arrays as Parameters</vt:lpstr>
      <vt:lpstr>PowerPoint Presentation</vt:lpstr>
      <vt:lpstr>Arrays Summary</vt:lpstr>
      <vt:lpstr>Recap</vt:lpstr>
      <vt:lpstr>3. Bonus: Tricky addresses</vt:lpstr>
      <vt:lpstr>3. Bonus: Tricky addresses</vt:lpstr>
      <vt:lpstr>3. Bonus: Tricky addresses</vt:lpstr>
      <vt:lpstr>Pen and paper: A * Wars Story</vt:lpstr>
      <vt:lpstr>Pen and paper: A * Wars Story</vt:lpstr>
      <vt:lpstr>Pen and paper: A * Wars Story</vt:lpstr>
      <vt:lpstr>* Wars: Episode I (of 2)</vt:lpstr>
      <vt:lpstr>* Wars: Episode II (of 2)</vt:lpstr>
      <vt:lpstr>* Wars: Episode II (of 2)</vt:lpstr>
      <vt:lpstr>* Wars: Episode II (of 2)</vt:lpstr>
      <vt:lpstr>Skip spaces</vt:lpstr>
      <vt:lpstr>Skip spaces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1420</cp:revision>
  <cp:lastPrinted>2019-10-07T21:04:47Z</cp:lastPrinted>
  <dcterms:created xsi:type="dcterms:W3CDTF">2008-06-28T20:57:21Z</dcterms:created>
  <dcterms:modified xsi:type="dcterms:W3CDTF">2025-04-18T20:01:22Z</dcterms:modified>
</cp:coreProperties>
</file>