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385" r:id="rId3"/>
    <p:sldId id="386" r:id="rId4"/>
    <p:sldId id="652" r:id="rId5"/>
    <p:sldId id="601" r:id="rId6"/>
    <p:sldId id="396" r:id="rId7"/>
    <p:sldId id="364" r:id="rId8"/>
    <p:sldId id="387" r:id="rId9"/>
    <p:sldId id="388" r:id="rId10"/>
    <p:sldId id="389" r:id="rId11"/>
    <p:sldId id="390" r:id="rId12"/>
    <p:sldId id="391" r:id="rId13"/>
    <p:sldId id="392" r:id="rId14"/>
    <p:sldId id="596" r:id="rId15"/>
    <p:sldId id="653" r:id="rId16"/>
    <p:sldId id="654" r:id="rId17"/>
    <p:sldId id="655" r:id="rId18"/>
    <p:sldId id="656" r:id="rId19"/>
    <p:sldId id="657" r:id="rId20"/>
    <p:sldId id="658" r:id="rId21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Bitmasks" id="{CAFE2904-23A0-C447-8AF2-E20FBBDFB463}">
          <p14:sldIdLst/>
        </p14:section>
        <p14:section name="Demo" id="{7B42EF5D-644A-C342-9AF8-4D12B6521518}">
          <p14:sldIdLst>
            <p14:sldId id="385"/>
            <p14:sldId id="386"/>
            <p14:sldId id="652"/>
            <p14:sldId id="601"/>
            <p14:sldId id="396"/>
          </p14:sldIdLst>
        </p14:section>
        <p14:section name="Shifts" id="{A47C7220-46DF-AF46-9A94-A80E13DB562D}">
          <p14:sldIdLst>
            <p14:sldId id="364"/>
            <p14:sldId id="387"/>
            <p14:sldId id="388"/>
            <p14:sldId id="389"/>
            <p14:sldId id="390"/>
            <p14:sldId id="391"/>
            <p14:sldId id="392"/>
            <p14:sldId id="596"/>
            <p14:sldId id="653"/>
            <p14:sldId id="654"/>
            <p14:sldId id="655"/>
            <p14:sldId id="656"/>
            <p14:sldId id="657"/>
            <p14:sldId id="6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DDDDDD"/>
    <a:srgbClr val="F8F8F8"/>
    <a:srgbClr val="FF9999"/>
    <a:srgbClr val="8C1515"/>
    <a:srgbClr val="FFFFC0"/>
    <a:srgbClr val="FFFF80"/>
    <a:srgbClr val="CCCC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14" autoAdjust="0"/>
    <p:restoredTop sz="82479" autoAdjust="0"/>
  </p:normalViewPr>
  <p:slideViewPr>
    <p:cSldViewPr>
      <p:cViewPr varScale="1">
        <p:scale>
          <a:sx n="98" d="100"/>
          <a:sy n="98" d="100"/>
        </p:scale>
        <p:origin x="99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029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28489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06616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6139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4941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62083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90506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26237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01981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1766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5423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484847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68204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84729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1101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16D9-79A9-8D62-527A-594E23EC5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7ABF13-B522-A337-CEC9-09646273A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4A1998-F627-7468-F184-3BC32092D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</a:t>
            </a:r>
            <a:r>
              <a:rPr lang="en-US" dirty="0" err="1"/>
              <a:t>args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6E144-1C74-E375-5656-784346B0F8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42125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13DE-2AD1-CCF9-FBDB-BC8F41B83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D8861C-BD49-DC42-05E0-DF0A0AEEE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D1D044-1519-0C84-7F73-EDA1F3667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B12FC-10D7-90AC-27A8-7219EB105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25186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CD08B-CBBC-A59F-DB2D-855CEFE0A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B16FD-F3CF-71F3-4B67-DF7149A27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FFE297-31D5-549B-8200-42BED229E3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DC45F-88B1-DF48-DE11-B04122697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3399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D0DAD-9DC2-2C41-B4F6-8A63BB918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00C5A-24A2-E340-BF9D-601E93A82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48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04908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Lecture 5</a:t>
            </a:r>
            <a:br>
              <a:rPr lang="en-US" dirty="0"/>
            </a:br>
            <a:r>
              <a:rPr lang="en-US" sz="3400" dirty="0"/>
              <a:t>Bitwise Operators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16A9516-40C8-AB95-D0D5-E0773127C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4114800"/>
            <a:ext cx="8839200" cy="1524000"/>
          </a:xfrm>
        </p:spPr>
        <p:txBody>
          <a:bodyPr/>
          <a:lstStyle/>
          <a:p>
            <a:pPr>
              <a:spcBef>
                <a:spcPts val="360"/>
              </a:spcBef>
            </a:pPr>
            <a:r>
              <a:rPr lang="en-US" sz="2000" dirty="0"/>
              <a:t>Reading: Bryant &amp; O’Hallaron, Ch. 2.1</a:t>
            </a:r>
          </a:p>
          <a:p>
            <a:pPr>
              <a:spcBef>
                <a:spcPts val="360"/>
              </a:spcBef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 masking is also useful for integer representations as well.  For instance, we might want to check the value of the most-significant bit, or just one of the middle bytes.</a:t>
            </a:r>
          </a:p>
          <a:p>
            <a:endParaRPr lang="en-US" dirty="0"/>
          </a:p>
          <a:p>
            <a:r>
              <a:rPr lang="en-US" b="1" dirty="0"/>
              <a:t>Example: </a:t>
            </a:r>
            <a:r>
              <a:rPr lang="en-US" dirty="0"/>
              <a:t>If I have a 32-bit integer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dirty="0"/>
              <a:t>, what operation should I go with if I want to </a:t>
            </a:r>
            <a:r>
              <a:rPr lang="en-US" i="1" dirty="0"/>
              <a:t>just the lowest byte </a:t>
            </a:r>
            <a:r>
              <a:rPr lang="en-US" dirty="0"/>
              <a:t>in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dirty="0"/>
              <a:t>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j = ...;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k = j &amp; 0xff;		// mask to get just lowest byte </a:t>
            </a:r>
          </a:p>
        </p:txBody>
      </p:sp>
    </p:spTree>
    <p:extLst>
      <p:ext uri="{BB962C8B-B14F-4D97-AF65-F5344CB8AC3E}">
        <p14:creationId xmlns:p14="http://schemas.microsoft.com/office/powerpoint/2010/main" val="200092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Practice 1: </a:t>
            </a:r>
            <a:r>
              <a:rPr lang="en-US" dirty="0"/>
              <a:t>write an expression that, given a 32-bit integer j, sets its least-significant byte to all 1s, but preserves all other bytes.</a:t>
            </a:r>
            <a:br>
              <a:rPr lang="en-US" dirty="0"/>
            </a:b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| 0xff</a:t>
            </a:r>
          </a:p>
          <a:p>
            <a:endParaRPr lang="en-US" b="1" dirty="0"/>
          </a:p>
          <a:p>
            <a:r>
              <a:rPr lang="en-US" b="1" dirty="0"/>
              <a:t>Practice 2: </a:t>
            </a:r>
            <a:r>
              <a:rPr lang="en-US" dirty="0"/>
              <a:t>write an expression that, given a 32-bit integer j, flips ("complements") all but the least-significant byte but leaves the last byte alone.</a:t>
            </a: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 ^ ~0xff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82322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C9D5-A2C5-3B49-95DA-52B6C81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4BA4-9354-E04F-BC81-F40DA89CD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Practice 1: </a:t>
            </a:r>
            <a:r>
              <a:rPr lang="en-US" dirty="0"/>
              <a:t>write an expression that, given a 32-bit integer j, sets its least-significant byte to all 1s, but preserves all other bytes.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b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j | 0xff</a:t>
            </a:r>
          </a:p>
          <a:p>
            <a:endParaRPr lang="en-US" b="1" dirty="0"/>
          </a:p>
          <a:p>
            <a:r>
              <a:rPr lang="en-US" b="1" dirty="0"/>
              <a:t>Practice 2: </a:t>
            </a:r>
            <a:r>
              <a:rPr lang="en-US" dirty="0"/>
              <a:t>write an expression that, given a 32-bit integer j, flips ("complements") all but the least-significant byte but leaves the last byte alone.</a:t>
            </a: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b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j ^ ~0xff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6665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310F-6BCD-A34F-8880-B88021114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 of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3759D-DDFC-2B46-B4C4-1419C3172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4800" dirty="0"/>
              <a:t>Without using loops, how can we detect if a number </a:t>
            </a:r>
            <a:r>
              <a:rPr lang="en-US" sz="4800" b="1" dirty="0">
                <a:latin typeface="Courier" pitchFamily="2" charset="0"/>
              </a:rPr>
              <a:t>num</a:t>
            </a:r>
            <a:r>
              <a:rPr lang="en-US" sz="4800" dirty="0"/>
              <a:t> is a power of 2?  What’s special about its binary representation and how can we take advantage of that?</a:t>
            </a:r>
          </a:p>
        </p:txBody>
      </p:sp>
    </p:spTree>
    <p:extLst>
      <p:ext uri="{BB962C8B-B14F-4D97-AF65-F5344CB8AC3E}">
        <p14:creationId xmlns:p14="http://schemas.microsoft.com/office/powerpoint/2010/main" val="1382280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Powers of 2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10530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Shift (&lt;&lt;)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LEFT SHIFT operator shifts a bit pattern a certain number of positions to the left. New lower order bits are filled in with 0s, and bits shifted off the end are lost.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&lt;&lt;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left by k bits</a:t>
            </a: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&lt;&lt;= k;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left by k bits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8-bit examples: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110111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&lt;&lt; 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results in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110111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</a:t>
            </a:r>
            <a:endParaRPr lang="en-US" dirty="0">
              <a:latin typeface="Consolas" panose="020B0609020204030204" pitchFamily="49" charset="0"/>
              <a:ea typeface="Courier"/>
              <a:cs typeface="Consolas" panose="020B0609020204030204" pitchFamily="49" charset="0"/>
              <a:sym typeface="Courier"/>
            </a:endParaRP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0110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0011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&lt;&lt; 4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results in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0011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0000</a:t>
            </a: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10010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101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&lt;&lt; 5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results in</a:t>
            </a:r>
            <a:r>
              <a:rPr lang="en-US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101</a:t>
            </a:r>
            <a:r>
              <a:rPr lang="en-US" i="1" dirty="0"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00000</a:t>
            </a:r>
          </a:p>
          <a:p>
            <a:pPr marL="457200" lvl="1" indent="0"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05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Bits shifted off the right end of the number are lost.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bits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/>
              <a:t>Idea: </a:t>
            </a:r>
            <a:r>
              <a:rPr lang="en-US" dirty="0"/>
              <a:t>let’s follow left-shift and fill with 0s.</a:t>
            </a:r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2;	// 0000 0000 0000 0010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		// 0000 0000 0000 0001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1</a:t>
            </a:r>
          </a:p>
        </p:txBody>
      </p:sp>
    </p:spTree>
    <p:extLst>
      <p:ext uri="{BB962C8B-B14F-4D97-AF65-F5344CB8AC3E}">
        <p14:creationId xmlns:p14="http://schemas.microsoft.com/office/powerpoint/2010/main" val="41401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Bits shifted off the right end of the number are lost.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/>
              <a:t>Idea: </a:t>
            </a:r>
            <a:r>
              <a:rPr lang="en-US" dirty="0"/>
              <a:t>let’s follow left-shift and fill with 0s.</a:t>
            </a: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-2;	// 1111 1111 1111 1110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		// 0111 1111 1111 1111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32767!</a:t>
            </a:r>
          </a:p>
        </p:txBody>
      </p:sp>
    </p:spTree>
    <p:extLst>
      <p:ext uri="{BB962C8B-B14F-4D97-AF65-F5344CB8AC3E}">
        <p14:creationId xmlns:p14="http://schemas.microsoft.com/office/powerpoint/2010/main" val="66136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Bits shifted off the right end of the number are lost.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Problem</a:t>
            </a:r>
            <a:r>
              <a:rPr lang="en-US" b="1" dirty="0"/>
              <a:t>: </a:t>
            </a:r>
            <a:r>
              <a:rPr lang="en-US" dirty="0"/>
              <a:t>always filling with zeros means we may change the sign bit.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Solution</a:t>
            </a:r>
            <a:r>
              <a:rPr lang="en-US" b="1" dirty="0"/>
              <a:t>: </a:t>
            </a:r>
            <a:r>
              <a:rPr lang="en-US" dirty="0"/>
              <a:t>let’s fill with the sign bit!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06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Bits shifted off the right end of the number are lost.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Solution</a:t>
            </a:r>
            <a:r>
              <a:rPr lang="en-US" b="1" dirty="0"/>
              <a:t>: </a:t>
            </a:r>
            <a:r>
              <a:rPr lang="en-US" dirty="0"/>
              <a:t>let’s fill with the sign bit!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2;	// 0000 0000 0000 0010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		// 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000 0000 0000 0001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91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RIGHT SHIFT operator shifts a bit pattern a certain number of positions to the right.  Bits shifted off the end are lost.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evaluates to x shifted to the right by k bit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    x &gt;&gt;= k;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shifts x to the right by k bits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Question:</a:t>
            </a:r>
            <a:r>
              <a:rPr lang="en-US" dirty="0"/>
              <a:t> how should we fill in new higher-order bits?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Solution</a:t>
            </a:r>
            <a:r>
              <a:rPr lang="en-US" b="1" dirty="0"/>
              <a:t>: </a:t>
            </a:r>
            <a:r>
              <a:rPr lang="en-US" dirty="0"/>
              <a:t>let’s fill with the sign bit!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 x = -2;	// 1111 1111 1111 1110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&gt;&gt;= 1;		// 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111 1111 1111 1111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("%d\n", x);	// -1!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509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70967-C540-6540-A1A4-9F50D18DB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(&gt;&gt;)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A3F33-5E21-0F46-A32D-B3CA66237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</a:t>
            </a:r>
            <a:r>
              <a:rPr lang="en-US" i="1" dirty="0"/>
              <a:t>two kinds</a:t>
            </a:r>
            <a:r>
              <a:rPr lang="en-US" dirty="0"/>
              <a:t> of right shifts, depending on the value and type you are shifting: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Logical Right Shift:</a:t>
            </a:r>
            <a:r>
              <a:rPr lang="en-US" dirty="0"/>
              <a:t> fill new high-order bits with 0s.</a:t>
            </a:r>
          </a:p>
          <a:p>
            <a:r>
              <a:rPr lang="en-US" b="1" dirty="0"/>
              <a:t>Arithmetic Right Shift:</a:t>
            </a:r>
            <a:r>
              <a:rPr lang="en-US" dirty="0"/>
              <a:t> fill new high-order bits with the most-significant bit.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i="1" dirty="0"/>
              <a:t>Unsigned numbers</a:t>
            </a:r>
            <a:r>
              <a:rPr lang="en-US" dirty="0"/>
              <a:t> are right-shifted with </a:t>
            </a:r>
            <a:r>
              <a:rPr lang="en-US" b="1" dirty="0"/>
              <a:t>Logical Right Shift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i="1" dirty="0"/>
              <a:t>Signed numbers</a:t>
            </a:r>
            <a:r>
              <a:rPr lang="en-US" dirty="0"/>
              <a:t> are right-shifted with </a:t>
            </a:r>
            <a:r>
              <a:rPr lang="en-US" b="1" dirty="0"/>
              <a:t>Arithmetic Right Shift.</a:t>
            </a:r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r>
              <a:rPr lang="en-US" dirty="0"/>
              <a:t>This way, the sign of a number is always preserved!</a:t>
            </a:r>
          </a:p>
        </p:txBody>
      </p:sp>
    </p:spTree>
    <p:extLst>
      <p:ext uri="{BB962C8B-B14F-4D97-AF65-F5344CB8AC3E}">
        <p14:creationId xmlns:p14="http://schemas.microsoft.com/office/powerpoint/2010/main" val="2699578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45AE-7EA1-3046-9094-9E7DBF454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Operator Pitfall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45EA4-B31A-7041-8F37-763B93BC1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default type of a number literal in your code is an </a:t>
            </a:r>
            <a:r>
              <a:rPr lang="en-US" b="1" dirty="0"/>
              <a:t>int</a:t>
            </a:r>
            <a:r>
              <a:rPr lang="en-US" dirty="0"/>
              <a:t>.</a:t>
            </a:r>
          </a:p>
          <a:p>
            <a:r>
              <a:rPr lang="en-US" dirty="0"/>
              <a:t>Let’s say you want a long with the index-32 bit as 1: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= 1 &lt;&lt; 32;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This doesn’t work!  1 is by default an </a:t>
            </a:r>
            <a:r>
              <a:rPr lang="en-US" b="1" dirty="0" err="1"/>
              <a:t>int</a:t>
            </a:r>
            <a:r>
              <a:rPr lang="en-US" dirty="0"/>
              <a:t>, and you can’t shift an </a:t>
            </a:r>
            <a:r>
              <a:rPr lang="en-US" dirty="0" err="1"/>
              <a:t>int</a:t>
            </a:r>
            <a:r>
              <a:rPr lang="en-US" dirty="0"/>
              <a:t> by 32 because it only has 32 bits.  You must specify that you want 1 to be a </a:t>
            </a:r>
            <a:r>
              <a:rPr lang="en-US" b="1" dirty="0"/>
              <a:t>long</a:t>
            </a:r>
            <a:r>
              <a:rPr lang="en-US" dirty="0"/>
              <a:t>. (This will come up in </a:t>
            </a:r>
            <a:r>
              <a:rPr lang="en-US" b="1" dirty="0">
                <a:latin typeface="Courier" pitchFamily="2" charset="0"/>
              </a:rPr>
              <a:t>assign1</a:t>
            </a:r>
            <a:r>
              <a:rPr lang="en-US" dirty="0"/>
              <a:t>.)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long num = 1</a:t>
            </a:r>
            <a:r>
              <a:rPr lang="en-US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&lt;&lt; 32;</a:t>
            </a:r>
          </a:p>
        </p:txBody>
      </p:sp>
    </p:spTree>
    <p:extLst>
      <p:ext uri="{BB962C8B-B14F-4D97-AF65-F5344CB8AC3E}">
        <p14:creationId xmlns:p14="http://schemas.microsoft.com/office/powerpoint/2010/main" val="356354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Absolute Value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43828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B8CF8-9854-6A2E-2715-2165D017C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F75DD-1E52-4554-C147-88765F4E2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GDB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E6C00-ABCC-A324-DF96-23D9E1262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2209800"/>
            <a:ext cx="11811000" cy="3200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500" dirty="0"/>
              <a:t>Is there a way to step through the execution of a program and print out values as it’s running?  e.g., to view binary representations?  </a:t>
            </a:r>
            <a:r>
              <a:rPr lang="en-US" sz="5500" b="1" dirty="0"/>
              <a:t>Yes!</a:t>
            </a:r>
            <a:endParaRPr lang="en-US" sz="5500" dirty="0"/>
          </a:p>
          <a:p>
            <a:pPr algn="ctr"/>
            <a:endParaRPr lang="en-US" sz="5500" dirty="0"/>
          </a:p>
        </p:txBody>
      </p:sp>
    </p:spTree>
    <p:extLst>
      <p:ext uri="{BB962C8B-B14F-4D97-AF65-F5344CB8AC3E}">
        <p14:creationId xmlns:p14="http://schemas.microsoft.com/office/powerpoint/2010/main" val="861489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BE278-F3C8-4461-82F3-20A59EC71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DEFCF-115D-4F4F-AF03-0DF9F6CC3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GDB Debugger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87759-44A8-BD41-6972-D9712C352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GDB is a </a:t>
            </a:r>
            <a:r>
              <a:rPr lang="en-US" b="1" dirty="0"/>
              <a:t>command-line debugger</a:t>
            </a:r>
            <a:r>
              <a:rPr lang="en-US" dirty="0"/>
              <a:t>, a text-based debugger with similar functionality to other debuggers you may have used, such as in Qt Creator</a:t>
            </a:r>
          </a:p>
          <a:p>
            <a:r>
              <a:rPr lang="en-US" dirty="0"/>
              <a:t>It lets you put </a:t>
            </a:r>
            <a:r>
              <a:rPr lang="en-US" b="1" dirty="0"/>
              <a:t>breakpoints</a:t>
            </a:r>
            <a:r>
              <a:rPr lang="en-US" dirty="0"/>
              <a:t> at specific places in your program to pause there</a:t>
            </a:r>
          </a:p>
          <a:p>
            <a:r>
              <a:rPr lang="en-US" dirty="0"/>
              <a:t>It lets you step through execution line by line</a:t>
            </a:r>
          </a:p>
          <a:p>
            <a:r>
              <a:rPr lang="en-US" dirty="0"/>
              <a:t>It lets you print out values of variables in various ways (including binary)</a:t>
            </a:r>
          </a:p>
          <a:p>
            <a:r>
              <a:rPr lang="en-US" dirty="0"/>
              <a:t>It lets you track down where your program crashed</a:t>
            </a:r>
          </a:p>
          <a:p>
            <a:r>
              <a:rPr lang="en-US" dirty="0"/>
              <a:t>And much, much more!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GDB is essential to your success in CS107 this quarter!  We’ll be building our familiarity with GDB over the course of the quarter.</a:t>
            </a:r>
          </a:p>
        </p:txBody>
      </p:sp>
    </p:spTree>
    <p:extLst>
      <p:ext uri="{BB962C8B-B14F-4D97-AF65-F5344CB8AC3E}">
        <p14:creationId xmlns:p14="http://schemas.microsoft.com/office/powerpoint/2010/main" val="1681011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70A07-BA57-ECF2-0749-3194D07A8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42DA7-929F-97BA-8081-89438C8DA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on a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AEC62-79F4-3970-1F64-16EF1C7C7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474450" algn="r"/>
              </a:tabLst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gdb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myprogram</a:t>
            </a:r>
            <a:r>
              <a:rPr lang="en-US" dirty="0"/>
              <a:t>	run </a:t>
            </a:r>
            <a:r>
              <a:rPr lang="en-US" dirty="0" err="1"/>
              <a:t>gdb</a:t>
            </a:r>
            <a:r>
              <a:rPr lang="en-US" dirty="0"/>
              <a:t> on executable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dirty="0"/>
              <a:t> 	Set breakpoint on a function (e.g.,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 main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	or line (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 42</a:t>
            </a:r>
            <a:r>
              <a:rPr lang="en-US" dirty="0"/>
              <a:t>)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 82</a:t>
            </a:r>
            <a:r>
              <a:rPr lang="en-US" dirty="0"/>
              <a:t>	Run with provided arguments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en-US" dirty="0"/>
              <a:t>	control forward execution (next, step into, continue)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en-US" dirty="0"/>
              <a:t>	print variable 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dirty="0"/>
              <a:t>) or evaluated expression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3L &lt;&lt; 10</a:t>
            </a:r>
            <a:r>
              <a:rPr lang="en-US" dirty="0"/>
              <a:t>)</a:t>
            </a:r>
          </a:p>
          <a:p>
            <a:pPr lvl="1">
              <a:tabLst>
                <a:tab pos="11474450" algn="r"/>
              </a:tabLst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p/t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p/x</a:t>
            </a:r>
            <a:r>
              <a:rPr lang="en-US" dirty="0"/>
              <a:t>                  binary and hex formats.</a:t>
            </a:r>
          </a:p>
          <a:p>
            <a:pPr lvl="1">
              <a:tabLst>
                <a:tab pos="11474450" algn="r"/>
              </a:tabLst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p/d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p/u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p/c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info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info locals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tabLst>
                <a:tab pos="11474450" algn="r"/>
              </a:tabLst>
            </a:pPr>
            <a:r>
              <a:rPr lang="en-US" b="1" dirty="0">
                <a:solidFill>
                  <a:srgbClr val="0070C0"/>
                </a:solidFill>
              </a:rPr>
              <a:t>Important</a:t>
            </a:r>
            <a:r>
              <a:rPr lang="en-US" dirty="0"/>
              <a:t>: </a:t>
            </a:r>
            <a:r>
              <a:rPr lang="en-US" dirty="0" err="1"/>
              <a:t>gdb</a:t>
            </a:r>
            <a:r>
              <a:rPr lang="en-US" dirty="0"/>
              <a:t> does not run the current line until you execute "next"</a:t>
            </a:r>
          </a:p>
        </p:txBody>
      </p:sp>
    </p:spTree>
    <p:extLst>
      <p:ext uri="{BB962C8B-B14F-4D97-AF65-F5344CB8AC3E}">
        <p14:creationId xmlns:p14="http://schemas.microsoft.com/office/powerpoint/2010/main" val="1526561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F0C6B-A780-33C0-365B-8F2E12D8B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B6B34C9-8CC7-9379-7CAE-09FC26BB3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Bitmasks and GDB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B6C1E49A-12AE-CFF6-04CB-5BE8E6828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86439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A2BE9-26E6-2A1C-AD11-9B7A42ADE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0766-3F6F-AC00-5B3C-B37FB49C4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: highly recommended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9A65E-0E91-5128-ACB5-F9F9778FE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At this point, setting breakpoints/stepping in </a:t>
            </a:r>
            <a:r>
              <a:rPr lang="en-US" dirty="0" err="1"/>
              <a:t>gdb</a:t>
            </a:r>
            <a:r>
              <a:rPr lang="en-US" dirty="0"/>
              <a:t> may seem like overkill for what could otherwise be achieved by strategically placed </a:t>
            </a:r>
            <a:r>
              <a:rPr lang="en-US" b="1" dirty="0" err="1"/>
              <a:t>printf</a:t>
            </a:r>
            <a:r>
              <a:rPr lang="en-US" dirty="0"/>
              <a:t> statements.</a:t>
            </a:r>
          </a:p>
          <a:p>
            <a:pPr marL="0" indent="0">
              <a:buNone/>
            </a:pPr>
            <a:r>
              <a:rPr lang="en-US" dirty="0"/>
              <a:t>However, </a:t>
            </a:r>
            <a:r>
              <a:rPr lang="en-US" dirty="0" err="1"/>
              <a:t>gdb</a:t>
            </a:r>
            <a:r>
              <a:rPr lang="en-US" dirty="0"/>
              <a:t> is incredibly useful for </a:t>
            </a:r>
            <a:r>
              <a:rPr lang="en-US" b="1" dirty="0">
                <a:latin typeface="Courier" pitchFamily="2" charset="0"/>
              </a:rPr>
              <a:t>assign1</a:t>
            </a:r>
            <a:r>
              <a:rPr lang="en-US" dirty="0"/>
              <a:t> (and all assignments):</a:t>
            </a:r>
          </a:p>
          <a:p>
            <a:r>
              <a:rPr lang="en-US" dirty="0"/>
              <a:t>A fast "C interpreter": p + &lt;expression&gt;</a:t>
            </a:r>
          </a:p>
          <a:p>
            <a:pPr lvl="1"/>
            <a:r>
              <a:rPr lang="en-US" dirty="0"/>
              <a:t>Sandbox/try out ideas with bit shift operations, signed/unsigned types, etc.</a:t>
            </a:r>
          </a:p>
          <a:p>
            <a:pPr lvl="1"/>
            <a:r>
              <a:rPr lang="en-US" dirty="0"/>
              <a:t>Can print values out in binary!</a:t>
            </a:r>
          </a:p>
          <a:p>
            <a:pPr lvl="1"/>
            <a:r>
              <a:rPr lang="en-US" dirty="0"/>
              <a:t>Once you’re happy, incorporate changes to your </a:t>
            </a:r>
            <a:r>
              <a:rPr lang="en-US" b="1" dirty="0">
                <a:latin typeface="Courier" pitchFamily="2" charset="0"/>
              </a:rPr>
              <a:t>.c</a:t>
            </a:r>
            <a:r>
              <a:rPr lang="en-US" dirty="0"/>
              <a:t> file</a:t>
            </a:r>
          </a:p>
          <a:p>
            <a:r>
              <a:rPr lang="en-US" b="1" dirty="0"/>
              <a:t>Tip</a:t>
            </a:r>
            <a:r>
              <a:rPr lang="en-US" dirty="0"/>
              <a:t>: Open two terminal windows and SSH into myth in both</a:t>
            </a:r>
          </a:p>
          <a:p>
            <a:pPr lvl="1"/>
            <a:r>
              <a:rPr lang="en-US" dirty="0"/>
              <a:t>Keep one for emacs, the other for </a:t>
            </a:r>
            <a:r>
              <a:rPr lang="en-US" dirty="0" err="1"/>
              <a:t>gdb</a:t>
            </a:r>
            <a:r>
              <a:rPr lang="en-US" dirty="0"/>
              <a:t>/command-line</a:t>
            </a:r>
          </a:p>
          <a:p>
            <a:pPr lvl="1"/>
            <a:r>
              <a:rPr lang="en-US" dirty="0"/>
              <a:t>Easily reference C file line numbers and variables while accessing </a:t>
            </a:r>
            <a:r>
              <a:rPr lang="en-US" dirty="0" err="1"/>
              <a:t>gdb</a:t>
            </a:r>
            <a:endParaRPr lang="en-US" dirty="0"/>
          </a:p>
          <a:p>
            <a:r>
              <a:rPr lang="en-US" b="1" dirty="0"/>
              <a:t>Tip</a:t>
            </a:r>
            <a:r>
              <a:rPr lang="en-US" dirty="0"/>
              <a:t>: Every time you update your C file, </a:t>
            </a:r>
            <a:r>
              <a:rPr lang="en-US" b="1" dirty="0">
                <a:latin typeface="Courier" pitchFamily="2" charset="0"/>
              </a:rPr>
              <a:t>make</a:t>
            </a:r>
            <a:r>
              <a:rPr lang="en-US" dirty="0"/>
              <a:t> and then rerun </a:t>
            </a:r>
            <a:r>
              <a:rPr lang="en-US" b="1" dirty="0" err="1">
                <a:latin typeface="Courier" pitchFamily="2" charset="0"/>
              </a:rPr>
              <a:t>gdb</a:t>
            </a:r>
            <a:r>
              <a:rPr lang="en-US" dirty="0"/>
              <a:t>.</a:t>
            </a:r>
            <a:endParaRPr lang="en-US" b="1" dirty="0"/>
          </a:p>
          <a:p>
            <a:pPr marL="0" indent="0">
              <a:buNone/>
            </a:pPr>
            <a:r>
              <a:rPr lang="en-US" b="1" dirty="0" err="1">
                <a:latin typeface="Courier" pitchFamily="2" charset="0"/>
              </a:rPr>
              <a:t>gdb</a:t>
            </a:r>
            <a:r>
              <a:rPr lang="en-US" dirty="0"/>
              <a:t> takes practice! But the payoff is huge! </a:t>
            </a:r>
          </a:p>
        </p:txBody>
      </p:sp>
    </p:spTree>
    <p:extLst>
      <p:ext uri="{BB962C8B-B14F-4D97-AF65-F5344CB8AC3E}">
        <p14:creationId xmlns:p14="http://schemas.microsoft.com/office/powerpoint/2010/main" val="74073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16258</TotalTime>
  <Words>1562</Words>
  <Application>Microsoft Macintosh PowerPoint</Application>
  <PresentationFormat>Widescreen</PresentationFormat>
  <Paragraphs>167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Andale Mono</vt:lpstr>
      <vt:lpstr>Arial</vt:lpstr>
      <vt:lpstr>Calibri</vt:lpstr>
      <vt:lpstr>Consolas</vt:lpstr>
      <vt:lpstr>Courier</vt:lpstr>
      <vt:lpstr>Courier New</vt:lpstr>
      <vt:lpstr>Tahoma</vt:lpstr>
      <vt:lpstr>Verdana</vt:lpstr>
      <vt:lpstr>Default Design</vt:lpstr>
      <vt:lpstr>CS107 Lecture 5 Bitwise Operators</vt:lpstr>
      <vt:lpstr>Bit Masking</vt:lpstr>
      <vt:lpstr>Practice: Bit Masking</vt:lpstr>
      <vt:lpstr>Practice: Bit Masking</vt:lpstr>
      <vt:lpstr>Powers of 2</vt:lpstr>
      <vt:lpstr>Demo: Powers of 2</vt:lpstr>
      <vt:lpstr>Left Shift (&lt;&lt;)</vt:lpstr>
      <vt:lpstr>Right Shift (&gt;&gt;)</vt:lpstr>
      <vt:lpstr>Right Shift (&gt;&gt;)</vt:lpstr>
      <vt:lpstr>Right Shift (&gt;&gt;)</vt:lpstr>
      <vt:lpstr>Right Shift (&gt;&gt;)</vt:lpstr>
      <vt:lpstr>Right Shift (&gt;&gt;)</vt:lpstr>
      <vt:lpstr>Right Shift (&gt;&gt;)</vt:lpstr>
      <vt:lpstr>Bit Operator Pitfall</vt:lpstr>
      <vt:lpstr>Demo: Absolute Value</vt:lpstr>
      <vt:lpstr>Introducing GDB</vt:lpstr>
      <vt:lpstr>The GDB Debugger</vt:lpstr>
      <vt:lpstr>gdb on a program</vt:lpstr>
      <vt:lpstr>Demo: Bitmasks and GDB</vt:lpstr>
      <vt:lpstr>gdb: highly recommended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1059</cp:revision>
  <cp:lastPrinted>2025-01-15T18:12:07Z</cp:lastPrinted>
  <dcterms:created xsi:type="dcterms:W3CDTF">2008-06-28T20:57:21Z</dcterms:created>
  <dcterms:modified xsi:type="dcterms:W3CDTF">2025-09-30T23:45:28Z</dcterms:modified>
</cp:coreProperties>
</file>