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56" r:id="rId2"/>
    <p:sldId id="433" r:id="rId3"/>
    <p:sldId id="451" r:id="rId4"/>
    <p:sldId id="258" r:id="rId5"/>
    <p:sldId id="259" r:id="rId6"/>
    <p:sldId id="262" r:id="rId7"/>
    <p:sldId id="263" r:id="rId8"/>
    <p:sldId id="538" r:id="rId9"/>
    <p:sldId id="282" r:id="rId10"/>
    <p:sldId id="277" r:id="rId11"/>
    <p:sldId id="437" r:id="rId12"/>
    <p:sldId id="279" r:id="rId13"/>
    <p:sldId id="471" r:id="rId14"/>
    <p:sldId id="543" r:id="rId15"/>
    <p:sldId id="540" r:id="rId16"/>
    <p:sldId id="286" r:id="rId17"/>
    <p:sldId id="299" r:id="rId18"/>
    <p:sldId id="305" r:id="rId19"/>
    <p:sldId id="306" r:id="rId20"/>
    <p:sldId id="337" r:id="rId21"/>
    <p:sldId id="287" r:id="rId22"/>
    <p:sldId id="421" r:id="rId23"/>
    <p:sldId id="463" r:id="rId24"/>
    <p:sldId id="544" r:id="rId25"/>
    <p:sldId id="330" r:id="rId26"/>
    <p:sldId id="348" r:id="rId27"/>
    <p:sldId id="354" r:id="rId28"/>
    <p:sldId id="436" r:id="rId29"/>
    <p:sldId id="363" r:id="rId30"/>
    <p:sldId id="362" r:id="rId31"/>
    <p:sldId id="656" r:id="rId32"/>
    <p:sldId id="655" r:id="rId33"/>
    <p:sldId id="690" r:id="rId34"/>
    <p:sldId id="691" r:id="rId35"/>
    <p:sldId id="515" r:id="rId36"/>
    <p:sldId id="516" r:id="rId37"/>
    <p:sldId id="517" r:id="rId38"/>
    <p:sldId id="420" r:id="rId39"/>
    <p:sldId id="692" r:id="rId40"/>
    <p:sldId id="373" r:id="rId41"/>
    <p:sldId id="374" r:id="rId42"/>
    <p:sldId id="375" r:id="rId43"/>
    <p:sldId id="397" r:id="rId44"/>
    <p:sldId id="396" r:id="rId4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451"/>
          </p14:sldIdLst>
        </p14:section>
        <p14:section name="Characters" id="{A3B4E6CF-C38E-9A4A-9340-DD56A4EEFC50}">
          <p14:sldIdLst>
            <p14:sldId id="258"/>
            <p14:sldId id="259"/>
            <p14:sldId id="262"/>
            <p14:sldId id="263"/>
          </p14:sldIdLst>
        </p14:section>
        <p14:section name="Strings" id="{509FF919-21CD-EF43-AE53-6AEA6BAB18FF}">
          <p14:sldIdLst>
            <p14:sldId id="538"/>
            <p14:sldId id="282"/>
            <p14:sldId id="277"/>
            <p14:sldId id="437"/>
          </p14:sldIdLst>
        </p14:section>
        <p14:section name="Ops" id="{5C55143E-3A8D-3046-9298-F2EEB1746F74}">
          <p14:sldIdLst>
            <p14:sldId id="279"/>
            <p14:sldId id="471"/>
            <p14:sldId id="543"/>
            <p14:sldId id="540"/>
            <p14:sldId id="286"/>
            <p14:sldId id="299"/>
            <p14:sldId id="305"/>
            <p14:sldId id="306"/>
            <p14:sldId id="337"/>
            <p14:sldId id="287"/>
            <p14:sldId id="421"/>
            <p14:sldId id="463"/>
            <p14:sldId id="544"/>
            <p14:sldId id="330"/>
            <p14:sldId id="348"/>
            <p14:sldId id="354"/>
            <p14:sldId id="436"/>
            <p14:sldId id="363"/>
            <p14:sldId id="362"/>
            <p14:sldId id="656"/>
            <p14:sldId id="655"/>
            <p14:sldId id="690"/>
            <p14:sldId id="691"/>
            <p14:sldId id="515"/>
            <p14:sldId id="516"/>
            <p14:sldId id="517"/>
            <p14:sldId id="420"/>
            <p14:sldId id="692"/>
            <p14:sldId id="373"/>
            <p14:sldId id="374"/>
            <p14:sldId id="375"/>
            <p14:sldId id="397"/>
            <p14:sldId id="3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2729" autoAdjust="0"/>
  </p:normalViewPr>
  <p:slideViewPr>
    <p:cSldViewPr>
      <p:cViewPr varScale="1">
        <p:scale>
          <a:sx n="107" d="100"/>
          <a:sy n="107" d="100"/>
        </p:scale>
        <p:origin x="176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7722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8006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Ideal: </a:t>
            </a:r>
            <a:r>
              <a:rPr lang="en-US" dirty="0" err="1"/>
              <a:t>strlen</a:t>
            </a:r>
            <a:r>
              <a:rPr lang="en-US" dirty="0"/>
              <a:t>(“Hello”) + 1</a:t>
            </a:r>
          </a:p>
          <a:p>
            <a:r>
              <a:rPr lang="en-US" dirty="0"/>
              <a:t>Also ok: 6</a:t>
            </a:r>
          </a:p>
          <a:p>
            <a:r>
              <a:rPr lang="en-US" dirty="0"/>
              <a:t>Wasteful: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667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19546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00001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4523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46552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72126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stdbool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347844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183715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58254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208598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37117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03077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stdbool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972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3B3-87A4-7A4B-8728-2C42D7D8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0E07A-315A-3E41-9879-4FE9534F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09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05510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6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CE82B-D939-AE14-4BFC-48716962FD10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K&amp;R (1.9, 5.5, Appendix B3) or Essential C section 3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more complex data items,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more complex data items, like text?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Illustrates how strings are represented in C and other languages (this time)</a:t>
            </a:r>
          </a:p>
          <a:p>
            <a:r>
              <a:rPr lang="en-US" dirty="0"/>
              <a:t>Helps us better understand buffer overflows (this time </a:t>
            </a:r>
            <a:r>
              <a:rPr lang="en-US" b="1" dirty="0"/>
              <a:t>and</a:t>
            </a:r>
            <a:r>
              <a:rPr lang="en-US" dirty="0"/>
              <a:t> next time)</a:t>
            </a:r>
          </a:p>
          <a:p>
            <a:r>
              <a:rPr lang="en-US" dirty="0"/>
              <a:t>Serves as a gentle reintroduction to pointers (next Wednesday)</a:t>
            </a: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" pitchFamily="2" charset="0"/>
              </a:rPr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(aka a "glyph”).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letter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newline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quote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backslash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 one-byte integer, which serves as </a:t>
            </a:r>
            <a:br>
              <a:rPr lang="en-US" dirty="0"/>
            </a:br>
            <a:r>
              <a:rPr lang="en-US" dirty="0"/>
              <a:t>its "ASCII value". </a:t>
            </a:r>
          </a:p>
          <a:p>
            <a:r>
              <a:rPr lang="en-US" dirty="0"/>
              <a:t>Uppercase letters are numbered sequentially</a:t>
            </a:r>
          </a:p>
          <a:p>
            <a:r>
              <a:rPr lang="en-US" dirty="0"/>
              <a:t>Lowercase letters are numbered sequentially</a:t>
            </a:r>
          </a:p>
          <a:p>
            <a:r>
              <a:rPr lang="en-US" dirty="0"/>
              <a:t>Digit characters are numbered sequentially</a:t>
            </a:r>
          </a:p>
          <a:p>
            <a:r>
              <a:rPr lang="en-US" dirty="0"/>
              <a:t>Lowercase letters are 32 more than their uppercase equivalents (bit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upper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'A’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sz="2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lower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'a’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sz="2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 (or rather, 65 + 32)</a:t>
            </a:r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sz="28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;  </a:t>
            </a:r>
            <a:r>
              <a:rPr lang="en-US" sz="2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3A80E-BA2A-474F-869B-9445A02532E8}"/>
              </a:ext>
            </a:extLst>
          </p:cNvPr>
          <p:cNvSpPr txBox="1"/>
          <p:nvPr/>
        </p:nvSpPr>
        <p:spPr>
          <a:xfrm>
            <a:off x="457200" y="6007608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a char; they don’t modify an existing char!</a:t>
            </a:r>
          </a:p>
          <a:p>
            <a:pPr algn="ctr"/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More documentation with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isalpha</a:t>
            </a:r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tolower</a:t>
            </a:r>
            <a:endParaRPr lang="en-US" sz="2600" dirty="0">
              <a:latin typeface="Consolas" panose="020B0609020204030204" pitchFamily="49" charset="0"/>
              <a:ea typeface="Chalkboard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isCapital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doesn’t have a dedicated data type for strings.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 with a sentinel value marking its end.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</a:t>
            </a:r>
            <a:r>
              <a:rPr lang="en-US" b="1" dirty="0"/>
              <a:t>null-terminating character, </a:t>
            </a:r>
            <a:r>
              <a:rPr lang="en-US" dirty="0"/>
              <a:t>and you always need one extra slot in an array for it.  You’ll also hear it called the </a:t>
            </a:r>
            <a:r>
              <a:rPr lang="en-US" b="1" dirty="0"/>
              <a:t>null byte</a:t>
            </a:r>
            <a:r>
              <a:rPr lang="en-US" dirty="0"/>
              <a:t> or the </a:t>
            </a:r>
            <a:r>
              <a:rPr lang="en-US" b="1" dirty="0"/>
              <a:t>zero byte</a:t>
            </a:r>
            <a:r>
              <a:rPr lang="en-US" dirty="0"/>
              <a:t>.  I use all three interchangeably.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Consolas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 strings are </a:t>
            </a:r>
            <a:r>
              <a:rPr lang="en-US" b="1" dirty="0"/>
              <a:t>not</a:t>
            </a:r>
            <a:r>
              <a:rPr lang="en-US" dirty="0"/>
              <a:t> objects.  (In fact, nothing in C is an object.)  If we want to compute the length of the string, we must calculate it ourselves.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typically call the built-in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compute string length. The null-terminating character doesn’t contribute to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e.g.,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2BFAEA2-BEC7-6DF1-AB0D-20F9819B3F87}"/>
              </a:ext>
            </a:extLst>
          </p:cNvPr>
          <p:cNvSpPr/>
          <p:nvPr/>
        </p:nvSpPr>
        <p:spPr bwMode="auto">
          <a:xfrm>
            <a:off x="723900" y="5567265"/>
            <a:ext cx="107442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scans the entire string afresh!  You should save the value if you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>
                <a:latin typeface="Courier" pitchFamily="2" charset="0"/>
              </a:rPr>
              <a:t>char</a:t>
            </a:r>
            <a:r>
              <a:rPr lang="en-US" dirty="0"/>
              <a:t> </a:t>
            </a:r>
            <a:r>
              <a:rPr lang="en-US" b="1" dirty="0">
                <a:latin typeface="Courier" pitchFamily="2" charset="0"/>
              </a:rPr>
              <a:t>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foo(char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string[6];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foo(string); // equivalently foo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(&amp;string[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0])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>
                <a:latin typeface="Courier" pitchFamily="2" charset="0"/>
              </a:rPr>
              <a:t>char</a:t>
            </a:r>
            <a:r>
              <a:rPr lang="en-US" dirty="0"/>
              <a:t> </a:t>
            </a:r>
            <a:r>
              <a:rPr lang="en-US" b="1" dirty="0">
                <a:latin typeface="Courier" pitchFamily="2" charset="0"/>
              </a:rPr>
              <a:t>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foo(char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   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original string!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str);   </a:t>
            </a:r>
            <a:r>
              <a:rPr lang="en-US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prints cello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string[6];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code to build string to be "Hello"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foo(string);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84928E-1D27-DE4E-8488-92C2B6AF7422}"/>
              </a:ext>
            </a:extLst>
          </p:cNvPr>
          <p:cNvSpPr/>
          <p:nvPr/>
        </p:nvSpPr>
        <p:spPr bwMode="auto">
          <a:xfrm>
            <a:off x="7050018" y="4543242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We still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use a char *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the same way we use a char[].</a:t>
            </a:r>
          </a:p>
        </p:txBody>
      </p:sp>
    </p:spTree>
    <p:extLst>
      <p:ext uri="{BB962C8B-B14F-4D97-AF65-F5344CB8AC3E}">
        <p14:creationId xmlns:p14="http://schemas.microsoft.com/office/powerpoint/2010/main" val="36686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string library: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5824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b="1" dirty="0"/>
              <a:t>: </a:t>
            </a:r>
            <a:r>
              <a:rPr lang="en-US" dirty="0"/>
              <a:t>compares two strings (note: ==, &lt;, etc. don’t work)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returns 0 if both strings are identical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&lt; 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is lexicographically smaller than </a:t>
            </a:r>
            <a:r>
              <a:rPr lang="en-US" altLang="x-none" b="1" i="1" dirty="0">
                <a:latin typeface="Consolas" charset="0"/>
              </a:rPr>
              <a:t>str2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&gt; 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is </a:t>
            </a:r>
            <a:r>
              <a:rPr lang="en-US" altLang="x-none">
                <a:latin typeface="Calibri" charset="0"/>
                <a:cs typeface="Times New Roman" charset="0"/>
              </a:rPr>
              <a:t>lexicographically larger </a:t>
            </a:r>
            <a:r>
              <a:rPr lang="en-US" altLang="x-none" dirty="0">
                <a:latin typeface="Calibri" charset="0"/>
                <a:cs typeface="Times New Roman" charset="0"/>
              </a:rPr>
              <a:t>than </a:t>
            </a:r>
            <a:r>
              <a:rPr lang="en-US" altLang="x-none" b="1" i="1" dirty="0">
                <a:latin typeface="Consolas" charset="0"/>
              </a:rPr>
              <a:t>str2</a:t>
            </a:r>
            <a:endParaRPr lang="en-US" dirty="0"/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685800" y="3429000"/>
            <a:ext cx="72437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before str2 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copies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, including the null terminator.  (</a:t>
            </a:r>
            <a:r>
              <a:rPr lang="en-US" i="1" dirty="0"/>
              <a:t>Note that you can’t copy a C string using =.</a:t>
            </a:r>
            <a:r>
              <a:rPr lang="en-US" dirty="0"/>
              <a:t>)</a:t>
            </a: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457200" y="2514600"/>
            <a:ext cx="10515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str1[6]; // include space for '\0'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str2[0] =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cello</a:t>
            </a:r>
          </a:p>
        </p:txBody>
      </p: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3935338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27271525-4B9B-9043-AB17-B521E7F31CF1}"/>
              </a:ext>
            </a:extLst>
          </p:cNvPr>
          <p:cNvGraphicFramePr>
            <a:graphicFrameLocks noGrp="1"/>
          </p:cNvGraphicFramePr>
          <p:nvPr/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0555D57-F215-2340-A681-E48DECDAA5E0}"/>
              </a:ext>
            </a:extLst>
          </p:cNvPr>
          <p:cNvSpPr/>
          <p:nvPr/>
        </p:nvSpPr>
        <p:spPr>
          <a:xfrm>
            <a:off x="4038600" y="478228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4D06E7-3F1D-F148-8C05-767405598969}"/>
              </a:ext>
            </a:extLst>
          </p:cNvPr>
          <p:cNvSpPr/>
          <p:nvPr/>
        </p:nvSpPr>
        <p:spPr>
          <a:xfrm>
            <a:off x="4816651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AACA65-74F1-074A-9FE5-A3F0E5D67250}"/>
              </a:ext>
            </a:extLst>
          </p:cNvPr>
          <p:cNvSpPr/>
          <p:nvPr/>
        </p:nvSpPr>
        <p:spPr>
          <a:xfrm>
            <a:off x="5559000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58E0B-DA4B-F046-9D70-1D71BAEE4A85}"/>
              </a:ext>
            </a:extLst>
          </p:cNvPr>
          <p:cNvSpPr/>
          <p:nvPr/>
        </p:nvSpPr>
        <p:spPr>
          <a:xfrm>
            <a:off x="6304715" y="478224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EC545-DC66-A54F-85A1-8B50AC73C042}"/>
              </a:ext>
            </a:extLst>
          </p:cNvPr>
          <p:cNvSpPr/>
          <p:nvPr/>
        </p:nvSpPr>
        <p:spPr>
          <a:xfrm>
            <a:off x="7065938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2E-F44B-0045-A268-9588DBF68164}"/>
              </a:ext>
            </a:extLst>
          </p:cNvPr>
          <p:cNvSpPr/>
          <p:nvPr/>
        </p:nvSpPr>
        <p:spPr>
          <a:xfrm>
            <a:off x="7825115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ECF68C-56CA-1048-87E8-9273624012B9}"/>
              </a:ext>
            </a:extLst>
          </p:cNvPr>
          <p:cNvCxnSpPr/>
          <p:nvPr/>
        </p:nvCxnSpPr>
        <p:spPr>
          <a:xfrm>
            <a:off x="4267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9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1.11022E-16 L 0.0625 1.11022E-1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1.11022E-16 L 0.125 1.11022E-16 " pathEditMode="relative" ptsTypes="AA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1.11022E-16 L 0.1875 1.11022E-16 " pathEditMode="relative" ptsTypes="AA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1.11022E-16 L 0.25 1.11022E-16 " pathEditMode="relative" ptsTypes="AA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1.11022E-16 L 0.3125 1.11022E-16 " pathEditMode="relative" ptsTypes="AA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must make sure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memory bounds is called a </a:t>
            </a:r>
            <a:r>
              <a:rPr lang="en-US" b="1" dirty="0"/>
              <a:t>buffer overflow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1150465-8550-43C7-7A74-4238F85211DF}"/>
              </a:ext>
            </a:extLst>
          </p:cNvPr>
          <p:cNvSpPr txBox="1"/>
          <p:nvPr/>
        </p:nvSpPr>
        <p:spPr>
          <a:xfrm>
            <a:off x="5573025" y="5408200"/>
            <a:ext cx="119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😢</a:t>
            </a:r>
          </a:p>
        </p:txBody>
      </p:sp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11893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E7309B8-6658-8FCB-9B98-AD6FB8F09E54}"/>
              </a:ext>
            </a:extLst>
          </p:cNvPr>
          <p:cNvSpPr txBox="1"/>
          <p:nvPr/>
        </p:nvSpPr>
        <p:spPr>
          <a:xfrm>
            <a:off x="10999510" y="5408200"/>
            <a:ext cx="119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😢</a:t>
            </a:r>
          </a:p>
        </p:txBody>
      </p:sp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copies at most the first n bytes from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won’t get a null terminator either.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"automata"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str[8];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automata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8);	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write a '\0’!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When we fail to terminate a character array with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but treat it as a C string anyway, we can’t expect C string functions to work properly, e.g., </a:t>
            </a:r>
            <a:r>
              <a:rPr lang="en-US" b="1" dirty="0" err="1"/>
              <a:t>strlen</a:t>
            </a:r>
            <a:r>
              <a:rPr lang="en-US" dirty="0"/>
              <a:t> may continue reading beyond the bounds of </a:t>
            </a:r>
            <a:r>
              <a:rPr lang="en-US" b="1" dirty="0"/>
              <a:t>str</a:t>
            </a:r>
            <a:r>
              <a:rPr lang="en-US" dirty="0"/>
              <a:t>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34F0-58E8-1543-AF39-8643ECA5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6FD8-9E0A-0747-BDB0-0CF8853D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77000" cy="5181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What value should go in the blank at right?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5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6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err="1"/>
              <a:t>strlen</a:t>
            </a:r>
            <a:r>
              <a:rPr lang="en-US" dirty="0"/>
              <a:t>("hello")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something else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637533-7DA7-A540-8C4A-C8781852C152}"/>
              </a:ext>
            </a:extLst>
          </p:cNvPr>
          <p:cNvSpPr txBox="1">
            <a:spLocks/>
          </p:cNvSpPr>
          <p:nvPr/>
        </p:nvSpPr>
        <p:spPr bwMode="auto">
          <a:xfrm>
            <a:off x="6934200" y="1321130"/>
            <a:ext cx="48768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______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50F07-0F69-90F0-C58A-37CAC3DEC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7A7B660-FC41-4FA3-025B-9F916243BE24}"/>
              </a:ext>
            </a:extLst>
          </p:cNvPr>
          <p:cNvSpPr/>
          <p:nvPr/>
        </p:nvSpPr>
        <p:spPr>
          <a:xfrm>
            <a:off x="76200" y="2743200"/>
            <a:ext cx="609600" cy="609600"/>
          </a:xfrm>
          <a:prstGeom prst="ellipse">
            <a:avLst/>
          </a:prstGeom>
          <a:noFill/>
          <a:ln w="508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4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FF00-CF85-CE48-BFD2-58B42C9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What is printed out by the following program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char str[9];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(str, "Hi earth");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str[2] = '\0’;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("str = %s,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%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zu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\n",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str,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(str));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b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7295070" y="3048000"/>
            <a:ext cx="46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None/other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80333-7654-3650-0A05-5FFF2893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C61963C-76AC-AC33-2D16-BDAB7B3848B7}"/>
              </a:ext>
            </a:extLst>
          </p:cNvPr>
          <p:cNvSpPr/>
          <p:nvPr/>
        </p:nvSpPr>
        <p:spPr>
          <a:xfrm>
            <a:off x="7174695" y="3352800"/>
            <a:ext cx="609600" cy="609600"/>
          </a:xfrm>
          <a:prstGeom prst="ellipse">
            <a:avLst/>
          </a:prstGeom>
          <a:noFill/>
          <a:ln w="508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str(n)cat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concatenates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same, but </a:t>
            </a:r>
            <a:r>
              <a:rPr lang="en-US" dirty="0" err="1"/>
              <a:t>concats</a:t>
            </a:r>
            <a:r>
              <a:rPr lang="en-US" dirty="0"/>
              <a:t> at most n bytes from </a:t>
            </a:r>
            <a:r>
              <a:rPr lang="en-US" b="1" dirty="0" err="1"/>
              <a:t>src</a:t>
            </a:r>
            <a:r>
              <a:rPr lang="en-US" dirty="0"/>
              <a:t>.</a:t>
            </a:r>
            <a:endParaRPr lang="en-US" altLang="x-none" b="1" dirty="0">
              <a:latin typeface="Calibri" charset="0"/>
              <a:cs typeface="Times New Roman" charset="0"/>
            </a:endParaRPr>
          </a:p>
          <a:p>
            <a:pPr marL="0" indent="0">
              <a:buNone/>
            </a:pP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	// enough space for strings + 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algn="l">
              <a:spcBef>
                <a:spcPts val="0"/>
              </a:spcBef>
            </a:pPr>
            <a:r>
              <a:rPr lang="en-US" sz="2400" dirty="0"/>
              <a:t>Both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/>
              <a:t> and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sz="2400" dirty="0"/>
              <a:t> remove the old '\0' and add a new one at the end. Note that we can’t concatenate C strings using + as we can in C++ or Python.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27735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64894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17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12EBFD81-64E3-AA4F-B690-6DDD64F22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87659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40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181824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108204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9929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 and 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str[3]; 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str[1]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str[2]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*alias = str;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2131676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overlook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equivalently, str2 = &amp;chars[4]</a:t>
            </a: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5F9688-510E-074F-A202-C894D62BB963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4188531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overlook characters at the beginning.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19E1BE-B1F7-8B40-BAE3-2875960D3BD9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 Etudes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char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);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char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+ 2;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);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printed?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1981200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1981200"/>
            <a:ext cx="2090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pomitoes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pomidoes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C1D3E6-1D64-E3A6-5C8C-2AF2C3AB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C14331D-C2D8-7C97-3A4B-84F5187613F2}"/>
              </a:ext>
            </a:extLst>
          </p:cNvPr>
          <p:cNvSpPr/>
          <p:nvPr/>
        </p:nvSpPr>
        <p:spPr>
          <a:xfrm>
            <a:off x="5570460" y="2721546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 Etudes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char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”potatoes"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);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char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+ 2;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"mid"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, 2);</a:t>
            </a:r>
            <a:endParaRPr lang="en-US" sz="2400" b="1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urier" pitchFamily="2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urier" pitchFamily="2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urier" pitchFamily="2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urier" pitchFamily="2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printed?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1981200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1981200"/>
            <a:ext cx="2090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pomitoes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pomidoes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17AD36-FFDB-2040-8798-E24921318D09}"/>
              </a:ext>
            </a:extLst>
          </p:cNvPr>
          <p:cNvSpPr/>
          <p:nvPr/>
        </p:nvSpPr>
        <p:spPr>
          <a:xfrm>
            <a:off x="8001000" y="2356888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C1D3E6-1D64-E3A6-5C8C-2AF2C3AB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3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</a:t>
            </a:r>
            <a:r>
              <a:rPr lang="en-US" altLang="en-US" dirty="0" err="1">
                <a:latin typeface="Consolas" panose="020B0609020204030204" pitchFamily="49" charset="0"/>
              </a:rPr>
              <a:t>doris</a:t>
            </a:r>
            <a:r>
              <a:rPr lang="en-US" altLang="en-US" dirty="0">
                <a:latin typeface="Consolas" panose="020B0609020204030204" pitchFamily="49" charset="0"/>
              </a:rPr>
              <a:t>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urier" pitchFamily="2" charset="0"/>
              </a:rPr>
              <a:t>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do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 err="1">
                <a:latin typeface="Courier" pitchFamily="2" charset="0"/>
              </a:rPr>
              <a:t>dor</a:t>
            </a:r>
            <a:endParaRPr lang="en-US" dirty="0">
              <a:latin typeface="Courier" pitchFamily="2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 err="1">
                <a:latin typeface="Courier" pitchFamily="2" charset="0"/>
              </a:rPr>
              <a:t>dori</a:t>
            </a:r>
            <a:endParaRPr lang="en-US" dirty="0">
              <a:latin typeface="Courier" pitchFamily="2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 err="1">
                <a:latin typeface="Courier" pitchFamily="2" charset="0"/>
              </a:rPr>
              <a:t>doris</a:t>
            </a:r>
            <a:endParaRPr lang="en-US" dirty="0">
              <a:latin typeface="Courier" pitchFamily="2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</a:t>
            </a:r>
            <a:r>
              <a:rPr lang="en-US" dirty="0" err="1">
                <a:latin typeface="Courier" pitchFamily="2" charset="0"/>
              </a:rPr>
              <a:t>oris</a:t>
            </a:r>
            <a:endParaRPr lang="en-US" dirty="0">
              <a:latin typeface="Courier" pitchFamily="2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</a:t>
            </a:r>
            <a:r>
              <a:rPr lang="en-US" dirty="0" err="1">
                <a:latin typeface="Courier" pitchFamily="2" charset="0"/>
              </a:rPr>
              <a:t>ris</a:t>
            </a:r>
            <a:endParaRPr lang="en-US" dirty="0">
              <a:latin typeface="Courier" pitchFamily="2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is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 s</a:t>
            </a: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21602C20-D216-377E-788F-AEB5955F7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514600"/>
            <a:ext cx="3651250" cy="365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String Diamond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4CDE6-CC5B-9F4E-B28C-D7E273C119AE}"/>
              </a:ext>
            </a:extLst>
          </p:cNvPr>
          <p:cNvSpPr txBox="1"/>
          <p:nvPr/>
        </p:nvSpPr>
        <p:spPr>
          <a:xfrm>
            <a:off x="4990567" y="6324600"/>
            <a:ext cx="221086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string_diamond.c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15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E708-DB73-2845-B715-7EB72507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Letters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FB427-267C-6944-A7D9-CFA9CAC60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/>
              <a:t> returns a pointer to the first occurrence of a character in a string, or NULL if the character is not in the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laureate[15];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"Katalin 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Kariko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*first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'a'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*last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strrchr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'a'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laureate);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Katalin Kariko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first);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atalin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Kariko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last);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ariko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are multiple occurrences of the letter,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/>
              <a:t> returns a pointer to the </a:t>
            </a:r>
            <a:r>
              <a:rPr lang="en-US" i="1" dirty="0"/>
              <a:t>first</a:t>
            </a:r>
            <a:r>
              <a:rPr lang="en-US" dirty="0"/>
              <a:t> one.  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chr</a:t>
            </a:r>
            <a:r>
              <a:rPr lang="en-US" dirty="0"/>
              <a:t> to obtain a pointer to the </a:t>
            </a:r>
            <a:r>
              <a:rPr lang="en-US" i="1" dirty="0"/>
              <a:t>last </a:t>
            </a:r>
            <a:r>
              <a:rPr lang="en-US" dirty="0"/>
              <a:t>occurrence.</a:t>
            </a:r>
          </a:p>
        </p:txBody>
      </p:sp>
    </p:spTree>
    <p:extLst>
      <p:ext uri="{BB962C8B-B14F-4D97-AF65-F5344CB8AC3E}">
        <p14:creationId xmlns:p14="http://schemas.microsoft.com/office/powerpoint/2010/main" val="104585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E708-DB73-2845-B715-7EB72507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FB427-267C-6944-A7D9-CFA9CAC60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/>
              <a:t> returns a pointer to the first occurrence of the second string in the first, or NULL if it cannot be found.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laureate[17];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"Carolyn 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Bertozzi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zz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zz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laureate);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Carolyn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Bertozzi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zz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zzi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are multiple occurrences of the string,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/>
              <a:t> returns a pointer to the </a:t>
            </a:r>
            <a:r>
              <a:rPr lang="en-US" i="1" dirty="0"/>
              <a:t>first</a:t>
            </a:r>
            <a:r>
              <a:rPr lang="en-US" dirty="0"/>
              <a:t> one.</a:t>
            </a:r>
          </a:p>
        </p:txBody>
      </p:sp>
    </p:spTree>
    <p:extLst>
      <p:ext uri="{BB962C8B-B14F-4D97-AF65-F5344CB8AC3E}">
        <p14:creationId xmlns:p14="http://schemas.microsoft.com/office/powerpoint/2010/main" val="380580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81D4-1D56-F148-8076-ED3C4A63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Spans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F353-1F38-6241-8863-7068D78FA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/>
              <a:t> returns the </a:t>
            </a:r>
            <a:r>
              <a:rPr lang="en-US" i="1" dirty="0"/>
              <a:t>length</a:t>
            </a:r>
            <a:r>
              <a:rPr lang="en-US" dirty="0"/>
              <a:t> of the initial part of the first string which contains only characters in the second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laureate[17];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"Barry Sharpless"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 + 1,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"road"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FEA5D9-8351-BF47-B2C3-74163B117036}"/>
              </a:ext>
            </a:extLst>
          </p:cNvPr>
          <p:cNvSpPr txBox="1"/>
          <p:nvPr/>
        </p:nvSpPr>
        <p:spPr>
          <a:xfrm>
            <a:off x="457200" y="5368406"/>
            <a:ext cx="1127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"How many places can we go in the first string before I encounter a character </a:t>
            </a:r>
            <a:r>
              <a:rPr lang="en-US" sz="3200" b="1" u="sng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not in</a:t>
            </a:r>
            <a:r>
              <a:rPr lang="en-US" sz="3200" b="1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 the second string?"</a:t>
            </a:r>
          </a:p>
        </p:txBody>
      </p:sp>
    </p:spTree>
    <p:extLst>
      <p:ext uri="{BB962C8B-B14F-4D97-AF65-F5344CB8AC3E}">
        <p14:creationId xmlns:p14="http://schemas.microsoft.com/office/powerpoint/2010/main" val="24412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81D4-1D56-F148-8076-ED3C4A63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Spans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F353-1F38-6241-8863-7068D78FA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strcspn</a:t>
            </a:r>
            <a:r>
              <a:rPr lang="en-US" dirty="0"/>
              <a:t> (c = "complement") returns the </a:t>
            </a:r>
            <a:r>
              <a:rPr lang="en-US" i="1" dirty="0"/>
              <a:t>length</a:t>
            </a:r>
            <a:r>
              <a:rPr lang="en-US" dirty="0"/>
              <a:t> of the initial part of the first string which contains only characters </a:t>
            </a:r>
            <a:r>
              <a:rPr lang="en-US" u="sng" dirty="0"/>
              <a:t>not in</a:t>
            </a:r>
            <a:r>
              <a:rPr lang="en-US" dirty="0"/>
              <a:t> the second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laureate[17];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"Barry Sharpless"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(laureate + 2,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abcde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B137B0-B48E-9949-8125-9E99BA18BF41}"/>
              </a:ext>
            </a:extLst>
          </p:cNvPr>
          <p:cNvSpPr txBox="1"/>
          <p:nvPr/>
        </p:nvSpPr>
        <p:spPr>
          <a:xfrm>
            <a:off x="457200" y="5368406"/>
            <a:ext cx="1127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"How many places can we go in the first string before I encounter a character </a:t>
            </a:r>
            <a:r>
              <a:rPr lang="en-US" sz="3200" b="1" u="sng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in</a:t>
            </a:r>
            <a:r>
              <a:rPr lang="en-US" sz="3200" b="1" dirty="0">
                <a:solidFill>
                  <a:srgbClr val="0432FF"/>
                </a:solidFill>
                <a:latin typeface="Optima" panose="02000503060000020004" pitchFamily="2" charset="0"/>
                <a:ea typeface="Batang" panose="02030600000101010101" pitchFamily="18" charset="-127"/>
              </a:rPr>
              <a:t> the second string?"</a:t>
            </a:r>
          </a:p>
        </p:txBody>
      </p:sp>
    </p:spTree>
    <p:extLst>
      <p:ext uri="{BB962C8B-B14F-4D97-AF65-F5344CB8AC3E}">
        <p14:creationId xmlns:p14="http://schemas.microsoft.com/office/powerpoint/2010/main" val="72667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</a:t>
            </a:r>
            <a:r>
              <a:rPr lang="en-US" dirty="0">
                <a:cs typeface="Courier New" panose="02070309020205020404" pitchFamily="49" charset="0"/>
              </a:rPr>
              <a:t>We can still operate on the string the same way as with a char[].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foo(char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str[1];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 also write this, but it is really a pointer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foo(char str[]) { ...</a:t>
            </a:r>
          </a:p>
        </p:txBody>
      </p:sp>
    </p:spTree>
    <p:extLst>
      <p:ext uri="{BB962C8B-B14F-4D97-AF65-F5344CB8AC3E}">
        <p14:creationId xmlns:p14="http://schemas.microsoft.com/office/powerpoint/2010/main" val="3240071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D7DB-36F5-C449-9B9E-4D51A128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D66D-621B-E245-92BA-EE4EAFDC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make an array of strings to group multiple strings together: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*array[5];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space to store 5 char *s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also use the following shorthand to initialize a string array: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*array[] =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"Hello",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"Hi",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"Hey there"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6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D7DB-36F5-C449-9B9E-4D51A128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D66D-621B-E245-92BA-EE4EAFDC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can access each string using bracket syntax: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array[0]);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 out first string</a:t>
            </a: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/>
              <a:t>When an array is passed as a parameter in C, C passes a </a:t>
            </a:r>
            <a:r>
              <a:rPr lang="en-US" i="1" dirty="0"/>
              <a:t>pointer to the array’s first element</a:t>
            </a:r>
            <a:r>
              <a:rPr lang="en-US" dirty="0"/>
              <a:t>.  In fact, you’re already seen this with </a:t>
            </a:r>
            <a:r>
              <a:rPr lang="en-US" b="1" dirty="0"/>
              <a:t>main</a:t>
            </a:r>
            <a:r>
              <a:rPr lang="en-US" dirty="0"/>
              <a:t>’s </a:t>
            </a:r>
            <a:r>
              <a:rPr lang="en-US" b="1" dirty="0" err="1"/>
              <a:t>argv</a:t>
            </a:r>
            <a:r>
              <a:rPr lang="en-US" dirty="0"/>
              <a:t> parameter!  This means we write the parameter type as: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**array) {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equivalent to this, but it is really a double pointer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*array[]) {</a:t>
            </a:r>
          </a:p>
        </p:txBody>
      </p:sp>
    </p:spTree>
    <p:extLst>
      <p:ext uri="{BB962C8B-B14F-4D97-AF65-F5344CB8AC3E}">
        <p14:creationId xmlns:p14="http://schemas.microsoft.com/office/powerpoint/2010/main" val="18636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21AF-8D59-8A48-9973-EA6A5D20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0F3EB-EDB5-0B42-9A12-336C00378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 err="1">
                <a:latin typeface="Consolas" panose="020B0609020204030204" pitchFamily="49" charset="0"/>
              </a:rPr>
              <a:t>verifyPassword</a:t>
            </a:r>
            <a:r>
              <a:rPr lang="en-US" altLang="en-US" dirty="0"/>
              <a:t> that accepts a candidate password and certain password criteria and returns whether the password is valid.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*password,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validChars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b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password </a:t>
            </a:r>
            <a:r>
              <a:rPr lang="en-US" altLang="en-US" dirty="0"/>
              <a:t>is </a:t>
            </a:r>
            <a:r>
              <a:rPr lang="en-US" altLang="en-US" u="sng" dirty="0"/>
              <a:t>valid </a:t>
            </a:r>
            <a:r>
              <a:rPr lang="en-US" altLang="en-US" dirty="0"/>
              <a:t>if it contains only letters in </a:t>
            </a:r>
            <a:r>
              <a:rPr lang="en-US" altLang="en-US" b="1" dirty="0" err="1"/>
              <a:t>validChars</a:t>
            </a:r>
            <a:r>
              <a:rPr lang="en-US" altLang="en-US" dirty="0"/>
              <a:t> and does not contain any substrings in </a:t>
            </a:r>
            <a:r>
              <a:rPr lang="en-US" altLang="en-US" b="1" dirty="0" err="1"/>
              <a:t>badSubstrings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6656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21AF-8D59-8A48-9973-EA6A5D20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0F3EB-EDB5-0B42-9A12-336C00378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*password,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validChars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b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Example:</a:t>
            </a:r>
            <a:endParaRPr lang="en-US" altLang="en-US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{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"1234" , "4132"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valid1 =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"1572"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"0123456789"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2);	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true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valid2 =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"141234"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"0123456789"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2);	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false</a:t>
            </a:r>
          </a:p>
        </p:txBody>
      </p:sp>
    </p:spTree>
    <p:extLst>
      <p:ext uri="{BB962C8B-B14F-4D97-AF65-F5344CB8AC3E}">
        <p14:creationId xmlns:p14="http://schemas.microsoft.com/office/powerpoint/2010/main" val="192873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4CDE6-CC5B-9F4E-B28C-D7E273C119AE}"/>
              </a:ext>
            </a:extLst>
          </p:cNvPr>
          <p:cNvSpPr txBox="1"/>
          <p:nvPr/>
        </p:nvSpPr>
        <p:spPr>
          <a:xfrm>
            <a:off x="4934394" y="6324600"/>
            <a:ext cx="23374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verify_password.c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344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13062</TotalTime>
  <Words>4016</Words>
  <Application>Microsoft Macintosh PowerPoint</Application>
  <PresentationFormat>Widescreen</PresentationFormat>
  <Paragraphs>924</Paragraphs>
  <Slides>44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Andale Mono</vt:lpstr>
      <vt:lpstr>Arial</vt:lpstr>
      <vt:lpstr>Calibri</vt:lpstr>
      <vt:lpstr>Chalkboard</vt:lpstr>
      <vt:lpstr>Consolas</vt:lpstr>
      <vt:lpstr>Courier</vt:lpstr>
      <vt:lpstr>Courier New</vt:lpstr>
      <vt:lpstr>Optima</vt:lpstr>
      <vt:lpstr>Tahoma</vt:lpstr>
      <vt:lpstr>Verdana</vt:lpstr>
      <vt:lpstr>Default Design</vt:lpstr>
      <vt:lpstr>CS107, Lecture 6  C Strings</vt:lpstr>
      <vt:lpstr>CS107 Topic 2: How can a computer represent more complex data items, like text?  </vt:lpstr>
      <vt:lpstr>CS107 Topic 2</vt:lpstr>
      <vt:lpstr>char</vt:lpstr>
      <vt:lpstr>ASCII</vt:lpstr>
      <vt:lpstr>Common ctype.h Functions</vt:lpstr>
      <vt:lpstr>Common ctype.h Functions</vt:lpstr>
      <vt:lpstr>C Strings</vt:lpstr>
      <vt:lpstr>String Length</vt:lpstr>
      <vt:lpstr>C Strings As Parameters</vt:lpstr>
      <vt:lpstr>C Strings As Parameters</vt:lpstr>
      <vt:lpstr>Common string.h Functions</vt:lpstr>
      <vt:lpstr>The string library: strcmp</vt:lpstr>
      <vt:lpstr>The string library: strcpy</vt:lpstr>
      <vt:lpstr>Copying Strings -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String Copying Exercise</vt:lpstr>
      <vt:lpstr>String Exercise</vt:lpstr>
      <vt:lpstr>The string library: str(n)cat</vt:lpstr>
      <vt:lpstr>Concatenating Strings</vt:lpstr>
      <vt:lpstr>Concatenating Strings</vt:lpstr>
      <vt:lpstr>Concatenating Strings</vt:lpstr>
      <vt:lpstr>Substrings and char *</vt:lpstr>
      <vt:lpstr>Substrings</vt:lpstr>
      <vt:lpstr>Substrings</vt:lpstr>
      <vt:lpstr>C String Etudes</vt:lpstr>
      <vt:lpstr>C String Etudes</vt:lpstr>
      <vt:lpstr>String Diamond</vt:lpstr>
      <vt:lpstr>Practice: String Diamond</vt:lpstr>
      <vt:lpstr>Searching For Letters</vt:lpstr>
      <vt:lpstr>Searching For Strings</vt:lpstr>
      <vt:lpstr>String Spans</vt:lpstr>
      <vt:lpstr>String Spans</vt:lpstr>
      <vt:lpstr>C Strings As Parameters</vt:lpstr>
      <vt:lpstr>Arrays of Strings</vt:lpstr>
      <vt:lpstr>Arrays of Strings</vt:lpstr>
      <vt:lpstr>Practice: Password Verification</vt:lpstr>
      <vt:lpstr>Practice: Password Verification</vt:lpstr>
      <vt:lpstr>Practice: Password Verification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1269</cp:revision>
  <cp:lastPrinted>2025-10-01T22:21:17Z</cp:lastPrinted>
  <dcterms:created xsi:type="dcterms:W3CDTF">2008-06-28T20:57:21Z</dcterms:created>
  <dcterms:modified xsi:type="dcterms:W3CDTF">2025-10-03T16:06:47Z</dcterms:modified>
</cp:coreProperties>
</file>