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handoutMasterIdLst>
    <p:handoutMasterId r:id="rId16"/>
  </p:handoutMasterIdLst>
  <p:sldIdLst>
    <p:sldId id="256" r:id="rId2"/>
    <p:sldId id="286" r:id="rId3"/>
    <p:sldId id="564" r:id="rId4"/>
    <p:sldId id="698" r:id="rId5"/>
    <p:sldId id="699" r:id="rId6"/>
    <p:sldId id="700" r:id="rId7"/>
    <p:sldId id="587" r:id="rId8"/>
    <p:sldId id="575" r:id="rId9"/>
    <p:sldId id="586" r:id="rId10"/>
    <p:sldId id="585" r:id="rId11"/>
    <p:sldId id="568" r:id="rId12"/>
    <p:sldId id="569" r:id="rId13"/>
    <p:sldId id="398" r:id="rId1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286"/>
            <p14:sldId id="564"/>
            <p14:sldId id="698"/>
            <p14:sldId id="699"/>
            <p14:sldId id="700"/>
            <p14:sldId id="587"/>
            <p14:sldId id="575"/>
            <p14:sldId id="586"/>
            <p14:sldId id="585"/>
            <p14:sldId id="568"/>
            <p14:sldId id="569"/>
            <p14:sldId id="398"/>
          </p14:sldIdLst>
        </p14:section>
        <p14:section name="Recap" id="{509FF919-21CD-EF43-AE53-6AEA6BAB18FF}">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83" autoAdjust="0"/>
    <p:restoredTop sz="86939" autoAdjust="0"/>
  </p:normalViewPr>
  <p:slideViewPr>
    <p:cSldViewPr>
      <p:cViewPr varScale="1">
        <p:scale>
          <a:sx n="106" d="100"/>
          <a:sy n="106" d="100"/>
        </p:scale>
        <p:origin x="2648"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387500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1140089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2976453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285683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610590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Nick </a:t>
            </a:r>
            <a:r>
              <a:rPr lang="en-US" altLang="x-none" sz="800" dirty="0" err="1">
                <a:latin typeface="Calibri" charset="0"/>
              </a:rPr>
              <a:t>Troccoli</a:t>
            </a:r>
            <a:r>
              <a:rPr lang="en-US" altLang="x-none" sz="800" dirty="0">
                <a:latin typeface="Calibri" charset="0"/>
              </a:rPr>
              <a:t>,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86308/discussion/707813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cvedetails.com/cve/CVE-2002-0362/"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en.wikipedia.org/wiki/Morris_worm" TargetMode="External"/><Relationship Id="rId4" Type="http://schemas.openxmlformats.org/officeDocument/2006/relationships/hyperlink" Target="https://www.computerworld.com/article/2586310/aol-instant-messenger-vulnerable-to-hackers.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github.com/microsoft/veron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7</a:t>
            </a:r>
            <a:br>
              <a:rPr lang="en-US" dirty="0"/>
            </a:br>
            <a:r>
              <a:rPr lang="en-US" sz="3400" dirty="0"/>
              <a:t> C Strings</a:t>
            </a:r>
          </a:p>
        </p:txBody>
      </p:sp>
      <p:sp>
        <p:nvSpPr>
          <p:cNvPr id="4" name="Subtitle 2">
            <a:extLst>
              <a:ext uri="{FF2B5EF4-FFF2-40B4-BE49-F238E27FC236}">
                <a16:creationId xmlns:a16="http://schemas.microsoft.com/office/drawing/2014/main" id="{2D570ACC-D8AF-1F20-A43F-40B0A8A45BB3}"/>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K&amp;R (1.9, 5.5, Appendix B3) or Essential C section 3</a:t>
            </a:r>
          </a:p>
          <a:p>
            <a:pPr fontAlgn="auto">
              <a:spcBef>
                <a:spcPts val="360"/>
              </a:spcBef>
              <a:spcAft>
                <a:spcPts val="0"/>
              </a:spcAft>
            </a:pPr>
            <a:r>
              <a:rPr lang="en-US" sz="2000" dirty="0">
                <a:hlinkClick r:id="rId3"/>
              </a:rPr>
              <a:t>Ed Discussion</a:t>
            </a: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t>Recall: Buffer Overflows</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562600"/>
          </a:xfrm>
        </p:spPr>
        <p:txBody>
          <a:bodyPr/>
          <a:lstStyle/>
          <a:p>
            <a:pPr marL="0" indent="0">
              <a:buNone/>
            </a:pPr>
            <a:r>
              <a:rPr lang="en-US" dirty="0"/>
              <a:t>We must make sure there is enough space in the destination to hold the entire copy, </a:t>
            </a:r>
            <a:r>
              <a:rPr lang="en-US" i="1" dirty="0"/>
              <a:t>including the null-terminating character</a:t>
            </a:r>
            <a:r>
              <a:rPr lang="en-US" dirty="0"/>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t>	</a:t>
            </a:r>
            <a:r>
              <a:rPr lang="en-US" sz="2400" dirty="0">
                <a:latin typeface="Consolas" panose="020B0609020204030204" pitchFamily="49" charset="0"/>
                <a:cs typeface="Consolas" panose="020B0609020204030204" pitchFamily="49" charset="0"/>
              </a:rPr>
              <a:t>char str2[6];				</a:t>
            </a:r>
            <a:r>
              <a:rPr lang="en-US" sz="2400" dirty="0">
                <a:solidFill>
                  <a:srgbClr val="00B050"/>
                </a:solidFill>
                <a:latin typeface="Consolas" panose="020B0609020204030204" pitchFamily="49" charset="0"/>
                <a:cs typeface="Consolas" panose="020B0609020204030204" pitchFamily="49" charset="0"/>
              </a:rPr>
              <a:t>// not enough space!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(str2, </a:t>
            </a:r>
            <a:r>
              <a:rPr lang="en-US" sz="2400" dirty="0">
                <a:solidFill>
                  <a:srgbClr val="0432FF"/>
                </a:solidFill>
                <a:latin typeface="Consolas" panose="020B0609020204030204" pitchFamily="49" charset="0"/>
                <a:cs typeface="Consolas" panose="020B0609020204030204" pitchFamily="49" charset="0"/>
              </a:rPr>
              <a:t>"hello, world!"</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overwrites other memory!</a:t>
            </a: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a:spcBef>
                <a:spcPts val="0"/>
              </a:spcBef>
            </a:pPr>
            <a:r>
              <a:rPr lang="en-US" dirty="0"/>
              <a:t>Buffer overflows are dangerous because they allow </a:t>
            </a:r>
            <a:r>
              <a:rPr lang="en-US" b="1" dirty="0"/>
              <a:t>data meant for one part of memory to spill over into another</a:t>
            </a:r>
            <a:r>
              <a:rPr lang="en-US" dirty="0"/>
              <a:t>, potentially overwriting variables, control data, or even assembly code instructions. </a:t>
            </a:r>
          </a:p>
          <a:p>
            <a:pPr>
              <a:spcBef>
                <a:spcPts val="0"/>
              </a:spcBef>
            </a:pPr>
            <a:r>
              <a:rPr lang="en-US" dirty="0"/>
              <a:t>Such overwrites can lead to program instability and crashes, and they can even be exploited to redirect execution to malicious code.</a:t>
            </a:r>
            <a:endParaRPr lang="en-US" sz="2400"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789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DAEBEED-82C6-F144-BC28-943CDD6423DC}"/>
              </a:ext>
            </a:extLst>
          </p:cNvPr>
          <p:cNvSpPr/>
          <p:nvPr/>
        </p:nvSpPr>
        <p:spPr>
          <a:xfrm>
            <a:off x="5871238" y="4995068"/>
            <a:ext cx="6098100" cy="369332"/>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 other program memory -</a:t>
            </a:r>
          </a:p>
        </p:txBody>
      </p:sp>
      <p:graphicFrame>
        <p:nvGraphicFramePr>
          <p:cNvPr id="10" name="Group 63">
            <a:extLst>
              <a:ext uri="{FF2B5EF4-FFF2-40B4-BE49-F238E27FC236}">
                <a16:creationId xmlns:a16="http://schemas.microsoft.com/office/drawing/2014/main" id="{4B4E2B83-BE49-B946-8D30-8627F0CD7495}"/>
              </a:ext>
            </a:extLst>
          </p:cNvPr>
          <p:cNvGraphicFramePr>
            <a:graphicFrameLocks noGrp="1"/>
          </p:cNvGraphicFramePr>
          <p:nvPr/>
        </p:nvGraphicFramePr>
        <p:xfrm>
          <a:off x="5791203" y="4989100"/>
          <a:ext cx="6172192" cy="419100"/>
        </p:xfrm>
        <a:graphic>
          <a:graphicData uri="http://schemas.openxmlformats.org/drawingml/2006/table">
            <a:tbl>
              <a:tblPr/>
              <a:tblGrid>
                <a:gridCol w="771524">
                  <a:extLst>
                    <a:ext uri="{9D8B030D-6E8A-4147-A177-3AD203B41FA5}">
                      <a16:colId xmlns:a16="http://schemas.microsoft.com/office/drawing/2014/main" val="20001"/>
                    </a:ext>
                  </a:extLst>
                </a:gridCol>
                <a:gridCol w="771524">
                  <a:extLst>
                    <a:ext uri="{9D8B030D-6E8A-4147-A177-3AD203B41FA5}">
                      <a16:colId xmlns:a16="http://schemas.microsoft.com/office/drawing/2014/main" val="20002"/>
                    </a:ext>
                  </a:extLst>
                </a:gridCol>
                <a:gridCol w="771524">
                  <a:extLst>
                    <a:ext uri="{9D8B030D-6E8A-4147-A177-3AD203B41FA5}">
                      <a16:colId xmlns:a16="http://schemas.microsoft.com/office/drawing/2014/main" val="20003"/>
                    </a:ext>
                  </a:extLst>
                </a:gridCol>
                <a:gridCol w="771524">
                  <a:extLst>
                    <a:ext uri="{9D8B030D-6E8A-4147-A177-3AD203B41FA5}">
                      <a16:colId xmlns:a16="http://schemas.microsoft.com/office/drawing/2014/main" val="20004"/>
                    </a:ext>
                  </a:extLst>
                </a:gridCol>
                <a:gridCol w="771524">
                  <a:extLst>
                    <a:ext uri="{9D8B030D-6E8A-4147-A177-3AD203B41FA5}">
                      <a16:colId xmlns:a16="http://schemas.microsoft.com/office/drawing/2014/main" val="20005"/>
                    </a:ext>
                  </a:extLst>
                </a:gridCol>
                <a:gridCol w="771524">
                  <a:extLst>
                    <a:ext uri="{9D8B030D-6E8A-4147-A177-3AD203B41FA5}">
                      <a16:colId xmlns:a16="http://schemas.microsoft.com/office/drawing/2014/main" val="872084574"/>
                    </a:ext>
                  </a:extLst>
                </a:gridCol>
                <a:gridCol w="771524">
                  <a:extLst>
                    <a:ext uri="{9D8B030D-6E8A-4147-A177-3AD203B41FA5}">
                      <a16:colId xmlns:a16="http://schemas.microsoft.com/office/drawing/2014/main" val="3094255694"/>
                    </a:ext>
                  </a:extLst>
                </a:gridCol>
                <a:gridCol w="771524">
                  <a:extLst>
                    <a:ext uri="{9D8B030D-6E8A-4147-A177-3AD203B41FA5}">
                      <a16:colId xmlns:a16="http://schemas.microsoft.com/office/drawing/2014/main" val="20006"/>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C00000"/>
                          </a:solidFill>
                          <a:effectLst/>
                          <a:latin typeface="Consolas" charset="0"/>
                        </a:rPr>
                        <a:t>'\0'</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t>Recall: Buffer Overflows</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562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char str1[14];</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(str1, </a:t>
            </a:r>
            <a:r>
              <a:rPr lang="en-US" sz="2400" dirty="0">
                <a:solidFill>
                  <a:srgbClr val="0432FF"/>
                </a:solidFill>
                <a:latin typeface="Consolas" panose="020B0609020204030204" pitchFamily="49" charset="0"/>
                <a:cs typeface="Consolas" panose="020B0609020204030204" pitchFamily="49" charset="0"/>
              </a:rPr>
              <a:t>"hello, world!"</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str2[6];		</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(str2, str1);	</a:t>
            </a:r>
            <a:r>
              <a:rPr lang="en-US" sz="2400" dirty="0">
                <a:solidFill>
                  <a:srgbClr val="00B050"/>
                </a:solidFill>
                <a:latin typeface="Consolas" panose="020B0609020204030204" pitchFamily="49" charset="0"/>
                <a:cs typeface="Consolas" panose="020B0609020204030204" pitchFamily="49" charset="0"/>
              </a:rPr>
              <a:t>// not enough space - overwrites other memory!</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DBD04DE6-7FC0-444A-B695-377FBA062CA1}"/>
              </a:ext>
            </a:extLst>
          </p:cNvPr>
          <p:cNvSpPr txBox="1"/>
          <p:nvPr/>
        </p:nvSpPr>
        <p:spPr>
          <a:xfrm>
            <a:off x="457200" y="37073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str1</a:t>
            </a:r>
          </a:p>
        </p:txBody>
      </p:sp>
      <p:graphicFrame>
        <p:nvGraphicFramePr>
          <p:cNvPr id="6" name="Group 63">
            <a:extLst>
              <a:ext uri="{FF2B5EF4-FFF2-40B4-BE49-F238E27FC236}">
                <a16:creationId xmlns:a16="http://schemas.microsoft.com/office/drawing/2014/main" id="{4E14A520-6ED1-E14F-8198-2B60677D3BD9}"/>
              </a:ext>
            </a:extLst>
          </p:cNvPr>
          <p:cNvGraphicFramePr>
            <a:graphicFrameLocks noGrp="1"/>
          </p:cNvGraphicFramePr>
          <p:nvPr/>
        </p:nvGraphicFramePr>
        <p:xfrm>
          <a:off x="1148415" y="4579937"/>
          <a:ext cx="4642788" cy="830263"/>
        </p:xfrm>
        <a:graphic>
          <a:graphicData uri="http://schemas.openxmlformats.org/drawingml/2006/table">
            <a:tbl>
              <a:tblPr/>
              <a:tblGrid>
                <a:gridCol w="773798">
                  <a:extLst>
                    <a:ext uri="{9D8B030D-6E8A-4147-A177-3AD203B41FA5}">
                      <a16:colId xmlns:a16="http://schemas.microsoft.com/office/drawing/2014/main" val="20001"/>
                    </a:ext>
                  </a:extLst>
                </a:gridCol>
                <a:gridCol w="773798">
                  <a:extLst>
                    <a:ext uri="{9D8B030D-6E8A-4147-A177-3AD203B41FA5}">
                      <a16:colId xmlns:a16="http://schemas.microsoft.com/office/drawing/2014/main" val="20002"/>
                    </a:ext>
                  </a:extLst>
                </a:gridCol>
                <a:gridCol w="773798">
                  <a:extLst>
                    <a:ext uri="{9D8B030D-6E8A-4147-A177-3AD203B41FA5}">
                      <a16:colId xmlns:a16="http://schemas.microsoft.com/office/drawing/2014/main" val="20003"/>
                    </a:ext>
                  </a:extLst>
                </a:gridCol>
                <a:gridCol w="773798">
                  <a:extLst>
                    <a:ext uri="{9D8B030D-6E8A-4147-A177-3AD203B41FA5}">
                      <a16:colId xmlns:a16="http://schemas.microsoft.com/office/drawing/2014/main" val="20004"/>
                    </a:ext>
                  </a:extLst>
                </a:gridCol>
                <a:gridCol w="773798">
                  <a:extLst>
                    <a:ext uri="{9D8B030D-6E8A-4147-A177-3AD203B41FA5}">
                      <a16:colId xmlns:a16="http://schemas.microsoft.com/office/drawing/2014/main" val="20005"/>
                    </a:ext>
                  </a:extLst>
                </a:gridCol>
                <a:gridCol w="773798">
                  <a:extLst>
                    <a:ext uri="{9D8B030D-6E8A-4147-A177-3AD203B41FA5}">
                      <a16:colId xmlns:a16="http://schemas.microsoft.com/office/drawing/2014/main" val="20006"/>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97B9E921-9706-6B43-9248-69A262037A4F}"/>
              </a:ext>
            </a:extLst>
          </p:cNvPr>
          <p:cNvSpPr txBox="1"/>
          <p:nvPr/>
        </p:nvSpPr>
        <p:spPr>
          <a:xfrm>
            <a:off x="457199" y="50408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str2</a:t>
            </a:r>
          </a:p>
        </p:txBody>
      </p:sp>
      <p:cxnSp>
        <p:nvCxnSpPr>
          <p:cNvPr id="9" name="Straight Arrow Connector 8">
            <a:extLst>
              <a:ext uri="{FF2B5EF4-FFF2-40B4-BE49-F238E27FC236}">
                <a16:creationId xmlns:a16="http://schemas.microsoft.com/office/drawing/2014/main" id="{EBF7729D-5286-9B4F-AA71-C7375DE504C5}"/>
              </a:ext>
            </a:extLst>
          </p:cNvPr>
          <p:cNvCxnSpPr/>
          <p:nvPr/>
        </p:nvCxnSpPr>
        <p:spPr>
          <a:xfrm>
            <a:off x="11582400" y="4275137"/>
            <a:ext cx="0" cy="3048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Group 63">
            <a:extLst>
              <a:ext uri="{FF2B5EF4-FFF2-40B4-BE49-F238E27FC236}">
                <a16:creationId xmlns:a16="http://schemas.microsoft.com/office/drawing/2014/main" id="{1682AAAD-EA02-2748-B65D-A1267CD0B104}"/>
              </a:ext>
            </a:extLst>
          </p:cNvPr>
          <p:cNvGraphicFramePr>
            <a:graphicFrameLocks noGrp="1"/>
          </p:cNvGraphicFramePr>
          <p:nvPr/>
        </p:nvGraphicFramePr>
        <p:xfrm>
          <a:off x="1148414" y="3246437"/>
          <a:ext cx="10814986" cy="830263"/>
        </p:xfrm>
        <a:graphic>
          <a:graphicData uri="http://schemas.openxmlformats.org/drawingml/2006/table">
            <a:tbl>
              <a:tblPr/>
              <a:tblGrid>
                <a:gridCol w="772499">
                  <a:extLst>
                    <a:ext uri="{9D8B030D-6E8A-4147-A177-3AD203B41FA5}">
                      <a16:colId xmlns:a16="http://schemas.microsoft.com/office/drawing/2014/main" val="20001"/>
                    </a:ext>
                  </a:extLst>
                </a:gridCol>
                <a:gridCol w="772499">
                  <a:extLst>
                    <a:ext uri="{9D8B030D-6E8A-4147-A177-3AD203B41FA5}">
                      <a16:colId xmlns:a16="http://schemas.microsoft.com/office/drawing/2014/main" val="20002"/>
                    </a:ext>
                  </a:extLst>
                </a:gridCol>
                <a:gridCol w="772499">
                  <a:extLst>
                    <a:ext uri="{9D8B030D-6E8A-4147-A177-3AD203B41FA5}">
                      <a16:colId xmlns:a16="http://schemas.microsoft.com/office/drawing/2014/main" val="20003"/>
                    </a:ext>
                  </a:extLst>
                </a:gridCol>
                <a:gridCol w="772499">
                  <a:extLst>
                    <a:ext uri="{9D8B030D-6E8A-4147-A177-3AD203B41FA5}">
                      <a16:colId xmlns:a16="http://schemas.microsoft.com/office/drawing/2014/main" val="20004"/>
                    </a:ext>
                  </a:extLst>
                </a:gridCol>
                <a:gridCol w="772499">
                  <a:extLst>
                    <a:ext uri="{9D8B030D-6E8A-4147-A177-3AD203B41FA5}">
                      <a16:colId xmlns:a16="http://schemas.microsoft.com/office/drawing/2014/main" val="20005"/>
                    </a:ext>
                  </a:extLst>
                </a:gridCol>
                <a:gridCol w="772499">
                  <a:extLst>
                    <a:ext uri="{9D8B030D-6E8A-4147-A177-3AD203B41FA5}">
                      <a16:colId xmlns:a16="http://schemas.microsoft.com/office/drawing/2014/main" val="20006"/>
                    </a:ext>
                  </a:extLst>
                </a:gridCol>
                <a:gridCol w="772499">
                  <a:extLst>
                    <a:ext uri="{9D8B030D-6E8A-4147-A177-3AD203B41FA5}">
                      <a16:colId xmlns:a16="http://schemas.microsoft.com/office/drawing/2014/main" val="20007"/>
                    </a:ext>
                  </a:extLst>
                </a:gridCol>
                <a:gridCol w="772499">
                  <a:extLst>
                    <a:ext uri="{9D8B030D-6E8A-4147-A177-3AD203B41FA5}">
                      <a16:colId xmlns:a16="http://schemas.microsoft.com/office/drawing/2014/main" val="20008"/>
                    </a:ext>
                  </a:extLst>
                </a:gridCol>
                <a:gridCol w="772499">
                  <a:extLst>
                    <a:ext uri="{9D8B030D-6E8A-4147-A177-3AD203B41FA5}">
                      <a16:colId xmlns:a16="http://schemas.microsoft.com/office/drawing/2014/main" val="20009"/>
                    </a:ext>
                  </a:extLst>
                </a:gridCol>
                <a:gridCol w="772499">
                  <a:extLst>
                    <a:ext uri="{9D8B030D-6E8A-4147-A177-3AD203B41FA5}">
                      <a16:colId xmlns:a16="http://schemas.microsoft.com/office/drawing/2014/main" val="20010"/>
                    </a:ext>
                  </a:extLst>
                </a:gridCol>
                <a:gridCol w="772499">
                  <a:extLst>
                    <a:ext uri="{9D8B030D-6E8A-4147-A177-3AD203B41FA5}">
                      <a16:colId xmlns:a16="http://schemas.microsoft.com/office/drawing/2014/main" val="20011"/>
                    </a:ext>
                  </a:extLst>
                </a:gridCol>
                <a:gridCol w="772499">
                  <a:extLst>
                    <a:ext uri="{9D8B030D-6E8A-4147-A177-3AD203B41FA5}">
                      <a16:colId xmlns:a16="http://schemas.microsoft.com/office/drawing/2014/main" val="735071310"/>
                    </a:ext>
                  </a:extLst>
                </a:gridCol>
                <a:gridCol w="772499">
                  <a:extLst>
                    <a:ext uri="{9D8B030D-6E8A-4147-A177-3AD203B41FA5}">
                      <a16:colId xmlns:a16="http://schemas.microsoft.com/office/drawing/2014/main" val="3567322394"/>
                    </a:ext>
                  </a:extLst>
                </a:gridCol>
                <a:gridCol w="772499">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41580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D6F8-D870-B241-ABC9-4A69A4393270}"/>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5BD2B629-CD96-7941-98D4-677CA9D2A93C}"/>
              </a:ext>
            </a:extLst>
          </p:cNvPr>
          <p:cNvSpPr>
            <a:spLocks noGrp="1"/>
          </p:cNvSpPr>
          <p:nvPr>
            <p:ph idx="1"/>
          </p:nvPr>
        </p:nvSpPr>
        <p:spPr/>
        <p:txBody>
          <a:bodyPr/>
          <a:lstStyle/>
          <a:p>
            <a:pPr marL="0" indent="0">
              <a:buNone/>
            </a:pPr>
            <a:r>
              <a:rPr lang="en-US" dirty="0"/>
              <a:t>Buffer overflows can be serious, as they can lead to runtime errors and even introduce security vulnerabilities.  Examples include:</a:t>
            </a:r>
            <a:br>
              <a:rPr lang="en-US" dirty="0"/>
            </a:br>
            <a:endParaRPr lang="en-US" dirty="0"/>
          </a:p>
          <a:p>
            <a:pPr lvl="1"/>
            <a:r>
              <a:rPr lang="en-US" dirty="0"/>
              <a:t>accessing memory you shouldn’t be able to access</a:t>
            </a:r>
          </a:p>
          <a:p>
            <a:pPr lvl="1"/>
            <a:r>
              <a:rPr lang="en-US" dirty="0"/>
              <a:t>modifying memory you shouldn’t be modifying</a:t>
            </a:r>
          </a:p>
          <a:p>
            <a:pPr lvl="1"/>
            <a:r>
              <a:rPr lang="en-US" dirty="0"/>
              <a:t>changing the value of a variable used later in the program</a:t>
            </a:r>
          </a:p>
          <a:p>
            <a:pPr lvl="1"/>
            <a:r>
              <a:rPr lang="en-US" dirty="0"/>
              <a:t>changing the program to execute your assembly code instructions instead of its own</a:t>
            </a:r>
          </a:p>
          <a:p>
            <a:pPr marL="0" indent="0">
              <a:buNone/>
            </a:pPr>
            <a:endParaRPr lang="en-US" dirty="0"/>
          </a:p>
          <a:p>
            <a:pPr marL="0" indent="0">
              <a:buNone/>
            </a:pPr>
            <a:r>
              <a:rPr lang="en-US" b="1" dirty="0"/>
              <a:t>It’s our job as programmers to find and fix buffer overflows and other bugs, not just for the functional correctness of our programs, but to protect people who use and interact with our code.</a:t>
            </a:r>
          </a:p>
          <a:p>
            <a:endParaRPr lang="en-US" dirty="0"/>
          </a:p>
        </p:txBody>
      </p:sp>
    </p:spTree>
    <p:extLst>
      <p:ext uri="{BB962C8B-B14F-4D97-AF65-F5344CB8AC3E}">
        <p14:creationId xmlns:p14="http://schemas.microsoft.com/office/powerpoint/2010/main" val="725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48AC6-0CE5-4942-A5BD-B6D1701F726C}"/>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AD94370F-7D53-5D4A-9D71-2DDF1BC74D87}"/>
              </a:ext>
            </a:extLst>
          </p:cNvPr>
          <p:cNvSpPr>
            <a:spLocks noGrp="1"/>
          </p:cNvSpPr>
          <p:nvPr>
            <p:ph idx="1"/>
          </p:nvPr>
        </p:nvSpPr>
        <p:spPr/>
        <p:txBody>
          <a:bodyPr/>
          <a:lstStyle/>
          <a:p>
            <a:r>
              <a:rPr lang="en-US" dirty="0"/>
              <a:t>AOL instant messenger buffer overflow: allowed remote attackers to execute code: </a:t>
            </a:r>
            <a:br>
              <a:rPr lang="en-US" dirty="0"/>
            </a:br>
            <a:endParaRPr lang="en-US" dirty="0"/>
          </a:p>
          <a:p>
            <a:pPr marL="0" indent="0" algn="ctr">
              <a:buNone/>
            </a:pPr>
            <a:r>
              <a:rPr lang="en-US" dirty="0">
                <a:hlinkClick r:id="rId3"/>
              </a:rPr>
              <a:t>https://www.cvedetails.com/cve/CVE-2002-0362/</a:t>
            </a:r>
            <a:br>
              <a:rPr lang="en-US" dirty="0"/>
            </a:br>
            <a:r>
              <a:rPr lang="en-US" dirty="0">
                <a:hlinkClick r:id="rId4"/>
              </a:rPr>
              <a:t>https://www.computerworld.com/article/2586310/aol-instant-messenger-vulnerable-to-hackers.html</a:t>
            </a:r>
            <a:endParaRPr lang="en-US" dirty="0"/>
          </a:p>
          <a:p>
            <a:pPr marL="0" indent="0" algn="ctr">
              <a:buNone/>
            </a:pPr>
            <a:endParaRPr lang="en-US" dirty="0"/>
          </a:p>
          <a:p>
            <a:r>
              <a:rPr lang="en-US" dirty="0"/>
              <a:t>Morris Worm: first internet worm to gain widespread attention; exploited buffer overflow in Unix command called "finger": </a:t>
            </a:r>
          </a:p>
          <a:p>
            <a:pPr marL="0" indent="0">
              <a:buNone/>
            </a:pPr>
            <a:endParaRPr lang="en-US" dirty="0">
              <a:hlinkClick r:id="rId5"/>
            </a:endParaRPr>
          </a:p>
          <a:p>
            <a:pPr marL="0" indent="0" algn="ctr">
              <a:buNone/>
            </a:pPr>
            <a:r>
              <a:rPr lang="en-US" dirty="0">
                <a:hlinkClick r:id="rId5"/>
              </a:rPr>
              <a:t>https://en.wikipedia.org/wiki/Morris_worm</a:t>
            </a:r>
            <a:r>
              <a:rPr lang="en-US" dirty="0"/>
              <a:t> </a:t>
            </a:r>
          </a:p>
        </p:txBody>
      </p:sp>
    </p:spTree>
    <p:extLst>
      <p:ext uri="{BB962C8B-B14F-4D97-AF65-F5344CB8AC3E}">
        <p14:creationId xmlns:p14="http://schemas.microsoft.com/office/powerpoint/2010/main" val="39679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identify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that works for everything. Finding and repairing overflow vulnerabilities require a combination of software development techniques:</a:t>
            </a:r>
            <a:br>
              <a:rPr lang="en-US" dirty="0"/>
            </a:br>
            <a:endParaRPr lang="en-US" dirty="0"/>
          </a:p>
          <a:p>
            <a:pPr lvl="1"/>
            <a:r>
              <a:rPr lang="en-US" dirty="0"/>
              <a:t>vigilance while programming (scrutinizing array reads and writes, pointer arithmetic)</a:t>
            </a:r>
          </a:p>
          <a:p>
            <a:pPr lvl="1"/>
            <a:r>
              <a:rPr lang="en-US" dirty="0"/>
              <a:t>carefully reading documentation</a:t>
            </a:r>
          </a:p>
          <a:p>
            <a:pPr lvl="1"/>
            <a:r>
              <a:rPr lang="en-US" dirty="0"/>
              <a:t>thoroughly testing to identify issues before shipping product</a:t>
            </a:r>
          </a:p>
          <a:p>
            <a:pPr lvl="1"/>
            <a:r>
              <a:rPr lang="en-US" dirty="0"/>
              <a:t>thoroughly documenting assumptions in your code</a:t>
            </a:r>
          </a:p>
          <a:p>
            <a:pPr lvl="1"/>
            <a:r>
              <a:rPr lang="en-US" dirty="0"/>
              <a:t>using software tools to methodically examine code for suspicious function calls</a:t>
            </a:r>
          </a:p>
          <a:p>
            <a:endParaRPr lang="en-US" dirty="0"/>
          </a:p>
        </p:txBody>
      </p:sp>
    </p:spTree>
    <p:extLst>
      <p:ext uri="{BB962C8B-B14F-4D97-AF65-F5344CB8AC3E}">
        <p14:creationId xmlns:p14="http://schemas.microsoft.com/office/powerpoint/2010/main" val="1713510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identify buffer overflow?</a:t>
            </a:r>
          </a:p>
        </p:txBody>
      </p:sp>
      <p:sp>
        <p:nvSpPr>
          <p:cNvPr id="7" name="Text Placeholder 6"/>
          <p:cNvSpPr>
            <a:spLocks noGrp="1"/>
          </p:cNvSpPr>
          <p:nvPr>
            <p:ph idx="1"/>
          </p:nvPr>
        </p:nvSpPr>
        <p:spPr>
          <a:xfrm>
            <a:off x="152400" y="1295400"/>
            <a:ext cx="11811000" cy="5562600"/>
          </a:xfrm>
        </p:spPr>
        <p:txBody>
          <a:bodyPr/>
          <a:lstStyle/>
          <a:p>
            <a:pPr marL="457200" lvl="1" indent="0">
              <a:buNone/>
            </a:pPr>
            <a:r>
              <a:rPr lang="en-US" sz="2800" dirty="0">
                <a:latin typeface="Consolas"/>
                <a:cs typeface="Consolas"/>
              </a:rPr>
              <a:t>MAN page for gets(): </a:t>
            </a:r>
          </a:p>
          <a:p>
            <a:pPr marL="457200" lvl="1" indent="0">
              <a:buNone/>
            </a:pPr>
            <a:endParaRPr lang="en-US" sz="2800" dirty="0">
              <a:latin typeface="Consolas"/>
              <a:cs typeface="Consolas"/>
            </a:endParaRPr>
          </a:p>
          <a:p>
            <a:pPr marL="457200" lvl="1" indent="0" algn="ctr">
              <a:buNone/>
            </a:pPr>
            <a:r>
              <a:rPr lang="en-US" sz="2800" dirty="0">
                <a:effectLst/>
                <a:latin typeface="Andale Mono" panose="020B0509000000000004" pitchFamily="49" charset="0"/>
              </a:rPr>
              <a:t>char *gets(char *</a:t>
            </a:r>
            <a:r>
              <a:rPr lang="en-US" sz="2800" u="sng" dirty="0">
                <a:effectLst/>
                <a:latin typeface="Andale Mono" panose="020B0509000000000004" pitchFamily="49" charset="0"/>
              </a:rPr>
              <a:t>s</a:t>
            </a:r>
            <a:r>
              <a:rPr lang="en-US" sz="2800" dirty="0">
                <a:effectLst/>
                <a:latin typeface="Andale Mono" panose="020B0509000000000004" pitchFamily="49" charset="0"/>
              </a:rPr>
              <a:t>);</a:t>
            </a:r>
          </a:p>
          <a:p>
            <a:pPr marL="457200" lvl="1" indent="0">
              <a:buNone/>
            </a:pPr>
            <a:endParaRPr lang="en-US" sz="2800" dirty="0">
              <a:latin typeface="Consolas"/>
              <a:cs typeface="Consolas"/>
            </a:endParaRPr>
          </a:p>
          <a:p>
            <a:pPr marL="457200" lvl="1" indent="0">
              <a:buNone/>
            </a:pPr>
            <a:r>
              <a:rPr lang="en-US" sz="2800" b="1" dirty="0">
                <a:solidFill>
                  <a:srgbClr val="800000"/>
                </a:solidFill>
                <a:latin typeface="Consolas"/>
                <a:cs typeface="Consolas"/>
              </a:rPr>
              <a:t>Never use gets(). </a:t>
            </a:r>
            <a:r>
              <a:rPr lang="en-US" sz="2800" b="1" dirty="0">
                <a:latin typeface="Consolas"/>
                <a:cs typeface="Consolas"/>
              </a:rPr>
              <a:t>Because it is impossible to tell without knowing the data in advance how many characters gets() will read, and because gets() will continue to store characters past the end of the buffer, it is extremely dangerous to use. It has been used to break computer security. </a:t>
            </a:r>
            <a:r>
              <a:rPr lang="en-US" sz="2800" b="1" dirty="0">
                <a:solidFill>
                  <a:srgbClr val="800000"/>
                </a:solidFill>
                <a:latin typeface="Consolas"/>
                <a:cs typeface="Consolas"/>
              </a:rPr>
              <a:t>Use </a:t>
            </a:r>
            <a:r>
              <a:rPr lang="en-US" sz="2800" b="1" dirty="0" err="1">
                <a:solidFill>
                  <a:srgbClr val="800000"/>
                </a:solidFill>
                <a:latin typeface="Consolas"/>
                <a:cs typeface="Consolas"/>
              </a:rPr>
              <a:t>fgets</a:t>
            </a:r>
            <a:r>
              <a:rPr lang="en-US" sz="2800" b="1" dirty="0">
                <a:solidFill>
                  <a:srgbClr val="800000"/>
                </a:solidFill>
                <a:latin typeface="Consolas"/>
                <a:cs typeface="Consolas"/>
              </a:rPr>
              <a:t>() instead.</a:t>
            </a:r>
            <a:endParaRPr lang="en-US" sz="2800" b="1" dirty="0">
              <a:latin typeface="Consolas"/>
              <a:cs typeface="Consolas"/>
            </a:endParaRPr>
          </a:p>
          <a:p>
            <a:pPr marL="457200" lvl="1" indent="0">
              <a:buNone/>
            </a:pPr>
            <a:endParaRPr lang="en-US" sz="2800" dirty="0">
              <a:latin typeface="Consolas"/>
              <a:cs typeface="Consolas"/>
            </a:endParaRPr>
          </a:p>
          <a:p>
            <a:pPr lvl="1"/>
            <a:endParaRPr lang="en-US" sz="2800" dirty="0">
              <a:latin typeface="Consolas"/>
              <a:cs typeface="Consolas"/>
            </a:endParaRPr>
          </a:p>
        </p:txBody>
      </p:sp>
    </p:spTree>
    <p:extLst>
      <p:ext uri="{BB962C8B-B14F-4D97-AF65-F5344CB8AC3E}">
        <p14:creationId xmlns:p14="http://schemas.microsoft.com/office/powerpoint/2010/main" val="55153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identify buffer overflows?</a:t>
            </a:r>
          </a:p>
        </p:txBody>
      </p:sp>
      <p:sp>
        <p:nvSpPr>
          <p:cNvPr id="6" name="Content Placeholder 5"/>
          <p:cNvSpPr>
            <a:spLocks noGrp="1"/>
          </p:cNvSpPr>
          <p:nvPr>
            <p:ph idx="1"/>
          </p:nvPr>
        </p:nvSpPr>
        <p:spPr/>
        <p:txBody>
          <a:bodyPr/>
          <a:lstStyle/>
          <a:p>
            <a:r>
              <a:rPr lang="en-US" b="1" dirty="0" err="1">
                <a:cs typeface="Consolas"/>
              </a:rPr>
              <a:t>Valgrind</a:t>
            </a:r>
            <a:r>
              <a:rPr lang="en-US" dirty="0">
                <a:cs typeface="Consolas"/>
              </a:rPr>
              <a:t>: your best friend for this</a:t>
            </a:r>
          </a:p>
          <a:p>
            <a:r>
              <a:rPr lang="en-US" dirty="0">
                <a:cs typeface="Consolas"/>
              </a:rPr>
              <a:t>Write your own tests </a:t>
            </a:r>
          </a:p>
          <a:p>
            <a:r>
              <a:rPr lang="en-US" dirty="0">
                <a:cs typeface="Consolas"/>
              </a:rPr>
              <a:t>Consider writing tests </a:t>
            </a:r>
            <a:r>
              <a:rPr lang="en-US" i="1" dirty="0">
                <a:cs typeface="Consolas"/>
              </a:rPr>
              <a:t>before </a:t>
            </a:r>
            <a:r>
              <a:rPr lang="en-US" dirty="0">
                <a:cs typeface="Consolas"/>
              </a:rPr>
              <a:t>writing the main program</a:t>
            </a:r>
          </a:p>
          <a:p>
            <a:endParaRPr lang="en-US" dirty="0">
              <a:latin typeface="Consolas"/>
              <a:cs typeface="Consolas"/>
            </a:endParaRPr>
          </a:p>
          <a:p>
            <a:pPr marL="0" indent="0">
              <a:buNone/>
            </a:pPr>
            <a:r>
              <a:rPr lang="en-US" sz="4000" dirty="0">
                <a:latin typeface="Consolas"/>
                <a:cs typeface="Consolas"/>
              </a:rPr>
              <a:t> </a:t>
            </a:r>
            <a:r>
              <a:rPr lang="en-US" sz="4000" dirty="0"/>
              <a:t>✨ </a:t>
            </a:r>
            <a:r>
              <a:rPr lang="en-US" sz="4000" dirty="0">
                <a:latin typeface="Consolas"/>
                <a:cs typeface="Consolas"/>
              </a:rPr>
              <a:t>cs107.stanford.edu/</a:t>
            </a:r>
            <a:r>
              <a:rPr lang="en-US" sz="4000" dirty="0" err="1">
                <a:latin typeface="Consolas"/>
                <a:cs typeface="Consolas"/>
              </a:rPr>
              <a:t>testing.html</a:t>
            </a:r>
            <a:r>
              <a:rPr lang="en-US" sz="4000" dirty="0">
                <a:latin typeface="Consolas"/>
                <a:cs typeface="Consolas"/>
              </a:rPr>
              <a:t> </a:t>
            </a:r>
            <a:r>
              <a:rPr lang="en-US" sz="4000" dirty="0"/>
              <a:t>✨</a:t>
            </a:r>
            <a:endParaRPr lang="en-US" sz="4000" dirty="0">
              <a:latin typeface="Consolas"/>
              <a:cs typeface="Consolas"/>
            </a:endParaRPr>
          </a:p>
          <a:p>
            <a:endParaRPr lang="en-US" dirty="0">
              <a:latin typeface="Consolas"/>
              <a:cs typeface="Consolas"/>
            </a:endParaRPr>
          </a:p>
          <a:p>
            <a:endParaRPr lang="en-US" dirty="0">
              <a:latin typeface="Consolas"/>
              <a:cs typeface="Consolas"/>
            </a:endParaRPr>
          </a:p>
          <a:p>
            <a:pPr marL="0" indent="0">
              <a:buNone/>
            </a:pPr>
            <a:endParaRPr lang="en-US" dirty="0">
              <a:latin typeface="Consolas"/>
              <a:cs typeface="Consolas"/>
            </a:endParaRPr>
          </a:p>
        </p:txBody>
      </p:sp>
    </p:spTree>
    <p:extLst>
      <p:ext uri="{BB962C8B-B14F-4D97-AF65-F5344CB8AC3E}">
        <p14:creationId xmlns:p14="http://schemas.microsoft.com/office/powerpoint/2010/main" val="1210766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a:xfrm>
            <a:off x="152400" y="1295400"/>
            <a:ext cx="11887200" cy="5562600"/>
          </a:xfrm>
        </p:spPr>
        <p:txBody>
          <a:bodyPr/>
          <a:lstStyle/>
          <a:p>
            <a:pPr marL="0" indent="0">
              <a:buNone/>
            </a:pPr>
            <a:r>
              <a:rPr lang="en-US" dirty="0">
                <a:latin typeface="Consolas"/>
                <a:cs typeface="Consolas"/>
              </a:rPr>
              <a:t>Documentation &amp; MAN Pages (Written by Others)</a:t>
            </a:r>
          </a:p>
          <a:p>
            <a:pPr marL="457200" lvl="1" indent="0">
              <a:buNone/>
            </a:pPr>
            <a:r>
              <a:rPr lang="en-US" dirty="0">
                <a:latin typeface="Consolas"/>
                <a:cs typeface="Consolas"/>
              </a:rPr>
              <a:t>The </a:t>
            </a:r>
            <a:r>
              <a:rPr lang="en-US" dirty="0" err="1">
                <a:latin typeface="Consolas"/>
                <a:cs typeface="Consolas"/>
              </a:rPr>
              <a:t>strcpy</a:t>
            </a:r>
            <a:r>
              <a:rPr lang="en-US" dirty="0">
                <a:latin typeface="Consolas"/>
                <a:cs typeface="Consolas"/>
              </a:rPr>
              <a:t>() function copies the string pointed to by </a:t>
            </a:r>
            <a:r>
              <a:rPr lang="en-US" dirty="0" err="1">
                <a:latin typeface="Consolas"/>
                <a:cs typeface="Consolas"/>
              </a:rPr>
              <a:t>src</a:t>
            </a:r>
            <a:r>
              <a:rPr lang="en-US" dirty="0">
                <a:latin typeface="Consolas"/>
                <a:cs typeface="Consolas"/>
              </a:rPr>
              <a:t>, including the terminating null byte (‘\0’), to the buffer pointed to by </a:t>
            </a:r>
            <a:r>
              <a:rPr lang="en-US" dirty="0" err="1">
                <a:latin typeface="Consolas"/>
                <a:cs typeface="Consolas"/>
              </a:rPr>
              <a:t>dest</a:t>
            </a:r>
            <a:r>
              <a:rPr lang="en-US" dirty="0">
                <a:latin typeface="Consolas"/>
                <a:cs typeface="Consolas"/>
              </a:rPr>
              <a:t>. The strings may not overlap, and the destination string </a:t>
            </a:r>
            <a:r>
              <a:rPr lang="en-US" dirty="0" err="1">
                <a:latin typeface="Consolas"/>
                <a:cs typeface="Consolas"/>
              </a:rPr>
              <a:t>dest</a:t>
            </a:r>
            <a:r>
              <a:rPr lang="en-US" dirty="0">
                <a:latin typeface="Consolas"/>
                <a:cs typeface="Consolas"/>
              </a:rPr>
              <a:t> must be large enough to receive the copy.  </a:t>
            </a:r>
            <a:r>
              <a:rPr lang="en-US" b="1" dirty="0">
                <a:latin typeface="Consolas"/>
                <a:cs typeface="Consolas"/>
              </a:rPr>
              <a:t>Beware of buffer overruns!</a:t>
            </a:r>
          </a:p>
          <a:p>
            <a:pPr marL="457200" lvl="1" indent="0">
              <a:buNone/>
            </a:pPr>
            <a:endParaRPr lang="en-US" dirty="0">
              <a:latin typeface="Consolas"/>
              <a:cs typeface="Consolas"/>
            </a:endParaRPr>
          </a:p>
          <a:p>
            <a:pPr marL="457200" lvl="1" indent="0">
              <a:buNone/>
            </a:pPr>
            <a:r>
              <a:rPr lang="en-US" dirty="0">
                <a:latin typeface="Consolas"/>
                <a:cs typeface="Consolas"/>
              </a:rPr>
              <a:t>If the destination string of a </a:t>
            </a:r>
            <a:r>
              <a:rPr lang="en-US" dirty="0" err="1">
                <a:latin typeface="Consolas"/>
                <a:cs typeface="Consolas"/>
              </a:rPr>
              <a:t>strcpy</a:t>
            </a:r>
            <a:r>
              <a:rPr lang="en-US" dirty="0">
                <a:latin typeface="Consolas"/>
                <a:cs typeface="Consolas"/>
              </a:rPr>
              <a:t>() is not large enough, then </a:t>
            </a:r>
            <a:r>
              <a:rPr lang="en-US" b="1" dirty="0">
                <a:latin typeface="Consolas"/>
                <a:cs typeface="Consolas"/>
              </a:rPr>
              <a:t>anything might happen</a:t>
            </a:r>
            <a:r>
              <a:rPr lang="en-US" dirty="0">
                <a:latin typeface="Consolas"/>
                <a:cs typeface="Consolas"/>
              </a:rPr>
              <a:t>. Overflowing fixed-length string buffers is a favorite cracker technique for taking complete control of the machine. Any time a program reads or copies data into a buffer, the program first needs to check that there’s enough space. This may be unnecessary if you can show that overflow is impossible, but be careful: programs can get changed over time, in ways that may make the impossible possible.</a:t>
            </a:r>
          </a:p>
        </p:txBody>
      </p:sp>
    </p:spTree>
    <p:extLst>
      <p:ext uri="{BB962C8B-B14F-4D97-AF65-F5344CB8AC3E}">
        <p14:creationId xmlns:p14="http://schemas.microsoft.com/office/powerpoint/2010/main" val="1863367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Safe Systems Programming</a:t>
            </a:r>
          </a:p>
        </p:txBody>
      </p:sp>
      <p:sp>
        <p:nvSpPr>
          <p:cNvPr id="3" name="Content Placeholder 2"/>
          <p:cNvSpPr>
            <a:spLocks noGrp="1"/>
          </p:cNvSpPr>
          <p:nvPr>
            <p:ph idx="1"/>
          </p:nvPr>
        </p:nvSpPr>
        <p:spPr/>
        <p:txBody>
          <a:bodyPr/>
          <a:lstStyle/>
          <a:p>
            <a:pPr marL="0" indent="0">
              <a:buNone/>
            </a:pPr>
            <a:r>
              <a:rPr lang="en-US" dirty="0"/>
              <a:t>Choose your Tools &amp; Languages Carefully </a:t>
            </a:r>
          </a:p>
          <a:p>
            <a:pPr marL="0" indent="0">
              <a:buNone/>
            </a:pPr>
            <a:endParaRPr lang="en-US" dirty="0"/>
          </a:p>
          <a:p>
            <a:pPr marL="0" indent="0">
              <a:buNone/>
            </a:pPr>
            <a:r>
              <a:rPr lang="en-US" dirty="0"/>
              <a:t>Existing code bases or requirements for a project may dictate what tools you use. Knowing C is crucial </a:t>
            </a:r>
            <a:r>
              <a:rPr lang="mr-IN" dirty="0"/>
              <a:t>–</a:t>
            </a:r>
            <a:r>
              <a:rPr lang="en-US" dirty="0"/>
              <a:t> it is and will remain widely used. </a:t>
            </a:r>
          </a:p>
          <a:p>
            <a:pPr marL="0" indent="0">
              <a:buNone/>
            </a:pPr>
            <a:r>
              <a:rPr lang="en-US" dirty="0"/>
              <a:t>When you you are choosing tools for systems programming, consider languages that can help guard against programmer error.</a:t>
            </a:r>
          </a:p>
          <a:p>
            <a:pPr marL="0" indent="0">
              <a:buNone/>
            </a:pPr>
            <a:endParaRPr lang="en-US" dirty="0"/>
          </a:p>
          <a:p>
            <a:r>
              <a:rPr lang="en-US" dirty="0"/>
              <a:t>Rust (Mozilla)</a:t>
            </a:r>
          </a:p>
          <a:p>
            <a:r>
              <a:rPr lang="en-US" dirty="0"/>
              <a:t>Go (Google)</a:t>
            </a:r>
          </a:p>
          <a:p>
            <a:r>
              <a:rPr lang="en-US" dirty="0">
                <a:hlinkClick r:id="rId3"/>
              </a:rPr>
              <a:t>Project Verona</a:t>
            </a:r>
            <a:r>
              <a:rPr lang="en-US" dirty="0"/>
              <a:t> (Microsoft)</a:t>
            </a:r>
          </a:p>
        </p:txBody>
      </p:sp>
    </p:spTree>
    <p:extLst>
      <p:ext uri="{BB962C8B-B14F-4D97-AF65-F5344CB8AC3E}">
        <p14:creationId xmlns:p14="http://schemas.microsoft.com/office/powerpoint/2010/main" val="640681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for Computing Machinery (ACM) Code of Ethics</a:t>
            </a:r>
          </a:p>
        </p:txBody>
      </p:sp>
      <p:pic>
        <p:nvPicPr>
          <p:cNvPr id="4" name="Content Placeholder 3" descr="Screen Shot 2021-04-07 at 2.30.03 AM.png"/>
          <p:cNvPicPr>
            <a:picLocks noGrp="1" noChangeAspect="1"/>
          </p:cNvPicPr>
          <p:nvPr>
            <p:ph idx="1"/>
          </p:nvPr>
        </p:nvPicPr>
        <p:blipFill>
          <a:blip r:embed="rId2">
            <a:extLst>
              <a:ext uri="{28A0092B-C50C-407E-A947-70E740481C1C}">
                <a14:useLocalDpi xmlns:a14="http://schemas.microsoft.com/office/drawing/2010/main" val="0"/>
              </a:ext>
            </a:extLst>
          </a:blip>
          <a:srcRect t="7406" b="7406"/>
          <a:stretch>
            <a:fillRect/>
          </a:stretch>
        </p:blipFill>
        <p:spPr/>
      </p:pic>
    </p:spTree>
    <p:extLst>
      <p:ext uri="{BB962C8B-B14F-4D97-AF65-F5344CB8AC3E}">
        <p14:creationId xmlns:p14="http://schemas.microsoft.com/office/powerpoint/2010/main" val="120586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ACM Code of Ethics on Security</a:t>
            </a:r>
          </a:p>
        </p:txBody>
      </p:sp>
      <p:pic>
        <p:nvPicPr>
          <p:cNvPr id="4" name="Content Placeholder 3" descr="Screen Shot 2021-04-07 at 2.29.43 AM.png"/>
          <p:cNvPicPr>
            <a:picLocks noGrp="1" noChangeAspect="1"/>
          </p:cNvPicPr>
          <p:nvPr>
            <p:ph idx="1"/>
          </p:nvPr>
        </p:nvPicPr>
        <p:blipFill>
          <a:blip r:embed="rId2">
            <a:extLst>
              <a:ext uri="{28A0092B-C50C-407E-A947-70E740481C1C}">
                <a14:useLocalDpi xmlns:a14="http://schemas.microsoft.com/office/drawing/2010/main" val="0"/>
              </a:ext>
            </a:extLst>
          </a:blip>
          <a:srcRect t="2555" b="2555"/>
          <a:stretch>
            <a:fillRect/>
          </a:stretch>
        </p:blipFill>
        <p:spPr/>
      </p:pic>
    </p:spTree>
    <p:extLst>
      <p:ext uri="{BB962C8B-B14F-4D97-AF65-F5344CB8AC3E}">
        <p14:creationId xmlns:p14="http://schemas.microsoft.com/office/powerpoint/2010/main" val="1387592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Memory Errors</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7" name="TextBox 6">
            <a:extLst>
              <a:ext uri="{FF2B5EF4-FFF2-40B4-BE49-F238E27FC236}">
                <a16:creationId xmlns:a16="http://schemas.microsoft.com/office/drawing/2014/main" id="{CE21D2C8-C8B3-3F44-884E-420A9C37D787}"/>
              </a:ext>
            </a:extLst>
          </p:cNvPr>
          <p:cNvSpPr txBox="1"/>
          <p:nvPr/>
        </p:nvSpPr>
        <p:spPr>
          <a:xfrm>
            <a:off x="5053886" y="6324600"/>
            <a:ext cx="208422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memory_errors.c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95654148"/>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16214</TotalTime>
  <Words>888</Words>
  <Application>Microsoft Macintosh PowerPoint</Application>
  <PresentationFormat>Widescreen</PresentationFormat>
  <Paragraphs>126</Paragraphs>
  <Slides>13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Andale Mono</vt:lpstr>
      <vt:lpstr>Arial</vt:lpstr>
      <vt:lpstr>Calibri</vt:lpstr>
      <vt:lpstr>Consolas</vt:lpstr>
      <vt:lpstr>Tahoma</vt:lpstr>
      <vt:lpstr>Verdana</vt:lpstr>
      <vt:lpstr>Default Design</vt:lpstr>
      <vt:lpstr>CS107, Lecture 7  C Strings</vt:lpstr>
      <vt:lpstr>Recall: Buffer Overflows</vt:lpstr>
      <vt:lpstr>Recall: Buffer Overflows</vt:lpstr>
      <vt:lpstr>Buffer Overflow Impacts</vt:lpstr>
      <vt:lpstr>Buffer Overflow Impacts</vt:lpstr>
      <vt:lpstr>How can we identify buffer overflows?</vt:lpstr>
      <vt:lpstr>How can we identify buffer overflow?</vt:lpstr>
      <vt:lpstr>How can we identify buffer overflows?</vt:lpstr>
      <vt:lpstr>How Can We Fix Overflows?</vt:lpstr>
      <vt:lpstr>Memory Safe Systems Programming</vt:lpstr>
      <vt:lpstr>Association for Computing Machinery (ACM) Code of Ethics</vt:lpstr>
      <vt:lpstr>ACM Code of Ethics on Security</vt:lpstr>
      <vt:lpstr>Demo: Memory Errors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1315</cp:revision>
  <cp:lastPrinted>2023-10-09T18:43:37Z</cp:lastPrinted>
  <dcterms:created xsi:type="dcterms:W3CDTF">2008-06-28T20:57:21Z</dcterms:created>
  <dcterms:modified xsi:type="dcterms:W3CDTF">2025-10-06T00:31:28Z</dcterms:modified>
</cp:coreProperties>
</file>