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520" r:id="rId3"/>
    <p:sldId id="514" r:id="rId4"/>
    <p:sldId id="633" r:id="rId5"/>
    <p:sldId id="823" r:id="rId6"/>
    <p:sldId id="408" r:id="rId7"/>
    <p:sldId id="790" r:id="rId8"/>
    <p:sldId id="416" r:id="rId9"/>
    <p:sldId id="415" r:id="rId10"/>
    <p:sldId id="791" r:id="rId11"/>
    <p:sldId id="418" r:id="rId12"/>
    <p:sldId id="419" r:id="rId13"/>
    <p:sldId id="425" r:id="rId14"/>
    <p:sldId id="617" r:id="rId15"/>
    <p:sldId id="618" r:id="rId16"/>
    <p:sldId id="619" r:id="rId17"/>
    <p:sldId id="508" r:id="rId18"/>
    <p:sldId id="509" r:id="rId19"/>
    <p:sldId id="510" r:id="rId20"/>
    <p:sldId id="511" r:id="rId21"/>
    <p:sldId id="493" r:id="rId22"/>
    <p:sldId id="497" r:id="rId23"/>
    <p:sldId id="635" r:id="rId24"/>
    <p:sldId id="636" r:id="rId25"/>
    <p:sldId id="637" r:id="rId26"/>
    <p:sldId id="824" r:id="rId27"/>
    <p:sldId id="398" r:id="rId2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Recap" id="{509FF919-21CD-EF43-AE53-6AEA6BAB18FF}">
          <p14:sldIdLst/>
        </p14:section>
        <p14:section name="Pointers" id="{275C324B-0DA5-A74C-A540-CA984D8847F2}">
          <p14:sldIdLst>
            <p14:sldId id="520"/>
            <p14:sldId id="514"/>
            <p14:sldId id="633"/>
            <p14:sldId id="823"/>
            <p14:sldId id="408"/>
            <p14:sldId id="790"/>
            <p14:sldId id="416"/>
            <p14:sldId id="415"/>
            <p14:sldId id="791"/>
            <p14:sldId id="418"/>
            <p14:sldId id="419"/>
            <p14:sldId id="425"/>
            <p14:sldId id="617"/>
            <p14:sldId id="618"/>
            <p14:sldId id="619"/>
            <p14:sldId id="508"/>
            <p14:sldId id="509"/>
            <p14:sldId id="510"/>
            <p14:sldId id="511"/>
            <p14:sldId id="493"/>
            <p14:sldId id="497"/>
            <p14:sldId id="635"/>
            <p14:sldId id="636"/>
            <p14:sldId id="637"/>
            <p14:sldId id="824"/>
            <p14:sldId id="398"/>
          </p14:sldIdLst>
        </p14:section>
        <p14:section name="Memory" id="{C37725D5-3F6E-F248-9434-BD6B115BCC6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40FF"/>
    <a:srgbClr val="008000"/>
    <a:srgbClr val="FF9300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27" autoAdjust="0"/>
    <p:restoredTop sz="86981" autoAdjust="0"/>
  </p:normalViewPr>
  <p:slideViewPr>
    <p:cSldViewPr>
      <p:cViewPr varScale="1">
        <p:scale>
          <a:sx n="104" d="100"/>
          <a:sy n="104" d="100"/>
        </p:scale>
        <p:origin x="520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8735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29654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BD7F3-75B8-C4B7-B9BD-77A7027F7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265AAB-16AE-8D6F-48F6-515555372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7B7AF4-69FB-AF79-7D23-E3CA390B7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1B4E2-9DEF-6A43-7210-345E12957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59941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6C3F5-B140-9D46-B296-BB5E7DBF1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A710EC-0296-1C9C-B780-0B5C8ADDA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2EA4CA-2C4F-49E2-786F-C8EA10C3D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AA2F5-A6A5-4BCA-FE64-65A1206B72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988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674D-6A3C-BE15-DEB8-7B4C0B535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53117-3869-CA60-CAF7-07675D92D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7B895B-CB7A-0543-F700-C33D6D6FC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51FAF-C514-F1FF-21DD-E0759944B9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82608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09009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8</a:t>
            </a:r>
            <a:br>
              <a:rPr lang="en-US" dirty="0"/>
            </a:br>
            <a:r>
              <a:rPr lang="en-US" sz="3400" dirty="0"/>
              <a:t>Introduction to Pointers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D570ACC-D8AF-1F20-A43F-40B0A8A45BB3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K&amp;R (1.9, 5.5, Appendix B3) or Essential C section 3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667D-5C82-894B-A912-D00B9EE5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8F42-A66D-4C44-998F-FE87AA900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pointer</a:t>
            </a:r>
            <a:r>
              <a:rPr lang="en-US" dirty="0"/>
              <a:t> is a variable that stores the address of some figure in memory.</a:t>
            </a:r>
          </a:p>
          <a:p>
            <a:pPr lvl="1"/>
            <a:r>
              <a:rPr lang="en-US" dirty="0"/>
              <a:t>You dealt with pointers in C++ during your time in CS106B or its equivalent. The idea isn’t entirely new, but C is much more reliant on pointers than C++ is.</a:t>
            </a:r>
          </a:p>
          <a:p>
            <a:pPr lvl="1"/>
            <a:r>
              <a:rPr lang="en-US" dirty="0"/>
              <a:t>There is no true pass-by-reference in C like there is in C++, so we rely on pointers to share the addresses of variables with other functions.</a:t>
            </a:r>
          </a:p>
          <a:p>
            <a:r>
              <a:rPr lang="en-US" dirty="0"/>
              <a:t>Pointers are essential to dynamic memory allocation (coming soon).</a:t>
            </a:r>
          </a:p>
          <a:p>
            <a:r>
              <a:rPr lang="en-US" dirty="0"/>
              <a:t>Pointers allow us to generically identify memory (coming less soon, but still soon).</a:t>
            </a:r>
          </a:p>
        </p:txBody>
      </p:sp>
    </p:spTree>
    <p:extLst>
      <p:ext uri="{BB962C8B-B14F-4D97-AF65-F5344CB8AC3E}">
        <p14:creationId xmlns:p14="http://schemas.microsoft.com/office/powerpoint/2010/main" val="232278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5041-7D3C-A740-B5A8-FF11C4784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Back at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8DCEA-6788-C748-82BA-D0990BB92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would we write a program with a function that takes in an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 and modifies it?  We might use </a:t>
            </a:r>
            <a:r>
              <a:rPr lang="en-US" i="1" dirty="0"/>
              <a:t>pass by reference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(int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num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int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66867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72E5-E3E0-E047-AD15-D96F40F8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 to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63EAB-08AF-8A43-A576-073F1C9D3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All parameters</a:t>
            </a:r>
            <a:r>
              <a:rPr lang="en-US" dirty="0"/>
              <a:t> in C are passed "by value". For efficiency reasons, arrays (and strings, by extension) passed in as parameters are really caught as pointers.</a:t>
            </a:r>
          </a:p>
          <a:p>
            <a:r>
              <a:rPr lang="en-US" dirty="0"/>
              <a:t>If an address is passed as a parameter, the </a:t>
            </a:r>
            <a:r>
              <a:rPr lang="en-US" b="1" dirty="0"/>
              <a:t>address itself is copied as all parameters are</a:t>
            </a:r>
            <a:r>
              <a:rPr lang="en-US" dirty="0"/>
              <a:t>. But because that address is the location of some data residing elsewhere, we have </a:t>
            </a:r>
            <a:r>
              <a:rPr lang="en-US" i="1" dirty="0"/>
              <a:t>access</a:t>
            </a:r>
            <a:r>
              <a:rPr lang="en-US" dirty="0"/>
              <a:t> to and can even </a:t>
            </a:r>
            <a:r>
              <a:rPr lang="en-US" i="1" dirty="0"/>
              <a:t>modify</a:t>
            </a:r>
            <a:r>
              <a:rPr lang="en-US" dirty="0"/>
              <a:t> that data.</a:t>
            </a:r>
          </a:p>
          <a:p>
            <a:r>
              <a:rPr lang="en-US" dirty="0"/>
              <a:t>More generally, if we want to modify a value in a helper function and have any changes persist after the function returns, we can share the </a:t>
            </a:r>
            <a:r>
              <a:rPr lang="en-US" b="1" dirty="0"/>
              <a:t>location</a:t>
            </a:r>
            <a:r>
              <a:rPr lang="en-US" dirty="0"/>
              <a:t> of the value—that is, share its </a:t>
            </a:r>
            <a:r>
              <a:rPr lang="en-US" b="1" dirty="0"/>
              <a:t>address</a:t>
            </a:r>
            <a:r>
              <a:rPr lang="en-US" dirty="0"/>
              <a:t>—instead of sharing the value itself. This way we copy the </a:t>
            </a:r>
            <a:r>
              <a:rPr lang="en-US" i="1" dirty="0"/>
              <a:t>address</a:t>
            </a:r>
            <a:r>
              <a:rPr lang="en-US" dirty="0"/>
              <a:t> instead of the </a:t>
            </a:r>
            <a:r>
              <a:rPr lang="en-US" i="1" dirty="0"/>
              <a:t>value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59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5692-3D9F-524E-8319-F57B1D8D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34C0E-1619-F741-B575-EB075C3E0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Make a pointer that stores the </a:t>
            </a:r>
            <a:r>
              <a:rPr lang="en-US" u="sng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x.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(&amp; means "address of")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&amp;x;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Dereference the pointer to go to that address.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(* means "dereference")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4BEA1F-E434-924C-918D-3DF2B64F2663}"/>
              </a:ext>
            </a:extLst>
          </p:cNvPr>
          <p:cNvSpPr/>
          <p:nvPr/>
        </p:nvSpPr>
        <p:spPr bwMode="auto">
          <a:xfrm>
            <a:off x="6019800" y="2895600"/>
            <a:ext cx="5943600" cy="1402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71487"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declaration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"pointer"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	ex: 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 is "pointer to an int”</a:t>
            </a:r>
          </a:p>
          <a:p>
            <a:pPr marL="471487"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operation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"dereference/the value at address”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	ex: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*num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is "the value at address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FC8402-45E4-2741-B613-CFD3C144A019}"/>
              </a:ext>
            </a:extLst>
          </p:cNvPr>
          <p:cNvSpPr txBox="1"/>
          <p:nvPr/>
        </p:nvSpPr>
        <p:spPr>
          <a:xfrm>
            <a:off x="6019800" y="3304660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65316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&amp;x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6543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9C00CD-060A-734B-8580-D35105120C7F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67160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901457-2926-5544-9106-A861B3BC67D3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552539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0D9DF3-EF7B-2045-A301-5CB5CA1C0C1F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235977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BF07A-689A-B043-8F13-09E734BA108E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590741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A84F15-5783-8340-BDD5-EEE69A876CB9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2276053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37B063-C01B-E44F-90B4-0C80CE5636E0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30922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("%d", x);	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BB4D0-343F-4E48-A8D0-8CBEB3943CC8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731231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FB08B3-3B58-C040-B543-70DD533F7047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4AA4537B-542C-6447-883F-23704099CB85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537726A-58A7-1141-BE9C-DE319C76EE49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F03CC-F419-F844-993A-5A437BFAA000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6" name="Left Bracket 15">
            <a:extLst>
              <a:ext uri="{FF2B5EF4-FFF2-40B4-BE49-F238E27FC236}">
                <a16:creationId xmlns:a16="http://schemas.microsoft.com/office/drawing/2014/main" id="{257231E7-CED0-CC4C-83C0-7785A5BA7D88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78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3BA7C4-B4F9-D049-BC2B-06BA2DC4206E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470FDDA8-4545-A741-BD53-983E86B2767F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73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34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75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483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411260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("%d", x);	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1668125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9BC36-C38B-9414-85C0-381B68F86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30F08-9527-B1CD-4B96-70EB6A04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E4B2F-927D-5645-71CE-88443519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11811000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flips the case of a letter.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isupper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islower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'g'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"%c"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this to print 'G'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75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0BC41-2539-640B-D691-1064AE4F5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4A51E-18F3-6A45-8D10-9879B7AE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D76E3-4B67-375F-F2C5-CB4F26C98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11811000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 to write a function that flips the case of a letter.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*letter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isupper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tolower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(*letter)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islower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*letter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toupper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(*letter)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'g'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flipCase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"%c"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ch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this to print 'G'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64BC3-80B5-6830-EFBA-F4D55C36077C}"/>
              </a:ext>
            </a:extLst>
          </p:cNvPr>
          <p:cNvSpPr/>
          <p:nvPr/>
        </p:nvSpPr>
        <p:spPr bwMode="auto">
          <a:xfrm>
            <a:off x="6858000" y="2337818"/>
            <a:ext cx="4936759" cy="1700782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dirty="0"/>
              <a:t>We are modifying a specific instance of the letter, so we pass the </a:t>
            </a:r>
            <a:r>
              <a:rPr lang="en-US" sz="2400" b="1" dirty="0"/>
              <a:t>location</a:t>
            </a:r>
            <a:r>
              <a:rPr lang="en-US" sz="2400" dirty="0"/>
              <a:t> of the letter we would like to modify.</a:t>
            </a:r>
          </a:p>
        </p:txBody>
      </p:sp>
    </p:spTree>
    <p:extLst>
      <p:ext uri="{BB962C8B-B14F-4D97-AF65-F5344CB8AC3E}">
        <p14:creationId xmlns:p14="http://schemas.microsoft.com/office/powerpoint/2010/main" val="226375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0D165-AE83-80B3-EF5B-AD9930706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561E-BA2A-CB72-9D32-59E649283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C84CB-4C0F-E8D0-45F4-707586B97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Sometimes, we would like to modify a string’s pointer itself, rather than just the characters it points to, e.g., we want to write a function</a:t>
            </a:r>
            <a:r>
              <a:rPr lang="en-US" b="1" dirty="0"/>
              <a:t> </a:t>
            </a:r>
            <a:r>
              <a:rPr lang="en-US" b="1" dirty="0" err="1"/>
              <a:t>skipSpaces</a:t>
            </a:r>
            <a:r>
              <a:rPr lang="en-US" dirty="0"/>
              <a:t> that modifies a string pointer to skip past any initial spaces.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  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__?__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"hello"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98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55F28-C190-E2E5-C0B3-AF5F294B2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2E09-4BDE-F7B5-5822-34D5B2509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ABC9F-1D11-3FC3-9E7B-D36B07EA6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Sometimes, we would like to modify a string’s pointer itself, rather than just the characters it points to, e.g., we want to write a function</a:t>
            </a:r>
            <a:r>
              <a:rPr lang="en-US" b="1" dirty="0"/>
              <a:t> </a:t>
            </a:r>
            <a:r>
              <a:rPr lang="en-US" b="1" dirty="0" err="1"/>
              <a:t>skipSpaces</a:t>
            </a:r>
            <a:r>
              <a:rPr lang="en-US" dirty="0"/>
              <a:t> that modifies a string pointer to skip past any initial spaces.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// code that advances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  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"hello"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4697C3-C29F-6FAE-343F-E837063F245C}"/>
              </a:ext>
            </a:extLst>
          </p:cNvPr>
          <p:cNvSpPr/>
          <p:nvPr/>
        </p:nvSpPr>
        <p:spPr bwMode="auto">
          <a:xfrm>
            <a:off x="7026641" y="3581400"/>
            <a:ext cx="4936759" cy="1700782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dirty="0"/>
              <a:t>We are modifying a specific instance of the string pointer, so we pass the </a:t>
            </a:r>
            <a:r>
              <a:rPr lang="en-US" sz="2400" b="1" dirty="0"/>
              <a:t>location</a:t>
            </a:r>
            <a:r>
              <a:rPr lang="en-US" sz="2400" dirty="0"/>
              <a:t> of the string pointer we would like to modify.</a:t>
            </a:r>
          </a:p>
        </p:txBody>
      </p:sp>
    </p:spTree>
    <p:extLst>
      <p:ext uri="{BB962C8B-B14F-4D97-AF65-F5344CB8AC3E}">
        <p14:creationId xmlns:p14="http://schemas.microsoft.com/office/powerpoint/2010/main" val="1856271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2838-A19B-E15D-2139-321513502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D86B1-6845-FC4B-2F52-36EA047A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510AE-D603-8585-2594-8C72FF25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Sometimes, we would like to modify a string’s pointer itself, rather than just the characters it points to, e.g., we want to write a function</a:t>
            </a:r>
            <a:r>
              <a:rPr lang="en-US" b="1" dirty="0"/>
              <a:t> </a:t>
            </a:r>
            <a:r>
              <a:rPr lang="en-US" b="1" dirty="0" err="1"/>
              <a:t>skipSpaces</a:t>
            </a:r>
            <a:r>
              <a:rPr lang="en-US" dirty="0"/>
              <a:t> that modifies a string pointer to skip past any initial spaces.  What should go in each of the blanks?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// code incapable of modifying str of main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   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skipSpaces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str);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should print "hello”, but won’t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E89A71-9B88-517F-8818-A5AF529D4FB8}"/>
              </a:ext>
            </a:extLst>
          </p:cNvPr>
          <p:cNvSpPr/>
          <p:nvPr/>
        </p:nvSpPr>
        <p:spPr bwMode="auto">
          <a:xfrm>
            <a:off x="6934201" y="4267200"/>
            <a:ext cx="5029200" cy="12954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2400" dirty="0"/>
              <a:t>This can only advance </a:t>
            </a:r>
            <a:r>
              <a:rPr lang="en-US" sz="2400" b="1" dirty="0" err="1"/>
              <a:t>skipSpace</a:t>
            </a:r>
            <a:r>
              <a:rPr lang="en-US" sz="2400" dirty="0" err="1"/>
              <a:t>’s</a:t>
            </a:r>
            <a:r>
              <a:rPr lang="en-US" sz="2400" dirty="0"/>
              <a:t> own copy of the string pointer, not the instance in main.</a:t>
            </a:r>
          </a:p>
        </p:txBody>
      </p:sp>
    </p:spTree>
    <p:extLst>
      <p:ext uri="{BB962C8B-B14F-4D97-AF65-F5344CB8AC3E}">
        <p14:creationId xmlns:p14="http://schemas.microsoft.com/office/powerpoint/2010/main" val="671835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2913-5C96-EB4E-ADBB-21DA6A719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754C-F21B-D145-8D4A-C0412B50D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performing an operation with some input and do not care about any changes to the input, </a:t>
            </a:r>
            <a:r>
              <a:rPr lang="en-US" b="1" dirty="0"/>
              <a:t>pass the data type itself</a:t>
            </a:r>
            <a:r>
              <a:rPr lang="en-US" dirty="0"/>
              <a:t>.</a:t>
            </a:r>
          </a:p>
          <a:p>
            <a:r>
              <a:rPr lang="en-US" dirty="0"/>
              <a:t>If you are modifying a specific instance of some value, </a:t>
            </a:r>
            <a:r>
              <a:rPr lang="en-US" b="1" dirty="0"/>
              <a:t>pass the location </a:t>
            </a:r>
            <a:r>
              <a:rPr lang="en-US" dirty="0"/>
              <a:t>of what you would like to modify.</a:t>
            </a:r>
          </a:p>
          <a:p>
            <a:r>
              <a:rPr lang="en-US" dirty="0"/>
              <a:t>If a function takes an address (pointer) as a parameter, it can </a:t>
            </a:r>
            <a:r>
              <a:rPr lang="en-US" i="1" dirty="0"/>
              <a:t>go to</a:t>
            </a:r>
            <a:r>
              <a:rPr lang="en-US" dirty="0"/>
              <a:t> that address if it needs the actual value.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If a function accepts an </a:t>
            </a:r>
            <a:r>
              <a:rPr lang="en-US" b="1" dirty="0"/>
              <a:t>int *</a:t>
            </a:r>
            <a:r>
              <a:rPr lang="en-US" dirty="0"/>
              <a:t>, it can modify the </a:t>
            </a:r>
            <a:r>
              <a:rPr lang="en-US" b="1" dirty="0"/>
              <a:t>int</a:t>
            </a:r>
            <a:r>
              <a:rPr lang="en-US" dirty="0"/>
              <a:t> at the supplied address.</a:t>
            </a:r>
          </a:p>
          <a:p>
            <a:r>
              <a:rPr lang="en-US" dirty="0"/>
              <a:t>If a function accepts a </a:t>
            </a:r>
            <a:r>
              <a:rPr lang="en-US" b="1" dirty="0"/>
              <a:t>char *</a:t>
            </a:r>
            <a:r>
              <a:rPr lang="en-US" dirty="0"/>
              <a:t>, it can modify the </a:t>
            </a:r>
            <a:r>
              <a:rPr lang="en-US" b="1" dirty="0"/>
              <a:t>char</a:t>
            </a:r>
            <a:r>
              <a:rPr lang="en-US" dirty="0"/>
              <a:t> at the supplied address.</a:t>
            </a:r>
          </a:p>
          <a:p>
            <a:r>
              <a:rPr lang="en-US" dirty="0"/>
              <a:t>If a function </a:t>
            </a:r>
            <a:r>
              <a:rPr lang="en-US"/>
              <a:t>accepts a </a:t>
            </a:r>
            <a:r>
              <a:rPr lang="en-US" b="1" dirty="0"/>
              <a:t>char **</a:t>
            </a:r>
            <a:r>
              <a:rPr lang="en-US" dirty="0"/>
              <a:t>, it can modify </a:t>
            </a:r>
            <a:r>
              <a:rPr lang="en-US"/>
              <a:t>the </a:t>
            </a:r>
            <a:r>
              <a:rPr lang="en-US" b="1"/>
              <a:t>char *</a:t>
            </a:r>
            <a:r>
              <a:rPr lang="en-US"/>
              <a:t> </a:t>
            </a:r>
            <a:r>
              <a:rPr lang="en-US" dirty="0"/>
              <a:t>at the </a:t>
            </a:r>
            <a:r>
              <a:rPr lang="en-US"/>
              <a:t>supplied address.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65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6F0E1-8E16-6D74-147B-0A14247CC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31D181-E1AE-8FF6-C21E-5F6BFB013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Swap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BDB69036-9BD4-BF69-7D7B-C84BAB0F1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9278DC-7D5C-3F44-2676-C7271F0E8BA4}"/>
              </a:ext>
            </a:extLst>
          </p:cNvPr>
          <p:cNvSpPr txBox="1"/>
          <p:nvPr/>
        </p:nvSpPr>
        <p:spPr>
          <a:xfrm>
            <a:off x="5053886" y="6324600"/>
            <a:ext cx="20842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fun_with_swap.c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61797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18359</TotalTime>
  <Words>2268</Words>
  <Application>Microsoft Macintosh PowerPoint</Application>
  <PresentationFormat>Widescreen</PresentationFormat>
  <Paragraphs>457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8 Introduction to Pointers</vt:lpstr>
      <vt:lpstr>Pointers</vt:lpstr>
      <vt:lpstr>Looking Back at C++</vt:lpstr>
      <vt:lpstr>Looking Ahead to C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Exercise 1</vt:lpstr>
      <vt:lpstr>Exercise 1</vt:lpstr>
      <vt:lpstr>Exercise 2</vt:lpstr>
      <vt:lpstr>Exercise 2</vt:lpstr>
      <vt:lpstr>Exercise 2</vt:lpstr>
      <vt:lpstr>Pointers Summary</vt:lpstr>
      <vt:lpstr>Demo: Swap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1324</cp:revision>
  <cp:lastPrinted>2023-10-11T16:44:53Z</cp:lastPrinted>
  <dcterms:created xsi:type="dcterms:W3CDTF">2008-06-28T20:57:21Z</dcterms:created>
  <dcterms:modified xsi:type="dcterms:W3CDTF">2025-10-07T19:27:40Z</dcterms:modified>
</cp:coreProperties>
</file>