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256" r:id="rId2"/>
    <p:sldId id="448" r:id="rId3"/>
    <p:sldId id="449" r:id="rId4"/>
    <p:sldId id="461" r:id="rId5"/>
    <p:sldId id="462" r:id="rId6"/>
    <p:sldId id="463" r:id="rId7"/>
    <p:sldId id="633" r:id="rId8"/>
    <p:sldId id="466" r:id="rId9"/>
    <p:sldId id="467" r:id="rId10"/>
    <p:sldId id="468" r:id="rId11"/>
    <p:sldId id="794" r:id="rId12"/>
    <p:sldId id="795" r:id="rId13"/>
    <p:sldId id="796" r:id="rId14"/>
    <p:sldId id="797" r:id="rId15"/>
    <p:sldId id="798" r:id="rId16"/>
    <p:sldId id="799" r:id="rId17"/>
    <p:sldId id="541" r:id="rId18"/>
    <p:sldId id="544" r:id="rId19"/>
    <p:sldId id="800" r:id="rId20"/>
    <p:sldId id="801" r:id="rId21"/>
    <p:sldId id="640" r:id="rId22"/>
    <p:sldId id="641" r:id="rId23"/>
    <p:sldId id="642" r:id="rId24"/>
    <p:sldId id="802" r:id="rId25"/>
    <p:sldId id="803" r:id="rId26"/>
    <p:sldId id="401" r:id="rId27"/>
    <p:sldId id="627" r:id="rId28"/>
    <p:sldId id="628" r:id="rId29"/>
    <p:sldId id="629" r:id="rId30"/>
    <p:sldId id="631" r:id="rId31"/>
    <p:sldId id="630" r:id="rId32"/>
    <p:sldId id="804" r:id="rId33"/>
    <p:sldId id="805" r:id="rId34"/>
    <p:sldId id="439" r:id="rId35"/>
    <p:sldId id="441" r:id="rId36"/>
    <p:sldId id="442" r:id="rId37"/>
    <p:sldId id="806" r:id="rId38"/>
    <p:sldId id="807" r:id="rId39"/>
    <p:sldId id="808" r:id="rId40"/>
    <p:sldId id="809" r:id="rId41"/>
    <p:sldId id="810" r:id="rId42"/>
    <p:sldId id="811" r:id="rId43"/>
    <p:sldId id="812" r:id="rId44"/>
    <p:sldId id="813" r:id="rId45"/>
    <p:sldId id="814" r:id="rId46"/>
    <p:sldId id="815" r:id="rId47"/>
    <p:sldId id="688" r:id="rId4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48"/>
            <p14:sldId id="449"/>
            <p14:sldId id="461"/>
            <p14:sldId id="462"/>
            <p14:sldId id="463"/>
            <p14:sldId id="633"/>
            <p14:sldId id="466"/>
            <p14:sldId id="467"/>
            <p14:sldId id="468"/>
          </p14:sldIdLst>
        </p14:section>
        <p14:section name="Pointers" id="{275C324B-0DA5-A74C-A540-CA984D8847F2}">
          <p14:sldIdLst>
            <p14:sldId id="794"/>
            <p14:sldId id="795"/>
            <p14:sldId id="796"/>
            <p14:sldId id="797"/>
            <p14:sldId id="798"/>
            <p14:sldId id="799"/>
            <p14:sldId id="541"/>
            <p14:sldId id="544"/>
            <p14:sldId id="800"/>
            <p14:sldId id="801"/>
            <p14:sldId id="640"/>
            <p14:sldId id="641"/>
            <p14:sldId id="642"/>
            <p14:sldId id="802"/>
            <p14:sldId id="803"/>
            <p14:sldId id="401"/>
            <p14:sldId id="627"/>
            <p14:sldId id="628"/>
            <p14:sldId id="629"/>
            <p14:sldId id="631"/>
            <p14:sldId id="630"/>
            <p14:sldId id="804"/>
            <p14:sldId id="805"/>
            <p14:sldId id="439"/>
            <p14:sldId id="441"/>
            <p14:sldId id="442"/>
            <p14:sldId id="806"/>
            <p14:sldId id="807"/>
            <p14:sldId id="808"/>
            <p14:sldId id="809"/>
            <p14:sldId id="810"/>
            <p14:sldId id="811"/>
            <p14:sldId id="812"/>
            <p14:sldId id="813"/>
            <p14:sldId id="814"/>
            <p14:sldId id="815"/>
            <p14:sldId id="6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  <a:srgbClr val="0432FF"/>
    <a:srgbClr val="008000"/>
    <a:srgbClr val="FF9300"/>
    <a:srgbClr val="DDDDDD"/>
    <a:srgbClr val="F8F8F8"/>
    <a:srgbClr val="FF9999"/>
    <a:srgbClr val="8C1515"/>
    <a:srgbClr val="FFFFC0"/>
    <a:srgbClr val="FFF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85" autoAdjust="0"/>
    <p:restoredTop sz="86427" autoAdjust="0"/>
  </p:normalViewPr>
  <p:slideViewPr>
    <p:cSldViewPr>
      <p:cViewPr varScale="1">
        <p:scale>
          <a:sx n="103" d="100"/>
          <a:sy n="103" d="100"/>
        </p:scale>
        <p:origin x="608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8277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27432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15249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76993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15840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3538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strPtr</a:t>
            </a:r>
            <a:endParaRPr lang="en-US" dirty="0"/>
          </a:p>
          <a:p>
            <a:r>
              <a:rPr lang="en-US" dirty="0"/>
              <a:t>*</a:t>
            </a:r>
            <a:r>
              <a:rPr lang="en-US" dirty="0" err="1"/>
              <a:t>strPtr</a:t>
            </a:r>
            <a:endParaRPr lang="en-US" dirty="0"/>
          </a:p>
          <a:p>
            <a:r>
              <a:rPr lang="en-US" dirty="0"/>
              <a:t>**</a:t>
            </a:r>
            <a:r>
              <a:rPr lang="en-US" dirty="0" err="1"/>
              <a:t>strPtr</a:t>
            </a:r>
            <a:endParaRPr lang="en-US" dirty="0"/>
          </a:p>
          <a:p>
            <a:r>
              <a:rPr lang="en-US" dirty="0"/>
              <a:t>&amp;</a:t>
            </a:r>
            <a:r>
              <a:rPr lang="en-US" dirty="0" err="1"/>
              <a:t>myStr</a:t>
            </a:r>
            <a:endParaRPr lang="en-US" dirty="0"/>
          </a:p>
          <a:p>
            <a:r>
              <a:rPr lang="en-US" dirty="0" err="1"/>
              <a:t>myStr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48899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27278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5452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46461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10325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24666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2481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12306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81988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 segment stores string literals to potentially reduce duplicate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18495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468395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882101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46869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41242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10366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9</a:t>
            </a:r>
            <a:br>
              <a:rPr lang="en-US" dirty="0"/>
            </a:br>
            <a:r>
              <a:rPr lang="en-US" sz="3400" dirty="0"/>
              <a:t>Arrays and Pointers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248CB6D-27AB-D136-E853-EFEFE7A9CEE6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K&amp;R (5.2-5.5) or Essential C section 6 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to Strings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664763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hi"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6F7BA83-3045-7144-BDDA-C5109C323510}"/>
              </a:ext>
            </a:extLst>
          </p:cNvPr>
          <p:cNvGraphicFramePr>
            <a:graphicFrameLocks/>
          </p:cNvGraphicFramePr>
          <p:nvPr/>
        </p:nvGraphicFramePr>
        <p:xfrm>
          <a:off x="9773827" y="1066800"/>
          <a:ext cx="2189573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060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889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F164C6F0-8D17-FF4D-9102-EAB8CFA5F453}"/>
              </a:ext>
            </a:extLst>
          </p:cNvPr>
          <p:cNvSpPr txBox="1"/>
          <p:nvPr/>
        </p:nvSpPr>
        <p:spPr>
          <a:xfrm>
            <a:off x="8341549" y="1676400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4FB9D2A2-0665-6140-9E1D-E4D204ED07EE}"/>
              </a:ext>
            </a:extLst>
          </p:cNvPr>
          <p:cNvSpPr/>
          <p:nvPr/>
        </p:nvSpPr>
        <p:spPr>
          <a:xfrm>
            <a:off x="9237719" y="1562099"/>
            <a:ext cx="287281" cy="66143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AA205A-C07D-CB4D-88FA-8314E66D22A5}"/>
              </a:ext>
            </a:extLst>
          </p:cNvPr>
          <p:cNvSpPr txBox="1"/>
          <p:nvPr/>
        </p:nvSpPr>
        <p:spPr>
          <a:xfrm>
            <a:off x="7216412" y="1688068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36362729-F246-9540-A1F1-7AFB773CE1D5}"/>
              </a:ext>
            </a:extLst>
          </p:cNvPr>
          <p:cNvSpPr/>
          <p:nvPr/>
        </p:nvSpPr>
        <p:spPr>
          <a:xfrm>
            <a:off x="8094719" y="1521887"/>
            <a:ext cx="287281" cy="70164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3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to Strings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6F7BA83-3045-7144-BDDA-C5109C323510}"/>
              </a:ext>
            </a:extLst>
          </p:cNvPr>
          <p:cNvGraphicFramePr>
            <a:graphicFrameLocks/>
          </p:cNvGraphicFramePr>
          <p:nvPr/>
        </p:nvGraphicFramePr>
        <p:xfrm>
          <a:off x="9773827" y="1066800"/>
          <a:ext cx="2189573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060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889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6836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701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0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1795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655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75789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08512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31776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F8F396B-1216-0840-B3C8-E897E9D04DD2}"/>
              </a:ext>
            </a:extLst>
          </p:cNvPr>
          <p:cNvSpPr txBox="1"/>
          <p:nvPr/>
        </p:nvSpPr>
        <p:spPr>
          <a:xfrm>
            <a:off x="9291179" y="1871077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CDA889-C1B6-E143-AA6E-7FFCC52CD88F}"/>
              </a:ext>
            </a:extLst>
          </p:cNvPr>
          <p:cNvSpPr txBox="1"/>
          <p:nvPr/>
        </p:nvSpPr>
        <p:spPr>
          <a:xfrm>
            <a:off x="7962779" y="3821668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DDC56CA7-AF03-8844-8C3A-920DCD7CCDE6}"/>
              </a:ext>
            </a:extLst>
          </p:cNvPr>
          <p:cNvSpPr/>
          <p:nvPr/>
        </p:nvSpPr>
        <p:spPr>
          <a:xfrm>
            <a:off x="9943228" y="2667000"/>
            <a:ext cx="287281" cy="275844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24B171B-E616-234C-8C13-21DC776AAD45}"/>
              </a:ext>
            </a:extLst>
          </p:cNvPr>
          <p:cNvSpPr/>
          <p:nvPr/>
        </p:nvSpPr>
        <p:spPr>
          <a:xfrm>
            <a:off x="11734800" y="2057400"/>
            <a:ext cx="415742" cy="2819400"/>
          </a:xfrm>
          <a:custGeom>
            <a:avLst/>
            <a:gdLst>
              <a:gd name="connsiteX0" fmla="*/ 0 w 415742"/>
              <a:gd name="connsiteY0" fmla="*/ 0 h 3633116"/>
              <a:gd name="connsiteX1" fmla="*/ 413657 w 415742"/>
              <a:gd name="connsiteY1" fmla="*/ 3200400 h 3633116"/>
              <a:gd name="connsiteX2" fmla="*/ 130629 w 415742"/>
              <a:gd name="connsiteY2" fmla="*/ 3516085 h 363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742" h="3633116">
                <a:moveTo>
                  <a:pt x="0" y="0"/>
                </a:moveTo>
                <a:cubicBezTo>
                  <a:pt x="195943" y="1307193"/>
                  <a:pt x="391886" y="2614386"/>
                  <a:pt x="413657" y="3200400"/>
                </a:cubicBezTo>
                <a:cubicBezTo>
                  <a:pt x="435428" y="3786414"/>
                  <a:pt x="283028" y="3651249"/>
                  <a:pt x="130629" y="3516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F61EEF2-70AD-DF4A-8D43-A3305DC3249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664763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char *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"  hi";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167BF4-B519-1449-81EB-3E9773069954}"/>
              </a:ext>
            </a:extLst>
          </p:cNvPr>
          <p:cNvSpPr txBox="1"/>
          <p:nvPr/>
        </p:nvSpPr>
        <p:spPr>
          <a:xfrm>
            <a:off x="8341549" y="1905000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CD224ACD-2483-3644-9056-2D4DBA2C5C68}"/>
              </a:ext>
            </a:extLst>
          </p:cNvPr>
          <p:cNvSpPr/>
          <p:nvPr/>
        </p:nvSpPr>
        <p:spPr>
          <a:xfrm>
            <a:off x="9237719" y="1562099"/>
            <a:ext cx="287281" cy="10287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05A474-33B9-094D-8098-8FEF3125DF3F}"/>
              </a:ext>
            </a:extLst>
          </p:cNvPr>
          <p:cNvSpPr txBox="1"/>
          <p:nvPr/>
        </p:nvSpPr>
        <p:spPr>
          <a:xfrm>
            <a:off x="7216412" y="1916668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C644B88B-C866-DC45-ACE4-A69BF361E030}"/>
              </a:ext>
            </a:extLst>
          </p:cNvPr>
          <p:cNvSpPr/>
          <p:nvPr/>
        </p:nvSpPr>
        <p:spPr>
          <a:xfrm>
            <a:off x="8094719" y="1521887"/>
            <a:ext cx="287281" cy="1068914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4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to Strings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6F7BA83-3045-7144-BDDA-C5109C323510}"/>
              </a:ext>
            </a:extLst>
          </p:cNvPr>
          <p:cNvGraphicFramePr>
            <a:graphicFrameLocks/>
          </p:cNvGraphicFramePr>
          <p:nvPr/>
        </p:nvGraphicFramePr>
        <p:xfrm>
          <a:off x="9773827" y="1066800"/>
          <a:ext cx="2189573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060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889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6836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701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0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1795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655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75789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08512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31776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F8F396B-1216-0840-B3C8-E897E9D04DD2}"/>
              </a:ext>
            </a:extLst>
          </p:cNvPr>
          <p:cNvSpPr txBox="1"/>
          <p:nvPr/>
        </p:nvSpPr>
        <p:spPr>
          <a:xfrm>
            <a:off x="9291179" y="1871077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CDA889-C1B6-E143-AA6E-7FFCC52CD88F}"/>
              </a:ext>
            </a:extLst>
          </p:cNvPr>
          <p:cNvSpPr txBox="1"/>
          <p:nvPr/>
        </p:nvSpPr>
        <p:spPr>
          <a:xfrm>
            <a:off x="7962779" y="3821668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DDC56CA7-AF03-8844-8C3A-920DCD7CCDE6}"/>
              </a:ext>
            </a:extLst>
          </p:cNvPr>
          <p:cNvSpPr/>
          <p:nvPr/>
        </p:nvSpPr>
        <p:spPr>
          <a:xfrm>
            <a:off x="9943228" y="2667000"/>
            <a:ext cx="287281" cy="275844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24B171B-E616-234C-8C13-21DC776AAD45}"/>
              </a:ext>
            </a:extLst>
          </p:cNvPr>
          <p:cNvSpPr/>
          <p:nvPr/>
        </p:nvSpPr>
        <p:spPr>
          <a:xfrm>
            <a:off x="11734800" y="2057400"/>
            <a:ext cx="415742" cy="2819400"/>
          </a:xfrm>
          <a:custGeom>
            <a:avLst/>
            <a:gdLst>
              <a:gd name="connsiteX0" fmla="*/ 0 w 415742"/>
              <a:gd name="connsiteY0" fmla="*/ 0 h 3633116"/>
              <a:gd name="connsiteX1" fmla="*/ 413657 w 415742"/>
              <a:gd name="connsiteY1" fmla="*/ 3200400 h 3633116"/>
              <a:gd name="connsiteX2" fmla="*/ 130629 w 415742"/>
              <a:gd name="connsiteY2" fmla="*/ 3516085 h 363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742" h="3633116">
                <a:moveTo>
                  <a:pt x="0" y="0"/>
                </a:moveTo>
                <a:cubicBezTo>
                  <a:pt x="195943" y="1307193"/>
                  <a:pt x="391886" y="2614386"/>
                  <a:pt x="413657" y="3200400"/>
                </a:cubicBezTo>
                <a:cubicBezTo>
                  <a:pt x="435428" y="3786414"/>
                  <a:pt x="283028" y="3651249"/>
                  <a:pt x="130629" y="3516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F61EEF2-70AD-DF4A-8D43-A3305DC3249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664763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hi"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167BF4-B519-1449-81EB-3E9773069954}"/>
              </a:ext>
            </a:extLst>
          </p:cNvPr>
          <p:cNvSpPr txBox="1"/>
          <p:nvPr/>
        </p:nvSpPr>
        <p:spPr>
          <a:xfrm>
            <a:off x="8341549" y="1905000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CD224ACD-2483-3644-9056-2D4DBA2C5C68}"/>
              </a:ext>
            </a:extLst>
          </p:cNvPr>
          <p:cNvSpPr/>
          <p:nvPr/>
        </p:nvSpPr>
        <p:spPr>
          <a:xfrm>
            <a:off x="9237719" y="1562099"/>
            <a:ext cx="287281" cy="10287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05A474-33B9-094D-8098-8FEF3125DF3F}"/>
              </a:ext>
            </a:extLst>
          </p:cNvPr>
          <p:cNvSpPr txBox="1"/>
          <p:nvPr/>
        </p:nvSpPr>
        <p:spPr>
          <a:xfrm>
            <a:off x="7216412" y="1916668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C644B88B-C866-DC45-ACE4-A69BF361E030}"/>
              </a:ext>
            </a:extLst>
          </p:cNvPr>
          <p:cNvSpPr/>
          <p:nvPr/>
        </p:nvSpPr>
        <p:spPr>
          <a:xfrm>
            <a:off x="8094719" y="1521887"/>
            <a:ext cx="287281" cy="1068914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91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to Strings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6F7BA83-3045-7144-BDDA-C5109C323510}"/>
              </a:ext>
            </a:extLst>
          </p:cNvPr>
          <p:cNvGraphicFramePr>
            <a:graphicFrameLocks/>
          </p:cNvGraphicFramePr>
          <p:nvPr/>
        </p:nvGraphicFramePr>
        <p:xfrm>
          <a:off x="9773827" y="1066800"/>
          <a:ext cx="2189573" cy="554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060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889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8009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043389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4755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6836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70148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0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17957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655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75789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085121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31776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4CDA889-C1B6-E143-AA6E-7FFCC52CD88F}"/>
              </a:ext>
            </a:extLst>
          </p:cNvPr>
          <p:cNvSpPr txBox="1"/>
          <p:nvPr/>
        </p:nvSpPr>
        <p:spPr>
          <a:xfrm>
            <a:off x="7962779" y="4968596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DDC56CA7-AF03-8844-8C3A-920DCD7CCDE6}"/>
              </a:ext>
            </a:extLst>
          </p:cNvPr>
          <p:cNvSpPr/>
          <p:nvPr/>
        </p:nvSpPr>
        <p:spPr>
          <a:xfrm>
            <a:off x="9943228" y="3886200"/>
            <a:ext cx="287281" cy="272796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24B171B-E616-234C-8C13-21DC776AAD45}"/>
              </a:ext>
            </a:extLst>
          </p:cNvPr>
          <p:cNvSpPr/>
          <p:nvPr/>
        </p:nvSpPr>
        <p:spPr>
          <a:xfrm>
            <a:off x="11734800" y="2057400"/>
            <a:ext cx="415742" cy="4038600"/>
          </a:xfrm>
          <a:custGeom>
            <a:avLst/>
            <a:gdLst>
              <a:gd name="connsiteX0" fmla="*/ 0 w 415742"/>
              <a:gd name="connsiteY0" fmla="*/ 0 h 3633116"/>
              <a:gd name="connsiteX1" fmla="*/ 413657 w 415742"/>
              <a:gd name="connsiteY1" fmla="*/ 3200400 h 3633116"/>
              <a:gd name="connsiteX2" fmla="*/ 130629 w 415742"/>
              <a:gd name="connsiteY2" fmla="*/ 3516085 h 363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742" h="3633116">
                <a:moveTo>
                  <a:pt x="0" y="0"/>
                </a:moveTo>
                <a:cubicBezTo>
                  <a:pt x="195943" y="1307193"/>
                  <a:pt x="391886" y="2614386"/>
                  <a:pt x="413657" y="3200400"/>
                </a:cubicBezTo>
                <a:cubicBezTo>
                  <a:pt x="435428" y="3786414"/>
                  <a:pt x="283028" y="3651249"/>
                  <a:pt x="130629" y="3516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F61EEF2-70AD-DF4A-8D43-A3305DC3249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664763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hi"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EDF115-3A03-BB4F-A2F6-12E1371367FA}"/>
              </a:ext>
            </a:extLst>
          </p:cNvPr>
          <p:cNvSpPr txBox="1"/>
          <p:nvPr/>
        </p:nvSpPr>
        <p:spPr>
          <a:xfrm>
            <a:off x="9443579" y="1828800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0BA821-A79D-0941-852C-56C78253DFD8}"/>
              </a:ext>
            </a:extLst>
          </p:cNvPr>
          <p:cNvSpPr txBox="1"/>
          <p:nvPr/>
        </p:nvSpPr>
        <p:spPr>
          <a:xfrm>
            <a:off x="9332149" y="3048000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38C0D0-8D6D-F94C-8978-B63C85F5ABC5}"/>
              </a:ext>
            </a:extLst>
          </p:cNvPr>
          <p:cNvSpPr txBox="1"/>
          <p:nvPr/>
        </p:nvSpPr>
        <p:spPr>
          <a:xfrm>
            <a:off x="8265349" y="1862723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DA45FF-97F8-3B4A-B40E-C50D7170522C}"/>
              </a:ext>
            </a:extLst>
          </p:cNvPr>
          <p:cNvSpPr txBox="1"/>
          <p:nvPr/>
        </p:nvSpPr>
        <p:spPr>
          <a:xfrm>
            <a:off x="7418963" y="3048000"/>
            <a:ext cx="1877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1" name="Left Bracket 20">
            <a:extLst>
              <a:ext uri="{FF2B5EF4-FFF2-40B4-BE49-F238E27FC236}">
                <a16:creationId xmlns:a16="http://schemas.microsoft.com/office/drawing/2014/main" id="{88F07810-89D7-C541-8A0D-C0A46D747AFC}"/>
              </a:ext>
            </a:extLst>
          </p:cNvPr>
          <p:cNvSpPr/>
          <p:nvPr/>
        </p:nvSpPr>
        <p:spPr>
          <a:xfrm>
            <a:off x="9190901" y="1524000"/>
            <a:ext cx="287281" cy="10287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Bracket 26">
            <a:extLst>
              <a:ext uri="{FF2B5EF4-FFF2-40B4-BE49-F238E27FC236}">
                <a16:creationId xmlns:a16="http://schemas.microsoft.com/office/drawing/2014/main" id="{B45B0A54-2222-4749-B6A6-055E029D6EB7}"/>
              </a:ext>
            </a:extLst>
          </p:cNvPr>
          <p:cNvSpPr/>
          <p:nvPr/>
        </p:nvSpPr>
        <p:spPr>
          <a:xfrm>
            <a:off x="9190901" y="2743200"/>
            <a:ext cx="287281" cy="1139486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47AFDC-5F31-0243-AE88-3D9A880E2EF8}"/>
              </a:ext>
            </a:extLst>
          </p:cNvPr>
          <p:cNvSpPr txBox="1"/>
          <p:nvPr/>
        </p:nvSpPr>
        <p:spPr>
          <a:xfrm>
            <a:off x="6019800" y="2602468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29" name="Left Bracket 28">
            <a:extLst>
              <a:ext uri="{FF2B5EF4-FFF2-40B4-BE49-F238E27FC236}">
                <a16:creationId xmlns:a16="http://schemas.microsoft.com/office/drawing/2014/main" id="{91BD245C-AF2E-264E-9DE7-F5BA44800C0D}"/>
              </a:ext>
            </a:extLst>
          </p:cNvPr>
          <p:cNvSpPr/>
          <p:nvPr/>
        </p:nvSpPr>
        <p:spPr>
          <a:xfrm>
            <a:off x="6956788" y="1598087"/>
            <a:ext cx="287281" cy="22846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9C0E36EC-58A5-B74A-8FD0-BBA57133FCA1}"/>
              </a:ext>
            </a:extLst>
          </p:cNvPr>
          <p:cNvSpPr/>
          <p:nvPr/>
        </p:nvSpPr>
        <p:spPr>
          <a:xfrm>
            <a:off x="10972800" y="2090057"/>
            <a:ext cx="272896" cy="1034143"/>
          </a:xfrm>
          <a:custGeom>
            <a:avLst/>
            <a:gdLst>
              <a:gd name="connsiteX0" fmla="*/ 207581 w 272896"/>
              <a:gd name="connsiteY0" fmla="*/ 1034143 h 1034143"/>
              <a:gd name="connsiteX1" fmla="*/ 753 w 272896"/>
              <a:gd name="connsiteY1" fmla="*/ 370114 h 1034143"/>
              <a:gd name="connsiteX2" fmla="*/ 272896 w 272896"/>
              <a:gd name="connsiteY2" fmla="*/ 0 h 103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896" h="1034143">
                <a:moveTo>
                  <a:pt x="207581" y="1034143"/>
                </a:moveTo>
                <a:cubicBezTo>
                  <a:pt x="98724" y="788307"/>
                  <a:pt x="-10133" y="542471"/>
                  <a:pt x="753" y="370114"/>
                </a:cubicBezTo>
                <a:cubicBezTo>
                  <a:pt x="11639" y="197757"/>
                  <a:pt x="142267" y="98878"/>
                  <a:pt x="27289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96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to Strings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6F7BA83-3045-7144-BDDA-C5109C323510}"/>
              </a:ext>
            </a:extLst>
          </p:cNvPr>
          <p:cNvGraphicFramePr>
            <a:graphicFrameLocks/>
          </p:cNvGraphicFramePr>
          <p:nvPr/>
        </p:nvGraphicFramePr>
        <p:xfrm>
          <a:off x="9773827" y="1066800"/>
          <a:ext cx="2189573" cy="594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060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889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8009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043389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26581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4755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6836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70148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0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17957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655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75789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085121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31776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4CDA889-C1B6-E143-AA6E-7FFCC52CD88F}"/>
              </a:ext>
            </a:extLst>
          </p:cNvPr>
          <p:cNvSpPr txBox="1"/>
          <p:nvPr/>
        </p:nvSpPr>
        <p:spPr>
          <a:xfrm>
            <a:off x="7962779" y="5345668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DDC56CA7-AF03-8844-8C3A-920DCD7CCDE6}"/>
              </a:ext>
            </a:extLst>
          </p:cNvPr>
          <p:cNvSpPr/>
          <p:nvPr/>
        </p:nvSpPr>
        <p:spPr>
          <a:xfrm>
            <a:off x="9943228" y="4252386"/>
            <a:ext cx="287281" cy="278849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24B171B-E616-234C-8C13-21DC776AAD45}"/>
              </a:ext>
            </a:extLst>
          </p:cNvPr>
          <p:cNvSpPr/>
          <p:nvPr/>
        </p:nvSpPr>
        <p:spPr>
          <a:xfrm>
            <a:off x="11734800" y="2057400"/>
            <a:ext cx="415742" cy="4419600"/>
          </a:xfrm>
          <a:custGeom>
            <a:avLst/>
            <a:gdLst>
              <a:gd name="connsiteX0" fmla="*/ 0 w 415742"/>
              <a:gd name="connsiteY0" fmla="*/ 0 h 3633116"/>
              <a:gd name="connsiteX1" fmla="*/ 413657 w 415742"/>
              <a:gd name="connsiteY1" fmla="*/ 3200400 h 3633116"/>
              <a:gd name="connsiteX2" fmla="*/ 130629 w 415742"/>
              <a:gd name="connsiteY2" fmla="*/ 3516085 h 363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742" h="3633116">
                <a:moveTo>
                  <a:pt x="0" y="0"/>
                </a:moveTo>
                <a:cubicBezTo>
                  <a:pt x="195943" y="1307193"/>
                  <a:pt x="391886" y="2614386"/>
                  <a:pt x="413657" y="3200400"/>
                </a:cubicBezTo>
                <a:cubicBezTo>
                  <a:pt x="435428" y="3786414"/>
                  <a:pt x="283028" y="3651249"/>
                  <a:pt x="130629" y="3516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F61EEF2-70AD-DF4A-8D43-A3305DC3249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664763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" 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hi"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EDF115-3A03-BB4F-A2F6-12E1371367FA}"/>
              </a:ext>
            </a:extLst>
          </p:cNvPr>
          <p:cNvSpPr txBox="1"/>
          <p:nvPr/>
        </p:nvSpPr>
        <p:spPr>
          <a:xfrm>
            <a:off x="9443579" y="1828800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0BA821-A79D-0941-852C-56C78253DFD8}"/>
              </a:ext>
            </a:extLst>
          </p:cNvPr>
          <p:cNvSpPr txBox="1"/>
          <p:nvPr/>
        </p:nvSpPr>
        <p:spPr>
          <a:xfrm>
            <a:off x="9332149" y="3048000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9C0E36EC-58A5-B74A-8FD0-BBA57133FCA1}"/>
              </a:ext>
            </a:extLst>
          </p:cNvPr>
          <p:cNvSpPr/>
          <p:nvPr/>
        </p:nvSpPr>
        <p:spPr>
          <a:xfrm>
            <a:off x="10972800" y="2090057"/>
            <a:ext cx="272896" cy="1034143"/>
          </a:xfrm>
          <a:custGeom>
            <a:avLst/>
            <a:gdLst>
              <a:gd name="connsiteX0" fmla="*/ 207581 w 272896"/>
              <a:gd name="connsiteY0" fmla="*/ 1034143 h 1034143"/>
              <a:gd name="connsiteX1" fmla="*/ 753 w 272896"/>
              <a:gd name="connsiteY1" fmla="*/ 370114 h 1034143"/>
              <a:gd name="connsiteX2" fmla="*/ 272896 w 272896"/>
              <a:gd name="connsiteY2" fmla="*/ 0 h 103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896" h="1034143">
                <a:moveTo>
                  <a:pt x="207581" y="1034143"/>
                </a:moveTo>
                <a:cubicBezTo>
                  <a:pt x="98724" y="788307"/>
                  <a:pt x="-10133" y="542471"/>
                  <a:pt x="753" y="370114"/>
                </a:cubicBezTo>
                <a:cubicBezTo>
                  <a:pt x="11639" y="197757"/>
                  <a:pt x="142267" y="98878"/>
                  <a:pt x="272896" y="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B0F7EF-671D-E04C-8899-3E0A53DBE0D2}"/>
              </a:ext>
            </a:extLst>
          </p:cNvPr>
          <p:cNvSpPr txBox="1"/>
          <p:nvPr/>
        </p:nvSpPr>
        <p:spPr>
          <a:xfrm>
            <a:off x="8908956" y="3429000"/>
            <a:ext cx="1454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8AF925-1A20-5D4E-AA54-7E795ADC84D4}"/>
              </a:ext>
            </a:extLst>
          </p:cNvPr>
          <p:cNvSpPr txBox="1"/>
          <p:nvPr/>
        </p:nvSpPr>
        <p:spPr>
          <a:xfrm>
            <a:off x="8265349" y="1862723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F2FBDD-4919-BB47-B67C-5DA2831580C6}"/>
              </a:ext>
            </a:extLst>
          </p:cNvPr>
          <p:cNvSpPr txBox="1"/>
          <p:nvPr/>
        </p:nvSpPr>
        <p:spPr>
          <a:xfrm>
            <a:off x="7140129" y="3257490"/>
            <a:ext cx="1877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5254DA9A-BB28-0347-B30B-6AE7A111943B}"/>
              </a:ext>
            </a:extLst>
          </p:cNvPr>
          <p:cNvSpPr/>
          <p:nvPr/>
        </p:nvSpPr>
        <p:spPr>
          <a:xfrm>
            <a:off x="9190901" y="1524000"/>
            <a:ext cx="287281" cy="10287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eft Bracket 30">
            <a:extLst>
              <a:ext uri="{FF2B5EF4-FFF2-40B4-BE49-F238E27FC236}">
                <a16:creationId xmlns:a16="http://schemas.microsoft.com/office/drawing/2014/main" id="{EDCACCA4-51F9-4746-A472-8846C370D024}"/>
              </a:ext>
            </a:extLst>
          </p:cNvPr>
          <p:cNvSpPr/>
          <p:nvPr/>
        </p:nvSpPr>
        <p:spPr>
          <a:xfrm>
            <a:off x="8915400" y="2743200"/>
            <a:ext cx="287281" cy="1509186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7A43C2-C641-E448-8F88-587D0A3F7A85}"/>
              </a:ext>
            </a:extLst>
          </p:cNvPr>
          <p:cNvSpPr txBox="1"/>
          <p:nvPr/>
        </p:nvSpPr>
        <p:spPr>
          <a:xfrm>
            <a:off x="6019800" y="2602468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33" name="Left Bracket 32">
            <a:extLst>
              <a:ext uri="{FF2B5EF4-FFF2-40B4-BE49-F238E27FC236}">
                <a16:creationId xmlns:a16="http://schemas.microsoft.com/office/drawing/2014/main" id="{28368DE8-EF24-6042-ABAE-FAF6E0A5543B}"/>
              </a:ext>
            </a:extLst>
          </p:cNvPr>
          <p:cNvSpPr/>
          <p:nvPr/>
        </p:nvSpPr>
        <p:spPr>
          <a:xfrm>
            <a:off x="6956788" y="1598086"/>
            <a:ext cx="287281" cy="2654299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47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to Strings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6F7BA83-3045-7144-BDDA-C5109C323510}"/>
              </a:ext>
            </a:extLst>
          </p:cNvPr>
          <p:cNvGraphicFramePr>
            <a:graphicFrameLocks/>
          </p:cNvGraphicFramePr>
          <p:nvPr/>
        </p:nvGraphicFramePr>
        <p:xfrm>
          <a:off x="9773827" y="1066800"/>
          <a:ext cx="2189573" cy="594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060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889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8009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043389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26581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4755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6836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70148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0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17957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655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75789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085121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31776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4CDA889-C1B6-E143-AA6E-7FFCC52CD88F}"/>
              </a:ext>
            </a:extLst>
          </p:cNvPr>
          <p:cNvSpPr txBox="1"/>
          <p:nvPr/>
        </p:nvSpPr>
        <p:spPr>
          <a:xfrm>
            <a:off x="7962779" y="5345668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DDC56CA7-AF03-8844-8C3A-920DCD7CCDE6}"/>
              </a:ext>
            </a:extLst>
          </p:cNvPr>
          <p:cNvSpPr/>
          <p:nvPr/>
        </p:nvSpPr>
        <p:spPr>
          <a:xfrm>
            <a:off x="9943228" y="4252386"/>
            <a:ext cx="287281" cy="278849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24B171B-E616-234C-8C13-21DC776AAD45}"/>
              </a:ext>
            </a:extLst>
          </p:cNvPr>
          <p:cNvSpPr/>
          <p:nvPr/>
        </p:nvSpPr>
        <p:spPr>
          <a:xfrm>
            <a:off x="11734800" y="2057400"/>
            <a:ext cx="415742" cy="4419600"/>
          </a:xfrm>
          <a:custGeom>
            <a:avLst/>
            <a:gdLst>
              <a:gd name="connsiteX0" fmla="*/ 0 w 415742"/>
              <a:gd name="connsiteY0" fmla="*/ 0 h 3633116"/>
              <a:gd name="connsiteX1" fmla="*/ 413657 w 415742"/>
              <a:gd name="connsiteY1" fmla="*/ 3200400 h 3633116"/>
              <a:gd name="connsiteX2" fmla="*/ 130629 w 415742"/>
              <a:gd name="connsiteY2" fmla="*/ 3516085 h 363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742" h="3633116">
                <a:moveTo>
                  <a:pt x="0" y="0"/>
                </a:moveTo>
                <a:cubicBezTo>
                  <a:pt x="195943" y="1307193"/>
                  <a:pt x="391886" y="2614386"/>
                  <a:pt x="413657" y="3200400"/>
                </a:cubicBezTo>
                <a:cubicBezTo>
                  <a:pt x="435428" y="3786414"/>
                  <a:pt x="283028" y="3651249"/>
                  <a:pt x="130629" y="3516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F61EEF2-70AD-DF4A-8D43-A3305DC3249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664763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" 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hi"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EDF115-3A03-BB4F-A2F6-12E1371367FA}"/>
              </a:ext>
            </a:extLst>
          </p:cNvPr>
          <p:cNvSpPr txBox="1"/>
          <p:nvPr/>
        </p:nvSpPr>
        <p:spPr>
          <a:xfrm>
            <a:off x="9443579" y="1828800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0BA821-A79D-0941-852C-56C78253DFD8}"/>
              </a:ext>
            </a:extLst>
          </p:cNvPr>
          <p:cNvSpPr txBox="1"/>
          <p:nvPr/>
        </p:nvSpPr>
        <p:spPr>
          <a:xfrm>
            <a:off x="9332149" y="3048000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9C0E36EC-58A5-B74A-8FD0-BBA57133FCA1}"/>
              </a:ext>
            </a:extLst>
          </p:cNvPr>
          <p:cNvSpPr/>
          <p:nvPr/>
        </p:nvSpPr>
        <p:spPr>
          <a:xfrm>
            <a:off x="10972800" y="2090057"/>
            <a:ext cx="272896" cy="1034143"/>
          </a:xfrm>
          <a:custGeom>
            <a:avLst/>
            <a:gdLst>
              <a:gd name="connsiteX0" fmla="*/ 207581 w 272896"/>
              <a:gd name="connsiteY0" fmla="*/ 1034143 h 1034143"/>
              <a:gd name="connsiteX1" fmla="*/ 753 w 272896"/>
              <a:gd name="connsiteY1" fmla="*/ 370114 h 1034143"/>
              <a:gd name="connsiteX2" fmla="*/ 272896 w 272896"/>
              <a:gd name="connsiteY2" fmla="*/ 0 h 103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896" h="1034143">
                <a:moveTo>
                  <a:pt x="207581" y="1034143"/>
                </a:moveTo>
                <a:cubicBezTo>
                  <a:pt x="98724" y="788307"/>
                  <a:pt x="-10133" y="542471"/>
                  <a:pt x="753" y="370114"/>
                </a:cubicBezTo>
                <a:cubicBezTo>
                  <a:pt x="11639" y="197757"/>
                  <a:pt x="142267" y="98878"/>
                  <a:pt x="272896" y="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B0F7EF-671D-E04C-8899-3E0A53DBE0D2}"/>
              </a:ext>
            </a:extLst>
          </p:cNvPr>
          <p:cNvSpPr txBox="1"/>
          <p:nvPr/>
        </p:nvSpPr>
        <p:spPr>
          <a:xfrm>
            <a:off x="8908956" y="3429000"/>
            <a:ext cx="1454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8AF925-1A20-5D4E-AA54-7E795ADC84D4}"/>
              </a:ext>
            </a:extLst>
          </p:cNvPr>
          <p:cNvSpPr txBox="1"/>
          <p:nvPr/>
        </p:nvSpPr>
        <p:spPr>
          <a:xfrm>
            <a:off x="8265349" y="1862723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F2FBDD-4919-BB47-B67C-5DA2831580C6}"/>
              </a:ext>
            </a:extLst>
          </p:cNvPr>
          <p:cNvSpPr txBox="1"/>
          <p:nvPr/>
        </p:nvSpPr>
        <p:spPr>
          <a:xfrm>
            <a:off x="7140129" y="3257490"/>
            <a:ext cx="1877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5254DA9A-BB28-0347-B30B-6AE7A111943B}"/>
              </a:ext>
            </a:extLst>
          </p:cNvPr>
          <p:cNvSpPr/>
          <p:nvPr/>
        </p:nvSpPr>
        <p:spPr>
          <a:xfrm>
            <a:off x="9190901" y="1524000"/>
            <a:ext cx="287281" cy="10287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eft Bracket 30">
            <a:extLst>
              <a:ext uri="{FF2B5EF4-FFF2-40B4-BE49-F238E27FC236}">
                <a16:creationId xmlns:a16="http://schemas.microsoft.com/office/drawing/2014/main" id="{EDCACCA4-51F9-4746-A472-8846C370D024}"/>
              </a:ext>
            </a:extLst>
          </p:cNvPr>
          <p:cNvSpPr/>
          <p:nvPr/>
        </p:nvSpPr>
        <p:spPr>
          <a:xfrm>
            <a:off x="8915400" y="2743200"/>
            <a:ext cx="287281" cy="1509186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7A43C2-C641-E448-8F88-587D0A3F7A85}"/>
              </a:ext>
            </a:extLst>
          </p:cNvPr>
          <p:cNvSpPr txBox="1"/>
          <p:nvPr/>
        </p:nvSpPr>
        <p:spPr>
          <a:xfrm>
            <a:off x="6019800" y="2602468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33" name="Left Bracket 32">
            <a:extLst>
              <a:ext uri="{FF2B5EF4-FFF2-40B4-BE49-F238E27FC236}">
                <a16:creationId xmlns:a16="http://schemas.microsoft.com/office/drawing/2014/main" id="{28368DE8-EF24-6042-ABAE-FAF6E0A5543B}"/>
              </a:ext>
            </a:extLst>
          </p:cNvPr>
          <p:cNvSpPr/>
          <p:nvPr/>
        </p:nvSpPr>
        <p:spPr>
          <a:xfrm>
            <a:off x="6956788" y="1598086"/>
            <a:ext cx="287281" cy="2654299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31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to Strings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6F7BA83-3045-7144-BDDA-C5109C323510}"/>
              </a:ext>
            </a:extLst>
          </p:cNvPr>
          <p:cNvGraphicFramePr>
            <a:graphicFrameLocks/>
          </p:cNvGraphicFramePr>
          <p:nvPr/>
        </p:nvGraphicFramePr>
        <p:xfrm>
          <a:off x="9773827" y="1066800"/>
          <a:ext cx="2189573" cy="594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060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889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8009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043389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26581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4755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6836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70148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0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17957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655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75789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085121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31776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4CDA889-C1B6-E143-AA6E-7FFCC52CD88F}"/>
              </a:ext>
            </a:extLst>
          </p:cNvPr>
          <p:cNvSpPr txBox="1"/>
          <p:nvPr/>
        </p:nvSpPr>
        <p:spPr>
          <a:xfrm>
            <a:off x="7962779" y="5345668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DDC56CA7-AF03-8844-8C3A-920DCD7CCDE6}"/>
              </a:ext>
            </a:extLst>
          </p:cNvPr>
          <p:cNvSpPr/>
          <p:nvPr/>
        </p:nvSpPr>
        <p:spPr>
          <a:xfrm>
            <a:off x="9943228" y="4252386"/>
            <a:ext cx="287281" cy="278849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24B171B-E616-234C-8C13-21DC776AAD45}"/>
              </a:ext>
            </a:extLst>
          </p:cNvPr>
          <p:cNvSpPr/>
          <p:nvPr/>
        </p:nvSpPr>
        <p:spPr>
          <a:xfrm>
            <a:off x="11734800" y="2209800"/>
            <a:ext cx="415742" cy="3505200"/>
          </a:xfrm>
          <a:custGeom>
            <a:avLst/>
            <a:gdLst>
              <a:gd name="connsiteX0" fmla="*/ 0 w 415742"/>
              <a:gd name="connsiteY0" fmla="*/ 0 h 3633116"/>
              <a:gd name="connsiteX1" fmla="*/ 413657 w 415742"/>
              <a:gd name="connsiteY1" fmla="*/ 3200400 h 3633116"/>
              <a:gd name="connsiteX2" fmla="*/ 130629 w 415742"/>
              <a:gd name="connsiteY2" fmla="*/ 3516085 h 363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742" h="3633116">
                <a:moveTo>
                  <a:pt x="0" y="0"/>
                </a:moveTo>
                <a:cubicBezTo>
                  <a:pt x="195943" y="1307193"/>
                  <a:pt x="391886" y="2614386"/>
                  <a:pt x="413657" y="3200400"/>
                </a:cubicBezTo>
                <a:cubicBezTo>
                  <a:pt x="435428" y="3786414"/>
                  <a:pt x="283028" y="3651249"/>
                  <a:pt x="130629" y="3516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F61EEF2-70AD-DF4A-8D43-A3305DC3249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664763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hi"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EDF115-3A03-BB4F-A2F6-12E1371367FA}"/>
              </a:ext>
            </a:extLst>
          </p:cNvPr>
          <p:cNvSpPr txBox="1"/>
          <p:nvPr/>
        </p:nvSpPr>
        <p:spPr>
          <a:xfrm>
            <a:off x="9443579" y="1828800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0BA821-A79D-0941-852C-56C78253DFD8}"/>
              </a:ext>
            </a:extLst>
          </p:cNvPr>
          <p:cNvSpPr txBox="1"/>
          <p:nvPr/>
        </p:nvSpPr>
        <p:spPr>
          <a:xfrm>
            <a:off x="9332149" y="3048000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9C0E36EC-58A5-B74A-8FD0-BBA57133FCA1}"/>
              </a:ext>
            </a:extLst>
          </p:cNvPr>
          <p:cNvSpPr/>
          <p:nvPr/>
        </p:nvSpPr>
        <p:spPr>
          <a:xfrm>
            <a:off x="10972800" y="2090057"/>
            <a:ext cx="272896" cy="1034143"/>
          </a:xfrm>
          <a:custGeom>
            <a:avLst/>
            <a:gdLst>
              <a:gd name="connsiteX0" fmla="*/ 207581 w 272896"/>
              <a:gd name="connsiteY0" fmla="*/ 1034143 h 1034143"/>
              <a:gd name="connsiteX1" fmla="*/ 753 w 272896"/>
              <a:gd name="connsiteY1" fmla="*/ 370114 h 1034143"/>
              <a:gd name="connsiteX2" fmla="*/ 272896 w 272896"/>
              <a:gd name="connsiteY2" fmla="*/ 0 h 103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896" h="1034143">
                <a:moveTo>
                  <a:pt x="207581" y="1034143"/>
                </a:moveTo>
                <a:cubicBezTo>
                  <a:pt x="98724" y="788307"/>
                  <a:pt x="-10133" y="542471"/>
                  <a:pt x="753" y="370114"/>
                </a:cubicBezTo>
                <a:cubicBezTo>
                  <a:pt x="11639" y="197757"/>
                  <a:pt x="142267" y="98878"/>
                  <a:pt x="272896" y="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B0F7EF-671D-E04C-8899-3E0A53DBE0D2}"/>
              </a:ext>
            </a:extLst>
          </p:cNvPr>
          <p:cNvSpPr txBox="1"/>
          <p:nvPr/>
        </p:nvSpPr>
        <p:spPr>
          <a:xfrm>
            <a:off x="8908956" y="3429000"/>
            <a:ext cx="1454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719F8D-FEDE-B640-83A6-B137639557CF}"/>
              </a:ext>
            </a:extLst>
          </p:cNvPr>
          <p:cNvSpPr txBox="1"/>
          <p:nvPr/>
        </p:nvSpPr>
        <p:spPr>
          <a:xfrm>
            <a:off x="8265349" y="1862723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31" name="Left Bracket 30">
            <a:extLst>
              <a:ext uri="{FF2B5EF4-FFF2-40B4-BE49-F238E27FC236}">
                <a16:creationId xmlns:a16="http://schemas.microsoft.com/office/drawing/2014/main" id="{1D049547-7280-834A-AA9A-EEF80B422C0D}"/>
              </a:ext>
            </a:extLst>
          </p:cNvPr>
          <p:cNvSpPr/>
          <p:nvPr/>
        </p:nvSpPr>
        <p:spPr>
          <a:xfrm>
            <a:off x="9190901" y="1524000"/>
            <a:ext cx="287281" cy="10287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Bracket 31">
            <a:extLst>
              <a:ext uri="{FF2B5EF4-FFF2-40B4-BE49-F238E27FC236}">
                <a16:creationId xmlns:a16="http://schemas.microsoft.com/office/drawing/2014/main" id="{7A8FE438-9D89-9C42-AAB9-D6C4B70EE91A}"/>
              </a:ext>
            </a:extLst>
          </p:cNvPr>
          <p:cNvSpPr/>
          <p:nvPr/>
        </p:nvSpPr>
        <p:spPr>
          <a:xfrm>
            <a:off x="8915400" y="2743200"/>
            <a:ext cx="287281" cy="1509186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3ACBA27-21CF-BD41-80FB-C978750B8DEA}"/>
              </a:ext>
            </a:extLst>
          </p:cNvPr>
          <p:cNvSpPr txBox="1"/>
          <p:nvPr/>
        </p:nvSpPr>
        <p:spPr>
          <a:xfrm>
            <a:off x="6019800" y="2602468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34" name="Left Bracket 33">
            <a:extLst>
              <a:ext uri="{FF2B5EF4-FFF2-40B4-BE49-F238E27FC236}">
                <a16:creationId xmlns:a16="http://schemas.microsoft.com/office/drawing/2014/main" id="{80435FBD-1278-8D49-98EE-084089DFAFD1}"/>
              </a:ext>
            </a:extLst>
          </p:cNvPr>
          <p:cNvSpPr/>
          <p:nvPr/>
        </p:nvSpPr>
        <p:spPr>
          <a:xfrm>
            <a:off x="6956788" y="1598086"/>
            <a:ext cx="287281" cy="2654299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FECE31-F61B-3840-B6D4-772C61199CC5}"/>
              </a:ext>
            </a:extLst>
          </p:cNvPr>
          <p:cNvSpPr txBox="1"/>
          <p:nvPr/>
        </p:nvSpPr>
        <p:spPr>
          <a:xfrm>
            <a:off x="7140129" y="3257490"/>
            <a:ext cx="1877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842022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to Strings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6F7BA83-3045-7144-BDDA-C5109C323510}"/>
              </a:ext>
            </a:extLst>
          </p:cNvPr>
          <p:cNvGraphicFramePr>
            <a:graphicFrameLocks/>
          </p:cNvGraphicFramePr>
          <p:nvPr/>
        </p:nvGraphicFramePr>
        <p:xfrm>
          <a:off x="9773827" y="1066800"/>
          <a:ext cx="2189573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060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889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6836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70148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0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17957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655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75789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085121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31776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4CDA889-C1B6-E143-AA6E-7FFCC52CD88F}"/>
              </a:ext>
            </a:extLst>
          </p:cNvPr>
          <p:cNvSpPr txBox="1"/>
          <p:nvPr/>
        </p:nvSpPr>
        <p:spPr>
          <a:xfrm>
            <a:off x="7962779" y="3760282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DDC56CA7-AF03-8844-8C3A-920DCD7CCDE6}"/>
              </a:ext>
            </a:extLst>
          </p:cNvPr>
          <p:cNvSpPr/>
          <p:nvPr/>
        </p:nvSpPr>
        <p:spPr>
          <a:xfrm>
            <a:off x="9943228" y="2667000"/>
            <a:ext cx="287281" cy="278849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24B171B-E616-234C-8C13-21DC776AAD45}"/>
              </a:ext>
            </a:extLst>
          </p:cNvPr>
          <p:cNvSpPr/>
          <p:nvPr/>
        </p:nvSpPr>
        <p:spPr>
          <a:xfrm>
            <a:off x="11734800" y="2209800"/>
            <a:ext cx="415742" cy="1828800"/>
          </a:xfrm>
          <a:custGeom>
            <a:avLst/>
            <a:gdLst>
              <a:gd name="connsiteX0" fmla="*/ 0 w 415742"/>
              <a:gd name="connsiteY0" fmla="*/ 0 h 3633116"/>
              <a:gd name="connsiteX1" fmla="*/ 413657 w 415742"/>
              <a:gd name="connsiteY1" fmla="*/ 3200400 h 3633116"/>
              <a:gd name="connsiteX2" fmla="*/ 130629 w 415742"/>
              <a:gd name="connsiteY2" fmla="*/ 3516085 h 363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742" h="3633116">
                <a:moveTo>
                  <a:pt x="0" y="0"/>
                </a:moveTo>
                <a:cubicBezTo>
                  <a:pt x="195943" y="1307193"/>
                  <a:pt x="391886" y="2614386"/>
                  <a:pt x="413657" y="3200400"/>
                </a:cubicBezTo>
                <a:cubicBezTo>
                  <a:pt x="435428" y="3786414"/>
                  <a:pt x="283028" y="3651249"/>
                  <a:pt x="130629" y="3516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F61EEF2-70AD-DF4A-8D43-A3305DC3249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664763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hi"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EDF115-3A03-BB4F-A2F6-12E1371367FA}"/>
              </a:ext>
            </a:extLst>
          </p:cNvPr>
          <p:cNvSpPr txBox="1"/>
          <p:nvPr/>
        </p:nvSpPr>
        <p:spPr>
          <a:xfrm>
            <a:off x="9443579" y="1828800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Left Bracket 20">
            <a:extLst>
              <a:ext uri="{FF2B5EF4-FFF2-40B4-BE49-F238E27FC236}">
                <a16:creationId xmlns:a16="http://schemas.microsoft.com/office/drawing/2014/main" id="{88F07810-89D7-C541-8A0D-C0A46D747AFC}"/>
              </a:ext>
            </a:extLst>
          </p:cNvPr>
          <p:cNvSpPr/>
          <p:nvPr/>
        </p:nvSpPr>
        <p:spPr>
          <a:xfrm>
            <a:off x="9390119" y="1524000"/>
            <a:ext cx="287281" cy="10287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47AFDC-5F31-0243-AE88-3D9A880E2EF8}"/>
              </a:ext>
            </a:extLst>
          </p:cNvPr>
          <p:cNvSpPr txBox="1"/>
          <p:nvPr/>
        </p:nvSpPr>
        <p:spPr>
          <a:xfrm>
            <a:off x="7391400" y="1905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29" name="Left Bracket 28">
            <a:extLst>
              <a:ext uri="{FF2B5EF4-FFF2-40B4-BE49-F238E27FC236}">
                <a16:creationId xmlns:a16="http://schemas.microsoft.com/office/drawing/2014/main" id="{91BD245C-AF2E-264E-9DE7-F5BA44800C0D}"/>
              </a:ext>
            </a:extLst>
          </p:cNvPr>
          <p:cNvSpPr/>
          <p:nvPr/>
        </p:nvSpPr>
        <p:spPr>
          <a:xfrm>
            <a:off x="8247119" y="1598087"/>
            <a:ext cx="287281" cy="100438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DE39AF-7787-4648-8A91-26D9768856B3}"/>
              </a:ext>
            </a:extLst>
          </p:cNvPr>
          <p:cNvSpPr txBox="1"/>
          <p:nvPr/>
        </p:nvSpPr>
        <p:spPr>
          <a:xfrm>
            <a:off x="8493949" y="1862723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1913774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to Strings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6F7BA83-3045-7144-BDDA-C5109C323510}"/>
              </a:ext>
            </a:extLst>
          </p:cNvPr>
          <p:cNvGraphicFramePr>
            <a:graphicFrameLocks/>
          </p:cNvGraphicFramePr>
          <p:nvPr/>
        </p:nvGraphicFramePr>
        <p:xfrm>
          <a:off x="9773827" y="1066800"/>
          <a:ext cx="2189573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060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889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6836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70148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0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17957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6556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757890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 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085121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31776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4CDA889-C1B6-E143-AA6E-7FFCC52CD88F}"/>
              </a:ext>
            </a:extLst>
          </p:cNvPr>
          <p:cNvSpPr txBox="1"/>
          <p:nvPr/>
        </p:nvSpPr>
        <p:spPr>
          <a:xfrm>
            <a:off x="7962779" y="3760282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DDC56CA7-AF03-8844-8C3A-920DCD7CCDE6}"/>
              </a:ext>
            </a:extLst>
          </p:cNvPr>
          <p:cNvSpPr/>
          <p:nvPr/>
        </p:nvSpPr>
        <p:spPr>
          <a:xfrm>
            <a:off x="9943228" y="2667000"/>
            <a:ext cx="287281" cy="278849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24B171B-E616-234C-8C13-21DC776AAD45}"/>
              </a:ext>
            </a:extLst>
          </p:cNvPr>
          <p:cNvSpPr/>
          <p:nvPr/>
        </p:nvSpPr>
        <p:spPr>
          <a:xfrm>
            <a:off x="11734800" y="2209800"/>
            <a:ext cx="415742" cy="1828800"/>
          </a:xfrm>
          <a:custGeom>
            <a:avLst/>
            <a:gdLst>
              <a:gd name="connsiteX0" fmla="*/ 0 w 415742"/>
              <a:gd name="connsiteY0" fmla="*/ 0 h 3633116"/>
              <a:gd name="connsiteX1" fmla="*/ 413657 w 415742"/>
              <a:gd name="connsiteY1" fmla="*/ 3200400 h 3633116"/>
              <a:gd name="connsiteX2" fmla="*/ 130629 w 415742"/>
              <a:gd name="connsiteY2" fmla="*/ 3516085 h 363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742" h="3633116">
                <a:moveTo>
                  <a:pt x="0" y="0"/>
                </a:moveTo>
                <a:cubicBezTo>
                  <a:pt x="195943" y="1307193"/>
                  <a:pt x="391886" y="2614386"/>
                  <a:pt x="413657" y="3200400"/>
                </a:cubicBezTo>
                <a:cubicBezTo>
                  <a:pt x="435428" y="3786414"/>
                  <a:pt x="283028" y="3651249"/>
                  <a:pt x="130629" y="3516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F61EEF2-70AD-DF4A-8D43-A3305DC3249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664763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hi"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		// hi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EDF115-3A03-BB4F-A2F6-12E1371367FA}"/>
              </a:ext>
            </a:extLst>
          </p:cNvPr>
          <p:cNvSpPr txBox="1"/>
          <p:nvPr/>
        </p:nvSpPr>
        <p:spPr>
          <a:xfrm>
            <a:off x="9443579" y="1828800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Left Bracket 20">
            <a:extLst>
              <a:ext uri="{FF2B5EF4-FFF2-40B4-BE49-F238E27FC236}">
                <a16:creationId xmlns:a16="http://schemas.microsoft.com/office/drawing/2014/main" id="{88F07810-89D7-C541-8A0D-C0A46D747AFC}"/>
              </a:ext>
            </a:extLst>
          </p:cNvPr>
          <p:cNvSpPr/>
          <p:nvPr/>
        </p:nvSpPr>
        <p:spPr>
          <a:xfrm>
            <a:off x="9390119" y="1524000"/>
            <a:ext cx="287281" cy="10287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ket 28">
            <a:extLst>
              <a:ext uri="{FF2B5EF4-FFF2-40B4-BE49-F238E27FC236}">
                <a16:creationId xmlns:a16="http://schemas.microsoft.com/office/drawing/2014/main" id="{91BD245C-AF2E-264E-9DE7-F5BA44800C0D}"/>
              </a:ext>
            </a:extLst>
          </p:cNvPr>
          <p:cNvSpPr/>
          <p:nvPr/>
        </p:nvSpPr>
        <p:spPr>
          <a:xfrm>
            <a:off x="8247119" y="1598087"/>
            <a:ext cx="287281" cy="100438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DE39AF-7787-4648-8A91-26D9768856B3}"/>
              </a:ext>
            </a:extLst>
          </p:cNvPr>
          <p:cNvSpPr txBox="1"/>
          <p:nvPr/>
        </p:nvSpPr>
        <p:spPr>
          <a:xfrm>
            <a:off x="8493949" y="1862723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6D6C73-32D3-E148-8650-F8AD9D5A9B2B}"/>
              </a:ext>
            </a:extLst>
          </p:cNvPr>
          <p:cNvSpPr txBox="1"/>
          <p:nvPr/>
        </p:nvSpPr>
        <p:spPr>
          <a:xfrm>
            <a:off x="7391400" y="1905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5576F2-A94A-B948-A60D-56CC1E121773}"/>
              </a:ext>
            </a:extLst>
          </p:cNvPr>
          <p:cNvSpPr/>
          <p:nvPr/>
        </p:nvSpPr>
        <p:spPr bwMode="auto">
          <a:xfrm>
            <a:off x="457200" y="5411708"/>
            <a:ext cx="6266912" cy="70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71487" algn="l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Weird thought –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0x11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is a string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120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71F6B-B524-BC4B-9CE7-3D313F70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In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2AC64-20E9-3A43-AB36-C31BA1537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500" dirty="0"/>
              <a:t>If we create a string as a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char[]</a:t>
            </a:r>
            <a:r>
              <a:rPr lang="en-US" sz="2500" dirty="0"/>
              <a:t>, we can modify its characters because its memory lives in our stack space.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We cannot set a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char[]</a:t>
            </a:r>
            <a:r>
              <a:rPr lang="en-US" sz="2500" dirty="0"/>
              <a:t> equal to another value, because it is not a pointer, as it refers to the block of memory reserved for the original array.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If we pass a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char[]</a:t>
            </a:r>
            <a:r>
              <a:rPr lang="en-US" sz="2500" dirty="0"/>
              <a:t> as a parameter, set something equal to it, or perform arithmetic with it, it's automatically converted to a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500" dirty="0"/>
              <a:t>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5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If we create a new string with new characters as a</a:t>
            </a:r>
            <a:r>
              <a:rPr lang="en-US" sz="2500" b="1" dirty="0"/>
              <a:t>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500" dirty="0"/>
              <a:t>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500" dirty="0"/>
              <a:t>, we cannot modify its characters because its memory lives in the data segment.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We can set a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500" dirty="0"/>
              <a:t>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500" dirty="0"/>
              <a:t> equal to another value, because it is an assignable pointer.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Adding an offset to a C string gives us a substring that’s many places past the first character.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If we change characters in a string parameter, these changes will persist outside of the function.</a:t>
            </a:r>
          </a:p>
        </p:txBody>
      </p:sp>
    </p:spTree>
    <p:extLst>
      <p:ext uri="{BB962C8B-B14F-4D97-AF65-F5344CB8AC3E}">
        <p14:creationId xmlns:p14="http://schemas.microsoft.com/office/powerpoint/2010/main" val="262838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EED3-BDE6-DF4D-A51A-E69A44BC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1" y="2324100"/>
            <a:ext cx="11277599" cy="2209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/>
              <a:t>String Behavior #1: </a:t>
            </a:r>
            <a:r>
              <a:rPr lang="en-US" sz="4400" dirty="0"/>
              <a:t>If we create a string as a </a:t>
            </a:r>
            <a:r>
              <a:rPr lang="en-US" sz="4400" b="1" dirty="0">
                <a:latin typeface="Consolas" panose="020B0609020204030204" pitchFamily="49" charset="0"/>
                <a:cs typeface="Consolas" panose="020B0609020204030204" pitchFamily="49" charset="0"/>
              </a:rPr>
              <a:t>char[]</a:t>
            </a:r>
            <a:r>
              <a:rPr lang="en-US" sz="4400" dirty="0"/>
              <a:t>, we can modify its characters because its memory lives in our stack space.</a:t>
            </a:r>
          </a:p>
        </p:txBody>
      </p:sp>
    </p:spTree>
    <p:extLst>
      <p:ext uri="{BB962C8B-B14F-4D97-AF65-F5344CB8AC3E}">
        <p14:creationId xmlns:p14="http://schemas.microsoft.com/office/powerpoint/2010/main" val="72363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Arrays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8C1386-E3FC-384B-9BC5-700746343EE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220200" y="1295400"/>
          <a:ext cx="2743200" cy="51815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When we declare an array of characters, contiguous memory is allocated on the stack to store the contents of the entire array.  We can modify what is on the stack.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1200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str[6];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AE4D2-8AA1-6042-828F-E02E052D1B6F}"/>
              </a:ext>
            </a:extLst>
          </p:cNvPr>
          <p:cNvSpPr txBox="1"/>
          <p:nvPr/>
        </p:nvSpPr>
        <p:spPr>
          <a:xfrm>
            <a:off x="8763000" y="5405735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5433455B-04E4-4D48-82C8-E82CD90F78DD}"/>
              </a:ext>
            </a:extLst>
          </p:cNvPr>
          <p:cNvSpPr/>
          <p:nvPr/>
        </p:nvSpPr>
        <p:spPr>
          <a:xfrm>
            <a:off x="9448800" y="2590800"/>
            <a:ext cx="457200" cy="3276600"/>
          </a:xfrm>
          <a:prstGeom prst="leftBrace">
            <a:avLst>
              <a:gd name="adj1" fmla="val 8333"/>
              <a:gd name="adj2" fmla="val 9392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7A0F6C-9311-4743-A257-17409A0DC8CB}"/>
              </a:ext>
            </a:extLst>
          </p:cNvPr>
          <p:cNvSpPr txBox="1"/>
          <p:nvPr/>
        </p:nvSpPr>
        <p:spPr>
          <a:xfrm>
            <a:off x="10363200" y="11684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828107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EED3-BDE6-DF4D-A51A-E69A44BC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1" y="2038350"/>
            <a:ext cx="11277599" cy="2781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/>
              <a:t>String Behavior #2: </a:t>
            </a:r>
            <a:r>
              <a:rPr lang="en-US" sz="4400" dirty="0"/>
              <a:t>We cannot set a </a:t>
            </a:r>
            <a:r>
              <a:rPr lang="en-US" sz="4400" b="1" dirty="0">
                <a:latin typeface="Consolas" panose="020B0609020204030204" pitchFamily="49" charset="0"/>
                <a:cs typeface="Consolas" panose="020B0609020204030204" pitchFamily="49" charset="0"/>
              </a:rPr>
              <a:t>char[]</a:t>
            </a:r>
            <a:r>
              <a:rPr lang="en-US" sz="4400" dirty="0"/>
              <a:t> equal to another value, because it is not a pointer; it refers to the block of memory reserved for the original array.</a:t>
            </a:r>
          </a:p>
          <a:p>
            <a:pPr algn="l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93033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Arrays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An array variable refers to an entire block of memory.  We cannot reassign an existing array to be equal to a new array.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str[6];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str2[8];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 2"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str2;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allowed!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An array’s size cannot be changed once we create it; we must create another new array instead. 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18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1" y="2038350"/>
            <a:ext cx="11277599" cy="2781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/>
              <a:t>String Behavior #3: </a:t>
            </a:r>
            <a:r>
              <a:rPr lang="en-US" sz="4400" dirty="0"/>
              <a:t>If we pass a </a:t>
            </a:r>
            <a:r>
              <a:rPr lang="en-US" sz="4400" b="1" dirty="0">
                <a:latin typeface="Consolas" panose="020B0609020204030204" pitchFamily="49" charset="0"/>
                <a:cs typeface="Consolas" panose="020B0609020204030204" pitchFamily="49" charset="0"/>
              </a:rPr>
              <a:t>char[] </a:t>
            </a:r>
            <a:r>
              <a:rPr lang="en-US" sz="4400" dirty="0"/>
              <a:t>as a parameter, set something equal to it, or perform arithmetic with it, it’s automatically converted to a </a:t>
            </a:r>
            <a:r>
              <a:rPr lang="en-US" sz="44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4400" dirty="0"/>
              <a:t>.</a:t>
            </a:r>
          </a:p>
          <a:p>
            <a:pPr algn="l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97321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75BF0-2B2C-1547-B75D-5733D6CB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F94C-8558-B641-9187-35738573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</a:rPr>
              <a:t>How do you think the parameter 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</a:rPr>
              <a:t> is being represented?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fun_times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"rice"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fun_times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D234D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CEFBCC7-7EA0-964A-833C-B975B32AD28C}"/>
              </a:ext>
            </a:extLst>
          </p:cNvPr>
          <p:cNvSpPr/>
          <p:nvPr/>
        </p:nvSpPr>
        <p:spPr>
          <a:xfrm rot="16200000">
            <a:off x="3810000" y="1828800"/>
            <a:ext cx="457200" cy="3048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D1161-5D55-A248-A4E4-21CCDDDC2B8C}"/>
              </a:ext>
            </a:extLst>
          </p:cNvPr>
          <p:cNvSpPr txBox="1"/>
          <p:nvPr/>
        </p:nvSpPr>
        <p:spPr>
          <a:xfrm>
            <a:off x="7148022" y="221319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8E5365EA-615A-9743-B111-49BDDB625146}"/>
              </a:ext>
            </a:extLst>
          </p:cNvPr>
          <p:cNvSpPr/>
          <p:nvPr/>
        </p:nvSpPr>
        <p:spPr>
          <a:xfrm>
            <a:off x="7924800" y="1981200"/>
            <a:ext cx="3808310" cy="833329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5A88C6-D045-FE45-AC2C-67C1522511EC}"/>
              </a:ext>
            </a:extLst>
          </p:cNvPr>
          <p:cNvSpPr txBox="1"/>
          <p:nvPr/>
        </p:nvSpPr>
        <p:spPr>
          <a:xfrm>
            <a:off x="6226660" y="5276671"/>
            <a:ext cx="49262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first element in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ED264F-9FC7-9C45-94F8-58F19EBCC0BA}"/>
              </a:ext>
            </a:extLst>
          </p:cNvPr>
          <p:cNvSpPr txBox="1"/>
          <p:nvPr/>
        </p:nvSpPr>
        <p:spPr>
          <a:xfrm>
            <a:off x="6388198" y="3669268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CE84D0EE-7DF7-5840-9CEE-2C20E267907D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38C4DCE-B212-9FC0-9C89-8FFFD28CA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80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7D86616-E6AA-1E49-9B4D-06626259A108}"/>
              </a:ext>
            </a:extLst>
          </p:cNvPr>
          <p:cNvSpPr txBox="1"/>
          <p:nvPr/>
        </p:nvSpPr>
        <p:spPr>
          <a:xfrm>
            <a:off x="6226660" y="5276671"/>
            <a:ext cx="49262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first element in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075BF0-2B2C-1547-B75D-5733D6CB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F94C-8558-B641-9187-35738573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</a:rPr>
              <a:t>How do you think the parameter 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</a:rPr>
              <a:t> is being represented?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fun_times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"rice"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fun_times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D234D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3" name="Left Arrow 12">
            <a:extLst>
              <a:ext uri="{FF2B5EF4-FFF2-40B4-BE49-F238E27FC236}">
                <a16:creationId xmlns:a16="http://schemas.microsoft.com/office/drawing/2014/main" id="{9235F2CF-AEA8-4846-9DC1-E7F8D9E050F6}"/>
              </a:ext>
            </a:extLst>
          </p:cNvPr>
          <p:cNvSpPr/>
          <p:nvPr/>
        </p:nvSpPr>
        <p:spPr>
          <a:xfrm rot="16200000">
            <a:off x="3810000" y="1828800"/>
            <a:ext cx="457200" cy="3048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FBB3849-5C55-1649-939D-2D371930DD91}"/>
              </a:ext>
            </a:extLst>
          </p:cNvPr>
          <p:cNvSpPr/>
          <p:nvPr/>
        </p:nvSpPr>
        <p:spPr>
          <a:xfrm>
            <a:off x="6159598" y="5686335"/>
            <a:ext cx="457200" cy="381000"/>
          </a:xfrm>
          <a:prstGeom prst="ellipse">
            <a:avLst/>
          </a:prstGeom>
          <a:noFill/>
          <a:ln w="38100"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564B54-7187-E448-BEBF-BFD05C2FEBFC}"/>
              </a:ext>
            </a:extLst>
          </p:cNvPr>
          <p:cNvSpPr txBox="1"/>
          <p:nvPr/>
        </p:nvSpPr>
        <p:spPr>
          <a:xfrm>
            <a:off x="6388198" y="3669268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21" name="Group 63">
            <a:extLst>
              <a:ext uri="{FF2B5EF4-FFF2-40B4-BE49-F238E27FC236}">
                <a16:creationId xmlns:a16="http://schemas.microsoft.com/office/drawing/2014/main" id="{8692B0CF-DA8D-1949-9DC4-01809A782451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03C3F4AD-F4B6-B54E-8655-2588755C5F27}"/>
              </a:ext>
            </a:extLst>
          </p:cNvPr>
          <p:cNvSpPr txBox="1"/>
          <p:nvPr/>
        </p:nvSpPr>
        <p:spPr>
          <a:xfrm>
            <a:off x="7148022" y="2221468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</a:p>
        </p:txBody>
      </p:sp>
      <p:graphicFrame>
        <p:nvGraphicFramePr>
          <p:cNvPr id="23" name="Group 63">
            <a:extLst>
              <a:ext uri="{FF2B5EF4-FFF2-40B4-BE49-F238E27FC236}">
                <a16:creationId xmlns:a16="http://schemas.microsoft.com/office/drawing/2014/main" id="{9DA0345C-C7E2-904E-82F3-0707359580C2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2171700"/>
          <a:ext cx="1887466" cy="419100"/>
        </p:xfrm>
        <a:graphic>
          <a:graphicData uri="http://schemas.openxmlformats.org/drawingml/2006/table">
            <a:tbl>
              <a:tblPr/>
              <a:tblGrid>
                <a:gridCol w="1887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0xa0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447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75BF0-2B2C-1547-B75D-5733D6CB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F94C-8558-B641-9187-35738573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</a:rPr>
              <a:t>How do you think the local variable 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</a:rPr>
              <a:t> is being represented?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"rice"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...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D234D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CEFBCC7-7EA0-964A-833C-B975B32AD28C}"/>
              </a:ext>
            </a:extLst>
          </p:cNvPr>
          <p:cNvSpPr/>
          <p:nvPr/>
        </p:nvSpPr>
        <p:spPr>
          <a:xfrm flipH="1">
            <a:off x="457200" y="3051968"/>
            <a:ext cx="469106" cy="312737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D1161-5D55-A248-A4E4-21CCDDDC2B8C}"/>
              </a:ext>
            </a:extLst>
          </p:cNvPr>
          <p:cNvSpPr txBox="1"/>
          <p:nvPr/>
        </p:nvSpPr>
        <p:spPr>
          <a:xfrm>
            <a:off x="7148022" y="221319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8E5365EA-615A-9743-B111-49BDDB625146}"/>
              </a:ext>
            </a:extLst>
          </p:cNvPr>
          <p:cNvSpPr/>
          <p:nvPr/>
        </p:nvSpPr>
        <p:spPr>
          <a:xfrm>
            <a:off x="7924800" y="1981200"/>
            <a:ext cx="3808310" cy="833329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ED264F-9FC7-9C45-94F8-58F19EBCC0BA}"/>
              </a:ext>
            </a:extLst>
          </p:cNvPr>
          <p:cNvSpPr txBox="1"/>
          <p:nvPr/>
        </p:nvSpPr>
        <p:spPr>
          <a:xfrm>
            <a:off x="6388198" y="3669268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CE84D0EE-7DF7-5840-9CEE-2C20E267907D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C02CB0A-D4C1-4E40-A48D-E938AFFFC2A0}"/>
              </a:ext>
            </a:extLst>
          </p:cNvPr>
          <p:cNvSpPr txBox="1"/>
          <p:nvPr/>
        </p:nvSpPr>
        <p:spPr>
          <a:xfrm>
            <a:off x="6226660" y="5276671"/>
            <a:ext cx="49262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first element in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86EDCC-BB11-8F75-992E-3F61C9B32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32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75BF0-2B2C-1547-B75D-5733D6CB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F94C-8558-B641-9187-35738573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</a:rPr>
              <a:t>How do you think the local variable 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</a:rPr>
              <a:t> is being represented?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"rice"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...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D234D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CEFBCC7-7EA0-964A-833C-B975B32AD28C}"/>
              </a:ext>
            </a:extLst>
          </p:cNvPr>
          <p:cNvSpPr/>
          <p:nvPr/>
        </p:nvSpPr>
        <p:spPr>
          <a:xfrm flipH="1">
            <a:off x="457200" y="3051968"/>
            <a:ext cx="469106" cy="312737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D1161-5D55-A248-A4E4-21CCDDDC2B8C}"/>
              </a:ext>
            </a:extLst>
          </p:cNvPr>
          <p:cNvSpPr txBox="1"/>
          <p:nvPr/>
        </p:nvSpPr>
        <p:spPr>
          <a:xfrm>
            <a:off x="7148022" y="221319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ED264F-9FC7-9C45-94F8-58F19EBCC0BA}"/>
              </a:ext>
            </a:extLst>
          </p:cNvPr>
          <p:cNvSpPr txBox="1"/>
          <p:nvPr/>
        </p:nvSpPr>
        <p:spPr>
          <a:xfrm>
            <a:off x="6388198" y="3669268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CE84D0EE-7DF7-5840-9CEE-2C20E267907D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C02CB0A-D4C1-4E40-A48D-E938AFFFC2A0}"/>
              </a:ext>
            </a:extLst>
          </p:cNvPr>
          <p:cNvSpPr txBox="1"/>
          <p:nvPr/>
        </p:nvSpPr>
        <p:spPr>
          <a:xfrm>
            <a:off x="6226660" y="5276671"/>
            <a:ext cx="49262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first element in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485C5DB1-3C18-E944-9CBD-4EADA89B5AD6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2171700"/>
          <a:ext cx="1887466" cy="419100"/>
        </p:xfrm>
        <a:graphic>
          <a:graphicData uri="http://schemas.openxmlformats.org/drawingml/2006/table">
            <a:tbl>
              <a:tblPr/>
              <a:tblGrid>
                <a:gridCol w="1887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0xa0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091A79EB-3B03-1849-95EB-E285514D4400}"/>
              </a:ext>
            </a:extLst>
          </p:cNvPr>
          <p:cNvSpPr/>
          <p:nvPr/>
        </p:nvSpPr>
        <p:spPr>
          <a:xfrm>
            <a:off x="6159598" y="5686335"/>
            <a:ext cx="457200" cy="381000"/>
          </a:xfrm>
          <a:prstGeom prst="ellipse">
            <a:avLst/>
          </a:prstGeom>
          <a:noFill/>
          <a:ln w="38100"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15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75BF0-2B2C-1547-B75D-5733D6CB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F94C-8558-B641-9187-35738573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</a:rPr>
              <a:t>How do you think the local variable 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</a:rPr>
              <a:t> is being represented?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"rice"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...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D234D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CEFBCC7-7EA0-964A-833C-B975B32AD28C}"/>
              </a:ext>
            </a:extLst>
          </p:cNvPr>
          <p:cNvSpPr/>
          <p:nvPr/>
        </p:nvSpPr>
        <p:spPr>
          <a:xfrm flipH="1">
            <a:off x="457200" y="3051968"/>
            <a:ext cx="469106" cy="312737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D1161-5D55-A248-A4E4-21CCDDDC2B8C}"/>
              </a:ext>
            </a:extLst>
          </p:cNvPr>
          <p:cNvSpPr txBox="1"/>
          <p:nvPr/>
        </p:nvSpPr>
        <p:spPr>
          <a:xfrm>
            <a:off x="7148022" y="221319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8E5365EA-615A-9743-B111-49BDDB625146}"/>
              </a:ext>
            </a:extLst>
          </p:cNvPr>
          <p:cNvSpPr/>
          <p:nvPr/>
        </p:nvSpPr>
        <p:spPr>
          <a:xfrm>
            <a:off x="7924800" y="1981200"/>
            <a:ext cx="3808310" cy="833329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ED264F-9FC7-9C45-94F8-58F19EBCC0BA}"/>
              </a:ext>
            </a:extLst>
          </p:cNvPr>
          <p:cNvSpPr txBox="1"/>
          <p:nvPr/>
        </p:nvSpPr>
        <p:spPr>
          <a:xfrm>
            <a:off x="6388198" y="3669268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CE84D0EE-7DF7-5840-9CEE-2C20E267907D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C02CB0A-D4C1-4E40-A48D-E938AFFFC2A0}"/>
              </a:ext>
            </a:extLst>
          </p:cNvPr>
          <p:cNvSpPr txBox="1"/>
          <p:nvPr/>
        </p:nvSpPr>
        <p:spPr>
          <a:xfrm>
            <a:off x="6030671" y="5212139"/>
            <a:ext cx="55130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copy of part of the array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third element in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F69BC-B3DF-1747-389B-6EBC2868E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457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75BF0-2B2C-1547-B75D-5733D6CB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F94C-8558-B641-9187-35738573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</a:rPr>
              <a:t>How do you think the local variable 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</a:rPr>
              <a:t> is being represented?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"rice"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...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D234D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CEFBCC7-7EA0-964A-833C-B975B32AD28C}"/>
              </a:ext>
            </a:extLst>
          </p:cNvPr>
          <p:cNvSpPr/>
          <p:nvPr/>
        </p:nvSpPr>
        <p:spPr>
          <a:xfrm flipH="1">
            <a:off x="457200" y="3051968"/>
            <a:ext cx="469106" cy="312737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D1161-5D55-A248-A4E4-21CCDDDC2B8C}"/>
              </a:ext>
            </a:extLst>
          </p:cNvPr>
          <p:cNvSpPr txBox="1"/>
          <p:nvPr/>
        </p:nvSpPr>
        <p:spPr>
          <a:xfrm>
            <a:off x="7148022" y="2213199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ED264F-9FC7-9C45-94F8-58F19EBCC0BA}"/>
              </a:ext>
            </a:extLst>
          </p:cNvPr>
          <p:cNvSpPr txBox="1"/>
          <p:nvPr/>
        </p:nvSpPr>
        <p:spPr>
          <a:xfrm>
            <a:off x="6388198" y="3669268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CE84D0EE-7DF7-5840-9CEE-2C20E267907D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C02CB0A-D4C1-4E40-A48D-E938AFFFC2A0}"/>
              </a:ext>
            </a:extLst>
          </p:cNvPr>
          <p:cNvSpPr txBox="1"/>
          <p:nvPr/>
        </p:nvSpPr>
        <p:spPr>
          <a:xfrm>
            <a:off x="6030671" y="5212139"/>
            <a:ext cx="55130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copy of part of the array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third element in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local_str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F30420D8-3C71-044E-B257-F913DFC404EB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2171700"/>
          <a:ext cx="1887466" cy="419100"/>
        </p:xfrm>
        <a:graphic>
          <a:graphicData uri="http://schemas.openxmlformats.org/drawingml/2006/table">
            <a:tbl>
              <a:tblPr/>
              <a:tblGrid>
                <a:gridCol w="1887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0xa2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D459A061-120C-0547-8E3C-86398CF66FD9}"/>
              </a:ext>
            </a:extLst>
          </p:cNvPr>
          <p:cNvSpPr/>
          <p:nvPr/>
        </p:nvSpPr>
        <p:spPr>
          <a:xfrm>
            <a:off x="5943600" y="5638800"/>
            <a:ext cx="457200" cy="381000"/>
          </a:xfrm>
          <a:prstGeom prst="ellipse">
            <a:avLst/>
          </a:prstGeom>
          <a:noFill/>
          <a:ln w="38100"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81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59C03-766E-4349-A31A-96A399385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6320B-64D0-8B45-B7DA-684786070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 string functions take char * parameters – they accept char[], but they are implicitly converted to char * before being passed.</a:t>
            </a:r>
          </a:p>
          <a:p>
            <a:pPr lvl="1"/>
            <a:r>
              <a:rPr lang="en-US" dirty="0" err="1"/>
              <a:t>strlen</a:t>
            </a:r>
            <a:r>
              <a:rPr lang="en-US" dirty="0"/>
              <a:t>(char *str)</a:t>
            </a:r>
          </a:p>
          <a:p>
            <a:pPr lvl="1"/>
            <a:r>
              <a:rPr lang="en-US" dirty="0" err="1"/>
              <a:t>strcmp</a:t>
            </a:r>
            <a:r>
              <a:rPr lang="en-US" dirty="0"/>
              <a:t>(char *str1, char *str2)</a:t>
            </a:r>
          </a:p>
          <a:p>
            <a:pPr lvl="1"/>
            <a:r>
              <a:rPr lang="en-US" dirty="0"/>
              <a:t>…</a:t>
            </a:r>
          </a:p>
          <a:p>
            <a:r>
              <a:rPr lang="en-US" dirty="0"/>
              <a:t>char * is still a string in all the core ways a char[] is</a:t>
            </a:r>
          </a:p>
          <a:p>
            <a:pPr lvl="1"/>
            <a:r>
              <a:rPr lang="en-US" dirty="0"/>
              <a:t>Access/modify characters using bracket notation</a:t>
            </a:r>
          </a:p>
          <a:p>
            <a:pPr lvl="1"/>
            <a:r>
              <a:rPr lang="en-US" dirty="0"/>
              <a:t>Print it out</a:t>
            </a:r>
          </a:p>
          <a:p>
            <a:pPr lvl="1"/>
            <a:r>
              <a:rPr lang="en-US" dirty="0"/>
              <a:t>Use string functions</a:t>
            </a:r>
          </a:p>
          <a:p>
            <a:pPr lvl="1"/>
            <a:r>
              <a:rPr lang="en-US" dirty="0"/>
              <a:t>But under the hood they are represented differently!</a:t>
            </a:r>
          </a:p>
          <a:p>
            <a:r>
              <a:rPr lang="en-US" b="1" dirty="0"/>
              <a:t>Takeaway:</a:t>
            </a:r>
            <a:r>
              <a:rPr lang="en-US" dirty="0"/>
              <a:t> We create strings as char[], pass them around as char *</a:t>
            </a:r>
          </a:p>
        </p:txBody>
      </p:sp>
    </p:spTree>
    <p:extLst>
      <p:ext uri="{BB962C8B-B14F-4D97-AF65-F5344CB8AC3E}">
        <p14:creationId xmlns:p14="http://schemas.microsoft.com/office/powerpoint/2010/main" val="127453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EED3-BDE6-DF4D-A51A-E69A44BC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0" y="2000250"/>
            <a:ext cx="11277599" cy="2857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/>
              <a:t>String Behavior #4: </a:t>
            </a:r>
            <a:r>
              <a:rPr lang="en-US" sz="4400" dirty="0"/>
              <a:t>If we create a new string with new characters as a</a:t>
            </a:r>
            <a:r>
              <a:rPr lang="en-US" sz="4400" b="1" dirty="0"/>
              <a:t> </a:t>
            </a:r>
            <a:r>
              <a:rPr lang="en-US" sz="44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4400" dirty="0"/>
              <a:t>, we cannot modify its characters because its memory lives in the data segment.</a:t>
            </a:r>
          </a:p>
          <a:p>
            <a:pPr algn="l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29196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CF0B-029A-7E40-BCEC-2952FE83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C8E07-0AC3-BA48-B9F9-D82570540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There is another convenient way to create a string if we do not need to modify it later.  We can create 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altLang="x-none" dirty="0"/>
              <a:t> and set it directly equal to a string literal.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*empty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strike="sngStrike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b="1" strike="sngStrike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'h';	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	// crashes!</a:t>
            </a:r>
            <a:endParaRPr lang="en-US" b="1" strike="sngStrike" dirty="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ea typeface="Courier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Hello, world!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42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8C1386-E3FC-384B-9BC5-700746343EE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372600" y="1676400"/>
          <a:ext cx="2590801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8288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052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4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74676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When we declare a char pointer equal to a string literal, the characters are </a:t>
            </a:r>
            <a:r>
              <a:rPr lang="en-US" i="1" dirty="0"/>
              <a:t>not</a:t>
            </a:r>
            <a:r>
              <a:rPr lang="en-US" dirty="0"/>
              <a:t> stored on the stack.  Instead, they are stored in a special area of memory called the “data segment”.  We </a:t>
            </a:r>
            <a:r>
              <a:rPr lang="en-US" i="1" dirty="0"/>
              <a:t>cannot modify memory in this segment</a:t>
            </a:r>
            <a:r>
              <a:rPr lang="en-US" dirty="0"/>
              <a:t>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pointer variable (e.g. </a:t>
            </a:r>
            <a:r>
              <a:rPr lang="en-US" b="1" dirty="0" err="1"/>
              <a:t>str</a:t>
            </a:r>
            <a:r>
              <a:rPr lang="en-US" dirty="0"/>
              <a:t>) refers to the </a:t>
            </a:r>
            <a:r>
              <a:rPr lang="en-US" i="1" dirty="0"/>
              <a:t>address of the first character of the string in the data segment</a:t>
            </a:r>
            <a:r>
              <a:rPr lang="en-US" dirty="0"/>
              <a:t>.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AEE230-987A-F148-8FAD-C34BE040BD2C}"/>
              </a:ext>
            </a:extLst>
          </p:cNvPr>
          <p:cNvSpPr txBox="1"/>
          <p:nvPr/>
        </p:nvSpPr>
        <p:spPr>
          <a:xfrm>
            <a:off x="9059179" y="25908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9F0948-DD6D-5348-8AAA-33FCF54E8EB0}"/>
              </a:ext>
            </a:extLst>
          </p:cNvPr>
          <p:cNvSpPr txBox="1"/>
          <p:nvPr/>
        </p:nvSpPr>
        <p:spPr>
          <a:xfrm>
            <a:off x="7978412" y="2636966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201E5D-0A99-0442-8CEA-9E6C4B3CE62A}"/>
              </a:ext>
            </a:extLst>
          </p:cNvPr>
          <p:cNvSpPr txBox="1"/>
          <p:nvPr/>
        </p:nvSpPr>
        <p:spPr>
          <a:xfrm>
            <a:off x="7569096" y="4507468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BC22A707-5557-404C-B5E8-B479D4430F68}"/>
              </a:ext>
            </a:extLst>
          </p:cNvPr>
          <p:cNvSpPr/>
          <p:nvPr/>
        </p:nvSpPr>
        <p:spPr>
          <a:xfrm>
            <a:off x="8897881" y="2137604"/>
            <a:ext cx="169919" cy="1291396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EC356721-01F9-294A-9DA9-C39F2CB1853F}"/>
              </a:ext>
            </a:extLst>
          </p:cNvPr>
          <p:cNvSpPr/>
          <p:nvPr/>
        </p:nvSpPr>
        <p:spPr>
          <a:xfrm>
            <a:off x="9583681" y="3516546"/>
            <a:ext cx="169919" cy="2166187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9DD6F85-4D34-CC4C-84DC-D9AF923BEEBA}"/>
              </a:ext>
            </a:extLst>
          </p:cNvPr>
          <p:cNvSpPr/>
          <p:nvPr/>
        </p:nvSpPr>
        <p:spPr>
          <a:xfrm>
            <a:off x="11734800" y="2830286"/>
            <a:ext cx="392219" cy="2351314"/>
          </a:xfrm>
          <a:custGeom>
            <a:avLst/>
            <a:gdLst>
              <a:gd name="connsiteX0" fmla="*/ 0 w 261590"/>
              <a:gd name="connsiteY0" fmla="*/ 0 h 2318657"/>
              <a:gd name="connsiteX1" fmla="*/ 261257 w 261590"/>
              <a:gd name="connsiteY1" fmla="*/ 1774371 h 2318657"/>
              <a:gd name="connsiteX2" fmla="*/ 43542 w 261590"/>
              <a:gd name="connsiteY2" fmla="*/ 2318657 h 231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590" h="2318657">
                <a:moveTo>
                  <a:pt x="0" y="0"/>
                </a:moveTo>
                <a:cubicBezTo>
                  <a:pt x="127000" y="693964"/>
                  <a:pt x="254000" y="1387928"/>
                  <a:pt x="261257" y="1774371"/>
                </a:cubicBezTo>
                <a:cubicBezTo>
                  <a:pt x="268514" y="2160814"/>
                  <a:pt x="156028" y="2239735"/>
                  <a:pt x="43542" y="231865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B25C6D-FD9D-074D-BFEB-AB9011A5737D}"/>
              </a:ext>
            </a:extLst>
          </p:cNvPr>
          <p:cNvSpPr/>
          <p:nvPr/>
        </p:nvSpPr>
        <p:spPr bwMode="auto">
          <a:xfrm>
            <a:off x="3627620" y="4940809"/>
            <a:ext cx="4936759" cy="1700782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2400" dirty="0"/>
              <a:t>This applies only to creating </a:t>
            </a:r>
            <a:r>
              <a:rPr lang="en-US" sz="2400" i="1" dirty="0"/>
              <a:t>new</a:t>
            </a:r>
            <a:r>
              <a:rPr lang="en-US" sz="2400" dirty="0"/>
              <a:t> strings with char *. This does </a:t>
            </a:r>
            <a:r>
              <a:rPr lang="en-US" sz="2400" b="1" u="sng" dirty="0"/>
              <a:t>not</a:t>
            </a:r>
            <a:r>
              <a:rPr lang="en-US" sz="2400" dirty="0"/>
              <a:t> apply for making a char * that points to an existing stack string.</a:t>
            </a:r>
          </a:p>
        </p:txBody>
      </p:sp>
    </p:spTree>
    <p:extLst>
      <p:ext uri="{BB962C8B-B14F-4D97-AF65-F5344CB8AC3E}">
        <p14:creationId xmlns:p14="http://schemas.microsoft.com/office/powerpoint/2010/main" val="48632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816E3-585E-2143-8E90-280F3083E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FAC2D-AFC5-9146-95F1-B47960690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code snippet below, can we modify the characters in </a:t>
            </a:r>
            <a:r>
              <a:rPr lang="en-US" b="1" dirty="0" err="1"/>
              <a:t>myStr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DACB8-832C-5440-B45F-8C3F5BFC5550}"/>
              </a:ext>
            </a:extLst>
          </p:cNvPr>
          <p:cNvSpPr txBox="1"/>
          <p:nvPr/>
        </p:nvSpPr>
        <p:spPr>
          <a:xfrm>
            <a:off x="1828800" y="322448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4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7A60F6-D2CC-BE4B-8EFD-AB4D1EE2AAF5}"/>
              </a:ext>
            </a:extLst>
          </p:cNvPr>
          <p:cNvSpPr/>
          <p:nvPr/>
        </p:nvSpPr>
        <p:spPr bwMode="auto">
          <a:xfrm>
            <a:off x="3795010" y="4940809"/>
            <a:ext cx="4601980" cy="1536191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2400" b="1" dirty="0"/>
              <a:t>Key Question:</a:t>
            </a:r>
            <a:r>
              <a:rPr lang="en-US" sz="2400" dirty="0"/>
              <a:t> where do its characters live? Do they live in memory we own?  Or the read-only data segment?</a:t>
            </a:r>
          </a:p>
        </p:txBody>
      </p:sp>
    </p:spTree>
    <p:extLst>
      <p:ext uri="{BB962C8B-B14F-4D97-AF65-F5344CB8AC3E}">
        <p14:creationId xmlns:p14="http://schemas.microsoft.com/office/powerpoint/2010/main" val="162450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816E3-585E-2143-8E90-280F3083E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FAC2D-AFC5-9146-95F1-B47960690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code snippet below, can we modify the characters in </a:t>
            </a:r>
            <a:r>
              <a:rPr lang="en-US" b="1" dirty="0" err="1"/>
              <a:t>myStr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DACB8-832C-5440-B45F-8C3F5BFC5550}"/>
              </a:ext>
            </a:extLst>
          </p:cNvPr>
          <p:cNvSpPr txBox="1"/>
          <p:nvPr/>
        </p:nvSpPr>
        <p:spPr>
          <a:xfrm>
            <a:off x="1828800" y="322448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4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40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B4CC3D-F17A-A94D-B92C-2D81F17E826D}"/>
              </a:ext>
            </a:extLst>
          </p:cNvPr>
          <p:cNvSpPr/>
          <p:nvPr/>
        </p:nvSpPr>
        <p:spPr bwMode="auto">
          <a:xfrm>
            <a:off x="3795010" y="4940809"/>
            <a:ext cx="4601980" cy="1536191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2400" b="1" dirty="0"/>
              <a:t>Key Question:</a:t>
            </a:r>
            <a:r>
              <a:rPr lang="en-US" sz="2400" dirty="0"/>
              <a:t> where do its characters live?  Do they live in memory we own?  Or the read-only data segment?</a:t>
            </a:r>
          </a:p>
        </p:txBody>
      </p:sp>
    </p:spTree>
    <p:extLst>
      <p:ext uri="{BB962C8B-B14F-4D97-AF65-F5344CB8AC3E}">
        <p14:creationId xmlns:p14="http://schemas.microsoft.com/office/powerpoint/2010/main" val="410359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816E3-585E-2143-8E90-280F3083E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FAC2D-AFC5-9146-95F1-B47960690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code snippet below, can we modify the characters in </a:t>
            </a:r>
            <a:r>
              <a:rPr lang="en-US" b="1" dirty="0" err="1"/>
              <a:t>myStr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DACB8-832C-5440-B45F-8C3F5BFC5550}"/>
              </a:ext>
            </a:extLst>
          </p:cNvPr>
          <p:cNvSpPr txBox="1"/>
          <p:nvPr/>
        </p:nvSpPr>
        <p:spPr>
          <a:xfrm>
            <a:off x="1828800" y="3224480"/>
            <a:ext cx="853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4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algn="l"/>
            <a:r>
              <a:rPr lang="en-US" sz="4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4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40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algn="l"/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4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4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2775BE-52B1-9845-8223-5FB41D081240}"/>
              </a:ext>
            </a:extLst>
          </p:cNvPr>
          <p:cNvSpPr/>
          <p:nvPr/>
        </p:nvSpPr>
        <p:spPr bwMode="auto">
          <a:xfrm>
            <a:off x="7361420" y="2303984"/>
            <a:ext cx="4601980" cy="1536191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2400" b="1" dirty="0"/>
              <a:t>Key Question:</a:t>
            </a:r>
            <a:r>
              <a:rPr lang="en-US" sz="2400" dirty="0"/>
              <a:t> where do its characters live?  Do they live in memory we own?  Or the read-only data segment?</a:t>
            </a:r>
          </a:p>
        </p:txBody>
      </p:sp>
    </p:spTree>
    <p:extLst>
      <p:ext uri="{BB962C8B-B14F-4D97-AF65-F5344CB8AC3E}">
        <p14:creationId xmlns:p14="http://schemas.microsoft.com/office/powerpoint/2010/main" val="164610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816E3-585E-2143-8E90-280F3083E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FAC2D-AFC5-9146-95F1-B47960690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code snippet below, can we modify the characters in </a:t>
            </a:r>
            <a:r>
              <a:rPr lang="en-US" b="1" dirty="0" err="1"/>
              <a:t>myStr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DACB8-832C-5440-B45F-8C3F5BFC5550}"/>
              </a:ext>
            </a:extLst>
          </p:cNvPr>
          <p:cNvSpPr txBox="1"/>
          <p:nvPr/>
        </p:nvSpPr>
        <p:spPr>
          <a:xfrm>
            <a:off x="1828800" y="3224480"/>
            <a:ext cx="853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4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otherStr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40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algn="l"/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4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4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otherStr</a:t>
            </a:r>
            <a:r>
              <a:rPr lang="en-US" sz="40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41D932-5B9B-7545-B16F-BD3002EE0C40}"/>
              </a:ext>
            </a:extLst>
          </p:cNvPr>
          <p:cNvSpPr/>
          <p:nvPr/>
        </p:nvSpPr>
        <p:spPr bwMode="auto">
          <a:xfrm>
            <a:off x="3795010" y="4940809"/>
            <a:ext cx="4601980" cy="1536191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2400" b="1" dirty="0"/>
              <a:t>Key Question:</a:t>
            </a:r>
            <a:r>
              <a:rPr lang="en-US" sz="2400" dirty="0"/>
              <a:t> where do its characters live?  Do they live in memory we own?  Or the read-only data segment?</a:t>
            </a:r>
          </a:p>
        </p:txBody>
      </p:sp>
    </p:spTree>
    <p:extLst>
      <p:ext uri="{BB962C8B-B14F-4D97-AF65-F5344CB8AC3E}">
        <p14:creationId xmlns:p14="http://schemas.microsoft.com/office/powerpoint/2010/main" val="152075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816E3-585E-2143-8E90-280F3083E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FAC2D-AFC5-9146-95F1-B47960690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code snippet below, can we modify the characters in </a:t>
            </a:r>
            <a:r>
              <a:rPr lang="en-US" b="1" dirty="0" err="1"/>
              <a:t>myStr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DACB8-832C-5440-B45F-8C3F5BFC5550}"/>
              </a:ext>
            </a:extLst>
          </p:cNvPr>
          <p:cNvSpPr txBox="1"/>
          <p:nvPr/>
        </p:nvSpPr>
        <p:spPr>
          <a:xfrm>
            <a:off x="457200" y="2075795"/>
            <a:ext cx="11277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algn="l"/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return 0;</a:t>
            </a: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2D2D1F-2EC3-0B49-B239-0C3DAD9B2407}"/>
              </a:ext>
            </a:extLst>
          </p:cNvPr>
          <p:cNvSpPr/>
          <p:nvPr/>
        </p:nvSpPr>
        <p:spPr bwMode="auto">
          <a:xfrm>
            <a:off x="7353925" y="2077044"/>
            <a:ext cx="4601980" cy="1536191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2400" b="1" dirty="0"/>
              <a:t>Key Question:</a:t>
            </a:r>
            <a:r>
              <a:rPr lang="en-US" sz="2400" dirty="0"/>
              <a:t> where do its characters live?  Do they live in memory we own?  Or the read-only data segment?</a:t>
            </a:r>
          </a:p>
        </p:txBody>
      </p:sp>
    </p:spTree>
    <p:extLst>
      <p:ext uri="{BB962C8B-B14F-4D97-AF65-F5344CB8AC3E}">
        <p14:creationId xmlns:p14="http://schemas.microsoft.com/office/powerpoint/2010/main" val="89798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2B305-3E03-9144-9E2B-C21FB390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98C75-0926-4843-97C3-EA3C309D7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Q:</a:t>
            </a:r>
            <a:r>
              <a:rPr lang="en-US" dirty="0"/>
              <a:t> Is there a way to check in code whether a string’s characters are modifiable?</a:t>
            </a:r>
          </a:p>
          <a:p>
            <a:pPr marL="0" indent="0">
              <a:buNone/>
            </a:pPr>
            <a:r>
              <a:rPr lang="en-US" b="1" dirty="0"/>
              <a:t>A:</a:t>
            </a:r>
            <a:r>
              <a:rPr lang="en-US" dirty="0"/>
              <a:t> No.  This is something you can only tell by looking at the code itself and how the string was created.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Q:</a:t>
            </a:r>
            <a:r>
              <a:rPr lang="en-US" dirty="0"/>
              <a:t> So then if I am writing a string function that modifies a string, how can I tell if the string passed in is modifiable?</a:t>
            </a:r>
          </a:p>
          <a:p>
            <a:pPr marL="0" indent="0">
              <a:buNone/>
            </a:pPr>
            <a:r>
              <a:rPr lang="en-US" b="1" dirty="0"/>
              <a:t>A:</a:t>
            </a:r>
            <a:r>
              <a:rPr lang="en-US" dirty="0"/>
              <a:t> You can’t!  This is something you instead state as an assumption in your function documentation.  If someone calls your function with a read-only string, it will crash, but that’s not your function’s fault :-)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5786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EED3-BDE6-DF4D-A51A-E69A44BC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800100" y="2371725"/>
            <a:ext cx="10591800" cy="2114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/>
              <a:t>String Behavior #5: </a:t>
            </a:r>
            <a:r>
              <a:rPr lang="en-US" sz="4400" dirty="0"/>
              <a:t>We can set a </a:t>
            </a:r>
            <a:br>
              <a:rPr lang="en-US" sz="4400" dirty="0"/>
            </a:br>
            <a:r>
              <a:rPr lang="en-US" sz="4400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4400" dirty="0"/>
              <a:t> </a:t>
            </a:r>
            <a:r>
              <a:rPr lang="en-US" sz="4400" b="1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4400" dirty="0"/>
              <a:t> equal to another value, because it is an  assignable pointer.</a:t>
            </a:r>
          </a:p>
          <a:p>
            <a:pPr algn="l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058525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A </a:t>
            </a:r>
            <a:r>
              <a:rPr lang="en-US" b="1" dirty="0"/>
              <a:t>char *</a:t>
            </a:r>
            <a:r>
              <a:rPr lang="en-US" dirty="0"/>
              <a:t> variable refers to a single character.  We can reassign an existing </a:t>
            </a:r>
            <a:r>
              <a:rPr lang="en-US" b="1" dirty="0"/>
              <a:t>char *</a:t>
            </a:r>
            <a:r>
              <a:rPr lang="en-US" dirty="0"/>
              <a:t> pointer to be equal to another </a:t>
            </a:r>
            <a:r>
              <a:rPr lang="en-US" b="1" dirty="0"/>
              <a:t>char *</a:t>
            </a:r>
            <a:r>
              <a:rPr lang="en-US" dirty="0"/>
              <a:t> pointer.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0xfff0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 2"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0xfe0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str2;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ok!  Both store address 0xfe0</a:t>
            </a:r>
          </a:p>
        </p:txBody>
      </p:sp>
    </p:spTree>
    <p:extLst>
      <p:ext uri="{BB962C8B-B14F-4D97-AF65-F5344CB8AC3E}">
        <p14:creationId xmlns:p14="http://schemas.microsoft.com/office/powerpoint/2010/main" val="2630907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and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can also make a pointer equal to an array; it will point to the first element in that array.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str[6];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262735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9363978" y="4724400"/>
            <a:ext cx="69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129135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191471" cy="400450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46C3C-0E41-8447-A76D-90A3A7AC3CE5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526C56E-A240-E849-A0E1-1AB4AE7342B1}"/>
              </a:ext>
            </a:extLst>
          </p:cNvPr>
          <p:cNvSpPr/>
          <p:nvPr/>
        </p:nvSpPr>
        <p:spPr>
          <a:xfrm>
            <a:off x="10787613" y="4648200"/>
            <a:ext cx="163416" cy="413657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929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and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can also make a pointer equal to an array; it will point to the first element in that array.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str[6];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equivalent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&amp;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confusingly equivalent, </a:t>
            </a:r>
            <a:r>
              <a:rPr lang="en-US" sz="26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avoid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&amp;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46C3C-0E41-8447-A76D-90A3A7AC3CE5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D918EF09-E46C-CC4C-BF94-83DB7B518FDD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BB8923E-51B2-2348-AD70-71EDF496126A}"/>
              </a:ext>
            </a:extLst>
          </p:cNvPr>
          <p:cNvSpPr txBox="1"/>
          <p:nvPr/>
        </p:nvSpPr>
        <p:spPr>
          <a:xfrm>
            <a:off x="8763000" y="4262735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65EBD0-7F53-B749-BBEA-5798B488D6E5}"/>
              </a:ext>
            </a:extLst>
          </p:cNvPr>
          <p:cNvSpPr txBox="1"/>
          <p:nvPr/>
        </p:nvSpPr>
        <p:spPr>
          <a:xfrm>
            <a:off x="9363978" y="4724400"/>
            <a:ext cx="69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0EDD79-E524-5D45-B04F-6087A38169EA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DB2B1D2E-4F12-BB44-835F-7F85D8A31E2C}"/>
              </a:ext>
            </a:extLst>
          </p:cNvPr>
          <p:cNvSpPr/>
          <p:nvPr/>
        </p:nvSpPr>
        <p:spPr>
          <a:xfrm>
            <a:off x="8364481" y="1790699"/>
            <a:ext cx="191471" cy="400450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D65E75B-9226-9F49-B8DE-9E12570D1D88}"/>
              </a:ext>
            </a:extLst>
          </p:cNvPr>
          <p:cNvSpPr/>
          <p:nvPr/>
        </p:nvSpPr>
        <p:spPr>
          <a:xfrm>
            <a:off x="10787613" y="4648200"/>
            <a:ext cx="163416" cy="413657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CEEF33B2-B869-9D4E-A1B3-E5EDAEB12205}"/>
              </a:ext>
            </a:extLst>
          </p:cNvPr>
          <p:cNvSpPr/>
          <p:nvPr/>
        </p:nvSpPr>
        <p:spPr>
          <a:xfrm>
            <a:off x="9432606" y="2129135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459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EED3-BDE6-DF4D-A51A-E69A44BC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733425" y="1885950"/>
            <a:ext cx="10725150" cy="25527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/>
              <a:t>String Behavior #6: </a:t>
            </a:r>
            <a:r>
              <a:rPr lang="en-US" sz="4400" dirty="0"/>
              <a:t>Adding an offset to a C string gives us a substring that’s many places past the first character.</a:t>
            </a:r>
          </a:p>
          <a:p>
            <a:pPr algn="l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091410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76962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When we do pointer arithmetic, we are adjusting the pointer by a certain </a:t>
            </a:r>
            <a:r>
              <a:rPr lang="en-US" i="1" dirty="0"/>
              <a:t>number of places</a:t>
            </a:r>
            <a:r>
              <a:rPr lang="en-US" dirty="0"/>
              <a:t> (e.g. characters).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+ 1;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0xff1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*str3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+ 3;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0xff3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apple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pple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le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9946484C-436E-9E41-92F1-00135FB8C71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A496F6-F0CD-9E43-95F5-82B5BFDAE5D9}"/>
              </a:ext>
            </a:extLst>
          </p:cNvPr>
          <p:cNvSpPr txBox="1"/>
          <p:nvPr/>
        </p:nvSpPr>
        <p:spPr>
          <a:xfrm>
            <a:off x="9758938" y="1561068"/>
            <a:ext cx="1975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TEXT SEGMENT</a:t>
            </a:r>
          </a:p>
        </p:txBody>
      </p:sp>
    </p:spTree>
    <p:extLst>
      <p:ext uri="{BB962C8B-B14F-4D97-AF65-F5344CB8AC3E}">
        <p14:creationId xmlns:p14="http://schemas.microsoft.com/office/powerpoint/2010/main" val="33066622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9220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When we use bracket notation with a pointer, we are performing</a:t>
            </a:r>
            <a:r>
              <a:rPr lang="en-US" i="1" dirty="0"/>
              <a:t> pointer arithmetic and dereferencing</a:t>
            </a:r>
            <a:r>
              <a:rPr lang="en-US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both of these add three places to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and then dereference to get the char there.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get memory at 0xff3.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fourth1 = str[3];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'l'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fourth2 = *(str + 3);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'l'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EB0005C3-04ED-8E46-A856-14C8FF9E7E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A15B66A-2926-0F4E-B80E-F93B83F6AD81}"/>
              </a:ext>
            </a:extLst>
          </p:cNvPr>
          <p:cNvSpPr txBox="1"/>
          <p:nvPr/>
        </p:nvSpPr>
        <p:spPr>
          <a:xfrm>
            <a:off x="9758938" y="1561068"/>
            <a:ext cx="1975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TEXT SEGMENT</a:t>
            </a:r>
          </a:p>
        </p:txBody>
      </p:sp>
    </p:spTree>
    <p:extLst>
      <p:ext uri="{BB962C8B-B14F-4D97-AF65-F5344CB8AC3E}">
        <p14:creationId xmlns:p14="http://schemas.microsoft.com/office/powerpoint/2010/main" val="3114194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EED3-BDE6-DF4D-A51A-E69A44BC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671512" y="2276475"/>
            <a:ext cx="10848975" cy="23050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/>
              <a:t>String Behavior #7: </a:t>
            </a:r>
            <a:r>
              <a:rPr lang="en-US" sz="4400" dirty="0"/>
              <a:t>If we change characters in a string parameter, these changes will persist outside of the function.</a:t>
            </a:r>
          </a:p>
          <a:p>
            <a:pPr algn="l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914526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19200"/>
            <a:ext cx="6966035" cy="5943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we pass a </a:t>
            </a:r>
            <a:r>
              <a:rPr lang="en-US" b="1" dirty="0"/>
              <a:t>char *</a:t>
            </a:r>
            <a:r>
              <a:rPr lang="en-US" dirty="0"/>
              <a:t> string as a parameter, C makes a </a:t>
            </a:r>
            <a:r>
              <a:rPr lang="en-US" i="1" dirty="0"/>
              <a:t>copy</a:t>
            </a:r>
            <a:r>
              <a:rPr lang="en-US" dirty="0"/>
              <a:t> of the address stored in the </a:t>
            </a:r>
            <a:r>
              <a:rPr lang="en-US" b="1" dirty="0"/>
              <a:t>char *</a:t>
            </a:r>
            <a:r>
              <a:rPr lang="en-US" dirty="0"/>
              <a:t> and passes it to the function.  This means they both refer to the same memory location.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4030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008533" y="2514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42627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4338935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1989668"/>
            <a:ext cx="287281" cy="151553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3735801"/>
            <a:ext cx="287281" cy="151553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6AE008-7A74-F743-BCFF-75E5E41B70A1}"/>
              </a:ext>
            </a:extLst>
          </p:cNvPr>
          <p:cNvSpPr txBox="1"/>
          <p:nvPr/>
        </p:nvSpPr>
        <p:spPr>
          <a:xfrm>
            <a:off x="10363200" y="116313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16819838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7643644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we pass a </a:t>
            </a:r>
            <a:r>
              <a:rPr lang="en-US" b="1" dirty="0"/>
              <a:t>char array</a:t>
            </a:r>
            <a:r>
              <a:rPr lang="en-US" dirty="0"/>
              <a:t> as a parameter, C makes a </a:t>
            </a:r>
            <a:r>
              <a:rPr lang="en-US" i="1" dirty="0"/>
              <a:t>copy of the address of the first array element</a:t>
            </a:r>
            <a:r>
              <a:rPr lang="en-US" dirty="0"/>
              <a:t> and passes it (as a </a:t>
            </a:r>
            <a:r>
              <a:rPr lang="en-US" b="1" dirty="0"/>
              <a:t>char *</a:t>
            </a:r>
            <a:r>
              <a:rPr lang="en-US" dirty="0"/>
              <a:t>) to the function.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str[6];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419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58629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5795204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103DE2-2A1B-D04E-B540-20968E0505B3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C809E29-5D01-2F47-A3AC-72951380A02F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28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7643644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we pass a </a:t>
            </a:r>
            <a:r>
              <a:rPr lang="en-US" b="1" dirty="0"/>
              <a:t>char array</a:t>
            </a:r>
            <a:r>
              <a:rPr lang="en-US" dirty="0"/>
              <a:t> as a parameter, C makes a </a:t>
            </a:r>
            <a:r>
              <a:rPr lang="en-US" i="1" dirty="0"/>
              <a:t>copy of the address of the first array element</a:t>
            </a:r>
            <a:r>
              <a:rPr lang="en-US" dirty="0"/>
              <a:t> and passes it (as a </a:t>
            </a:r>
            <a:r>
              <a:rPr lang="en-US" b="1" dirty="0"/>
              <a:t>char *</a:t>
            </a:r>
            <a:r>
              <a:rPr lang="en-US" dirty="0"/>
              <a:t>) to the function.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str[6];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equivalent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strAlt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str;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strAlt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419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58629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5795204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103DE2-2A1B-D04E-B540-20968E0505B3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2A871BE-AC09-A649-839D-5EFB1F896E84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601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means if we modify characters in </a:t>
            </a:r>
            <a:r>
              <a:rPr lang="en-US" b="1" dirty="0" err="1"/>
              <a:t>myFunc</a:t>
            </a:r>
            <a:r>
              <a:rPr lang="en-US" dirty="0"/>
              <a:t>, the changes will persist back in </a:t>
            </a:r>
            <a:r>
              <a:rPr lang="en-US" b="1" dirty="0"/>
              <a:t>main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[4]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'y'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str[6];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apply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419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58629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5795204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B1BD87-C565-3C4B-B028-454F779E8134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02C7183-19D9-244E-9253-5DFF160011CA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46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means if we modify characters in </a:t>
            </a:r>
            <a:r>
              <a:rPr lang="en-US" b="1" dirty="0" err="1"/>
              <a:t>myFunc</a:t>
            </a:r>
            <a:r>
              <a:rPr lang="en-US" dirty="0"/>
              <a:t>, the changes will persist back in </a:t>
            </a:r>
            <a:r>
              <a:rPr lang="en-US" b="1" dirty="0"/>
              <a:t>main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[4] = 'y';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str[6];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apply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'y'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419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58629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5795204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2A4088-2F40-DC4A-A31B-451209877DF7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93AF8E6-584E-E144-96E5-A8B37E648505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83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71F6B-B524-BC4B-9CE7-3D313F70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In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2AC64-20E9-3A43-AB36-C31BA1537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500" dirty="0"/>
              <a:t>If we create a string as a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char[]</a:t>
            </a:r>
            <a:r>
              <a:rPr lang="en-US" sz="2500" dirty="0"/>
              <a:t>, we can modify its characters because its memory lives in our stack space.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We cannot set a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char[] </a:t>
            </a:r>
            <a:r>
              <a:rPr lang="en-US" sz="2500" dirty="0"/>
              <a:t>equal to another value, because it is not a pointer; it refers to the block of memory reserved for the original array.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If we pass a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char[] </a:t>
            </a:r>
            <a:r>
              <a:rPr lang="en-US" sz="2500" dirty="0"/>
              <a:t>as a parameter, set something equal to it, or perform arithmetic with it, it’s automatically converted to a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5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If we create a new string with new characters as a</a:t>
            </a:r>
            <a:r>
              <a:rPr lang="en-US" sz="2500" b="1" dirty="0"/>
              <a:t>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500" dirty="0"/>
              <a:t>, we cannot modify its characters because its memory lives in the data segment.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We can set a </a:t>
            </a:r>
            <a:r>
              <a:rPr lang="en-US" sz="25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500" dirty="0"/>
              <a:t> equal to another value, because it is a  reassign-able pointer.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Adding an offset to a C string gives us a substring that many places past the first character.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If we change characters in a string parameter, these changes will persist outside of the function.</a:t>
            </a:r>
          </a:p>
        </p:txBody>
      </p:sp>
    </p:spTree>
    <p:extLst>
      <p:ext uri="{BB962C8B-B14F-4D97-AF65-F5344CB8AC3E}">
        <p14:creationId xmlns:p14="http://schemas.microsoft.com/office/powerpoint/2010/main" val="26825050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8BC58-5FA1-D24D-A80A-B272B88CB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vs.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37331-6A7A-B045-8C56-975543AA7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create an array, you are making space for each element in the array.</a:t>
            </a:r>
          </a:p>
          <a:p>
            <a:r>
              <a:rPr lang="en-US" dirty="0"/>
              <a:t>When you create a pointer, you are making space for a 64-bit address.</a:t>
            </a:r>
          </a:p>
          <a:p>
            <a:r>
              <a:rPr lang="en-US" dirty="0"/>
              <a:t>Arrays "decay to pointers" when passed as parameters.</a:t>
            </a:r>
          </a:p>
          <a:p>
            <a:r>
              <a:rPr lang="en-US" dirty="0"/>
              <a:t>&amp;</a:t>
            </a:r>
            <a:r>
              <a:rPr lang="en-US" dirty="0" err="1"/>
              <a:t>arr</a:t>
            </a:r>
            <a:r>
              <a:rPr lang="en-US" dirty="0"/>
              <a:t> does nothing on arrays, but &amp;</a:t>
            </a:r>
            <a:r>
              <a:rPr lang="en-US" dirty="0" err="1"/>
              <a:t>ptr</a:t>
            </a:r>
            <a:r>
              <a:rPr lang="en-US" dirty="0"/>
              <a:t> on pointers gets its address</a:t>
            </a:r>
          </a:p>
          <a:p>
            <a:r>
              <a:rPr lang="en-US" dirty="0" err="1"/>
              <a:t>sizeof</a:t>
            </a:r>
            <a:r>
              <a:rPr lang="en-US" dirty="0"/>
              <a:t>(</a:t>
            </a:r>
            <a:r>
              <a:rPr lang="en-US" dirty="0" err="1"/>
              <a:t>arr</a:t>
            </a:r>
            <a:r>
              <a:rPr lang="en-US" dirty="0"/>
              <a:t>) gets the size of an array in bytes, but </a:t>
            </a:r>
            <a:r>
              <a:rPr lang="en-US" dirty="0" err="1"/>
              <a:t>sizeof</a:t>
            </a:r>
            <a:r>
              <a:rPr lang="en-US" dirty="0"/>
              <a:t>(</a:t>
            </a:r>
            <a:r>
              <a:rPr lang="en-US" dirty="0" err="1"/>
              <a:t>ptr</a:t>
            </a:r>
            <a:r>
              <a:rPr lang="en-US" dirty="0"/>
              <a:t>) is always 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3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14851</TotalTime>
  <Words>4319</Words>
  <Application>Microsoft Macintosh PowerPoint</Application>
  <PresentationFormat>Widescreen</PresentationFormat>
  <Paragraphs>981</Paragraphs>
  <Slides>47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CS107, Lecture 9 Arrays and Pointers</vt:lpstr>
      <vt:lpstr>Pointers to Strings</vt:lpstr>
      <vt:lpstr>Pointers to Strings</vt:lpstr>
      <vt:lpstr>Pointers to Strings</vt:lpstr>
      <vt:lpstr>Pointers to Strings</vt:lpstr>
      <vt:lpstr>Pointers to Strings</vt:lpstr>
      <vt:lpstr>Pointers to Strings</vt:lpstr>
      <vt:lpstr>Pointers to Strings</vt:lpstr>
      <vt:lpstr>Pointers to Strings</vt:lpstr>
      <vt:lpstr>Pointers to Strings</vt:lpstr>
      <vt:lpstr>Strings In Memory</vt:lpstr>
      <vt:lpstr>PowerPoint Presentation</vt:lpstr>
      <vt:lpstr>Character Arrays</vt:lpstr>
      <vt:lpstr>PowerPoint Presentation</vt:lpstr>
      <vt:lpstr>Character Arrays</vt:lpstr>
      <vt:lpstr>PowerPoint Presentation</vt:lpstr>
      <vt:lpstr>String Parameters</vt:lpstr>
      <vt:lpstr>String Parameters</vt:lpstr>
      <vt:lpstr>char * Variables</vt:lpstr>
      <vt:lpstr>char * Variables</vt:lpstr>
      <vt:lpstr>char * Variables</vt:lpstr>
      <vt:lpstr>char * Variables</vt:lpstr>
      <vt:lpstr>String Parameters</vt:lpstr>
      <vt:lpstr>PowerPoint Presentation</vt:lpstr>
      <vt:lpstr>char *</vt:lpstr>
      <vt:lpstr>char *</vt:lpstr>
      <vt:lpstr>Memory Locations</vt:lpstr>
      <vt:lpstr>Memory Locations</vt:lpstr>
      <vt:lpstr>Memory Locations</vt:lpstr>
      <vt:lpstr>Memory Locations</vt:lpstr>
      <vt:lpstr>Memory Locations</vt:lpstr>
      <vt:lpstr>Memory Locations</vt:lpstr>
      <vt:lpstr>PowerPoint Presentation</vt:lpstr>
      <vt:lpstr>char *</vt:lpstr>
      <vt:lpstr>Arrays and Pointers</vt:lpstr>
      <vt:lpstr>Arrays and Pointers</vt:lpstr>
      <vt:lpstr>PowerPoint Presentation</vt:lpstr>
      <vt:lpstr>Pointer Arithmetic</vt:lpstr>
      <vt:lpstr>char *</vt:lpstr>
      <vt:lpstr>PowerPoint Presentation</vt:lpstr>
      <vt:lpstr>Strings as Parameters</vt:lpstr>
      <vt:lpstr>Strings as Parameters</vt:lpstr>
      <vt:lpstr>Strings as Parameters</vt:lpstr>
      <vt:lpstr>Strings as Parameters</vt:lpstr>
      <vt:lpstr>Strings as Parameters</vt:lpstr>
      <vt:lpstr>Strings In Memory</vt:lpstr>
      <vt:lpstr>Arrays vs. Pointers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1280</cp:revision>
  <cp:lastPrinted>2024-10-10T05:13:30Z</cp:lastPrinted>
  <dcterms:created xsi:type="dcterms:W3CDTF">2008-06-28T20:57:21Z</dcterms:created>
  <dcterms:modified xsi:type="dcterms:W3CDTF">2025-10-09T19:46:13Z</dcterms:modified>
</cp:coreProperties>
</file>