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handoutMasterIdLst>
    <p:handoutMasterId r:id="rId26"/>
  </p:handoutMasterIdLst>
  <p:sldIdLst>
    <p:sldId id="256" r:id="rId2"/>
    <p:sldId id="563" r:id="rId3"/>
    <p:sldId id="565" r:id="rId4"/>
    <p:sldId id="564" r:id="rId5"/>
    <p:sldId id="569" r:id="rId6"/>
    <p:sldId id="566" r:id="rId7"/>
    <p:sldId id="571" r:id="rId8"/>
    <p:sldId id="570" r:id="rId9"/>
    <p:sldId id="573" r:id="rId10"/>
    <p:sldId id="572" r:id="rId11"/>
    <p:sldId id="574" r:id="rId12"/>
    <p:sldId id="575" r:id="rId13"/>
    <p:sldId id="576" r:id="rId14"/>
    <p:sldId id="577" r:id="rId15"/>
    <p:sldId id="578" r:id="rId16"/>
    <p:sldId id="579" r:id="rId17"/>
    <p:sldId id="842" r:id="rId18"/>
    <p:sldId id="813" r:id="rId19"/>
    <p:sldId id="814" r:id="rId20"/>
    <p:sldId id="815" r:id="rId21"/>
    <p:sldId id="817" r:id="rId22"/>
    <p:sldId id="845" r:id="rId23"/>
    <p:sldId id="846" r:id="rId2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Stack" id="{546B7A1F-9230-1944-8FB3-084572DE803F}">
          <p14:sldIdLst>
            <p14:sldId id="563"/>
            <p14:sldId id="565"/>
            <p14:sldId id="564"/>
            <p14:sldId id="569"/>
            <p14:sldId id="566"/>
            <p14:sldId id="571"/>
            <p14:sldId id="570"/>
            <p14:sldId id="573"/>
            <p14:sldId id="572"/>
            <p14:sldId id="574"/>
            <p14:sldId id="575"/>
            <p14:sldId id="576"/>
            <p14:sldId id="577"/>
            <p14:sldId id="578"/>
            <p14:sldId id="579"/>
          </p14:sldIdLst>
        </p14:section>
        <p14:section name="realloc" id="{FA0785C8-8379-D246-8BB2-CC0BD52BBA92}">
          <p14:sldIdLst>
            <p14:sldId id="842"/>
            <p14:sldId id="813"/>
            <p14:sldId id="814"/>
            <p14:sldId id="815"/>
            <p14:sldId id="817"/>
            <p14:sldId id="845"/>
            <p14:sldId id="84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D62ED6"/>
    <a:srgbClr val="D27BD6"/>
    <a:srgbClr val="942092"/>
    <a:srgbClr val="FF9999"/>
    <a:srgbClr val="008000"/>
    <a:srgbClr val="FF9300"/>
    <a:srgbClr val="DDDDDD"/>
    <a:srgbClr val="F8F8F8"/>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23" autoAdjust="0"/>
    <p:restoredTop sz="86575" autoAdjust="0"/>
  </p:normalViewPr>
  <p:slideViewPr>
    <p:cSldViewPr>
      <p:cViewPr varScale="1">
        <p:scale>
          <a:sx n="105" d="100"/>
          <a:sy n="105" d="100"/>
        </p:scale>
        <p:origin x="792"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err="1">
                <a:solidFill>
                  <a:schemeClr val="tx1"/>
                </a:solidFill>
                <a:effectLst/>
                <a:latin typeface="Arial" charset="0"/>
                <a:ea typeface="+mn-ea"/>
                <a:cs typeface="+mn-cs"/>
              </a:rPr>
              <a:t>valgrind</a:t>
            </a:r>
            <a:r>
              <a:rPr lang="en-US" sz="1200" kern="1200" dirty="0">
                <a:solidFill>
                  <a:schemeClr val="tx1"/>
                </a:solidFill>
                <a:effectLst/>
                <a:latin typeface="Arial" charset="0"/>
                <a:ea typeface="+mn-ea"/>
                <a:cs typeface="+mn-cs"/>
              </a:rPr>
              <a:t> --leak-check=full --show-leak-kinds=all</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439003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3886698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1492746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1054581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Nick </a:t>
            </a:r>
            <a:r>
              <a:rPr lang="en-US" altLang="x-none" sz="800" dirty="0" err="1">
                <a:latin typeface="Calibri" charset="0"/>
              </a:rPr>
              <a:t>Troccoli</a:t>
            </a:r>
            <a:r>
              <a:rPr lang="en-US" altLang="x-none" sz="800" dirty="0">
                <a:latin typeface="Calibri" charset="0"/>
              </a:rPr>
              <a:t>,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70267/discussion/604986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10 Extras</a:t>
            </a:r>
            <a:br>
              <a:rPr lang="en-US" dirty="0"/>
            </a:br>
            <a:r>
              <a:rPr lang="en-US" sz="3400" dirty="0"/>
              <a:t>Stack and Heap</a:t>
            </a:r>
          </a:p>
        </p:txBody>
      </p:sp>
      <p:sp>
        <p:nvSpPr>
          <p:cNvPr id="4" name="Subtitle 2">
            <a:extLst>
              <a:ext uri="{FF2B5EF4-FFF2-40B4-BE49-F238E27FC236}">
                <a16:creationId xmlns:a16="http://schemas.microsoft.com/office/drawing/2014/main" id="{DF3981CB-428D-5187-130C-EF7B341E99E4}"/>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K&amp;R 5.6-5.9 or Essential C section 6 on the heap</a:t>
            </a:r>
          </a:p>
          <a:p>
            <a:pPr fontAlgn="auto">
              <a:spcBef>
                <a:spcPts val="360"/>
              </a:spcBef>
              <a:spcAft>
                <a:spcPts val="0"/>
              </a:spcAft>
            </a:pPr>
            <a:r>
              <a:rPr lang="en-US" sz="2000" dirty="0">
                <a:hlinkClick r:id="rId3"/>
              </a:rPr>
              <a:t>Ed Discussion</a:t>
            </a:r>
            <a:endParaRPr lang="en-US" sz="2000" dirty="0"/>
          </a:p>
          <a:p>
            <a:pPr fontAlgn="auto">
              <a:spcBef>
                <a:spcPts val="360"/>
              </a:spcBef>
              <a:spcAft>
                <a:spcPts val="0"/>
              </a:spcAft>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solidFill>
                <a:srgbClr val="FF0000"/>
              </a:solidFill>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t>
            </a:r>
            <a:r>
              <a:rPr lang="en-US" altLang="en-US" sz="2000" b="1" dirty="0">
                <a:solidFill>
                  <a:srgbClr val="FF0000"/>
                </a:solidFill>
                <a:latin typeface="Consolas" panose="020B0609020204030204" pitchFamily="49" charset="0"/>
              </a:rPr>
              <a:t>main</a:t>
            </a:r>
            <a:r>
              <a:rPr lang="en-US" altLang="en-US" sz="2000" b="0" dirty="0">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argc</a:t>
            </a:r>
            <a:r>
              <a:rPr lang="en-US" altLang="en-US" sz="2000" dirty="0">
                <a:solidFill>
                  <a:srgbClr val="FF0000"/>
                </a:solidFill>
                <a:latin typeface="Consolas" panose="020B0609020204030204" pitchFamily="49" charset="0"/>
              </a:rPr>
              <a:t>, char *</a:t>
            </a:r>
            <a:r>
              <a:rPr lang="en-US" altLang="en-US" sz="2000" dirty="0" err="1">
                <a:solidFill>
                  <a:srgbClr val="FF0000"/>
                </a:solidFill>
                <a:latin typeface="Consolas" panose="020B0609020204030204" pitchFamily="49" charset="0"/>
              </a:rPr>
              <a:t>argv</a:t>
            </a:r>
            <a:r>
              <a:rPr lang="en-US" altLang="en-US" sz="2000" dirty="0">
                <a:solidFill>
                  <a:srgbClr val="FF0000"/>
                </a:solidFill>
                <a:latin typeface="Consolas" panose="020B0609020204030204" pitchFamily="49" charset="0"/>
              </a:rPr>
              <a:t>[]</a:t>
            </a:r>
            <a:r>
              <a:rPr lang="en-US" altLang="en-US" sz="2000" b="0" dirty="0">
                <a:solidFill>
                  <a:srgbClr val="FF0000"/>
                </a:solidFill>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183809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 </a:t>
            </a:r>
            <a:r>
              <a:rPr lang="en-US" altLang="en-US" sz="2000" dirty="0">
                <a:solidFill>
                  <a:srgbClr val="FF0000"/>
                </a:solidFill>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2" name="Down Arrow 11">
            <a:extLst>
              <a:ext uri="{FF2B5EF4-FFF2-40B4-BE49-F238E27FC236}">
                <a16:creationId xmlns:a16="http://schemas.microsoft.com/office/drawing/2014/main" id="{ED18BFDD-B429-454F-A415-9B4862B90A16}"/>
              </a:ext>
            </a:extLst>
          </p:cNvPr>
          <p:cNvSpPr/>
          <p:nvPr/>
        </p:nvSpPr>
        <p:spPr>
          <a:xfrm>
            <a:off x="10373807" y="31242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0742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006503"/>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6349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006503"/>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14" name="Down Arrow 13">
            <a:extLst>
              <a:ext uri="{FF2B5EF4-FFF2-40B4-BE49-F238E27FC236}">
                <a16:creationId xmlns:a16="http://schemas.microsoft.com/office/drawing/2014/main" id="{701E06DB-D9D1-4F41-BD65-58DF0FB63A17}"/>
              </a:ext>
            </a:extLst>
          </p:cNvPr>
          <p:cNvSpPr/>
          <p:nvPr/>
        </p:nvSpPr>
        <p:spPr>
          <a:xfrm>
            <a:off x="10373807" y="39624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333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Tree>
    <p:extLst>
      <p:ext uri="{BB962C8B-B14F-4D97-AF65-F5344CB8AC3E}">
        <p14:creationId xmlns:p14="http://schemas.microsoft.com/office/powerpoint/2010/main" val="2022398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16" name="Down Arrow 15">
            <a:extLst>
              <a:ext uri="{FF2B5EF4-FFF2-40B4-BE49-F238E27FC236}">
                <a16:creationId xmlns:a16="http://schemas.microsoft.com/office/drawing/2014/main" id="{95BC0780-F5AE-F148-919F-2C097B0192F1}"/>
              </a:ext>
            </a:extLst>
          </p:cNvPr>
          <p:cNvSpPr/>
          <p:nvPr/>
        </p:nvSpPr>
        <p:spPr>
          <a:xfrm>
            <a:off x="10373807" y="47244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829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Tree>
    <p:extLst>
      <p:ext uri="{BB962C8B-B14F-4D97-AF65-F5344CB8AC3E}">
        <p14:creationId xmlns:p14="http://schemas.microsoft.com/office/powerpoint/2010/main" val="1415328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21" name="Down Arrow 20">
            <a:extLst>
              <a:ext uri="{FF2B5EF4-FFF2-40B4-BE49-F238E27FC236}">
                <a16:creationId xmlns:a16="http://schemas.microsoft.com/office/drawing/2014/main" id="{04ECC091-7007-834F-B6D4-B0C73462C793}"/>
              </a:ext>
            </a:extLst>
          </p:cNvPr>
          <p:cNvSpPr/>
          <p:nvPr/>
        </p:nvSpPr>
        <p:spPr>
          <a:xfrm>
            <a:off x="10373807" y="55626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4953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420583"/>
          </a:xfrm>
          <a:prstGeom prst="leftBrace">
            <a:avLst>
              <a:gd name="adj1" fmla="val 8333"/>
              <a:gd name="adj2" fmla="val 1594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6" name="TextBox 35">
            <a:extLst>
              <a:ext uri="{FF2B5EF4-FFF2-40B4-BE49-F238E27FC236}">
                <a16:creationId xmlns:a16="http://schemas.microsoft.com/office/drawing/2014/main" id="{BDCA44DD-7D96-5D4E-8B2F-9283719063EC}"/>
              </a:ext>
            </a:extLst>
          </p:cNvPr>
          <p:cNvSpPr txBox="1"/>
          <p:nvPr/>
        </p:nvSpPr>
        <p:spPr>
          <a:xfrm>
            <a:off x="9383207" y="5457378"/>
            <a:ext cx="2438399" cy="800219"/>
          </a:xfrm>
          <a:prstGeom prst="rect">
            <a:avLst/>
          </a:prstGeom>
          <a:solidFill>
            <a:schemeClr val="tx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7" name="Rectangle 36">
            <a:extLst>
              <a:ext uri="{FF2B5EF4-FFF2-40B4-BE49-F238E27FC236}">
                <a16:creationId xmlns:a16="http://schemas.microsoft.com/office/drawing/2014/main" id="{0E342A5E-F879-C644-9932-1F9ED4FEFE39}"/>
              </a:ext>
            </a:extLst>
          </p:cNvPr>
          <p:cNvSpPr/>
          <p:nvPr/>
        </p:nvSpPr>
        <p:spPr bwMode="auto">
          <a:xfrm>
            <a:off x="9721521" y="579406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latin typeface="Arial" panose="020B0604020202020204" pitchFamily="34" charset="0"/>
              </a:rPr>
              <a:t>1</a:t>
            </a:r>
            <a:endParaRPr kumimoji="0" lang="en-US" sz="18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42651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solidFill>
                  <a:srgbClr val="FF0000"/>
                </a:solidFill>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420583"/>
          </a:xfrm>
          <a:prstGeom prst="leftBrace">
            <a:avLst>
              <a:gd name="adj1" fmla="val 8333"/>
              <a:gd name="adj2" fmla="val 1594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6" name="TextBox 35">
            <a:extLst>
              <a:ext uri="{FF2B5EF4-FFF2-40B4-BE49-F238E27FC236}">
                <a16:creationId xmlns:a16="http://schemas.microsoft.com/office/drawing/2014/main" id="{BDCA44DD-7D96-5D4E-8B2F-9283719063EC}"/>
              </a:ext>
            </a:extLst>
          </p:cNvPr>
          <p:cNvSpPr txBox="1"/>
          <p:nvPr/>
        </p:nvSpPr>
        <p:spPr>
          <a:xfrm>
            <a:off x="9383207" y="5457378"/>
            <a:ext cx="2438399" cy="800219"/>
          </a:xfrm>
          <a:prstGeom prst="rect">
            <a:avLst/>
          </a:prstGeom>
          <a:solidFill>
            <a:schemeClr val="tx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7" name="Rectangle 36">
            <a:extLst>
              <a:ext uri="{FF2B5EF4-FFF2-40B4-BE49-F238E27FC236}">
                <a16:creationId xmlns:a16="http://schemas.microsoft.com/office/drawing/2014/main" id="{0E342A5E-F879-C644-9932-1F9ED4FEFE39}"/>
              </a:ext>
            </a:extLst>
          </p:cNvPr>
          <p:cNvSpPr/>
          <p:nvPr/>
        </p:nvSpPr>
        <p:spPr bwMode="auto">
          <a:xfrm>
            <a:off x="9721521" y="579406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latin typeface="Arial" panose="020B0604020202020204" pitchFamily="34" charset="0"/>
              </a:rPr>
              <a:t>1</a:t>
            </a:r>
            <a:endParaRPr kumimoji="0" lang="en-US" sz="1800" i="0" u="none" strike="noStrike" cap="none" normalizeH="0" baseline="0" dirty="0">
              <a:ln>
                <a:noFill/>
              </a:ln>
              <a:solidFill>
                <a:schemeClr val="tx1"/>
              </a:solidFill>
              <a:effectLst/>
              <a:latin typeface="Arial" panose="020B0604020202020204" pitchFamily="34" charset="0"/>
            </a:endParaRP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5019496"/>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5424728"/>
            <a:ext cx="1184940" cy="369332"/>
          </a:xfrm>
          <a:prstGeom prst="rect">
            <a:avLst/>
          </a:prstGeom>
          <a:noFill/>
        </p:spPr>
        <p:txBody>
          <a:bodyPr wrap="none" rtlCol="0">
            <a:spAutoFit/>
          </a:bodyPr>
          <a:lstStyle/>
          <a:p>
            <a:r>
              <a:rPr lang="en-US" dirty="0">
                <a:solidFill>
                  <a:srgbClr val="FF0000"/>
                </a:solidFill>
              </a:rPr>
              <a:t>Returns 1</a:t>
            </a:r>
          </a:p>
        </p:txBody>
      </p:sp>
    </p:spTree>
    <p:extLst>
      <p:ext uri="{BB962C8B-B14F-4D97-AF65-F5344CB8AC3E}">
        <p14:creationId xmlns:p14="http://schemas.microsoft.com/office/powerpoint/2010/main" val="5982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4152553"/>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4557785"/>
            <a:ext cx="1184940" cy="369332"/>
          </a:xfrm>
          <a:prstGeom prst="rect">
            <a:avLst/>
          </a:prstGeom>
          <a:noFill/>
        </p:spPr>
        <p:txBody>
          <a:bodyPr wrap="none" rtlCol="0">
            <a:spAutoFit/>
          </a:bodyPr>
          <a:lstStyle/>
          <a:p>
            <a:r>
              <a:rPr lang="en-US" dirty="0">
                <a:solidFill>
                  <a:srgbClr val="FF0000"/>
                </a:solidFill>
              </a:rPr>
              <a:t>Returns 2</a:t>
            </a:r>
          </a:p>
        </p:txBody>
      </p:sp>
    </p:spTree>
    <p:extLst>
      <p:ext uri="{BB962C8B-B14F-4D97-AF65-F5344CB8AC3E}">
        <p14:creationId xmlns:p14="http://schemas.microsoft.com/office/powerpoint/2010/main" val="1595019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3466752"/>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3871984"/>
            <a:ext cx="1184940" cy="369332"/>
          </a:xfrm>
          <a:prstGeom prst="rect">
            <a:avLst/>
          </a:prstGeom>
          <a:noFill/>
        </p:spPr>
        <p:txBody>
          <a:bodyPr wrap="none" rtlCol="0">
            <a:spAutoFit/>
          </a:bodyPr>
          <a:lstStyle/>
          <a:p>
            <a:r>
              <a:rPr lang="en-US" dirty="0">
                <a:solidFill>
                  <a:srgbClr val="FF0000"/>
                </a:solidFill>
              </a:rPr>
              <a:t>Returns 6</a:t>
            </a:r>
          </a:p>
        </p:txBody>
      </p:sp>
    </p:spTree>
    <p:extLst>
      <p:ext uri="{BB962C8B-B14F-4D97-AF65-F5344CB8AC3E}">
        <p14:creationId xmlns:p14="http://schemas.microsoft.com/office/powerpoint/2010/main" val="1376960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006502"/>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2704752"/>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083767" y="3109984"/>
            <a:ext cx="1313181" cy="369332"/>
          </a:xfrm>
          <a:prstGeom prst="rect">
            <a:avLst/>
          </a:prstGeom>
          <a:noFill/>
        </p:spPr>
        <p:txBody>
          <a:bodyPr wrap="none" rtlCol="0">
            <a:spAutoFit/>
          </a:bodyPr>
          <a:lstStyle/>
          <a:p>
            <a:r>
              <a:rPr lang="en-US" dirty="0">
                <a:solidFill>
                  <a:srgbClr val="FF0000"/>
                </a:solidFill>
              </a:rPr>
              <a:t>Returns 24</a:t>
            </a:r>
          </a:p>
        </p:txBody>
      </p:sp>
    </p:spTree>
    <p:extLst>
      <p:ext uri="{BB962C8B-B14F-4D97-AF65-F5344CB8AC3E}">
        <p14:creationId xmlns:p14="http://schemas.microsoft.com/office/powerpoint/2010/main" val="3224334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 </a:t>
            </a:r>
            <a:r>
              <a:rPr lang="en-US" altLang="en-US" sz="2000" dirty="0">
                <a:solidFill>
                  <a:srgbClr val="FF0000"/>
                </a:solidFill>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1200329"/>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56896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 with Recursion</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a:t>
            </a:r>
            <a:r>
              <a:rPr lang="en-US" altLang="en-US" sz="2000" dirty="0">
                <a:latin typeface="Consolas" panose="020B0609020204030204" pitchFamily="49" charset="0"/>
              </a:rPr>
              <a:t>, factorial(4));</a:t>
            </a:r>
            <a:r>
              <a:rPr lang="en-US" altLang="en-US" sz="2000" b="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a:t>
            </a:r>
            <a:r>
              <a:rPr lang="en-US" altLang="en-US" sz="2000" b="0" dirty="0">
                <a:solidFill>
                  <a:srgbClr val="FF0000"/>
                </a:solidFill>
                <a:latin typeface="Consolas" panose="020B0609020204030204" pitchFamily="49" charset="0"/>
              </a:rPr>
              <a:t>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Left Brace 11">
            <a:extLst>
              <a:ext uri="{FF2B5EF4-FFF2-40B4-BE49-F238E27FC236}">
                <a16:creationId xmlns:a16="http://schemas.microsoft.com/office/drawing/2014/main" id="{D2381695-F186-024E-8ABE-FC8BB132CED4}"/>
              </a:ext>
            </a:extLst>
          </p:cNvPr>
          <p:cNvSpPr/>
          <p:nvPr/>
        </p:nvSpPr>
        <p:spPr>
          <a:xfrm>
            <a:off x="8686800" y="1837013"/>
            <a:ext cx="381000" cy="1200329"/>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95952C1F-0EB1-A740-BC72-93CA7BDDE0E7}"/>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099571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p:txBody>
          <a:bodyPr/>
          <a:lstStyle/>
          <a:p>
            <a:r>
              <a:rPr lang="en-US" dirty="0"/>
              <a:t>Extra Practice</a:t>
            </a:r>
          </a:p>
        </p:txBody>
      </p:sp>
    </p:spTree>
    <p:extLst>
      <p:ext uri="{BB962C8B-B14F-4D97-AF65-F5344CB8AC3E}">
        <p14:creationId xmlns:p14="http://schemas.microsoft.com/office/powerpoint/2010/main" val="619093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672-2667-A241-9FC5-5F49E981C9D7}"/>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strdup</a:t>
            </a:r>
            <a:r>
              <a:rPr lang="en-US" dirty="0"/>
              <a:t> means string duplicate</a:t>
            </a:r>
          </a:p>
        </p:txBody>
      </p:sp>
      <p:sp>
        <p:nvSpPr>
          <p:cNvPr id="3" name="Content Placeholder 2">
            <a:extLst>
              <a:ext uri="{FF2B5EF4-FFF2-40B4-BE49-F238E27FC236}">
                <a16:creationId xmlns:a16="http://schemas.microsoft.com/office/drawing/2014/main" id="{3C0F4023-0EC5-4D4F-AA40-FE4815DBD4E4}"/>
              </a:ext>
            </a:extLst>
          </p:cNvPr>
          <p:cNvSpPr>
            <a:spLocks noGrp="1"/>
          </p:cNvSpPr>
          <p:nvPr>
            <p:ph idx="1"/>
          </p:nvPr>
        </p:nvSpPr>
        <p:spPr>
          <a:xfrm>
            <a:off x="152400" y="1295400"/>
            <a:ext cx="11811000" cy="685800"/>
          </a:xfrm>
        </p:spPr>
        <p:txBody>
          <a:bodyPr/>
          <a:lstStyle/>
          <a:p>
            <a:pPr marL="0" indent="0">
              <a:buNone/>
            </a:pPr>
            <a:r>
              <a:rPr lang="en-US" dirty="0"/>
              <a:t>How can we implement </a:t>
            </a:r>
            <a:r>
              <a:rPr lang="en-US" b="1" dirty="0" err="1"/>
              <a:t>strdup</a:t>
            </a:r>
            <a:r>
              <a:rPr lang="en-US" dirty="0"/>
              <a:t> using functions we’ve already seen?</a:t>
            </a:r>
          </a:p>
        </p:txBody>
      </p:sp>
      <p:sp>
        <p:nvSpPr>
          <p:cNvPr id="5" name="Rectangle 4">
            <a:extLst>
              <a:ext uri="{FF2B5EF4-FFF2-40B4-BE49-F238E27FC236}">
                <a16:creationId xmlns:a16="http://schemas.microsoft.com/office/drawing/2014/main" id="{F0233009-4A66-D244-A975-7C886801DB3D}"/>
              </a:ext>
            </a:extLst>
          </p:cNvPr>
          <p:cNvSpPr/>
          <p:nvPr/>
        </p:nvSpPr>
        <p:spPr>
          <a:xfrm>
            <a:off x="6172200" y="4876801"/>
            <a:ext cx="4800600" cy="1529166"/>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chemeClr val="tx1"/>
                </a:solidFill>
              </a:rPr>
              <a:t>[Note]</a:t>
            </a:r>
            <a:r>
              <a:rPr lang="en-US" sz="2400" dirty="0">
                <a:solidFill>
                  <a:schemeClr val="tx1"/>
                </a:solidFill>
              </a:rPr>
              <a:t> Use library functions:</a:t>
            </a:r>
          </a:p>
          <a:p>
            <a:pPr algn="l"/>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stdlib.h</a:t>
            </a:r>
            <a:r>
              <a:rPr lang="en-US" sz="2400" dirty="0">
                <a:solidFill>
                  <a:schemeClr val="tx1"/>
                </a:solidFill>
                <a:latin typeface="Consolas" panose="020B0609020204030204" pitchFamily="49" charset="0"/>
                <a:cs typeface="Consolas" panose="020B0609020204030204" pitchFamily="49" charset="0"/>
              </a:rPr>
              <a:t>&gt;: malloc</a:t>
            </a:r>
          </a:p>
          <a:p>
            <a:pPr algn="l"/>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assert.h</a:t>
            </a:r>
            <a:r>
              <a:rPr lang="en-US" sz="2400" dirty="0">
                <a:solidFill>
                  <a:schemeClr val="tx1"/>
                </a:solidFill>
                <a:latin typeface="Consolas" panose="020B0609020204030204" pitchFamily="49" charset="0"/>
                <a:cs typeface="Consolas" panose="020B0609020204030204" pitchFamily="49" charset="0"/>
              </a:rPr>
              <a:t>&gt;: assert</a:t>
            </a:r>
          </a:p>
          <a:p>
            <a:pPr algn="l"/>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string.h</a:t>
            </a:r>
            <a:r>
              <a:rPr lang="en-US" sz="2400" dirty="0">
                <a:solidFill>
                  <a:schemeClr val="tx1"/>
                </a:solidFill>
                <a:latin typeface="Consolas" panose="020B0609020204030204" pitchFamily="49" charset="0"/>
                <a:cs typeface="Consolas" panose="020B0609020204030204" pitchFamily="49" charset="0"/>
              </a:rPr>
              <a:t>&gt;: </a:t>
            </a:r>
            <a:r>
              <a:rPr lang="en-US" sz="2400" dirty="0" err="1">
                <a:solidFill>
                  <a:schemeClr val="tx1"/>
                </a:solidFill>
                <a:latin typeface="Consolas" panose="020B0609020204030204" pitchFamily="49" charset="0"/>
                <a:cs typeface="Consolas" panose="020B0609020204030204" pitchFamily="49" charset="0"/>
              </a:rPr>
              <a:t>strcpy</a:t>
            </a:r>
            <a:r>
              <a:rPr lang="en-US" sz="2400" dirty="0">
                <a:solidFill>
                  <a:schemeClr val="tx1"/>
                </a:solidFill>
                <a:latin typeface="Consolas" panose="020B0609020204030204" pitchFamily="49" charset="0"/>
                <a:cs typeface="Consolas" panose="020B0609020204030204" pitchFamily="49" charset="0"/>
              </a:rPr>
              <a:t>, </a:t>
            </a:r>
            <a:r>
              <a:rPr lang="en-US" sz="2400" dirty="0" err="1">
                <a:solidFill>
                  <a:schemeClr val="tx1"/>
                </a:solidFill>
                <a:latin typeface="Consolas" panose="020B0609020204030204" pitchFamily="49" charset="0"/>
                <a:cs typeface="Consolas" panose="020B0609020204030204" pitchFamily="49" charset="0"/>
              </a:rPr>
              <a:t>strlen</a:t>
            </a:r>
            <a:endParaRPr lang="en-US" sz="2400" dirty="0">
              <a:solidFill>
                <a:schemeClr val="tx1"/>
              </a:solidFill>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5F3BDD0-1CAE-7545-A691-8572B8E82612}"/>
              </a:ext>
            </a:extLst>
          </p:cNvPr>
          <p:cNvSpPr txBox="1"/>
          <p:nvPr/>
        </p:nvSpPr>
        <p:spPr>
          <a:xfrm flipH="1">
            <a:off x="152400" y="2274860"/>
            <a:ext cx="615462" cy="2687915"/>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p:txBody>
      </p:sp>
      <p:sp>
        <p:nvSpPr>
          <p:cNvPr id="8" name="TextBox 7">
            <a:extLst>
              <a:ext uri="{FF2B5EF4-FFF2-40B4-BE49-F238E27FC236}">
                <a16:creationId xmlns:a16="http://schemas.microsoft.com/office/drawing/2014/main" id="{4349869C-1575-FC45-B128-8EA7C3EDB570}"/>
              </a:ext>
            </a:extLst>
          </p:cNvPr>
          <p:cNvSpPr txBox="1"/>
          <p:nvPr/>
        </p:nvSpPr>
        <p:spPr>
          <a:xfrm>
            <a:off x="827742" y="2245155"/>
            <a:ext cx="6888424" cy="2677656"/>
          </a:xfrm>
          <a:prstGeom prst="rect">
            <a:avLst/>
          </a:prstGeom>
          <a:noFill/>
        </p:spPr>
        <p:txBody>
          <a:bodyPr wrap="none" rtlCol="0">
            <a:spAutoFit/>
          </a:bodyPr>
          <a:lstStyle/>
          <a:p>
            <a:pPr lvl="0" algn="l" fontAlgn="auto">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mystrdup</a:t>
            </a:r>
            <a:r>
              <a:rPr lang="en-US" sz="2800" dirty="0">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const char</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str</a:t>
            </a:r>
            <a:r>
              <a:rPr lang="en-US" sz="2800" dirty="0">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 = _____</a:t>
            </a:r>
            <a:r>
              <a:rPr lang="en-US" sz="2800" u="sng" dirty="0">
                <a:latin typeface="Consolas" panose="020B0609020204030204" pitchFamily="49" charset="0"/>
                <a:cs typeface="Consolas" panose="020B0609020204030204" pitchFamily="49" charset="0"/>
              </a:rPr>
              <a:t>(A)</a:t>
            </a:r>
            <a:r>
              <a:rPr lang="en-US" sz="2800" dirty="0">
                <a:latin typeface="Consolas" panose="020B0609020204030204" pitchFamily="49" charset="0"/>
                <a:cs typeface="Consolas" panose="020B0609020204030204" pitchFamily="49" charset="0"/>
              </a:rPr>
              <a:t>_____;</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_____</a:t>
            </a:r>
            <a:r>
              <a:rPr lang="en-US" sz="2800" u="sng" dirty="0">
                <a:latin typeface="Consolas" panose="020B0609020204030204" pitchFamily="49" charset="0"/>
                <a:cs typeface="Consolas" panose="020B0609020204030204" pitchFamily="49" charset="0"/>
              </a:rPr>
              <a:t>(B)</a:t>
            </a:r>
            <a:r>
              <a:rPr lang="en-US" sz="2800" dirty="0">
                <a:latin typeface="Consolas" panose="020B0609020204030204" pitchFamily="49" charset="0"/>
                <a:cs typeface="Consolas" panose="020B0609020204030204" pitchFamily="49" charset="0"/>
              </a:rPr>
              <a:t>_____;</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_____</a:t>
            </a:r>
            <a:r>
              <a:rPr lang="en-US" sz="2800" u="sng" dirty="0">
                <a:latin typeface="Consolas" panose="020B0609020204030204" pitchFamily="49" charset="0"/>
                <a:cs typeface="Consolas" panose="020B0609020204030204" pitchFamily="49" charset="0"/>
              </a:rPr>
              <a:t>(C)</a:t>
            </a:r>
            <a:r>
              <a:rPr lang="en-US" sz="2800" dirty="0">
                <a:latin typeface="Consolas" panose="020B0609020204030204" pitchFamily="49" charset="0"/>
                <a:cs typeface="Consolas" panose="020B0609020204030204" pitchFamily="49" charset="0"/>
              </a:rPr>
              <a:t>_____;</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D62ED6"/>
                </a:solidFill>
                <a:latin typeface="Consolas" panose="020B0609020204030204" pitchFamily="49" charset="0"/>
                <a:cs typeface="Consolas" panose="020B0609020204030204" pitchFamily="49" charset="0"/>
              </a:rPr>
              <a:t>return</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a:t>
            </a:r>
          </a:p>
        </p:txBody>
      </p:sp>
      <p:pic>
        <p:nvPicPr>
          <p:cNvPr id="4" name="Picture 3">
            <a:extLst>
              <a:ext uri="{FF2B5EF4-FFF2-40B4-BE49-F238E27FC236}">
                <a16:creationId xmlns:a16="http://schemas.microsoft.com/office/drawing/2014/main" id="{8BE12BDF-D7A7-0E3A-D0B8-D2E25CB88CF7}"/>
              </a:ext>
            </a:extLst>
          </p:cNvPr>
          <p:cNvPicPr>
            <a:picLocks noChangeAspect="1"/>
          </p:cNvPicPr>
          <p:nvPr/>
        </p:nvPicPr>
        <p:blipFill>
          <a:blip r:embed="rId2"/>
          <a:stretch>
            <a:fillRect/>
          </a:stretch>
        </p:blipFill>
        <p:spPr>
          <a:xfrm>
            <a:off x="11074473" y="5689533"/>
            <a:ext cx="958502" cy="833329"/>
          </a:xfrm>
          <a:prstGeom prst="rect">
            <a:avLst/>
          </a:prstGeom>
        </p:spPr>
      </p:pic>
    </p:spTree>
    <p:extLst>
      <p:ext uri="{BB962C8B-B14F-4D97-AF65-F5344CB8AC3E}">
        <p14:creationId xmlns:p14="http://schemas.microsoft.com/office/powerpoint/2010/main" val="1325962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672-2667-A241-9FC5-5F49E981C9D7}"/>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strdup</a:t>
            </a:r>
            <a:r>
              <a:rPr lang="en-US" dirty="0"/>
              <a:t> means string duplicate</a:t>
            </a:r>
          </a:p>
        </p:txBody>
      </p:sp>
      <p:sp>
        <p:nvSpPr>
          <p:cNvPr id="3" name="Content Placeholder 2">
            <a:extLst>
              <a:ext uri="{FF2B5EF4-FFF2-40B4-BE49-F238E27FC236}">
                <a16:creationId xmlns:a16="http://schemas.microsoft.com/office/drawing/2014/main" id="{3C0F4023-0EC5-4D4F-AA40-FE4815DBD4E4}"/>
              </a:ext>
            </a:extLst>
          </p:cNvPr>
          <p:cNvSpPr>
            <a:spLocks noGrp="1"/>
          </p:cNvSpPr>
          <p:nvPr>
            <p:ph idx="1"/>
          </p:nvPr>
        </p:nvSpPr>
        <p:spPr>
          <a:xfrm>
            <a:off x="152400" y="1295400"/>
            <a:ext cx="11811000" cy="685800"/>
          </a:xfrm>
        </p:spPr>
        <p:txBody>
          <a:bodyPr/>
          <a:lstStyle/>
          <a:p>
            <a:pPr marL="0" indent="0">
              <a:buNone/>
            </a:pPr>
            <a:r>
              <a:rPr lang="en-US" dirty="0"/>
              <a:t>How can we implement </a:t>
            </a:r>
            <a:r>
              <a:rPr lang="en-US" b="1" dirty="0" err="1"/>
              <a:t>strdup</a:t>
            </a:r>
            <a:r>
              <a:rPr lang="en-US" dirty="0"/>
              <a:t> using functions we’ve already seen?</a:t>
            </a:r>
          </a:p>
        </p:txBody>
      </p:sp>
      <p:sp>
        <p:nvSpPr>
          <p:cNvPr id="7" name="// file: strcmp_ex.c…">
            <a:extLst>
              <a:ext uri="{FF2B5EF4-FFF2-40B4-BE49-F238E27FC236}">
                <a16:creationId xmlns:a16="http://schemas.microsoft.com/office/drawing/2014/main" id="{95F3BDD0-1CAE-7545-A691-8572B8E82612}"/>
              </a:ext>
            </a:extLst>
          </p:cNvPr>
          <p:cNvSpPr txBox="1"/>
          <p:nvPr/>
        </p:nvSpPr>
        <p:spPr>
          <a:xfrm flipH="1">
            <a:off x="152400" y="2274860"/>
            <a:ext cx="615462" cy="2687915"/>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p:txBody>
      </p:sp>
      <p:sp>
        <p:nvSpPr>
          <p:cNvPr id="8" name="TextBox 7">
            <a:extLst>
              <a:ext uri="{FF2B5EF4-FFF2-40B4-BE49-F238E27FC236}">
                <a16:creationId xmlns:a16="http://schemas.microsoft.com/office/drawing/2014/main" id="{4349869C-1575-FC45-B128-8EA7C3EDB570}"/>
              </a:ext>
            </a:extLst>
          </p:cNvPr>
          <p:cNvSpPr txBox="1"/>
          <p:nvPr/>
        </p:nvSpPr>
        <p:spPr>
          <a:xfrm>
            <a:off x="827742" y="2245155"/>
            <a:ext cx="8860118" cy="2677656"/>
          </a:xfrm>
          <a:prstGeom prst="rect">
            <a:avLst/>
          </a:prstGeom>
          <a:noFill/>
        </p:spPr>
        <p:txBody>
          <a:bodyPr wrap="none" rtlCol="0">
            <a:spAutoFit/>
          </a:bodyPr>
          <a:lstStyle/>
          <a:p>
            <a:pPr lvl="0" algn="l" fontAlgn="auto">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mystrdup</a:t>
            </a:r>
            <a:r>
              <a:rPr lang="en-US" sz="2800" dirty="0">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const char</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str</a:t>
            </a:r>
            <a:r>
              <a:rPr lang="en-US" sz="2800" dirty="0">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 = malloc(</a:t>
            </a:r>
            <a:r>
              <a:rPr lang="en-US" sz="2800" dirty="0" err="1">
                <a:latin typeface="Consolas" panose="020B0609020204030204" pitchFamily="49" charset="0"/>
                <a:cs typeface="Consolas" panose="020B0609020204030204" pitchFamily="49" charset="0"/>
              </a:rPr>
              <a:t>strlen</a:t>
            </a:r>
            <a:r>
              <a:rPr lang="en-US" sz="2800" dirty="0">
                <a:latin typeface="Consolas" panose="020B0609020204030204" pitchFamily="49" charset="0"/>
                <a:cs typeface="Consolas" panose="020B0609020204030204" pitchFamily="49" charset="0"/>
              </a:rPr>
              <a:t>(str) + 1);</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assert(</a:t>
            </a:r>
            <a:r>
              <a:rPr lang="en-US" sz="2800" dirty="0" err="1">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 != NULL);</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strcpy</a:t>
            </a: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 str);</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D62ED6"/>
                </a:solidFill>
                <a:latin typeface="Consolas" panose="020B0609020204030204" pitchFamily="49" charset="0"/>
                <a:cs typeface="Consolas" panose="020B0609020204030204" pitchFamily="49" charset="0"/>
              </a:rPr>
              <a:t>return</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a:t>
            </a:r>
          </a:p>
        </p:txBody>
      </p:sp>
      <p:sp>
        <p:nvSpPr>
          <p:cNvPr id="9" name="Rectangle 8">
            <a:extLst>
              <a:ext uri="{FF2B5EF4-FFF2-40B4-BE49-F238E27FC236}">
                <a16:creationId xmlns:a16="http://schemas.microsoft.com/office/drawing/2014/main" id="{E4187749-C989-B645-9130-16E604716F81}"/>
              </a:ext>
            </a:extLst>
          </p:cNvPr>
          <p:cNvSpPr/>
          <p:nvPr/>
        </p:nvSpPr>
        <p:spPr bwMode="auto">
          <a:xfrm>
            <a:off x="4953000" y="4724400"/>
            <a:ext cx="6602506" cy="190661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dirty="0">
                <a:solidFill>
                  <a:prstClr val="black"/>
                </a:solidFill>
                <a:latin typeface="Consolas" panose="020B0609020204030204" pitchFamily="49" charset="0"/>
                <a:cs typeface="Consolas" panose="020B0609020204030204" pitchFamily="49" charset="0"/>
              </a:rPr>
              <a:t>char</a:t>
            </a:r>
            <a:r>
              <a:rPr lang="en-US" sz="2400" dirty="0">
                <a:solidFill>
                  <a:prstClr val="black"/>
                </a:solidFill>
                <a:latin typeface="Calibri" panose="020F0502020204030204"/>
                <a:cs typeface="Consolas" panose="020B0609020204030204" pitchFamily="49" charset="0"/>
              </a:rPr>
              <a:t> arrays differ from other arrays in that valid strings must be null-terminated (i.e., have an extra ending </a:t>
            </a:r>
            <a:r>
              <a:rPr lang="en-US" sz="2400" dirty="0">
                <a:solidFill>
                  <a:prstClr val="black"/>
                </a:solidFill>
                <a:latin typeface="Consolas" panose="020B0609020204030204" pitchFamily="49" charset="0"/>
                <a:cs typeface="Consolas" panose="020B0609020204030204" pitchFamily="49" charset="0"/>
              </a:rPr>
              <a:t>char</a:t>
            </a:r>
            <a:r>
              <a:rPr lang="en-US" sz="2400" dirty="0">
                <a:solidFill>
                  <a:prstClr val="black"/>
                </a:solidFill>
                <a:latin typeface="Calibri" panose="020F0502020204030204"/>
                <a:cs typeface="Consolas" panose="020B0609020204030204" pitchFamily="49" charset="0"/>
              </a:rPr>
              <a:t>).</a:t>
            </a:r>
          </a:p>
          <a:p>
            <a:pPr lvl="0" algn="l" fontAlgn="auto">
              <a:lnSpc>
                <a:spcPct val="90000"/>
              </a:lnSpc>
              <a:spcBef>
                <a:spcPts val="1000"/>
              </a:spcBef>
              <a:spcAft>
                <a:spcPts val="0"/>
              </a:spcAft>
            </a:pPr>
            <a:r>
              <a:rPr lang="en-US" sz="2400" dirty="0">
                <a:solidFill>
                  <a:prstClr val="black"/>
                </a:solidFill>
                <a:latin typeface="Calibri" panose="020F0502020204030204"/>
                <a:cs typeface="Consolas" panose="020B0609020204030204" pitchFamily="49" charset="0"/>
              </a:rPr>
              <a:t>(Note: library </a:t>
            </a:r>
            <a:r>
              <a:rPr lang="en-US" sz="2400" dirty="0" err="1">
                <a:solidFill>
                  <a:prstClr val="black"/>
                </a:solidFill>
                <a:latin typeface="Calibri" panose="020F0502020204030204"/>
                <a:cs typeface="Consolas" panose="020B0609020204030204" pitchFamily="49" charset="0"/>
              </a:rPr>
              <a:t>strdup</a:t>
            </a:r>
            <a:r>
              <a:rPr lang="en-US" sz="2400" dirty="0">
                <a:solidFill>
                  <a:prstClr val="black"/>
                </a:solidFill>
                <a:latin typeface="Calibri" panose="020F0502020204030204"/>
                <a:cs typeface="Consolas" panose="020B0609020204030204" pitchFamily="49" charset="0"/>
              </a:rPr>
              <a:t> doesn’t have an </a:t>
            </a:r>
            <a:r>
              <a:rPr lang="en-US" sz="2400" dirty="0">
                <a:solidFill>
                  <a:prstClr val="black"/>
                </a:solidFill>
                <a:latin typeface="Consolas" panose="020B0609020204030204" pitchFamily="49" charset="0"/>
                <a:cs typeface="Consolas" panose="020B0609020204030204" pitchFamily="49" charset="0"/>
              </a:rPr>
              <a:t>assert</a:t>
            </a:r>
            <a:r>
              <a:rPr lang="en-US" sz="2400" dirty="0">
                <a:solidFill>
                  <a:prstClr val="black"/>
                </a:solidFill>
                <a:latin typeface="Calibri" panose="020F0502020204030204"/>
                <a:cs typeface="Consolas" panose="020B0609020204030204" pitchFamily="49" charset="0"/>
              </a:rPr>
              <a:t>—it leaves the </a:t>
            </a:r>
            <a:r>
              <a:rPr lang="en-US" sz="2400" dirty="0">
                <a:solidFill>
                  <a:prstClr val="black"/>
                </a:solidFill>
                <a:latin typeface="Consolas" panose="020B0609020204030204" pitchFamily="49" charset="0"/>
                <a:cs typeface="Consolas" panose="020B0609020204030204" pitchFamily="49" charset="0"/>
              </a:rPr>
              <a:t>assert</a:t>
            </a:r>
            <a:r>
              <a:rPr lang="en-US" sz="2400" dirty="0">
                <a:solidFill>
                  <a:prstClr val="black"/>
                </a:solidFill>
                <a:latin typeface="Calibri" panose="020F0502020204030204"/>
                <a:cs typeface="Consolas" panose="020B0609020204030204" pitchFamily="49" charset="0"/>
              </a:rPr>
              <a:t> to the callee)</a:t>
            </a:r>
          </a:p>
        </p:txBody>
      </p:sp>
    </p:spTree>
    <p:extLst>
      <p:ext uri="{BB962C8B-B14F-4D97-AF65-F5344CB8AC3E}">
        <p14:creationId xmlns:p14="http://schemas.microsoft.com/office/powerpoint/2010/main" val="292887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06EC115-A2D1-8C47-86A6-BDAB2D689DED}"/>
              </a:ext>
            </a:extLst>
          </p:cNvPr>
          <p:cNvSpPr txBox="1"/>
          <p:nvPr/>
        </p:nvSpPr>
        <p:spPr>
          <a:xfrm>
            <a:off x="827742" y="2115842"/>
            <a:ext cx="8392458" cy="3582519"/>
          </a:xfrm>
          <a:prstGeom prst="rect">
            <a:avLst/>
          </a:prstGeom>
          <a:noFill/>
        </p:spPr>
        <p:txBody>
          <a:bodyPr wrap="square" rtlCol="0">
            <a:spAutoFit/>
          </a:bodyPr>
          <a:lstStyle/>
          <a:p>
            <a:pPr lvl="0" algn="l" fontAlgn="auto">
              <a:lnSpc>
                <a:spcPct val="90000"/>
              </a:lnSpc>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str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strdup</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"Hello"</a:t>
            </a: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assert(str != NULL);</a:t>
            </a:r>
          </a:p>
          <a:p>
            <a:pPr lvl="0" algn="l" fontAlgn="auto">
              <a:lnSpc>
                <a:spcPct val="90000"/>
              </a:lnSpc>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 = str + 1;</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for (</a:t>
            </a:r>
            <a:r>
              <a:rPr lang="en-US" sz="2800" dirty="0">
                <a:solidFill>
                  <a:srgbClr val="0432FF"/>
                </a:solidFill>
                <a:latin typeface="Consolas" panose="020B0609020204030204" pitchFamily="49" charset="0"/>
                <a:cs typeface="Consolas" panose="020B0609020204030204" pitchFamily="49" charset="0"/>
              </a:rPr>
              <a:t>int</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 0;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&lt; 5;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0432FF"/>
                </a:solidFill>
                <a:latin typeface="Consolas" panose="020B0609020204030204" pitchFamily="49" charset="0"/>
                <a:cs typeface="Consolas" panose="020B0609020204030204" pitchFamily="49" charset="0"/>
              </a:rPr>
              <a:t>int</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num</a:t>
            </a:r>
            <a:r>
              <a:rPr lang="en-US" sz="2800" dirty="0">
                <a:latin typeface="Consolas" panose="020B0609020204030204" pitchFamily="49" charset="0"/>
                <a:cs typeface="Consolas" panose="020B0609020204030204" pitchFamily="49" charset="0"/>
              </a:rPr>
              <a:t> = malloc(</a:t>
            </a:r>
            <a:r>
              <a:rPr lang="en-US" sz="2800" dirty="0" err="1">
                <a:latin typeface="Consolas" panose="020B0609020204030204" pitchFamily="49" charset="0"/>
                <a:cs typeface="Consolas" panose="020B0609020204030204" pitchFamily="49" charset="0"/>
              </a:rPr>
              <a:t>sizeof</a:t>
            </a:r>
            <a:r>
              <a:rPr lang="en-US" sz="2800" dirty="0">
                <a:latin typeface="Consolas" panose="020B0609020204030204" pitchFamily="49" charset="0"/>
                <a:cs typeface="Consolas" panose="020B0609020204030204" pitchFamily="49" charset="0"/>
              </a:rPr>
              <a:t>(int));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*num =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"%s %d\n"</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 *num);</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"%s\n"</a:t>
            </a:r>
            <a:r>
              <a:rPr lang="en-US" sz="2800" dirty="0">
                <a:latin typeface="Consolas" panose="020B0609020204030204" pitchFamily="49" charset="0"/>
                <a:cs typeface="Consolas" panose="020B0609020204030204" pitchFamily="49" charset="0"/>
              </a:rPr>
              <a:t>, str);</a:t>
            </a:r>
          </a:p>
        </p:txBody>
      </p:sp>
      <p:sp>
        <p:nvSpPr>
          <p:cNvPr id="2" name="Title 1">
            <a:extLst>
              <a:ext uri="{FF2B5EF4-FFF2-40B4-BE49-F238E27FC236}">
                <a16:creationId xmlns:a16="http://schemas.microsoft.com/office/drawing/2014/main" id="{0BE0FADC-7FE5-3748-B6B2-CACB312A97DA}"/>
              </a:ext>
            </a:extLst>
          </p:cNvPr>
          <p:cNvSpPr>
            <a:spLocks noGrp="1"/>
          </p:cNvSpPr>
          <p:nvPr>
            <p:ph type="title"/>
          </p:nvPr>
        </p:nvSpPr>
        <p:spPr/>
        <p:txBody>
          <a:bodyPr/>
          <a:lstStyle/>
          <a:p>
            <a:r>
              <a:rPr lang="en-US" dirty="0"/>
              <a:t>Goodbye, Free Memory</a:t>
            </a:r>
          </a:p>
        </p:txBody>
      </p:sp>
      <p:sp>
        <p:nvSpPr>
          <p:cNvPr id="3" name="Content Placeholder 2">
            <a:extLst>
              <a:ext uri="{FF2B5EF4-FFF2-40B4-BE49-F238E27FC236}">
                <a16:creationId xmlns:a16="http://schemas.microsoft.com/office/drawing/2014/main" id="{FF53DE49-414D-2B48-BB8B-7DBB5D54D5D4}"/>
              </a:ext>
            </a:extLst>
          </p:cNvPr>
          <p:cNvSpPr>
            <a:spLocks noGrp="1"/>
          </p:cNvSpPr>
          <p:nvPr>
            <p:ph idx="1"/>
          </p:nvPr>
        </p:nvSpPr>
        <p:spPr>
          <a:xfrm>
            <a:off x="152400" y="1295400"/>
            <a:ext cx="12039600" cy="685799"/>
          </a:xfrm>
        </p:spPr>
        <p:txBody>
          <a:bodyPr/>
          <a:lstStyle/>
          <a:p>
            <a:pPr marL="0" indent="0">
              <a:buNone/>
            </a:pPr>
            <a:r>
              <a:rPr lang="en-US" dirty="0"/>
              <a:t>Where/how should we free memory below so that all memory is freed properly?</a:t>
            </a:r>
          </a:p>
        </p:txBody>
      </p:sp>
      <p:sp>
        <p:nvSpPr>
          <p:cNvPr id="4" name="Rectangle 3">
            <a:extLst>
              <a:ext uri="{FF2B5EF4-FFF2-40B4-BE49-F238E27FC236}">
                <a16:creationId xmlns:a16="http://schemas.microsoft.com/office/drawing/2014/main" id="{000C631A-3E9A-DA4E-9BD2-FD5D548DC39C}"/>
              </a:ext>
            </a:extLst>
          </p:cNvPr>
          <p:cNvSpPr/>
          <p:nvPr/>
        </p:nvSpPr>
        <p:spPr>
          <a:xfrm>
            <a:off x="7554609" y="4584734"/>
            <a:ext cx="3429000" cy="1653563"/>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Calibri" panose="020F0502020204030204" pitchFamily="34" charset="0"/>
                <a:cs typeface="Calibri" panose="020F0502020204030204" pitchFamily="34" charset="0"/>
              </a:rPr>
              <a:t>Answer in chat:</a:t>
            </a:r>
          </a:p>
          <a:p>
            <a:pPr marL="355600" algn="l"/>
            <a:r>
              <a:rPr lang="en-US" sz="2400" dirty="0">
                <a:solidFill>
                  <a:schemeClr val="tx1"/>
                </a:solidFill>
                <a:latin typeface="Calibri" panose="020F0502020204030204" pitchFamily="34" charset="0"/>
                <a:cs typeface="Calibri" panose="020F0502020204030204" pitchFamily="34" charset="0"/>
              </a:rPr>
              <a:t>“After line N: free(…);”</a:t>
            </a:r>
          </a:p>
          <a:p>
            <a:pPr algn="l">
              <a:spcBef>
                <a:spcPts val="1200"/>
              </a:spcBef>
            </a:pPr>
            <a:r>
              <a:rPr lang="en-US" sz="2400" dirty="0">
                <a:solidFill>
                  <a:schemeClr val="tx1"/>
                </a:solidFill>
                <a:latin typeface="Calibri" panose="020F0502020204030204" pitchFamily="34" charset="0"/>
                <a:cs typeface="Calibri" panose="020F0502020204030204" pitchFamily="34" charset="0"/>
              </a:rPr>
              <a:t>What if we didn’t free?</a:t>
            </a:r>
          </a:p>
        </p:txBody>
      </p:sp>
      <p:sp>
        <p:nvSpPr>
          <p:cNvPr id="6" name="// file: strcmp_ex.c…">
            <a:extLst>
              <a:ext uri="{FF2B5EF4-FFF2-40B4-BE49-F238E27FC236}">
                <a16:creationId xmlns:a16="http://schemas.microsoft.com/office/drawing/2014/main" id="{52E88F5D-4BA6-0A4C-BDEE-68B7B4883C7B}"/>
              </a:ext>
            </a:extLst>
          </p:cNvPr>
          <p:cNvSpPr txBox="1"/>
          <p:nvPr/>
        </p:nvSpPr>
        <p:spPr>
          <a:xfrm flipH="1">
            <a:off x="152400" y="2115842"/>
            <a:ext cx="615462" cy="3592778"/>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11" name="TextBox 10">
            <a:extLst>
              <a:ext uri="{FF2B5EF4-FFF2-40B4-BE49-F238E27FC236}">
                <a16:creationId xmlns:a16="http://schemas.microsoft.com/office/drawing/2014/main" id="{136926F1-F724-644E-A908-BEB39F0B30EB}"/>
              </a:ext>
            </a:extLst>
          </p:cNvPr>
          <p:cNvSpPr txBox="1"/>
          <p:nvPr/>
        </p:nvSpPr>
        <p:spPr>
          <a:xfrm>
            <a:off x="2978019" y="6351001"/>
            <a:ext cx="8680581" cy="461665"/>
          </a:xfrm>
          <a:prstGeom prst="rect">
            <a:avLst/>
          </a:prstGeom>
          <a:noFill/>
        </p:spPr>
        <p:txBody>
          <a:bodyPr wrap="none" rtlCol="0">
            <a:spAutoFit/>
          </a:bodyPr>
          <a:lstStyle/>
          <a:p>
            <a:pPr algn="l"/>
            <a:r>
              <a:rPr lang="en-US" sz="2400" dirty="0" err="1">
                <a:latin typeface="Consolas" panose="020B0609020204030204" pitchFamily="49" charset="0"/>
                <a:cs typeface="Consolas" panose="020B0609020204030204" pitchFamily="49" charset="0"/>
              </a:rPr>
              <a:t>valgrind</a:t>
            </a:r>
            <a:r>
              <a:rPr lang="en-US" sz="2400" dirty="0">
                <a:latin typeface="Consolas" panose="020B0609020204030204" pitchFamily="49" charset="0"/>
                <a:cs typeface="Consolas" panose="020B0609020204030204" pitchFamily="49" charset="0"/>
              </a:rPr>
              <a:t> --leak-check=full --show-leak-kinds=all …</a:t>
            </a:r>
          </a:p>
        </p:txBody>
      </p:sp>
      <p:sp>
        <p:nvSpPr>
          <p:cNvPr id="12" name="Rectangle 11">
            <a:extLst>
              <a:ext uri="{FF2B5EF4-FFF2-40B4-BE49-F238E27FC236}">
                <a16:creationId xmlns:a16="http://schemas.microsoft.com/office/drawing/2014/main" id="{B82E378F-E067-A948-934C-196756731E4D}"/>
              </a:ext>
            </a:extLst>
          </p:cNvPr>
          <p:cNvSpPr/>
          <p:nvPr/>
        </p:nvSpPr>
        <p:spPr bwMode="auto">
          <a:xfrm>
            <a:off x="7554609" y="1876752"/>
            <a:ext cx="3783106" cy="2209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b="1" dirty="0">
                <a:solidFill>
                  <a:prstClr val="black"/>
                </a:solidFill>
                <a:latin typeface="Calibri" panose="020F0502020204030204" pitchFamily="34" charset="0"/>
                <a:cs typeface="Calibri" panose="020F0502020204030204" pitchFamily="34" charset="0"/>
              </a:rPr>
              <a:t>Recommendation</a:t>
            </a:r>
            <a:r>
              <a:rPr lang="en-US" sz="2400" dirty="0">
                <a:solidFill>
                  <a:prstClr val="black"/>
                </a:solidFill>
                <a:latin typeface="Calibri" panose="020F0502020204030204" pitchFamily="34" charset="0"/>
                <a:cs typeface="Calibri" panose="020F0502020204030204" pitchFamily="34" charset="0"/>
              </a:rPr>
              <a:t>: Don’t worry about putting in frees until </a:t>
            </a:r>
            <a:r>
              <a:rPr lang="en-US" sz="2400" b="1" dirty="0">
                <a:solidFill>
                  <a:prstClr val="black"/>
                </a:solidFill>
                <a:latin typeface="Calibri" panose="020F0502020204030204" pitchFamily="34" charset="0"/>
                <a:cs typeface="Calibri" panose="020F0502020204030204" pitchFamily="34" charset="0"/>
              </a:rPr>
              <a:t>after</a:t>
            </a:r>
            <a:r>
              <a:rPr lang="en-US" sz="2400" dirty="0">
                <a:solidFill>
                  <a:prstClr val="black"/>
                </a:solidFill>
                <a:latin typeface="Calibri" panose="020F0502020204030204" pitchFamily="34" charset="0"/>
                <a:cs typeface="Calibri" panose="020F0502020204030204" pitchFamily="34" charset="0"/>
              </a:rPr>
              <a:t> you’re finished with functionality. </a:t>
            </a:r>
          </a:p>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Memory leaks will rarely crash your CS107 programs.</a:t>
            </a:r>
          </a:p>
        </p:txBody>
      </p:sp>
      <p:pic>
        <p:nvPicPr>
          <p:cNvPr id="8" name="Picture 7">
            <a:extLst>
              <a:ext uri="{FF2B5EF4-FFF2-40B4-BE49-F238E27FC236}">
                <a16:creationId xmlns:a16="http://schemas.microsoft.com/office/drawing/2014/main" id="{E5D4C0CD-3102-6065-C24F-305B31C882B8}"/>
              </a:ext>
            </a:extLst>
          </p:cNvPr>
          <p:cNvPicPr>
            <a:picLocks noChangeAspect="1"/>
          </p:cNvPicPr>
          <p:nvPr/>
        </p:nvPicPr>
        <p:blipFill>
          <a:blip r:embed="rId3"/>
          <a:stretch>
            <a:fillRect/>
          </a:stretch>
        </p:blipFill>
        <p:spPr>
          <a:xfrm>
            <a:off x="11074473" y="5689533"/>
            <a:ext cx="958502" cy="833329"/>
          </a:xfrm>
          <a:prstGeom prst="rect">
            <a:avLst/>
          </a:prstGeom>
        </p:spPr>
      </p:pic>
    </p:spTree>
    <p:extLst>
      <p:ext uri="{BB962C8B-B14F-4D97-AF65-F5344CB8AC3E}">
        <p14:creationId xmlns:p14="http://schemas.microsoft.com/office/powerpoint/2010/main" val="346106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06EC115-A2D1-8C47-86A6-BDAB2D689DED}"/>
              </a:ext>
            </a:extLst>
          </p:cNvPr>
          <p:cNvSpPr txBox="1"/>
          <p:nvPr/>
        </p:nvSpPr>
        <p:spPr>
          <a:xfrm>
            <a:off x="827742" y="2115842"/>
            <a:ext cx="8392458" cy="4358116"/>
          </a:xfrm>
          <a:prstGeom prst="rect">
            <a:avLst/>
          </a:prstGeom>
          <a:noFill/>
        </p:spPr>
        <p:txBody>
          <a:bodyPr wrap="square" rtlCol="0">
            <a:spAutoFit/>
          </a:bodyPr>
          <a:lstStyle/>
          <a:p>
            <a:pPr lvl="0" algn="l" fontAlgn="auto">
              <a:lnSpc>
                <a:spcPct val="90000"/>
              </a:lnSpc>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str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strdup</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"Hello"</a:t>
            </a: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assert(str != NULL);</a:t>
            </a:r>
          </a:p>
          <a:p>
            <a:pPr lvl="0" algn="l" fontAlgn="auto">
              <a:lnSpc>
                <a:spcPct val="90000"/>
              </a:lnSpc>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 = str + 1;</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for (</a:t>
            </a:r>
            <a:r>
              <a:rPr lang="en-US" sz="2800" dirty="0">
                <a:solidFill>
                  <a:srgbClr val="0432FF"/>
                </a:solidFill>
                <a:latin typeface="Consolas" panose="020B0609020204030204" pitchFamily="49" charset="0"/>
                <a:cs typeface="Consolas" panose="020B0609020204030204" pitchFamily="49" charset="0"/>
              </a:rPr>
              <a:t>int</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 0;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&lt; 5;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0432FF"/>
                </a:solidFill>
                <a:latin typeface="Consolas" panose="020B0609020204030204" pitchFamily="49" charset="0"/>
                <a:cs typeface="Consolas" panose="020B0609020204030204" pitchFamily="49" charset="0"/>
              </a:rPr>
              <a:t>int</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num</a:t>
            </a:r>
            <a:r>
              <a:rPr lang="en-US" sz="2800" dirty="0">
                <a:latin typeface="Consolas" panose="020B0609020204030204" pitchFamily="49" charset="0"/>
                <a:cs typeface="Consolas" panose="020B0609020204030204" pitchFamily="49" charset="0"/>
              </a:rPr>
              <a:t> = malloc(</a:t>
            </a:r>
            <a:r>
              <a:rPr lang="en-US" sz="2800" dirty="0" err="1">
                <a:latin typeface="Consolas" panose="020B0609020204030204" pitchFamily="49" charset="0"/>
                <a:cs typeface="Consolas" panose="020B0609020204030204" pitchFamily="49" charset="0"/>
              </a:rPr>
              <a:t>sizeof</a:t>
            </a:r>
            <a:r>
              <a:rPr lang="en-US" sz="2800" dirty="0">
                <a:latin typeface="Consolas" panose="020B0609020204030204" pitchFamily="49" charset="0"/>
                <a:cs typeface="Consolas" panose="020B0609020204030204" pitchFamily="49" charset="0"/>
              </a:rPr>
              <a:t>(int));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*num =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"%s %d\n"</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 *num);</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b="1" dirty="0">
                <a:solidFill>
                  <a:srgbClr val="C00000"/>
                </a:solidFill>
                <a:latin typeface="Consolas" panose="020B0609020204030204" pitchFamily="49" charset="0"/>
                <a:cs typeface="Consolas" panose="020B0609020204030204" pitchFamily="49" charset="0"/>
              </a:rPr>
              <a:t>free(num);</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"%s\n"</a:t>
            </a:r>
            <a:r>
              <a:rPr lang="en-US" sz="2800" dirty="0">
                <a:latin typeface="Consolas" panose="020B0609020204030204" pitchFamily="49" charset="0"/>
                <a:cs typeface="Consolas" panose="020B0609020204030204" pitchFamily="49" charset="0"/>
              </a:rPr>
              <a:t>, str);</a:t>
            </a:r>
          </a:p>
          <a:p>
            <a:pPr lvl="0" algn="l" fontAlgn="auto">
              <a:lnSpc>
                <a:spcPct val="90000"/>
              </a:lnSpc>
              <a:spcBef>
                <a:spcPts val="0"/>
              </a:spcBef>
              <a:spcAft>
                <a:spcPts val="0"/>
              </a:spcAft>
            </a:pPr>
            <a:r>
              <a:rPr lang="en-US" sz="2800" b="1" dirty="0">
                <a:solidFill>
                  <a:srgbClr val="C00000"/>
                </a:solidFill>
                <a:latin typeface="Consolas" panose="020B0609020204030204" pitchFamily="49" charset="0"/>
                <a:cs typeface="Consolas" panose="020B0609020204030204" pitchFamily="49" charset="0"/>
              </a:rPr>
              <a:t>free(str);</a:t>
            </a:r>
          </a:p>
        </p:txBody>
      </p:sp>
      <p:sp>
        <p:nvSpPr>
          <p:cNvPr id="2" name="Title 1">
            <a:extLst>
              <a:ext uri="{FF2B5EF4-FFF2-40B4-BE49-F238E27FC236}">
                <a16:creationId xmlns:a16="http://schemas.microsoft.com/office/drawing/2014/main" id="{0BE0FADC-7FE5-3748-B6B2-CACB312A97DA}"/>
              </a:ext>
            </a:extLst>
          </p:cNvPr>
          <p:cNvSpPr>
            <a:spLocks noGrp="1"/>
          </p:cNvSpPr>
          <p:nvPr>
            <p:ph type="title"/>
          </p:nvPr>
        </p:nvSpPr>
        <p:spPr/>
        <p:txBody>
          <a:bodyPr/>
          <a:lstStyle/>
          <a:p>
            <a:r>
              <a:rPr lang="en-US" dirty="0"/>
              <a:t>Goodbye, Free Memory</a:t>
            </a:r>
          </a:p>
        </p:txBody>
      </p:sp>
      <p:sp>
        <p:nvSpPr>
          <p:cNvPr id="3" name="Content Placeholder 2">
            <a:extLst>
              <a:ext uri="{FF2B5EF4-FFF2-40B4-BE49-F238E27FC236}">
                <a16:creationId xmlns:a16="http://schemas.microsoft.com/office/drawing/2014/main" id="{FF53DE49-414D-2B48-BB8B-7DBB5D54D5D4}"/>
              </a:ext>
            </a:extLst>
          </p:cNvPr>
          <p:cNvSpPr>
            <a:spLocks noGrp="1"/>
          </p:cNvSpPr>
          <p:nvPr>
            <p:ph idx="1"/>
          </p:nvPr>
        </p:nvSpPr>
        <p:spPr>
          <a:xfrm>
            <a:off x="152400" y="1295400"/>
            <a:ext cx="12039600" cy="685799"/>
          </a:xfrm>
        </p:spPr>
        <p:txBody>
          <a:bodyPr/>
          <a:lstStyle/>
          <a:p>
            <a:pPr marL="0" indent="0">
              <a:buNone/>
            </a:pPr>
            <a:r>
              <a:rPr lang="en-US" dirty="0"/>
              <a:t>Where/how should we free memory below so that all memory is freed properly?</a:t>
            </a:r>
          </a:p>
        </p:txBody>
      </p:sp>
      <p:sp>
        <p:nvSpPr>
          <p:cNvPr id="6" name="// file: strcmp_ex.c…">
            <a:extLst>
              <a:ext uri="{FF2B5EF4-FFF2-40B4-BE49-F238E27FC236}">
                <a16:creationId xmlns:a16="http://schemas.microsoft.com/office/drawing/2014/main" id="{52E88F5D-4BA6-0A4C-BDEE-68B7B4883C7B}"/>
              </a:ext>
            </a:extLst>
          </p:cNvPr>
          <p:cNvSpPr txBox="1"/>
          <p:nvPr/>
        </p:nvSpPr>
        <p:spPr>
          <a:xfrm flipH="1">
            <a:off x="152400" y="2115842"/>
            <a:ext cx="615462" cy="4368375"/>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10</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11</a:t>
            </a:r>
          </a:p>
        </p:txBody>
      </p:sp>
      <p:sp>
        <p:nvSpPr>
          <p:cNvPr id="9" name="TextBox 8">
            <a:extLst>
              <a:ext uri="{FF2B5EF4-FFF2-40B4-BE49-F238E27FC236}">
                <a16:creationId xmlns:a16="http://schemas.microsoft.com/office/drawing/2014/main" id="{C594E331-C71B-8445-A3F0-E1B9E77BD23B}"/>
              </a:ext>
            </a:extLst>
          </p:cNvPr>
          <p:cNvSpPr txBox="1"/>
          <p:nvPr/>
        </p:nvSpPr>
        <p:spPr>
          <a:xfrm>
            <a:off x="2978019" y="6351001"/>
            <a:ext cx="8680581" cy="461665"/>
          </a:xfrm>
          <a:prstGeom prst="rect">
            <a:avLst/>
          </a:prstGeom>
          <a:noFill/>
        </p:spPr>
        <p:txBody>
          <a:bodyPr wrap="none" rtlCol="0">
            <a:spAutoFit/>
          </a:bodyPr>
          <a:lstStyle/>
          <a:p>
            <a:pPr algn="l"/>
            <a:r>
              <a:rPr lang="en-US" sz="2400" dirty="0" err="1">
                <a:latin typeface="Consolas" panose="020B0609020204030204" pitchFamily="49" charset="0"/>
                <a:cs typeface="Consolas" panose="020B0609020204030204" pitchFamily="49" charset="0"/>
              </a:rPr>
              <a:t>valgrind</a:t>
            </a:r>
            <a:r>
              <a:rPr lang="en-US" sz="2400" dirty="0">
                <a:latin typeface="Consolas" panose="020B0609020204030204" pitchFamily="49" charset="0"/>
                <a:cs typeface="Consolas" panose="020B0609020204030204" pitchFamily="49" charset="0"/>
              </a:rPr>
              <a:t> --leak-check=full --show-leak-kinds=all …</a:t>
            </a:r>
          </a:p>
        </p:txBody>
      </p:sp>
      <p:sp>
        <p:nvSpPr>
          <p:cNvPr id="12" name="Rectangle 11">
            <a:extLst>
              <a:ext uri="{FF2B5EF4-FFF2-40B4-BE49-F238E27FC236}">
                <a16:creationId xmlns:a16="http://schemas.microsoft.com/office/drawing/2014/main" id="{2B7DAA21-E9A3-8C40-929B-F0A02DF8C07E}"/>
              </a:ext>
            </a:extLst>
          </p:cNvPr>
          <p:cNvSpPr/>
          <p:nvPr/>
        </p:nvSpPr>
        <p:spPr bwMode="auto">
          <a:xfrm>
            <a:off x="7554609" y="1876752"/>
            <a:ext cx="3783106" cy="2209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b="1" dirty="0">
                <a:solidFill>
                  <a:prstClr val="black"/>
                </a:solidFill>
                <a:latin typeface="Calibri" panose="020F0502020204030204" pitchFamily="34" charset="0"/>
                <a:cs typeface="Calibri" panose="020F0502020204030204" pitchFamily="34" charset="0"/>
              </a:rPr>
              <a:t>Recommendation</a:t>
            </a:r>
            <a:r>
              <a:rPr lang="en-US" sz="2400" dirty="0">
                <a:solidFill>
                  <a:prstClr val="black"/>
                </a:solidFill>
                <a:latin typeface="Calibri" panose="020F0502020204030204" pitchFamily="34" charset="0"/>
                <a:cs typeface="Calibri" panose="020F0502020204030204" pitchFamily="34" charset="0"/>
              </a:rPr>
              <a:t>: Don’t worry about putting in frees until </a:t>
            </a:r>
            <a:r>
              <a:rPr lang="en-US" sz="2400" b="1" dirty="0">
                <a:solidFill>
                  <a:prstClr val="black"/>
                </a:solidFill>
                <a:latin typeface="Calibri" panose="020F0502020204030204" pitchFamily="34" charset="0"/>
                <a:cs typeface="Calibri" panose="020F0502020204030204" pitchFamily="34" charset="0"/>
              </a:rPr>
              <a:t>after</a:t>
            </a:r>
            <a:r>
              <a:rPr lang="en-US" sz="2400" dirty="0">
                <a:solidFill>
                  <a:prstClr val="black"/>
                </a:solidFill>
                <a:latin typeface="Calibri" panose="020F0502020204030204" pitchFamily="34" charset="0"/>
                <a:cs typeface="Calibri" panose="020F0502020204030204" pitchFamily="34" charset="0"/>
              </a:rPr>
              <a:t> you’re finished with functionality. </a:t>
            </a:r>
          </a:p>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Memory leaks will rarely crash your CS107 programs.</a:t>
            </a:r>
          </a:p>
        </p:txBody>
      </p:sp>
    </p:spTree>
    <p:extLst>
      <p:ext uri="{BB962C8B-B14F-4D97-AF65-F5344CB8AC3E}">
        <p14:creationId xmlns:p14="http://schemas.microsoft.com/office/powerpoint/2010/main" val="255026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FADC-7FE5-3748-B6B2-CACB312A97DA}"/>
              </a:ext>
            </a:extLst>
          </p:cNvPr>
          <p:cNvSpPr>
            <a:spLocks noGrp="1"/>
          </p:cNvSpPr>
          <p:nvPr>
            <p:ph type="title"/>
          </p:nvPr>
        </p:nvSpPr>
        <p:spPr/>
        <p:txBody>
          <a:bodyPr/>
          <a:lstStyle/>
          <a:p>
            <a:r>
              <a:rPr lang="en-US" dirty="0" err="1"/>
              <a:t>strcat_extend</a:t>
            </a:r>
            <a:endParaRPr lang="en-US" dirty="0"/>
          </a:p>
        </p:txBody>
      </p:sp>
      <p:sp>
        <p:nvSpPr>
          <p:cNvPr id="3" name="Content Placeholder 2">
            <a:extLst>
              <a:ext uri="{FF2B5EF4-FFF2-40B4-BE49-F238E27FC236}">
                <a16:creationId xmlns:a16="http://schemas.microsoft.com/office/drawing/2014/main" id="{FF53DE49-414D-2B48-BB8B-7DBB5D54D5D4}"/>
              </a:ext>
            </a:extLst>
          </p:cNvPr>
          <p:cNvSpPr>
            <a:spLocks noGrp="1"/>
          </p:cNvSpPr>
          <p:nvPr>
            <p:ph idx="1"/>
          </p:nvPr>
        </p:nvSpPr>
        <p:spPr>
          <a:xfrm>
            <a:off x="152400" y="1295400"/>
            <a:ext cx="12039600" cy="685799"/>
          </a:xfrm>
        </p:spPr>
        <p:txBody>
          <a:bodyPr/>
          <a:lstStyle/>
          <a:p>
            <a:pPr marL="0" indent="0">
              <a:buNone/>
            </a:pPr>
            <a:r>
              <a:rPr lang="en-US" dirty="0"/>
              <a:t>Write a function that takes in a heap-allocated </a:t>
            </a:r>
            <a:r>
              <a:rPr lang="en-US" b="1" dirty="0"/>
              <a:t>str1, </a:t>
            </a:r>
            <a:r>
              <a:rPr lang="en-US" dirty="0"/>
              <a:t>enlarges it, and concatenates </a:t>
            </a:r>
            <a:r>
              <a:rPr lang="en-US" b="1" dirty="0"/>
              <a:t>str2</a:t>
            </a:r>
            <a:r>
              <a:rPr lang="en-US" dirty="0"/>
              <a:t> onto it.</a:t>
            </a:r>
          </a:p>
        </p:txBody>
      </p:sp>
      <p:sp>
        <p:nvSpPr>
          <p:cNvPr id="11" name="TextBox 10">
            <a:extLst>
              <a:ext uri="{FF2B5EF4-FFF2-40B4-BE49-F238E27FC236}">
                <a16:creationId xmlns:a16="http://schemas.microsoft.com/office/drawing/2014/main" id="{50FFD448-DA9C-A340-993F-2861FD954292}"/>
              </a:ext>
            </a:extLst>
          </p:cNvPr>
          <p:cNvSpPr txBox="1"/>
          <p:nvPr/>
        </p:nvSpPr>
        <p:spPr>
          <a:xfrm>
            <a:off x="605004" y="2245155"/>
            <a:ext cx="11331948" cy="2997744"/>
          </a:xfrm>
          <a:prstGeom prst="rect">
            <a:avLst/>
          </a:prstGeom>
          <a:noFill/>
        </p:spPr>
        <p:txBody>
          <a:bodyPr wrap="none" rtlCol="0">
            <a:spAutoFit/>
          </a:bodyPr>
          <a:lstStyle/>
          <a:p>
            <a:pPr lvl="0" algn="l" fontAlgn="auto">
              <a:lnSpc>
                <a:spcPct val="90000"/>
              </a:lnSpc>
              <a:spcBef>
                <a:spcPts val="600"/>
              </a:spcBef>
              <a:spcAft>
                <a:spcPts val="0"/>
              </a:spcAft>
            </a:pPr>
            <a:r>
              <a:rPr lang="en-US" sz="2600" dirty="0">
                <a:solidFill>
                  <a:srgbClr val="0432FF"/>
                </a:solidFill>
                <a:latin typeface="Consolas" panose="020B0609020204030204" pitchFamily="49" charset="0"/>
                <a:cs typeface="Consolas" panose="020B0609020204030204" pitchFamily="49" charset="0"/>
              </a:rPr>
              <a:t>char</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strcat_extend</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char</a:t>
            </a:r>
            <a:r>
              <a:rPr lang="en-US" sz="2600" dirty="0">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heap_str</a:t>
            </a:r>
            <a:r>
              <a:rPr lang="en-US" sz="2600" dirty="0">
                <a:latin typeface="Consolas" panose="020B0609020204030204" pitchFamily="49" charset="0"/>
                <a:cs typeface="Consolas" panose="020B0609020204030204" pitchFamily="49" charset="0"/>
              </a:rPr>
              <a:t>, </a:t>
            </a:r>
            <a:r>
              <a:rPr lang="en-US" sz="2600" dirty="0">
                <a:solidFill>
                  <a:srgbClr val="0432FF"/>
                </a:solidFill>
                <a:latin typeface="Consolas" panose="020B0609020204030204" pitchFamily="49" charset="0"/>
                <a:cs typeface="Consolas" panose="020B0609020204030204" pitchFamily="49" charset="0"/>
              </a:rPr>
              <a:t>const char</a:t>
            </a:r>
            <a:r>
              <a:rPr lang="en-US" sz="2600" dirty="0">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concat_str</a:t>
            </a:r>
            <a:r>
              <a:rPr lang="en-US" sz="2600" dirty="0">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600" dirty="0">
                <a:latin typeface="Consolas" panose="020B0609020204030204" pitchFamily="49" charset="0"/>
                <a:cs typeface="Consolas" panose="020B0609020204030204" pitchFamily="49" charset="0"/>
              </a:rPr>
              <a:t>    (_________________(1)__________________);</a:t>
            </a:r>
          </a:p>
          <a:p>
            <a:pPr lvl="0" algn="l" fontAlgn="auto">
              <a:lnSpc>
                <a:spcPct val="90000"/>
              </a:lnSpc>
              <a:spcBef>
                <a:spcPts val="600"/>
              </a:spcBef>
              <a:spcAft>
                <a:spcPts val="0"/>
              </a:spcAft>
            </a:pPr>
            <a:r>
              <a:rPr lang="en-US" sz="2600" dirty="0">
                <a:solidFill>
                  <a:srgbClr val="0432FF"/>
                </a:solidFill>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heap_str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realloc</a:t>
            </a:r>
            <a:r>
              <a:rPr lang="en-US" sz="2600" dirty="0">
                <a:latin typeface="Consolas" panose="020B0609020204030204" pitchFamily="49" charset="0"/>
                <a:cs typeface="Consolas" panose="020B0609020204030204" pitchFamily="49" charset="0"/>
              </a:rPr>
              <a:t>(___(2A)___,___(2B)___);</a:t>
            </a:r>
          </a:p>
          <a:p>
            <a:pPr algn="l" fontAlgn="auto">
              <a:lnSpc>
                <a:spcPct val="90000"/>
              </a:lnSpc>
              <a:spcBef>
                <a:spcPts val="600"/>
              </a:spcBef>
              <a:spcAft>
                <a:spcPts val="0"/>
              </a:spcAft>
            </a:pPr>
            <a:r>
              <a:rPr lang="en-US" sz="2600" dirty="0">
                <a:latin typeface="Consolas" panose="020B0609020204030204" pitchFamily="49" charset="0"/>
                <a:cs typeface="Consolas" panose="020B0609020204030204" pitchFamily="49" charset="0"/>
              </a:rPr>
              <a:t>    (_________________(3)__________________);</a:t>
            </a:r>
            <a:br>
              <a:rPr lang="en-US" sz="2600" dirty="0">
                <a:latin typeface="Consolas" panose="020B0609020204030204" pitchFamily="49" charset="0"/>
                <a:cs typeface="Consolas" panose="020B0609020204030204" pitchFamily="49" charset="0"/>
              </a:rPr>
            </a:b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strcat</a:t>
            </a:r>
            <a:r>
              <a:rPr lang="en-US" sz="2600" dirty="0">
                <a:latin typeface="Consolas" panose="020B0609020204030204" pitchFamily="49" charset="0"/>
                <a:cs typeface="Consolas" panose="020B0609020204030204" pitchFamily="49" charset="0"/>
              </a:rPr>
              <a:t>(___</a:t>
            </a:r>
            <a:r>
              <a:rPr lang="en-US" sz="2600" u="sng" dirty="0">
                <a:latin typeface="Consolas" panose="020B0609020204030204" pitchFamily="49" charset="0"/>
                <a:cs typeface="Consolas" panose="020B0609020204030204" pitchFamily="49" charset="0"/>
              </a:rPr>
              <a:t>(4A)</a:t>
            </a:r>
            <a:r>
              <a:rPr lang="en-US" sz="2600" dirty="0">
                <a:latin typeface="Consolas" panose="020B0609020204030204" pitchFamily="49" charset="0"/>
                <a:cs typeface="Consolas" panose="020B0609020204030204" pitchFamily="49" charset="0"/>
              </a:rPr>
              <a:t>___, ___</a:t>
            </a:r>
            <a:r>
              <a:rPr lang="en-US" sz="2600" u="sng" dirty="0">
                <a:latin typeface="Consolas" panose="020B0609020204030204" pitchFamily="49" charset="0"/>
                <a:cs typeface="Consolas" panose="020B0609020204030204" pitchFamily="49" charset="0"/>
              </a:rPr>
              <a:t>(4B)</a:t>
            </a:r>
            <a:r>
              <a:rPr lang="en-US" sz="2600" dirty="0">
                <a:latin typeface="Consolas" panose="020B0609020204030204" pitchFamily="49" charset="0"/>
                <a:cs typeface="Consolas" panose="020B0609020204030204" pitchFamily="49" charset="0"/>
              </a:rPr>
              <a:t>___);</a:t>
            </a:r>
          </a:p>
          <a:p>
            <a:pPr lvl="0" algn="l" fontAlgn="auto">
              <a:lnSpc>
                <a:spcPct val="90000"/>
              </a:lnSpc>
              <a:spcBef>
                <a:spcPts val="600"/>
              </a:spcBef>
              <a:spcAft>
                <a:spcPts val="0"/>
              </a:spcAft>
            </a:pPr>
            <a:r>
              <a:rPr lang="en-US" sz="2600" dirty="0">
                <a:solidFill>
                  <a:srgbClr val="D62ED6"/>
                </a:solidFill>
                <a:latin typeface="Consolas" panose="020B0609020204030204" pitchFamily="49" charset="0"/>
                <a:cs typeface="Consolas" panose="020B0609020204030204" pitchFamily="49" charset="0"/>
              </a:rPr>
              <a:t>    return</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heapstr</a:t>
            </a:r>
            <a:r>
              <a:rPr lang="en-US" sz="26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600" dirty="0">
                <a:latin typeface="Consolas" panose="020B0609020204030204" pitchFamily="49" charset="0"/>
                <a:cs typeface="Consolas" panose="020B0609020204030204" pitchFamily="49" charset="0"/>
              </a:rPr>
              <a:t>}</a:t>
            </a:r>
          </a:p>
        </p:txBody>
      </p:sp>
      <p:sp>
        <p:nvSpPr>
          <p:cNvPr id="13" name="// file: strcmp_ex.c…">
            <a:extLst>
              <a:ext uri="{FF2B5EF4-FFF2-40B4-BE49-F238E27FC236}">
                <a16:creationId xmlns:a16="http://schemas.microsoft.com/office/drawing/2014/main" id="{96AE3F09-E28E-7E42-A2BF-7EF5BCB61AE0}"/>
              </a:ext>
            </a:extLst>
          </p:cNvPr>
          <p:cNvSpPr txBox="1"/>
          <p:nvPr/>
        </p:nvSpPr>
        <p:spPr>
          <a:xfrm flipH="1">
            <a:off x="0" y="2274860"/>
            <a:ext cx="615462" cy="3008003"/>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2</a:t>
            </a:r>
            <a:br>
              <a:rPr lang="en-US" sz="2600" dirty="0">
                <a:latin typeface="Consolas" panose="020B0609020204030204" pitchFamily="49" charset="0"/>
                <a:cs typeface="Consolas" panose="020B0609020204030204" pitchFamily="49" charset="0"/>
              </a:rPr>
            </a:br>
            <a:r>
              <a:rPr lang="en-US" sz="26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7</a:t>
            </a:r>
          </a:p>
        </p:txBody>
      </p:sp>
      <p:sp>
        <p:nvSpPr>
          <p:cNvPr id="15" name="Rectangle 14">
            <a:extLst>
              <a:ext uri="{FF2B5EF4-FFF2-40B4-BE49-F238E27FC236}">
                <a16:creationId xmlns:a16="http://schemas.microsoft.com/office/drawing/2014/main" id="{BF38A9F8-C8AA-D34B-BB93-D6EE4E9436E2}"/>
              </a:ext>
            </a:extLst>
          </p:cNvPr>
          <p:cNvSpPr/>
          <p:nvPr/>
        </p:nvSpPr>
        <p:spPr bwMode="auto">
          <a:xfrm>
            <a:off x="5181600" y="4953000"/>
            <a:ext cx="6240358" cy="17046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char *str = </a:t>
            </a:r>
            <a:r>
              <a:rPr lang="en-US" sz="2400" b="1" dirty="0" err="1">
                <a:latin typeface="Consolas" panose="020B0609020204030204" pitchFamily="49" charset="0"/>
                <a:cs typeface="Consolas" panose="020B0609020204030204" pitchFamily="49" charset="0"/>
              </a:rPr>
              <a:t>strdup</a:t>
            </a:r>
            <a:r>
              <a:rPr lang="en-US" sz="2400" b="1" dirty="0">
                <a:latin typeface="Consolas" panose="020B0609020204030204" pitchFamily="49" charset="0"/>
                <a:cs typeface="Consolas" panose="020B0609020204030204" pitchFamily="49" charset="0"/>
              </a:rPr>
              <a:t>("Hello ");</a:t>
            </a:r>
          </a:p>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str = </a:t>
            </a:r>
            <a:r>
              <a:rPr lang="en-US" sz="2400" b="1" dirty="0" err="1">
                <a:latin typeface="Consolas" panose="020B0609020204030204" pitchFamily="49" charset="0"/>
                <a:cs typeface="Consolas" panose="020B0609020204030204" pitchFamily="49" charset="0"/>
              </a:rPr>
              <a:t>strcat_extend</a:t>
            </a:r>
            <a:r>
              <a:rPr lang="en-US" sz="2400" b="1" dirty="0">
                <a:latin typeface="Consolas" panose="020B0609020204030204" pitchFamily="49" charset="0"/>
                <a:cs typeface="Consolas" panose="020B0609020204030204" pitchFamily="49" charset="0"/>
              </a:rPr>
              <a:t>(str, "world!");</a:t>
            </a:r>
          </a:p>
          <a:p>
            <a:pPr lvl="0" algn="l" fontAlgn="auto">
              <a:lnSpc>
                <a:spcPct val="90000"/>
              </a:lnSpc>
              <a:spcBef>
                <a:spcPts val="600"/>
              </a:spcBef>
              <a:spcAft>
                <a:spcPts val="0"/>
              </a:spcAft>
            </a:pPr>
            <a:r>
              <a:rPr lang="en-US" sz="2400" b="1" dirty="0" err="1">
                <a:latin typeface="Consolas" panose="020B0609020204030204" pitchFamily="49" charset="0"/>
                <a:cs typeface="Consolas" panose="020B0609020204030204" pitchFamily="49" charset="0"/>
              </a:rPr>
              <a:t>printf</a:t>
            </a:r>
            <a:r>
              <a:rPr lang="en-US" sz="2400" b="1" dirty="0">
                <a:latin typeface="Consolas" panose="020B0609020204030204" pitchFamily="49" charset="0"/>
                <a:cs typeface="Consolas" panose="020B0609020204030204" pitchFamily="49" charset="0"/>
              </a:rPr>
              <a:t>("%s\n", str);</a:t>
            </a:r>
          </a:p>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free(str);</a:t>
            </a:r>
          </a:p>
        </p:txBody>
      </p:sp>
      <p:sp>
        <p:nvSpPr>
          <p:cNvPr id="4" name="TextBox 3">
            <a:extLst>
              <a:ext uri="{FF2B5EF4-FFF2-40B4-BE49-F238E27FC236}">
                <a16:creationId xmlns:a16="http://schemas.microsoft.com/office/drawing/2014/main" id="{A0CA96CE-ABBB-F74F-95A4-3B394566EC43}"/>
              </a:ext>
            </a:extLst>
          </p:cNvPr>
          <p:cNvSpPr txBox="1"/>
          <p:nvPr/>
        </p:nvSpPr>
        <p:spPr>
          <a:xfrm>
            <a:off x="5171435" y="4583668"/>
            <a:ext cx="1838965" cy="369332"/>
          </a:xfrm>
          <a:prstGeom prst="rect">
            <a:avLst/>
          </a:prstGeom>
          <a:noFill/>
        </p:spPr>
        <p:txBody>
          <a:bodyPr wrap="none" rtlCol="0">
            <a:spAutoFit/>
          </a:bodyPr>
          <a:lstStyle/>
          <a:p>
            <a:r>
              <a:rPr lang="en-US" dirty="0"/>
              <a:t>Example usage:</a:t>
            </a:r>
          </a:p>
        </p:txBody>
      </p:sp>
      <p:pic>
        <p:nvPicPr>
          <p:cNvPr id="5" name="Picture 4">
            <a:extLst>
              <a:ext uri="{FF2B5EF4-FFF2-40B4-BE49-F238E27FC236}">
                <a16:creationId xmlns:a16="http://schemas.microsoft.com/office/drawing/2014/main" id="{5D932086-6D65-62E8-FD6B-E58E6C1E606A}"/>
              </a:ext>
            </a:extLst>
          </p:cNvPr>
          <p:cNvPicPr>
            <a:picLocks noChangeAspect="1"/>
          </p:cNvPicPr>
          <p:nvPr/>
        </p:nvPicPr>
        <p:blipFill>
          <a:blip r:embed="rId3"/>
          <a:stretch>
            <a:fillRect/>
          </a:stretch>
        </p:blipFill>
        <p:spPr>
          <a:xfrm>
            <a:off x="11107745" y="3987693"/>
            <a:ext cx="958502" cy="833329"/>
          </a:xfrm>
          <a:prstGeom prst="rect">
            <a:avLst/>
          </a:prstGeom>
        </p:spPr>
      </p:pic>
    </p:spTree>
    <p:extLst>
      <p:ext uri="{BB962C8B-B14F-4D97-AF65-F5344CB8AC3E}">
        <p14:creationId xmlns:p14="http://schemas.microsoft.com/office/powerpoint/2010/main" val="1638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FADC-7FE5-3748-B6B2-CACB312A97DA}"/>
              </a:ext>
            </a:extLst>
          </p:cNvPr>
          <p:cNvSpPr>
            <a:spLocks noGrp="1"/>
          </p:cNvSpPr>
          <p:nvPr>
            <p:ph type="title"/>
          </p:nvPr>
        </p:nvSpPr>
        <p:spPr/>
        <p:txBody>
          <a:bodyPr/>
          <a:lstStyle/>
          <a:p>
            <a:r>
              <a:rPr lang="en-US" dirty="0" err="1"/>
              <a:t>strcat_extend</a:t>
            </a:r>
            <a:endParaRPr lang="en-US" dirty="0"/>
          </a:p>
        </p:txBody>
      </p:sp>
      <p:sp>
        <p:nvSpPr>
          <p:cNvPr id="3" name="Content Placeholder 2">
            <a:extLst>
              <a:ext uri="{FF2B5EF4-FFF2-40B4-BE49-F238E27FC236}">
                <a16:creationId xmlns:a16="http://schemas.microsoft.com/office/drawing/2014/main" id="{FF53DE49-414D-2B48-BB8B-7DBB5D54D5D4}"/>
              </a:ext>
            </a:extLst>
          </p:cNvPr>
          <p:cNvSpPr>
            <a:spLocks noGrp="1"/>
          </p:cNvSpPr>
          <p:nvPr>
            <p:ph idx="1"/>
          </p:nvPr>
        </p:nvSpPr>
        <p:spPr>
          <a:xfrm>
            <a:off x="152400" y="1295400"/>
            <a:ext cx="12039600" cy="685799"/>
          </a:xfrm>
        </p:spPr>
        <p:txBody>
          <a:bodyPr/>
          <a:lstStyle/>
          <a:p>
            <a:pPr marL="0" indent="0">
              <a:buNone/>
            </a:pPr>
            <a:r>
              <a:rPr lang="en-US" dirty="0"/>
              <a:t>Write a function that takes in a heap-allocated </a:t>
            </a:r>
            <a:r>
              <a:rPr lang="en-US" b="1" dirty="0"/>
              <a:t>str1, </a:t>
            </a:r>
            <a:r>
              <a:rPr lang="en-US" dirty="0"/>
              <a:t>enlarges it, and concatenates </a:t>
            </a:r>
            <a:r>
              <a:rPr lang="en-US" b="1" dirty="0"/>
              <a:t>str2</a:t>
            </a:r>
            <a:r>
              <a:rPr lang="en-US" dirty="0"/>
              <a:t> onto it.</a:t>
            </a:r>
          </a:p>
        </p:txBody>
      </p:sp>
      <p:sp>
        <p:nvSpPr>
          <p:cNvPr id="11" name="TextBox 10">
            <a:extLst>
              <a:ext uri="{FF2B5EF4-FFF2-40B4-BE49-F238E27FC236}">
                <a16:creationId xmlns:a16="http://schemas.microsoft.com/office/drawing/2014/main" id="{50FFD448-DA9C-A340-993F-2861FD954292}"/>
              </a:ext>
            </a:extLst>
          </p:cNvPr>
          <p:cNvSpPr txBox="1"/>
          <p:nvPr/>
        </p:nvSpPr>
        <p:spPr>
          <a:xfrm>
            <a:off x="605004" y="2245155"/>
            <a:ext cx="11697433" cy="2997744"/>
          </a:xfrm>
          <a:prstGeom prst="rect">
            <a:avLst/>
          </a:prstGeom>
          <a:noFill/>
        </p:spPr>
        <p:txBody>
          <a:bodyPr wrap="none" rtlCol="0">
            <a:spAutoFit/>
          </a:bodyPr>
          <a:lstStyle/>
          <a:p>
            <a:pPr lvl="0" algn="l" fontAlgn="auto">
              <a:lnSpc>
                <a:spcPct val="90000"/>
              </a:lnSpc>
              <a:spcBef>
                <a:spcPts val="600"/>
              </a:spcBef>
              <a:spcAft>
                <a:spcPts val="0"/>
              </a:spcAft>
            </a:pPr>
            <a:r>
              <a:rPr lang="en-US" sz="2600" dirty="0">
                <a:solidFill>
                  <a:srgbClr val="0432FF"/>
                </a:solidFill>
                <a:latin typeface="Consolas" panose="020B0609020204030204" pitchFamily="49" charset="0"/>
                <a:cs typeface="Consolas" panose="020B0609020204030204" pitchFamily="49" charset="0"/>
              </a:rPr>
              <a:t>char</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strcat_extend</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char</a:t>
            </a:r>
            <a:r>
              <a:rPr lang="en-US" sz="2600" dirty="0">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heap_str</a:t>
            </a:r>
            <a:r>
              <a:rPr lang="en-US" sz="2600" dirty="0">
                <a:latin typeface="Consolas" panose="020B0609020204030204" pitchFamily="49" charset="0"/>
                <a:cs typeface="Consolas" panose="020B0609020204030204" pitchFamily="49" charset="0"/>
              </a:rPr>
              <a:t>, </a:t>
            </a:r>
            <a:r>
              <a:rPr lang="en-US" sz="2600" dirty="0">
                <a:solidFill>
                  <a:srgbClr val="0432FF"/>
                </a:solidFill>
                <a:latin typeface="Consolas" panose="020B0609020204030204" pitchFamily="49" charset="0"/>
                <a:cs typeface="Consolas" panose="020B0609020204030204" pitchFamily="49" charset="0"/>
              </a:rPr>
              <a:t>const char</a:t>
            </a:r>
            <a:r>
              <a:rPr lang="en-US" sz="2600" dirty="0">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concat_str</a:t>
            </a:r>
            <a:r>
              <a:rPr lang="en-US" sz="2600" dirty="0">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600" dirty="0">
                <a:solidFill>
                  <a:srgbClr val="FF0000"/>
                </a:solidFill>
                <a:latin typeface="Consolas" panose="020B0609020204030204" pitchFamily="49" charset="0"/>
                <a:cs typeface="Consolas" panose="020B0609020204030204" pitchFamily="49" charset="0"/>
              </a:rPr>
              <a:t>    </a:t>
            </a:r>
            <a:r>
              <a:rPr lang="en-US" sz="2600" b="1" dirty="0">
                <a:solidFill>
                  <a:srgbClr val="FF0000"/>
                </a:solidFill>
                <a:latin typeface="Consolas" panose="020B0609020204030204" pitchFamily="49" charset="0"/>
                <a:cs typeface="Consolas" panose="020B0609020204030204" pitchFamily="49" charset="0"/>
              </a:rPr>
              <a:t>int </a:t>
            </a:r>
            <a:r>
              <a:rPr lang="en-US" sz="2600" b="1" dirty="0" err="1">
                <a:solidFill>
                  <a:srgbClr val="FF0000"/>
                </a:solidFill>
                <a:latin typeface="Consolas" panose="020B0609020204030204" pitchFamily="49" charset="0"/>
                <a:cs typeface="Consolas" panose="020B0609020204030204" pitchFamily="49" charset="0"/>
              </a:rPr>
              <a:t>new_length</a:t>
            </a:r>
            <a:r>
              <a:rPr lang="en-US" sz="2600" b="1" dirty="0">
                <a:solidFill>
                  <a:srgbClr val="FF0000"/>
                </a:solidFill>
                <a:latin typeface="Consolas" panose="020B0609020204030204" pitchFamily="49" charset="0"/>
                <a:cs typeface="Consolas" panose="020B0609020204030204" pitchFamily="49" charset="0"/>
              </a:rPr>
              <a:t> = </a:t>
            </a:r>
            <a:r>
              <a:rPr lang="en-US" sz="2600" b="1" dirty="0" err="1">
                <a:solidFill>
                  <a:srgbClr val="FF0000"/>
                </a:solidFill>
                <a:latin typeface="Consolas" panose="020B0609020204030204" pitchFamily="49" charset="0"/>
                <a:cs typeface="Consolas" panose="020B0609020204030204" pitchFamily="49" charset="0"/>
              </a:rPr>
              <a:t>strlen</a:t>
            </a:r>
            <a:r>
              <a:rPr lang="en-US" sz="2600" b="1" dirty="0">
                <a:solidFill>
                  <a:srgbClr val="FF0000"/>
                </a:solidFill>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heap_str</a:t>
            </a:r>
            <a:r>
              <a:rPr lang="en-US" sz="2600" b="1" dirty="0">
                <a:solidFill>
                  <a:srgbClr val="FF0000"/>
                </a:solidFill>
                <a:latin typeface="Consolas" panose="020B0609020204030204" pitchFamily="49" charset="0"/>
                <a:cs typeface="Consolas" panose="020B0609020204030204" pitchFamily="49" charset="0"/>
              </a:rPr>
              <a:t>) + </a:t>
            </a:r>
            <a:r>
              <a:rPr lang="en-US" sz="2600" b="1" dirty="0" err="1">
                <a:solidFill>
                  <a:srgbClr val="FF0000"/>
                </a:solidFill>
                <a:latin typeface="Consolas" panose="020B0609020204030204" pitchFamily="49" charset="0"/>
                <a:cs typeface="Consolas" panose="020B0609020204030204" pitchFamily="49" charset="0"/>
              </a:rPr>
              <a:t>strlen</a:t>
            </a:r>
            <a:r>
              <a:rPr lang="en-US" sz="2600" b="1" dirty="0">
                <a:solidFill>
                  <a:srgbClr val="FF0000"/>
                </a:solidFill>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concat_str</a:t>
            </a:r>
            <a:r>
              <a:rPr lang="en-US" sz="2600" b="1" dirty="0">
                <a:solidFill>
                  <a:srgbClr val="FF0000"/>
                </a:solidFill>
                <a:latin typeface="Consolas" panose="020B0609020204030204" pitchFamily="49" charset="0"/>
                <a:cs typeface="Consolas" panose="020B0609020204030204" pitchFamily="49" charset="0"/>
              </a:rPr>
              <a:t>) + 1;</a:t>
            </a:r>
            <a:endParaRPr lang="en-US" sz="2600" dirty="0">
              <a:solidFill>
                <a:srgbClr val="FF0000"/>
              </a:solidFill>
              <a:latin typeface="Consolas" panose="020B0609020204030204" pitchFamily="49" charset="0"/>
              <a:cs typeface="Consolas" panose="020B0609020204030204" pitchFamily="49" charset="0"/>
            </a:endParaRPr>
          </a:p>
          <a:p>
            <a:pPr lvl="0" algn="l" fontAlgn="auto">
              <a:lnSpc>
                <a:spcPct val="90000"/>
              </a:lnSpc>
              <a:spcBef>
                <a:spcPts val="600"/>
              </a:spcBef>
              <a:spcAft>
                <a:spcPts val="0"/>
              </a:spcAft>
            </a:pPr>
            <a:r>
              <a:rPr lang="en-US" sz="2600" dirty="0">
                <a:solidFill>
                  <a:srgbClr val="0432FF"/>
                </a:solidFill>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heap_str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realloc</a:t>
            </a:r>
            <a:r>
              <a:rPr lang="en-US" sz="2600" b="1" dirty="0">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heap_str</a:t>
            </a:r>
            <a:r>
              <a:rPr lang="en-US" sz="2600" b="1" dirty="0">
                <a:latin typeface="Consolas" panose="020B0609020204030204" pitchFamily="49" charset="0"/>
                <a:cs typeface="Consolas" panose="020B0609020204030204" pitchFamily="49" charset="0"/>
              </a:rPr>
              <a:t>, </a:t>
            </a:r>
            <a:r>
              <a:rPr lang="en-US" sz="2600" b="1" dirty="0" err="1">
                <a:solidFill>
                  <a:srgbClr val="FF0000"/>
                </a:solidFill>
                <a:latin typeface="Consolas" panose="020B0609020204030204" pitchFamily="49" charset="0"/>
                <a:cs typeface="Consolas" panose="020B0609020204030204" pitchFamily="49" charset="0"/>
              </a:rPr>
              <a:t>new_length</a:t>
            </a:r>
            <a:r>
              <a:rPr lang="en-US" sz="2600" dirty="0">
                <a:latin typeface="Consolas" panose="020B0609020204030204" pitchFamily="49" charset="0"/>
                <a:cs typeface="Consolas" panose="020B0609020204030204" pitchFamily="49" charset="0"/>
              </a:rPr>
              <a:t>);</a:t>
            </a:r>
          </a:p>
          <a:p>
            <a:pPr algn="l" fontAlgn="auto">
              <a:lnSpc>
                <a:spcPct val="90000"/>
              </a:lnSpc>
              <a:spcBef>
                <a:spcPts val="600"/>
              </a:spcBef>
              <a:spcAft>
                <a:spcPts val="0"/>
              </a:spcAft>
            </a:pPr>
            <a:r>
              <a:rPr lang="en-US" sz="2600" dirty="0">
                <a:solidFill>
                  <a:srgbClr val="FF0000"/>
                </a:solidFill>
                <a:latin typeface="Consolas" panose="020B0609020204030204" pitchFamily="49" charset="0"/>
                <a:cs typeface="Consolas" panose="020B0609020204030204" pitchFamily="49" charset="0"/>
              </a:rPr>
              <a:t>    </a:t>
            </a:r>
            <a:r>
              <a:rPr lang="en-US" sz="2600" b="1" dirty="0">
                <a:solidFill>
                  <a:srgbClr val="FF0000"/>
                </a:solidFill>
                <a:latin typeface="Consolas" panose="020B0609020204030204" pitchFamily="49" charset="0"/>
                <a:cs typeface="Consolas" panose="020B0609020204030204" pitchFamily="49" charset="0"/>
              </a:rPr>
              <a:t>assert(</a:t>
            </a:r>
            <a:r>
              <a:rPr lang="en-US" sz="2600" b="1" dirty="0" err="1">
                <a:solidFill>
                  <a:srgbClr val="FF0000"/>
                </a:solidFill>
                <a:latin typeface="Consolas" panose="020B0609020204030204" pitchFamily="49" charset="0"/>
                <a:cs typeface="Consolas" panose="020B0609020204030204" pitchFamily="49" charset="0"/>
              </a:rPr>
              <a:t>heap_str</a:t>
            </a:r>
            <a:r>
              <a:rPr lang="en-US" sz="2600" b="1" dirty="0">
                <a:solidFill>
                  <a:srgbClr val="FF0000"/>
                </a:solidFill>
                <a:latin typeface="Consolas" panose="020B0609020204030204" pitchFamily="49" charset="0"/>
                <a:cs typeface="Consolas" panose="020B0609020204030204" pitchFamily="49" charset="0"/>
              </a:rPr>
              <a:t> != NULL);</a:t>
            </a:r>
            <a:br>
              <a:rPr lang="en-US" sz="2600" dirty="0">
                <a:latin typeface="Consolas" panose="020B0609020204030204" pitchFamily="49" charset="0"/>
                <a:cs typeface="Consolas" panose="020B0609020204030204" pitchFamily="49" charset="0"/>
              </a:rPr>
            </a:b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strcat</a:t>
            </a:r>
            <a:r>
              <a:rPr lang="en-US" sz="2600" b="1" dirty="0">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heap_str</a:t>
            </a:r>
            <a:r>
              <a:rPr lang="en-US" sz="2600" b="1" dirty="0">
                <a:latin typeface="Consolas" panose="020B0609020204030204" pitchFamily="49" charset="0"/>
                <a:cs typeface="Consolas" panose="020B0609020204030204" pitchFamily="49" charset="0"/>
              </a:rPr>
              <a:t>, </a:t>
            </a:r>
            <a:r>
              <a:rPr lang="en-US" sz="2600" b="1" dirty="0" err="1">
                <a:solidFill>
                  <a:srgbClr val="FF0000"/>
                </a:solidFill>
                <a:latin typeface="Consolas" panose="020B0609020204030204" pitchFamily="49" charset="0"/>
                <a:cs typeface="Consolas" panose="020B0609020204030204" pitchFamily="49" charset="0"/>
              </a:rPr>
              <a:t>concat_str</a:t>
            </a:r>
            <a:r>
              <a:rPr lang="en-US" sz="26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600" dirty="0">
                <a:solidFill>
                  <a:srgbClr val="D62ED6"/>
                </a:solidFill>
                <a:latin typeface="Consolas" panose="020B0609020204030204" pitchFamily="49" charset="0"/>
                <a:cs typeface="Consolas" panose="020B0609020204030204" pitchFamily="49" charset="0"/>
              </a:rPr>
              <a:t>    return</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heapstr</a:t>
            </a:r>
            <a:r>
              <a:rPr lang="en-US" sz="26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600" dirty="0">
                <a:latin typeface="Consolas" panose="020B0609020204030204" pitchFamily="49" charset="0"/>
                <a:cs typeface="Consolas" panose="020B0609020204030204" pitchFamily="49" charset="0"/>
              </a:rPr>
              <a:t>}</a:t>
            </a:r>
          </a:p>
        </p:txBody>
      </p:sp>
      <p:sp>
        <p:nvSpPr>
          <p:cNvPr id="13" name="// file: strcmp_ex.c…">
            <a:extLst>
              <a:ext uri="{FF2B5EF4-FFF2-40B4-BE49-F238E27FC236}">
                <a16:creationId xmlns:a16="http://schemas.microsoft.com/office/drawing/2014/main" id="{96AE3F09-E28E-7E42-A2BF-7EF5BCB61AE0}"/>
              </a:ext>
            </a:extLst>
          </p:cNvPr>
          <p:cNvSpPr txBox="1"/>
          <p:nvPr/>
        </p:nvSpPr>
        <p:spPr>
          <a:xfrm flipH="1">
            <a:off x="0" y="2274860"/>
            <a:ext cx="615462" cy="3008003"/>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2</a:t>
            </a:r>
            <a:br>
              <a:rPr lang="en-US" sz="2600" dirty="0">
                <a:latin typeface="Consolas" panose="020B0609020204030204" pitchFamily="49" charset="0"/>
                <a:cs typeface="Consolas" panose="020B0609020204030204" pitchFamily="49" charset="0"/>
              </a:rPr>
            </a:br>
            <a:r>
              <a:rPr lang="en-US" sz="26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7</a:t>
            </a:r>
          </a:p>
        </p:txBody>
      </p:sp>
      <p:sp>
        <p:nvSpPr>
          <p:cNvPr id="6" name="Rectangle 5">
            <a:extLst>
              <a:ext uri="{FF2B5EF4-FFF2-40B4-BE49-F238E27FC236}">
                <a16:creationId xmlns:a16="http://schemas.microsoft.com/office/drawing/2014/main" id="{45530AE0-A9ED-6848-A08A-15B96040E18B}"/>
              </a:ext>
            </a:extLst>
          </p:cNvPr>
          <p:cNvSpPr/>
          <p:nvPr/>
        </p:nvSpPr>
        <p:spPr bwMode="auto">
          <a:xfrm>
            <a:off x="5181600" y="4953000"/>
            <a:ext cx="6240358" cy="17046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char *str = </a:t>
            </a:r>
            <a:r>
              <a:rPr lang="en-US" sz="2400" b="1" dirty="0" err="1">
                <a:latin typeface="Consolas" panose="020B0609020204030204" pitchFamily="49" charset="0"/>
                <a:cs typeface="Consolas" panose="020B0609020204030204" pitchFamily="49" charset="0"/>
              </a:rPr>
              <a:t>strdup</a:t>
            </a:r>
            <a:r>
              <a:rPr lang="en-US" sz="2400" b="1" dirty="0">
                <a:latin typeface="Consolas" panose="020B0609020204030204" pitchFamily="49" charset="0"/>
                <a:cs typeface="Consolas" panose="020B0609020204030204" pitchFamily="49" charset="0"/>
              </a:rPr>
              <a:t>("Hello ");</a:t>
            </a:r>
          </a:p>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str = </a:t>
            </a:r>
            <a:r>
              <a:rPr lang="en-US" sz="2400" b="1" dirty="0" err="1">
                <a:latin typeface="Consolas" panose="020B0609020204030204" pitchFamily="49" charset="0"/>
                <a:cs typeface="Consolas" panose="020B0609020204030204" pitchFamily="49" charset="0"/>
              </a:rPr>
              <a:t>strcat_extend</a:t>
            </a:r>
            <a:r>
              <a:rPr lang="en-US" sz="2400" b="1" dirty="0">
                <a:latin typeface="Consolas" panose="020B0609020204030204" pitchFamily="49" charset="0"/>
                <a:cs typeface="Consolas" panose="020B0609020204030204" pitchFamily="49" charset="0"/>
              </a:rPr>
              <a:t>(str, "world!");</a:t>
            </a:r>
          </a:p>
          <a:p>
            <a:pPr lvl="0" algn="l" fontAlgn="auto">
              <a:lnSpc>
                <a:spcPct val="90000"/>
              </a:lnSpc>
              <a:spcBef>
                <a:spcPts val="600"/>
              </a:spcBef>
              <a:spcAft>
                <a:spcPts val="0"/>
              </a:spcAft>
            </a:pPr>
            <a:r>
              <a:rPr lang="en-US" sz="2400" b="1" dirty="0" err="1">
                <a:latin typeface="Consolas" panose="020B0609020204030204" pitchFamily="49" charset="0"/>
                <a:cs typeface="Consolas" panose="020B0609020204030204" pitchFamily="49" charset="0"/>
              </a:rPr>
              <a:t>printf</a:t>
            </a:r>
            <a:r>
              <a:rPr lang="en-US" sz="2400" b="1" dirty="0">
                <a:latin typeface="Consolas" panose="020B0609020204030204" pitchFamily="49" charset="0"/>
                <a:cs typeface="Consolas" panose="020B0609020204030204" pitchFamily="49" charset="0"/>
              </a:rPr>
              <a:t>("%s\n", str);</a:t>
            </a:r>
          </a:p>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free(str);</a:t>
            </a:r>
          </a:p>
        </p:txBody>
      </p:sp>
      <p:sp>
        <p:nvSpPr>
          <p:cNvPr id="7" name="TextBox 6">
            <a:extLst>
              <a:ext uri="{FF2B5EF4-FFF2-40B4-BE49-F238E27FC236}">
                <a16:creationId xmlns:a16="http://schemas.microsoft.com/office/drawing/2014/main" id="{97E34780-E0F7-7A40-BE6C-48F5D4538442}"/>
              </a:ext>
            </a:extLst>
          </p:cNvPr>
          <p:cNvSpPr txBox="1"/>
          <p:nvPr/>
        </p:nvSpPr>
        <p:spPr>
          <a:xfrm>
            <a:off x="5171435" y="4583668"/>
            <a:ext cx="1838965" cy="369332"/>
          </a:xfrm>
          <a:prstGeom prst="rect">
            <a:avLst/>
          </a:prstGeom>
          <a:noFill/>
        </p:spPr>
        <p:txBody>
          <a:bodyPr wrap="none" rtlCol="0">
            <a:spAutoFit/>
          </a:bodyPr>
          <a:lstStyle/>
          <a:p>
            <a:r>
              <a:rPr lang="en-US" dirty="0"/>
              <a:t>Example usage:</a:t>
            </a:r>
          </a:p>
        </p:txBody>
      </p:sp>
    </p:spTree>
    <p:extLst>
      <p:ext uri="{BB962C8B-B14F-4D97-AF65-F5344CB8AC3E}">
        <p14:creationId xmlns:p14="http://schemas.microsoft.com/office/powerpoint/2010/main" val="275310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14245</TotalTime>
  <Words>2258</Words>
  <Application>Microsoft Macintosh PowerPoint</Application>
  <PresentationFormat>Widescreen</PresentationFormat>
  <Paragraphs>577</Paragraphs>
  <Slides>23</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Andale Mono</vt:lpstr>
      <vt:lpstr>Arial</vt:lpstr>
      <vt:lpstr>Calibri</vt:lpstr>
      <vt:lpstr>Consolas</vt:lpstr>
      <vt:lpstr>Courier New</vt:lpstr>
      <vt:lpstr>Source Sans Pro</vt:lpstr>
      <vt:lpstr>Tahoma</vt:lpstr>
      <vt:lpstr>Verdana</vt:lpstr>
      <vt:lpstr>Default Design</vt:lpstr>
      <vt:lpstr>CS107, Lecture 10 Extras Stack and Heap</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The Stack with Recursion</vt:lpstr>
      <vt:lpstr>Extra Practice</vt:lpstr>
      <vt:lpstr>strdup means string duplicate</vt:lpstr>
      <vt:lpstr>strdup means string duplicate</vt:lpstr>
      <vt:lpstr>Goodbye, Free Memory</vt:lpstr>
      <vt:lpstr>Goodbye, Free Memory</vt:lpstr>
      <vt:lpstr>strcat_extend</vt:lpstr>
      <vt:lpstr>strcat_extend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1516</cp:revision>
  <cp:lastPrinted>2022-04-18T18:10:42Z</cp:lastPrinted>
  <dcterms:created xsi:type="dcterms:W3CDTF">2008-06-28T20:57:21Z</dcterms:created>
  <dcterms:modified xsi:type="dcterms:W3CDTF">2025-01-29T01:11:46Z</dcterms:modified>
</cp:coreProperties>
</file>