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8.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7"/>
  </p:notesMasterIdLst>
  <p:handoutMasterIdLst>
    <p:handoutMasterId r:id="rId78"/>
  </p:handoutMasterIdLst>
  <p:sldIdLst>
    <p:sldId id="256" r:id="rId2"/>
    <p:sldId id="400" r:id="rId3"/>
    <p:sldId id="444" r:id="rId4"/>
    <p:sldId id="506" r:id="rId5"/>
    <p:sldId id="621" r:id="rId6"/>
    <p:sldId id="434" r:id="rId7"/>
    <p:sldId id="435" r:id="rId8"/>
    <p:sldId id="516" r:id="rId9"/>
    <p:sldId id="406" r:id="rId10"/>
    <p:sldId id="515" r:id="rId11"/>
    <p:sldId id="433" r:id="rId12"/>
    <p:sldId id="451" r:id="rId13"/>
    <p:sldId id="453" r:id="rId14"/>
    <p:sldId id="622" r:id="rId15"/>
    <p:sldId id="544" r:id="rId16"/>
    <p:sldId id="545" r:id="rId17"/>
    <p:sldId id="546" r:id="rId18"/>
    <p:sldId id="547" r:id="rId19"/>
    <p:sldId id="548" r:id="rId20"/>
    <p:sldId id="549" r:id="rId21"/>
    <p:sldId id="551" r:id="rId22"/>
    <p:sldId id="550" r:id="rId23"/>
    <p:sldId id="552" r:id="rId24"/>
    <p:sldId id="554" r:id="rId25"/>
    <p:sldId id="555" r:id="rId26"/>
    <p:sldId id="553" r:id="rId27"/>
    <p:sldId id="557" r:id="rId28"/>
    <p:sldId id="886" r:id="rId29"/>
    <p:sldId id="888" r:id="rId30"/>
    <p:sldId id="887" r:id="rId31"/>
    <p:sldId id="889" r:id="rId32"/>
    <p:sldId id="890" r:id="rId33"/>
    <p:sldId id="559" r:id="rId34"/>
    <p:sldId id="560" r:id="rId35"/>
    <p:sldId id="561" r:id="rId36"/>
    <p:sldId id="582" r:id="rId37"/>
    <p:sldId id="583" r:id="rId38"/>
    <p:sldId id="584" r:id="rId39"/>
    <p:sldId id="585" r:id="rId40"/>
    <p:sldId id="586" r:id="rId41"/>
    <p:sldId id="587" r:id="rId42"/>
    <p:sldId id="588" r:id="rId43"/>
    <p:sldId id="589" r:id="rId44"/>
    <p:sldId id="590" r:id="rId45"/>
    <p:sldId id="591" r:id="rId46"/>
    <p:sldId id="592" r:id="rId47"/>
    <p:sldId id="594" r:id="rId48"/>
    <p:sldId id="614" r:id="rId49"/>
    <p:sldId id="769" r:id="rId50"/>
    <p:sldId id="816" r:id="rId51"/>
    <p:sldId id="770" r:id="rId52"/>
    <p:sldId id="597" r:id="rId53"/>
    <p:sldId id="598" r:id="rId54"/>
    <p:sldId id="600" r:id="rId55"/>
    <p:sldId id="601" r:id="rId56"/>
    <p:sldId id="602" r:id="rId57"/>
    <p:sldId id="603" r:id="rId58"/>
    <p:sldId id="789" r:id="rId59"/>
    <p:sldId id="776" r:id="rId60"/>
    <p:sldId id="790" r:id="rId61"/>
    <p:sldId id="778" r:id="rId62"/>
    <p:sldId id="777" r:id="rId63"/>
    <p:sldId id="791" r:id="rId64"/>
    <p:sldId id="848" r:id="rId65"/>
    <p:sldId id="780" r:id="rId66"/>
    <p:sldId id="849" r:id="rId67"/>
    <p:sldId id="610" r:id="rId68"/>
    <p:sldId id="792" r:id="rId69"/>
    <p:sldId id="618" r:id="rId70"/>
    <p:sldId id="628" r:id="rId71"/>
    <p:sldId id="793" r:id="rId72"/>
    <p:sldId id="787" r:id="rId73"/>
    <p:sldId id="794" r:id="rId74"/>
    <p:sldId id="801" r:id="rId75"/>
    <p:sldId id="645" r:id="rId76"/>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00"/>
            <p14:sldId id="444"/>
            <p14:sldId id="506"/>
            <p14:sldId id="621"/>
            <p14:sldId id="434"/>
            <p14:sldId id="435"/>
            <p14:sldId id="516"/>
            <p14:sldId id="406"/>
            <p14:sldId id="515"/>
            <p14:sldId id="433"/>
            <p14:sldId id="451"/>
            <p14:sldId id="453"/>
          </p14:sldIdLst>
        </p14:section>
        <p14:section name="Stack" id="{546B7A1F-9230-1944-8FB3-084572DE803F}">
          <p14:sldIdLst>
            <p14:sldId id="622"/>
            <p14:sldId id="544"/>
            <p14:sldId id="545"/>
            <p14:sldId id="546"/>
            <p14:sldId id="547"/>
            <p14:sldId id="548"/>
            <p14:sldId id="549"/>
            <p14:sldId id="551"/>
            <p14:sldId id="550"/>
            <p14:sldId id="552"/>
            <p14:sldId id="554"/>
            <p14:sldId id="555"/>
            <p14:sldId id="553"/>
            <p14:sldId id="557"/>
            <p14:sldId id="886"/>
            <p14:sldId id="888"/>
            <p14:sldId id="887"/>
            <p14:sldId id="889"/>
            <p14:sldId id="890"/>
            <p14:sldId id="559"/>
            <p14:sldId id="560"/>
            <p14:sldId id="561"/>
            <p14:sldId id="582"/>
            <p14:sldId id="583"/>
            <p14:sldId id="584"/>
            <p14:sldId id="585"/>
            <p14:sldId id="586"/>
            <p14:sldId id="587"/>
            <p14:sldId id="588"/>
            <p14:sldId id="589"/>
            <p14:sldId id="590"/>
            <p14:sldId id="591"/>
            <p14:sldId id="592"/>
          </p14:sldIdLst>
        </p14:section>
        <p14:section name="Heap" id="{EE875222-34FC-2445-9B2E-0830FF3E9880}">
          <p14:sldIdLst>
            <p14:sldId id="594"/>
            <p14:sldId id="614"/>
            <p14:sldId id="769"/>
            <p14:sldId id="816"/>
            <p14:sldId id="770"/>
            <p14:sldId id="597"/>
            <p14:sldId id="598"/>
            <p14:sldId id="600"/>
            <p14:sldId id="601"/>
            <p14:sldId id="602"/>
            <p14:sldId id="603"/>
            <p14:sldId id="789"/>
            <p14:sldId id="776"/>
            <p14:sldId id="790"/>
            <p14:sldId id="778"/>
            <p14:sldId id="777"/>
            <p14:sldId id="791"/>
            <p14:sldId id="848"/>
            <p14:sldId id="780"/>
            <p14:sldId id="849"/>
            <p14:sldId id="610"/>
          </p14:sldIdLst>
        </p14:section>
        <p14:section name="realloc" id="{FA0785C8-8379-D246-8BB2-CC0BD52BBA92}">
          <p14:sldIdLst>
            <p14:sldId id="792"/>
            <p14:sldId id="618"/>
            <p14:sldId id="628"/>
            <p14:sldId id="793"/>
            <p14:sldId id="787"/>
            <p14:sldId id="794"/>
            <p14:sldId id="801"/>
            <p14:sldId id="64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D62ED6"/>
    <a:srgbClr val="D27BD6"/>
    <a:srgbClr val="942092"/>
    <a:srgbClr val="FF9999"/>
    <a:srgbClr val="008000"/>
    <a:srgbClr val="FF9300"/>
    <a:srgbClr val="DDDDDD"/>
    <a:srgbClr val="F8F8F8"/>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53" autoAdjust="0"/>
    <p:restoredTop sz="86704" autoAdjust="0"/>
  </p:normalViewPr>
  <p:slideViewPr>
    <p:cSldViewPr>
      <p:cViewPr varScale="1">
        <p:scale>
          <a:sx n="104" d="100"/>
          <a:sy n="104" d="100"/>
        </p:scale>
        <p:origin x="608"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1796986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1169048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774567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274915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490612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2744928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247055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control the lifetime of how they meet in the middle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1586861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Consolas" panose="020B0609020204030204" pitchFamily="49" charset="0"/>
                <a:cs typeface="Consolas" panose="020B0609020204030204" pitchFamily="49" charset="0"/>
              </a:rPr>
              <a:t>malloc</a:t>
            </a:r>
            <a:r>
              <a:rPr lang="en-US" dirty="0">
                <a:cs typeface="Courier New" panose="02070309020205020404" pitchFamily="49" charset="0"/>
              </a:rPr>
              <a:t> returns a pointer to a certain number of allocated bytes.  It doesn’t know or care whether it will be used as an array, a single block of memory, etc.  It just allocates and returns bytes for you.</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ourier New" panose="02070309020205020404" pitchFamily="49"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urier New" panose="02070309020205020404" pitchFamily="49" charset="0"/>
              </a:rPr>
              <a:t>contiguous</a:t>
            </a:r>
            <a:endParaRPr lang="en-US" dirty="0"/>
          </a:p>
          <a:p>
            <a:endParaRPr lang="en-US" dirty="0"/>
          </a:p>
          <a:p>
            <a:r>
              <a:rPr lang="en-US" dirty="0"/>
              <a:t>Make the name as short as possible</a:t>
            </a:r>
          </a:p>
          <a:p>
            <a:r>
              <a:rPr lang="en-US" dirty="0"/>
              <a:t>This is new</a:t>
            </a:r>
          </a:p>
          <a:p>
            <a:endParaRPr lang="en-US" dirty="0"/>
          </a:p>
          <a:p>
            <a:r>
              <a:rPr lang="en-US" dirty="0"/>
              <a:t>Star in a type? That means pointer. Pointer to what? A void? What?</a:t>
            </a:r>
          </a:p>
          <a:p>
            <a:endParaRPr lang="en-US" dirty="0"/>
          </a:p>
          <a:p>
            <a:r>
              <a:rPr lang="en-US" dirty="0"/>
              <a:t>In the same way as stack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4201789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urier New" panose="02070309020205020404" pitchFamily="49" charset="0"/>
              </a:rPr>
              <a:t>We always put an assert here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ourier New" panose="02070309020205020404" pitchFamily="49"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urier New" panose="02070309020205020404" pitchFamily="49" charset="0"/>
              </a:rPr>
              <a:t>in cs107 you might not run out of memory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ourier New" panose="02070309020205020404" pitchFamily="49" charset="0"/>
            </a:endParaRP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n-US" dirty="0">
                <a:cs typeface="Courier New" panose="02070309020205020404" pitchFamily="49" charset="0"/>
              </a:rPr>
              <a:t>Do you need assert for any other reason? Not for the purposes of this class</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n-US" dirty="0">
                <a:cs typeface="Courier New" panose="02070309020205020404" pitchFamily="49" charset="0"/>
              </a:rPr>
              <a:t>Why doesn’t malloc handle this itself? There can be cases where you handle it gracefully</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2642761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Originally this function was created for just arrays, which is why it has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1953823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kept it a secret</a:t>
            </a:r>
          </a:p>
          <a:p>
            <a:endParaRPr lang="en-US" dirty="0"/>
          </a:p>
          <a:p>
            <a:r>
              <a:rPr lang="en-US" dirty="0"/>
              <a:t>Str-</a:t>
            </a:r>
            <a:r>
              <a:rPr lang="en-US" dirty="0" err="1"/>
              <a:t>doop</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3544221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delete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1938145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781807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Another advantage of heap memory is that you can request more for an existing allocation if you need it.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824915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 change overflow to different word to avoid ambiguity with numeric overflow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2075393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fast: reserved at compile-time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1384899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stack if possible, go to heap only when you must </a:t>
            </a:r>
          </a:p>
          <a:p>
            <a:r>
              <a:rPr lang="en-US" dirty="0"/>
              <a:t>Stack is safer, more efficient, more convenient </a:t>
            </a:r>
          </a:p>
          <a:p>
            <a:r>
              <a:rPr lang="en-US" dirty="0"/>
              <a:t>What requires heap? </a:t>
            </a:r>
          </a:p>
          <a:p>
            <a:r>
              <a:rPr lang="en-US" dirty="0"/>
              <a:t>Very large allocation that could blow out stack</a:t>
            </a:r>
            <a:br>
              <a:rPr lang="en-US" dirty="0"/>
            </a:br>
            <a:r>
              <a:rPr lang="en-US" dirty="0"/>
              <a:t>Dynamic construction, not known at compile-time what declarations will be needed Need to control lifetime — memory must persist outside of function call</a:t>
            </a:r>
            <a:br>
              <a:rPr lang="en-US" dirty="0"/>
            </a:br>
            <a:r>
              <a:rPr lang="en-US" dirty="0"/>
              <a:t>Need to resize memory after initial allocation </a:t>
            </a:r>
          </a:p>
          <a:p>
            <a:r>
              <a:rPr lang="en-US" dirty="0"/>
              <a:t>With heap, comes responsibility </a:t>
            </a:r>
          </a:p>
          <a:p>
            <a:r>
              <a:rPr lang="en-US" dirty="0"/>
              <a:t>Your responsibility for correct allocation at right time and right size</a:t>
            </a:r>
            <a:br>
              <a:rPr lang="en-US" dirty="0"/>
            </a:br>
            <a:r>
              <a:rPr lang="en-US" dirty="0"/>
              <a:t>Your responsibility to manage the </a:t>
            </a:r>
            <a:r>
              <a:rPr lang="en-US" dirty="0" err="1"/>
              <a:t>pointee</a:t>
            </a:r>
            <a:r>
              <a:rPr lang="en-US" dirty="0"/>
              <a:t> type and size</a:t>
            </a:r>
            <a:br>
              <a:rPr lang="en-US" dirty="0"/>
            </a:br>
            <a:r>
              <a:rPr lang="en-US" dirty="0"/>
              <a:t>Your responsibility for correct deallocation at right time, once and only once </a:t>
            </a:r>
            <a:r>
              <a:rPr lang="en-US" dirty="0" err="1"/>
              <a:t>Valgrind</a:t>
            </a:r>
            <a:r>
              <a:rPr lang="en-US" dirty="0"/>
              <a:t> is your friend!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2995972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Nick </a:t>
            </a:r>
            <a:r>
              <a:rPr lang="en-US" altLang="x-none" sz="800" dirty="0" err="1">
                <a:latin typeface="Calibri" charset="0"/>
              </a:rPr>
              <a:t>Troccoli</a:t>
            </a:r>
            <a:r>
              <a:rPr lang="en-US" altLang="x-none" sz="800" dirty="0">
                <a:latin typeface="Calibri" charset="0"/>
              </a:rPr>
              <a:t>,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86308/discussion/712001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4"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 Id="rId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4"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4"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10</a:t>
            </a:r>
            <a:br>
              <a:rPr lang="en-US" dirty="0"/>
            </a:br>
            <a:r>
              <a:rPr lang="en-US" sz="3400" dirty="0"/>
              <a:t>Stack and Heap</a:t>
            </a:r>
          </a:p>
        </p:txBody>
      </p:sp>
      <p:sp>
        <p:nvSpPr>
          <p:cNvPr id="4" name="Subtitle 2">
            <a:extLst>
              <a:ext uri="{FF2B5EF4-FFF2-40B4-BE49-F238E27FC236}">
                <a16:creationId xmlns:a16="http://schemas.microsoft.com/office/drawing/2014/main" id="{DF3981CB-428D-5187-130C-EF7B341E99E4}"/>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K&amp;R 5.6-5.9 or Essential C section 6 on the heap</a:t>
            </a:r>
          </a:p>
          <a:p>
            <a:pPr fontAlgn="auto">
              <a:spcBef>
                <a:spcPts val="360"/>
              </a:spcBef>
              <a:spcAft>
                <a:spcPts val="0"/>
              </a:spcAft>
            </a:pPr>
            <a:r>
              <a:rPr lang="en-US" sz="2000" dirty="0">
                <a:hlinkClick r:id="rId3"/>
              </a:rPr>
              <a:t>Ed Discussion</a:t>
            </a: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2202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declare an array, contiguous memory is allocated on the stack to store the contents of the entire array.</a:t>
            </a:r>
          </a:p>
          <a:p>
            <a:pPr marL="0" indent="0" fontAlgn="auto">
              <a:spcAft>
                <a:spcPts val="0"/>
              </a:spcAft>
              <a:buNone/>
            </a:pPr>
            <a:endParaRPr lang="en-US" sz="1200" dirty="0"/>
          </a:p>
          <a:p>
            <a:pPr marL="0" indent="0" fontAlgn="auto">
              <a:spcAft>
                <a:spcPts val="0"/>
              </a:spcAft>
              <a:buNone/>
            </a:pPr>
            <a:r>
              <a:rPr lang="en-US" dirty="0">
                <a:latin typeface="Consolas" panose="020B0609020204030204" pitchFamily="49" charset="0"/>
                <a:cs typeface="Consolas" panose="020B0609020204030204" pitchFamily="49" charset="0"/>
              </a:rPr>
              <a:t>char str[6];</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a:t>
            </a:r>
          </a:p>
          <a:p>
            <a:pPr marL="0" indent="0" fontAlgn="auto">
              <a:spcAft>
                <a:spcPts val="0"/>
              </a:spcAft>
              <a:buNone/>
            </a:pPr>
            <a:endParaRPr lang="en-US" dirty="0"/>
          </a:p>
          <a:p>
            <a:pPr marL="0" indent="0" fontAlgn="auto">
              <a:spcAft>
                <a:spcPts val="0"/>
              </a:spcAft>
              <a:buNone/>
            </a:pPr>
            <a:r>
              <a:rPr lang="en-US" dirty="0"/>
              <a:t>The array variable (e.g. </a:t>
            </a:r>
            <a:r>
              <a:rPr lang="en-US" b="1" dirty="0" err="1"/>
              <a:t>str</a:t>
            </a:r>
            <a:r>
              <a:rPr lang="en-US" dirty="0"/>
              <a:t>) is not a pointer; it refers to the entire array contents.  In fact, </a:t>
            </a:r>
            <a:r>
              <a:rPr lang="en-US" b="1" dirty="0" err="1"/>
              <a:t>sizeof</a:t>
            </a:r>
            <a:r>
              <a:rPr lang="en-US" dirty="0"/>
              <a:t> returns the size of the entire array!</a:t>
            </a:r>
          </a:p>
          <a:p>
            <a:pPr marL="0" indent="0" fontAlgn="auto">
              <a:spcAft>
                <a:spcPts val="0"/>
              </a:spcAft>
              <a:buNone/>
            </a:pPr>
            <a:endParaRPr lang="en-US" dirty="0"/>
          </a:p>
          <a:p>
            <a:pPr marL="0" indent="0" fontAlgn="auto">
              <a:spcAft>
                <a:spcPts val="0"/>
              </a:spcAft>
              <a:buNone/>
            </a:pP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num_bytes</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(str);	</a:t>
            </a:r>
            <a:r>
              <a:rPr lang="en-US" dirty="0">
                <a:solidFill>
                  <a:srgbClr val="00B050"/>
                </a:solidFill>
                <a:latin typeface="Consolas" panose="020B0609020204030204" pitchFamily="49" charset="0"/>
                <a:cs typeface="Consolas" panose="020B0609020204030204" pitchFamily="49" charset="0"/>
              </a:rPr>
              <a:t>// 6</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E1EAE4D2-8AA1-6042-828F-E02E052D1B6F}"/>
              </a:ext>
            </a:extLst>
          </p:cNvPr>
          <p:cNvSpPr txBox="1"/>
          <p:nvPr/>
        </p:nvSpPr>
        <p:spPr>
          <a:xfrm>
            <a:off x="8763000" y="5405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Left Brace 7">
            <a:extLst>
              <a:ext uri="{FF2B5EF4-FFF2-40B4-BE49-F238E27FC236}">
                <a16:creationId xmlns:a16="http://schemas.microsoft.com/office/drawing/2014/main" id="{5433455B-04E4-4D48-82C8-E82CD90F78DD}"/>
              </a:ext>
            </a:extLst>
          </p:cNvPr>
          <p:cNvSpPr/>
          <p:nvPr/>
        </p:nvSpPr>
        <p:spPr>
          <a:xfrm>
            <a:off x="9448800" y="2590800"/>
            <a:ext cx="457200" cy="3276600"/>
          </a:xfrm>
          <a:prstGeom prst="leftBrace">
            <a:avLst>
              <a:gd name="adj1" fmla="val 8333"/>
              <a:gd name="adj2" fmla="val 9392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57A0F6C-9311-4743-A257-17409A0DC8CB}"/>
              </a:ext>
            </a:extLst>
          </p:cNvPr>
          <p:cNvSpPr txBox="1"/>
          <p:nvPr/>
        </p:nvSpPr>
        <p:spPr>
          <a:xfrm>
            <a:off x="10363200" y="11684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77510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a:t>
            </a:r>
            <a:r>
              <a:rPr lang="en-US" dirty="0"/>
              <a:t>, and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(str);</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nvGraphicFramePr>
        <p:xfrm>
          <a:off x="9220200" y="1295400"/>
          <a:ext cx="2743200" cy="56159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r h="14478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endParaRPr lang="en-US" sz="12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33388962"/>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7C94FDE-3144-A14F-B946-E046A248042A}"/>
              </a:ext>
            </a:extLst>
          </p:cNvPr>
          <p:cNvSpPr txBox="1"/>
          <p:nvPr/>
        </p:nvSpPr>
        <p:spPr>
          <a:xfrm>
            <a:off x="10875667" y="4700336"/>
            <a:ext cx="1034257"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94988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This also means we can no longer get the full size of the array using </a:t>
            </a:r>
            <a:r>
              <a:rPr lang="en-US" b="1" dirty="0" err="1"/>
              <a:t>sizeof</a:t>
            </a:r>
            <a:r>
              <a:rPr lang="en-US" dirty="0"/>
              <a:t>, because now it is just a pointer.</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size_t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8</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size_t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(str);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(str);</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nvGraphicFramePr>
        <p:xfrm>
          <a:off x="9220200" y="1295400"/>
          <a:ext cx="2743200" cy="534162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D4420169-6445-C556-612B-F39420075765}"/>
              </a:ext>
            </a:extLst>
          </p:cNvPr>
          <p:cNvSpPr txBox="1"/>
          <p:nvPr/>
        </p:nvSpPr>
        <p:spPr>
          <a:xfrm>
            <a:off x="10875667" y="4700336"/>
            <a:ext cx="1034257"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0x1f0</a:t>
            </a:r>
          </a:p>
        </p:txBody>
      </p:sp>
    </p:spTree>
    <p:extLst>
      <p:ext uri="{BB962C8B-B14F-4D97-AF65-F5344CB8AC3E}">
        <p14:creationId xmlns:p14="http://schemas.microsoft.com/office/powerpoint/2010/main" val="69471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847725" y="2009775"/>
            <a:ext cx="10496550" cy="29908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ctr"/>
            <a:r>
              <a:rPr lang="en-US" sz="4400" b="1" dirty="0" err="1">
                <a:latin typeface="Consolas" panose="020B0609020204030204" pitchFamily="49" charset="0"/>
                <a:cs typeface="Consolas" panose="020B0609020204030204" pitchFamily="49" charset="0"/>
              </a:rPr>
              <a:t>sizeof</a:t>
            </a:r>
            <a:r>
              <a:rPr lang="en-US" sz="4400" dirty="0"/>
              <a:t> returns the size of an array, or 8 for a pointer. Therefore, when we pass an array as a parameter, we can no longer use </a:t>
            </a:r>
            <a:r>
              <a:rPr lang="en-US" sz="4400" b="1" dirty="0" err="1">
                <a:latin typeface="Consolas" panose="020B0609020204030204" pitchFamily="49" charset="0"/>
                <a:cs typeface="Consolas" panose="020B0609020204030204" pitchFamily="49" charset="0"/>
              </a:rPr>
              <a:t>sizeof</a:t>
            </a:r>
            <a:r>
              <a:rPr lang="en-US" sz="4400" dirty="0"/>
              <a:t> to get its full size.</a:t>
            </a:r>
          </a:p>
          <a:p>
            <a:pPr algn="l"/>
            <a:endParaRPr lang="en-US" sz="4400" dirty="0"/>
          </a:p>
        </p:txBody>
      </p:sp>
    </p:spTree>
    <p:extLst>
      <p:ext uri="{BB962C8B-B14F-4D97-AF65-F5344CB8AC3E}">
        <p14:creationId xmlns:p14="http://schemas.microsoft.com/office/powerpoint/2010/main" val="4277956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458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do pointer arithmetic, you are adjusting the pointer by a certain </a:t>
            </a:r>
            <a:r>
              <a:rPr lang="en-US" i="1" dirty="0"/>
              <a:t>number of places</a:t>
            </a:r>
            <a:r>
              <a:rPr lang="en-US" dirty="0"/>
              <a:t> (e.g., characters).</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char *str1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0xff1</a:t>
            </a:r>
          </a:p>
          <a:p>
            <a:pPr marL="0" indent="0" fontAlgn="auto">
              <a:spcAft>
                <a:spcPts val="0"/>
              </a:spcAft>
              <a:buNone/>
            </a:pPr>
            <a:r>
              <a:rPr lang="en-US" dirty="0">
                <a:latin typeface="Consolas" panose="020B0609020204030204" pitchFamily="49" charset="0"/>
                <a:cs typeface="Consolas" panose="020B0609020204030204" pitchFamily="49" charset="0"/>
              </a:rPr>
              <a:t>char *str3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0xff3</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apple</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pple</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str3);	</a:t>
            </a:r>
            <a:r>
              <a:rPr lang="en-US" dirty="0">
                <a:solidFill>
                  <a:srgbClr val="00B050"/>
                </a:solidFill>
                <a:latin typeface="Consolas" panose="020B0609020204030204" pitchFamily="49" charset="0"/>
                <a:cs typeface="Consolas" panose="020B0609020204030204" pitchFamily="49" charset="0"/>
              </a:rPr>
              <a:t>// le</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9776122" y="1561068"/>
            <a:ext cx="1958678" cy="369332"/>
          </a:xfrm>
          <a:prstGeom prst="rect">
            <a:avLst/>
          </a:prstGeom>
          <a:noFill/>
        </p:spPr>
        <p:txBody>
          <a:bodyPr wrap="none" rtlCol="0">
            <a:spAutoFit/>
          </a:bodyPr>
          <a:lstStyle/>
          <a:p>
            <a:r>
              <a:rPr lang="en-US" dirty="0"/>
              <a:t>DATA SEGMENT</a:t>
            </a:r>
          </a:p>
        </p:txBody>
      </p:sp>
    </p:spTree>
    <p:extLst>
      <p:ext uri="{BB962C8B-B14F-4D97-AF65-F5344CB8AC3E}">
        <p14:creationId xmlns:p14="http://schemas.microsoft.com/office/powerpoint/2010/main" val="3599933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0010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does </a:t>
            </a:r>
            <a:r>
              <a:rPr lang="en-US" i="1" dirty="0"/>
              <a:t>not</a:t>
            </a:r>
            <a:r>
              <a:rPr lang="en-US" dirty="0"/>
              <a:t> work in bytes.  Instead, it works in the </a:t>
            </a:r>
            <a:r>
              <a:rPr lang="en-US" i="1" dirty="0"/>
              <a:t>size of the type it points to</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int numbers[] = {52, 23, 12, 34, 16, 1};</a:t>
            </a:r>
          </a:p>
          <a:p>
            <a:pPr marL="0" indent="0" fontAlgn="auto">
              <a:spcAft>
                <a:spcPts val="0"/>
              </a:spcAft>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numbers;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int *nums1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0xff4</a:t>
            </a:r>
          </a:p>
          <a:p>
            <a:pPr marL="0" indent="0" fontAlgn="auto">
              <a:spcAft>
                <a:spcPts val="0"/>
              </a:spcAft>
              <a:buNone/>
            </a:pPr>
            <a:r>
              <a:rPr lang="en-US" dirty="0">
                <a:latin typeface="Consolas" panose="020B0609020204030204" pitchFamily="49" charset="0"/>
                <a:cs typeface="Consolas" panose="020B0609020204030204" pitchFamily="49" charset="0"/>
              </a:rPr>
              <a:t>int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52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*nums1);	</a:t>
            </a:r>
            <a:r>
              <a:rPr lang="en-US" dirty="0">
                <a:solidFill>
                  <a:srgbClr val="00B050"/>
                </a:solidFill>
                <a:latin typeface="Consolas" panose="020B0609020204030204" pitchFamily="49" charset="0"/>
                <a:cs typeface="Consolas" panose="020B0609020204030204" pitchFamily="49" charset="0"/>
              </a:rPr>
              <a:t>// 23</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*nums3);	</a:t>
            </a:r>
            <a:r>
              <a:rPr lang="en-US" dirty="0">
                <a:solidFill>
                  <a:srgbClr val="00B050"/>
                </a:solidFill>
                <a:latin typeface="Consolas" panose="020B0609020204030204" pitchFamily="49" charset="0"/>
                <a:cs typeface="Consolas" panose="020B0609020204030204" pitchFamily="49" charset="0"/>
              </a:rPr>
              <a:t>// 34</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146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0010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does </a:t>
            </a:r>
            <a:r>
              <a:rPr lang="en-US" i="1" dirty="0"/>
              <a:t>not</a:t>
            </a:r>
            <a:r>
              <a:rPr lang="en-US" dirty="0"/>
              <a:t> work in bytes.  Instead, it works in the </a:t>
            </a:r>
            <a:r>
              <a:rPr lang="en-US" i="1" dirty="0"/>
              <a:t>size of the type it points to</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int numbers[] = {52, 23, 12, 34, 16, 1};</a:t>
            </a:r>
          </a:p>
          <a:p>
            <a:pPr marL="0" indent="0" fontAlgn="auto">
              <a:spcAft>
                <a:spcPts val="0"/>
              </a:spcAft>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numbers;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int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r>
              <a:rPr lang="en-US" dirty="0">
                <a:latin typeface="Consolas" panose="020B0609020204030204" pitchFamily="49" charset="0"/>
                <a:cs typeface="Consolas" panose="020B0609020204030204" pitchFamily="49" charset="0"/>
              </a:rPr>
              <a:t>int *nums2 = nums3 - 1;	</a:t>
            </a:r>
            <a:r>
              <a:rPr lang="en-US" dirty="0">
                <a:solidFill>
                  <a:srgbClr val="00B050"/>
                </a:solidFill>
                <a:latin typeface="Consolas" panose="020B0609020204030204" pitchFamily="49" charset="0"/>
                <a:cs typeface="Consolas" panose="020B0609020204030204" pitchFamily="49" charset="0"/>
              </a:rPr>
              <a:t>// e.g., 0xff8</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52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*nums2);	</a:t>
            </a:r>
            <a:r>
              <a:rPr lang="en-US" dirty="0">
                <a:solidFill>
                  <a:srgbClr val="00B050"/>
                </a:solidFill>
                <a:latin typeface="Consolas" panose="020B0609020204030204" pitchFamily="49" charset="0"/>
                <a:cs typeface="Consolas" panose="020B0609020204030204" pitchFamily="49" charset="0"/>
              </a:rPr>
              <a:t>// 12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*nums3);	</a:t>
            </a:r>
            <a:r>
              <a:rPr lang="en-US" dirty="0">
                <a:solidFill>
                  <a:srgbClr val="00B050"/>
                </a:solidFill>
                <a:latin typeface="Consolas" panose="020B0609020204030204" pitchFamily="49" charset="0"/>
                <a:cs typeface="Consolas" panose="020B0609020204030204" pitchFamily="49" charset="0"/>
              </a:rPr>
              <a:t>// 34</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733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922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use bracket notation with a pointer, you are actually </a:t>
            </a:r>
            <a:r>
              <a:rPr lang="en-US" i="1" dirty="0"/>
              <a:t>performing pointer arithmetic and dereferencing</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both of these add four places to str,</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and then dereference to get the char there.</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e.g. get memory at 0xff4.</a:t>
            </a:r>
          </a:p>
          <a:p>
            <a:pPr marL="0" indent="0" fontAlgn="auto">
              <a:spcAft>
                <a:spcPts val="0"/>
              </a:spcAft>
              <a:buNone/>
            </a:pPr>
            <a:r>
              <a:rPr lang="en-US" dirty="0">
                <a:latin typeface="Consolas" panose="020B0609020204030204" pitchFamily="49" charset="0"/>
                <a:cs typeface="Consolas" panose="020B0609020204030204" pitchFamily="49" charset="0"/>
              </a:rPr>
              <a:t>char fifth = str[4];		</a:t>
            </a:r>
            <a:r>
              <a:rPr lang="en-US" dirty="0">
                <a:solidFill>
                  <a:srgbClr val="00B050"/>
                </a:solidFill>
                <a:latin typeface="Consolas" panose="020B0609020204030204" pitchFamily="49" charset="0"/>
                <a:cs typeface="Consolas" panose="020B0609020204030204" pitchFamily="49" charset="0"/>
              </a:rPr>
              <a:t>// 'e'</a:t>
            </a:r>
          </a:p>
          <a:p>
            <a:pPr marL="0" indent="0" fontAlgn="auto">
              <a:spcAft>
                <a:spcPts val="0"/>
              </a:spcAft>
              <a:buNone/>
            </a:pPr>
            <a:r>
              <a:rPr lang="en-US" dirty="0">
                <a:latin typeface="Consolas" panose="020B0609020204030204" pitchFamily="49" charset="0"/>
                <a:cs typeface="Consolas" panose="020B0609020204030204" pitchFamily="49" charset="0"/>
              </a:rPr>
              <a:t>char fifth = *(str + 4);	</a:t>
            </a:r>
            <a:r>
              <a:rPr lang="en-US" dirty="0">
                <a:solidFill>
                  <a:srgbClr val="00B050"/>
                </a:solidFill>
                <a:latin typeface="Consolas" panose="020B0609020204030204" pitchFamily="49" charset="0"/>
                <a:cs typeface="Consolas" panose="020B0609020204030204" pitchFamily="49" charset="0"/>
              </a:rPr>
              <a:t>// 'e'</a:t>
            </a:r>
          </a:p>
        </p:txBody>
      </p:sp>
      <p:graphicFrame>
        <p:nvGraphicFramePr>
          <p:cNvPr id="10" name="Content Placeholder 3">
            <a:extLst>
              <a:ext uri="{FF2B5EF4-FFF2-40B4-BE49-F238E27FC236}">
                <a16:creationId xmlns:a16="http://schemas.microsoft.com/office/drawing/2014/main" id="{EB0005C3-04ED-8E46-A856-14C8FF9E7E34}"/>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1" name="TextBox 10">
            <a:extLst>
              <a:ext uri="{FF2B5EF4-FFF2-40B4-BE49-F238E27FC236}">
                <a16:creationId xmlns:a16="http://schemas.microsoft.com/office/drawing/2014/main" id="{FA15B66A-2926-0F4E-B80E-F93B83F6AD81}"/>
              </a:ext>
            </a:extLst>
          </p:cNvPr>
          <p:cNvSpPr txBox="1"/>
          <p:nvPr/>
        </p:nvSpPr>
        <p:spPr>
          <a:xfrm>
            <a:off x="9776122" y="1561068"/>
            <a:ext cx="1958678" cy="369332"/>
          </a:xfrm>
          <a:prstGeom prst="rect">
            <a:avLst/>
          </a:prstGeom>
          <a:noFill/>
        </p:spPr>
        <p:txBody>
          <a:bodyPr wrap="none" rtlCol="0">
            <a:spAutoFit/>
          </a:bodyPr>
          <a:lstStyle/>
          <a:p>
            <a:r>
              <a:rPr lang="en-US" dirty="0"/>
              <a:t>DATA SEGMENT</a:t>
            </a:r>
          </a:p>
        </p:txBody>
      </p:sp>
    </p:spTree>
    <p:extLst>
      <p:ext uri="{BB962C8B-B14F-4D97-AF65-F5344CB8AC3E}">
        <p14:creationId xmlns:p14="http://schemas.microsoft.com/office/powerpoint/2010/main" val="1307665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with two pointers does </a:t>
            </a:r>
            <a:r>
              <a:rPr lang="en-US" i="1" dirty="0"/>
              <a:t>not</a:t>
            </a:r>
            <a:r>
              <a:rPr lang="en-US" dirty="0"/>
              <a:t> give the byte difference.  Instead, it counts the number of </a:t>
            </a:r>
            <a:r>
              <a:rPr lang="en-US" b="1" dirty="0"/>
              <a:t>quantum elements</a:t>
            </a:r>
            <a:r>
              <a:rPr lang="en-US" dirty="0"/>
              <a:t> in between the two addresses.</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int numbers[] = {52, 23, 12, 34, 16, 1};</a:t>
            </a:r>
          </a:p>
          <a:p>
            <a:pPr marL="0" indent="0" fontAlgn="auto">
              <a:spcAft>
                <a:spcPts val="0"/>
              </a:spcAft>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numbers;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int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diff =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 </a:t>
            </a: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905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3</a:t>
            </a:r>
            <a:r>
              <a:rPr lang="en-US" dirty="0"/>
              <a:t>: How can we effectively manage all types of memory in our programs?</a:t>
            </a:r>
            <a:r>
              <a:rPr lang="en-US" b="0" dirty="0"/>
              <a:t> </a:t>
            </a:r>
            <a:endParaRPr lang="en-US" dirty="0"/>
          </a:p>
        </p:txBody>
      </p:sp>
    </p:spTree>
    <p:extLst>
      <p:ext uri="{BB962C8B-B14F-4D97-AF65-F5344CB8AC3E}">
        <p14:creationId xmlns:p14="http://schemas.microsoft.com/office/powerpoint/2010/main" val="2294767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3</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we effectively manage all types of memory in our programs?</a:t>
            </a:r>
          </a:p>
          <a:p>
            <a:pPr marL="0" indent="0">
              <a:buNone/>
            </a:pPr>
            <a:endParaRPr lang="en-US" b="1" u="sng" dirty="0"/>
          </a:p>
          <a:p>
            <a:pPr marL="0" indent="0">
              <a:buNone/>
            </a:pPr>
            <a:r>
              <a:rPr lang="en-US" dirty="0"/>
              <a:t>Why is answering this question important?</a:t>
            </a:r>
          </a:p>
          <a:p>
            <a:r>
              <a:rPr lang="en-US" dirty="0"/>
              <a:t>Shows us how we can pass around data efficiently using pointers (last time)</a:t>
            </a:r>
          </a:p>
          <a:p>
            <a:r>
              <a:rPr lang="en-US" dirty="0"/>
              <a:t>Introduces us to the heap and the allocation of memory that we manage ourselves (this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assign3:</a:t>
            </a:r>
            <a:r>
              <a:rPr lang="en-US" sz="2400" dirty="0"/>
              <a:t> implement a function using resizable arrays to read lines of any length from a file and write 2 programs using that function to print the last N lines of a file and print just the unique lines of a file. These programs emulate the </a:t>
            </a:r>
            <a:r>
              <a:rPr lang="en-US" sz="2400" b="1" dirty="0"/>
              <a:t>tail</a:t>
            </a:r>
            <a:r>
              <a:rPr lang="en-US" sz="2400" dirty="0"/>
              <a:t> and </a:t>
            </a:r>
            <a:r>
              <a:rPr lang="en-US" sz="2400" b="1" dirty="0" err="1"/>
              <a:t>uniq</a:t>
            </a:r>
            <a:r>
              <a:rPr lang="en-US" sz="2400" dirty="0"/>
              <a:t> Unix </a:t>
            </a:r>
            <a:r>
              <a:rPr lang="en-US" sz="2400" dirty="0" err="1"/>
              <a:t>builtins</a:t>
            </a:r>
            <a:r>
              <a:rPr lang="en-US" sz="2400" dirty="0"/>
              <a:t>.</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Learn about the differences between the stack and the heap and when to use each one.</a:t>
            </a:r>
          </a:p>
          <a:p>
            <a:r>
              <a:rPr lang="en-US" dirty="0"/>
              <a:t>Become familiar with the </a:t>
            </a:r>
            <a:r>
              <a:rPr lang="en-US" b="1" dirty="0"/>
              <a:t>malloc</a:t>
            </a:r>
            <a:r>
              <a:rPr lang="en-US" dirty="0"/>
              <a:t>, </a:t>
            </a:r>
            <a:r>
              <a:rPr lang="en-US" b="1" dirty="0" err="1"/>
              <a:t>realloc</a:t>
            </a:r>
            <a:r>
              <a:rPr lang="en-US" b="1" dirty="0"/>
              <a:t> </a:t>
            </a:r>
            <a:r>
              <a:rPr lang="en-US" dirty="0"/>
              <a:t>and </a:t>
            </a:r>
            <a:r>
              <a:rPr lang="en-US" b="1" dirty="0"/>
              <a:t>free</a:t>
            </a:r>
            <a:r>
              <a:rPr lang="en-US" dirty="0"/>
              <a:t> functions for managing memory on the heap.</a:t>
            </a:r>
          </a:p>
        </p:txBody>
      </p:sp>
    </p:spTree>
    <p:extLst>
      <p:ext uri="{BB962C8B-B14F-4D97-AF65-F5344CB8AC3E}">
        <p14:creationId xmlns:p14="http://schemas.microsoft.com/office/powerpoint/2010/main" val="2632627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6AA2-ED41-564C-B7EA-73F700A62EDC}"/>
              </a:ext>
            </a:extLst>
          </p:cNvPr>
          <p:cNvSpPr>
            <a:spLocks noGrp="1"/>
          </p:cNvSpPr>
          <p:nvPr>
            <p:ph type="title"/>
          </p:nvPr>
        </p:nvSpPr>
        <p:spPr/>
        <p:txBody>
          <a:bodyPr/>
          <a:lstStyle/>
          <a:p>
            <a:r>
              <a:rPr lang="en-US" dirty="0"/>
              <a:t>Memory Layout</a:t>
            </a:r>
          </a:p>
        </p:txBody>
      </p:sp>
      <p:pic>
        <p:nvPicPr>
          <p:cNvPr id="31"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7114982A-2E5B-154C-98E6-C1D69F291589}"/>
              </a:ext>
            </a:extLst>
          </p:cNvPr>
          <p:cNvPicPr>
            <a:picLocks noGrp="1" noChangeAspect="1"/>
          </p:cNvPicPr>
          <p:nvPr>
            <p:ph idx="1"/>
          </p:nvPr>
        </p:nvPicPr>
        <p:blipFill>
          <a:blip r:embed="rId2"/>
          <a:stretch>
            <a:fillRect/>
          </a:stretch>
        </p:blipFill>
        <p:spPr>
          <a:xfrm>
            <a:off x="8991600" y="1371600"/>
            <a:ext cx="2631664" cy="5181600"/>
          </a:xfrm>
        </p:spPr>
      </p:pic>
      <p:sp>
        <p:nvSpPr>
          <p:cNvPr id="32" name="Content Placeholder 2">
            <a:extLst>
              <a:ext uri="{FF2B5EF4-FFF2-40B4-BE49-F238E27FC236}">
                <a16:creationId xmlns:a16="http://schemas.microsoft.com/office/drawing/2014/main" id="{B6053DC0-A802-9641-AFB2-D56637D7920F}"/>
              </a:ext>
            </a:extLst>
          </p:cNvPr>
          <p:cNvSpPr txBox="1">
            <a:spLocks/>
          </p:cNvSpPr>
          <p:nvPr/>
        </p:nvSpPr>
        <p:spPr bwMode="auto">
          <a:xfrm>
            <a:off x="152400" y="1295400"/>
            <a:ext cx="8382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We are going to dive deeper into different areas of memory used by our programs.</a:t>
            </a:r>
          </a:p>
          <a:p>
            <a:pPr fontAlgn="auto">
              <a:spcAft>
                <a:spcPts val="0"/>
              </a:spcAft>
            </a:pPr>
            <a:r>
              <a:rPr lang="en-US" dirty="0">
                <a:cs typeface="Courier New" panose="02070309020205020404" pitchFamily="49" charset="0"/>
              </a:rPr>
              <a:t>The </a:t>
            </a:r>
            <a:r>
              <a:rPr lang="en-US" b="1" dirty="0">
                <a:cs typeface="Courier New" panose="02070309020205020404" pitchFamily="49" charset="0"/>
              </a:rPr>
              <a:t>stack</a:t>
            </a:r>
            <a:r>
              <a:rPr lang="en-US" dirty="0">
                <a:cs typeface="Courier New" panose="02070309020205020404" pitchFamily="49" charset="0"/>
              </a:rPr>
              <a:t> is the place where all local variables and parameters live for each function. A function’s "stack frame" goes away when the function returns.</a:t>
            </a:r>
          </a:p>
          <a:p>
            <a:pPr fontAlgn="auto">
              <a:spcAft>
                <a:spcPts val="0"/>
              </a:spcAft>
            </a:pPr>
            <a:r>
              <a:rPr lang="en-US" dirty="0"/>
              <a:t>The stack grows </a:t>
            </a:r>
            <a:r>
              <a:rPr lang="en-US" b="1" dirty="0"/>
              <a:t>downwards</a:t>
            </a:r>
            <a:r>
              <a:rPr lang="en-US" dirty="0"/>
              <a:t> when a new function is called and shrinks </a:t>
            </a:r>
            <a:r>
              <a:rPr lang="en-US" b="1" dirty="0"/>
              <a:t>upwards</a:t>
            </a:r>
            <a:r>
              <a:rPr lang="en-US" dirty="0"/>
              <a:t> when the function exits.</a:t>
            </a:r>
          </a:p>
        </p:txBody>
      </p:sp>
    </p:spTree>
    <p:extLst>
      <p:ext uri="{BB962C8B-B14F-4D97-AF65-F5344CB8AC3E}">
        <p14:creationId xmlns:p14="http://schemas.microsoft.com/office/powerpoint/2010/main" val="26173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644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endParaRPr lang="en-US" altLang="en-US" sz="2000" dirty="0">
              <a:solidFill>
                <a:srgbClr val="FF0000"/>
              </a:solidFill>
              <a:latin typeface="Consolas" panose="020B0609020204030204" pitchFamily="49" charset="0"/>
            </a:endParaRPr>
          </a:p>
          <a:p>
            <a:pPr lvl="1">
              <a:lnSpc>
                <a:spcPct val="70000"/>
              </a:lnSpc>
              <a:buFontTx/>
              <a:buNone/>
            </a:pPr>
            <a:endParaRPr lang="en-US" altLang="en-US" sz="2000" dirty="0">
              <a:solidFill>
                <a:srgbClr val="FF0000"/>
              </a:solidFill>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t>
            </a:r>
            <a:r>
              <a:rPr lang="en-US" altLang="en-US" sz="2000" b="1" dirty="0">
                <a:solidFill>
                  <a:srgbClr val="FF0000"/>
                </a:solidFill>
                <a:latin typeface="Consolas" panose="020B0609020204030204" pitchFamily="49" charset="0"/>
              </a:rPr>
              <a:t>main</a:t>
            </a:r>
            <a:r>
              <a:rPr lang="en-US" altLang="en-US" sz="2000" b="0" dirty="0">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argc</a:t>
            </a:r>
            <a:r>
              <a:rPr lang="en-US" altLang="en-US" sz="2000" dirty="0">
                <a:solidFill>
                  <a:srgbClr val="FF0000"/>
                </a:solidFill>
                <a:latin typeface="Consolas" panose="020B0609020204030204" pitchFamily="49" charset="0"/>
              </a:rPr>
              <a:t>, char *</a:t>
            </a:r>
            <a:r>
              <a:rPr lang="en-US" altLang="en-US" sz="2000" dirty="0" err="1">
                <a:solidFill>
                  <a:srgbClr val="FF0000"/>
                </a:solidFill>
                <a:latin typeface="Consolas" panose="020B0609020204030204" pitchFamily="49" charset="0"/>
              </a:rPr>
              <a:t>argv</a:t>
            </a:r>
            <a:r>
              <a:rPr lang="en-US" altLang="en-US" sz="2000" dirty="0">
                <a:solidFill>
                  <a:srgbClr val="FF0000"/>
                </a:solidFill>
                <a:latin typeface="Consolas" panose="020B0609020204030204" pitchFamily="49" charset="0"/>
              </a:rPr>
              <a:t>[]</a:t>
            </a:r>
            <a:r>
              <a:rPr lang="en-US" altLang="en-US" sz="2000" b="0" dirty="0">
                <a:solidFill>
                  <a:srgbClr val="FF0000"/>
                </a:solidFill>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3" name="Left Brace 2">
            <a:extLst>
              <a:ext uri="{FF2B5EF4-FFF2-40B4-BE49-F238E27FC236}">
                <a16:creationId xmlns:a16="http://schemas.microsoft.com/office/drawing/2014/main" id="{F3C2D3C9-2572-A240-82E1-3BA402C9EA74}"/>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84D3D372-26E4-9446-A972-52EB0F397A86}"/>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860934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894E3DB2-793B-4E4E-8ED3-989B4A685DE1}"/>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56C95BA6-D910-4E48-B2F3-866A1A4551EB}"/>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4076379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644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7B575646-CB28-4944-A90C-2B86A4C821CB}"/>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6C45007A-2FA8-1C47-881A-99E73B8F4B71}"/>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594078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solidFill>
                  <a:srgbClr val="FF0000"/>
                </a:solidFill>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3" name="Down Arrow 2">
            <a:extLst>
              <a:ext uri="{FF2B5EF4-FFF2-40B4-BE49-F238E27FC236}">
                <a16:creationId xmlns:a16="http://schemas.microsoft.com/office/drawing/2014/main" id="{15FB9786-96DB-464F-9AC8-9DCB616438E3}"/>
              </a:ext>
            </a:extLst>
          </p:cNvPr>
          <p:cNvSpPr/>
          <p:nvPr/>
        </p:nvSpPr>
        <p:spPr>
          <a:xfrm>
            <a:off x="10373807" y="339293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AE12E45A-0163-CE4D-A160-1FD5990FA77D}"/>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D3D630E3-F809-8B4B-8046-665CDD9FB6E3}"/>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753487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solidFill>
                <a:srgbClr val="FF0000"/>
              </a:solidFill>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void </a:t>
            </a:r>
            <a:r>
              <a:rPr lang="en-US" altLang="en-US" sz="2000" b="1" dirty="0">
                <a:solidFill>
                  <a:srgbClr val="FF0000"/>
                </a:solidFill>
                <a:latin typeface="Consolas" panose="020B0609020204030204" pitchFamily="49" charset="0"/>
              </a:rPr>
              <a:t>func1</a:t>
            </a:r>
            <a:r>
              <a:rPr lang="en-US" altLang="en-US" sz="2000" dirty="0">
                <a:solidFill>
                  <a:srgbClr val="FF0000"/>
                </a:solidFill>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24979802-B715-894A-BA68-20A575ABB384}"/>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7C25073F-84CB-3A47-B4EA-B46AF5E24276}"/>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749661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36034C03-6920-0241-A0EB-D4CE2810810B}"/>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41A3798D-3224-1244-9BE4-599FD20AC4EC}"/>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953969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solidFill>
                  <a:srgbClr val="FF0000"/>
                </a:solidFill>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4" name="Down Arrow 13">
            <a:extLst>
              <a:ext uri="{FF2B5EF4-FFF2-40B4-BE49-F238E27FC236}">
                <a16:creationId xmlns:a16="http://schemas.microsoft.com/office/drawing/2014/main" id="{2A865A33-511A-1C46-993D-63443118BC20}"/>
              </a:ext>
            </a:extLst>
          </p:cNvPr>
          <p:cNvSpPr/>
          <p:nvPr/>
        </p:nvSpPr>
        <p:spPr>
          <a:xfrm>
            <a:off x="10373807" y="45720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Brace 14">
            <a:extLst>
              <a:ext uri="{FF2B5EF4-FFF2-40B4-BE49-F238E27FC236}">
                <a16:creationId xmlns:a16="http://schemas.microsoft.com/office/drawing/2014/main" id="{D25DAC21-8320-274C-B286-1570438FEC49}"/>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30BD46DA-70B7-C749-B641-4E068B0B7230}"/>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572233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solidFill>
                  <a:srgbClr val="FF0000"/>
                </a:solidFill>
                <a:latin typeface="Consolas" panose="020B0609020204030204" pitchFamily="49" charset="0"/>
              </a:rPr>
              <a:t>void </a:t>
            </a:r>
            <a:r>
              <a:rPr lang="en-US" altLang="en-US" sz="2000" b="1" dirty="0">
                <a:solidFill>
                  <a:srgbClr val="FF0000"/>
                </a:solidFill>
                <a:latin typeface="Consolas" panose="020B0609020204030204" pitchFamily="49" charset="0"/>
              </a:rPr>
              <a:t>func2</a:t>
            </a:r>
            <a:r>
              <a:rPr lang="en-US" altLang="en-US" sz="2000" dirty="0">
                <a:solidFill>
                  <a:srgbClr val="FF0000"/>
                </a:solidFill>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49FEF76D-DF5A-EF4A-A3CD-8DCC799EF73E}"/>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4C6CB23F-D177-DA40-A365-82EF609858C9}"/>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958644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32" name="Rectangle 31">
            <a:extLst>
              <a:ext uri="{FF2B5EF4-FFF2-40B4-BE49-F238E27FC236}">
                <a16:creationId xmlns:a16="http://schemas.microsoft.com/office/drawing/2014/main" id="{9A064EEE-E8D7-BB4F-A2F7-45F9E4F783F6}"/>
              </a:ext>
            </a:extLst>
          </p:cNvPr>
          <p:cNvSpPr/>
          <p:nvPr/>
        </p:nvSpPr>
        <p:spPr bwMode="auto">
          <a:xfrm>
            <a:off x="9719309" y="5018543"/>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A8D1E29F-7E33-8245-BD5F-0E52E83E2638}"/>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F6BC905B-FA0F-864D-8696-0F757AC765BA}"/>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904315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32" name="Rectangle 31">
            <a:extLst>
              <a:ext uri="{FF2B5EF4-FFF2-40B4-BE49-F238E27FC236}">
                <a16:creationId xmlns:a16="http://schemas.microsoft.com/office/drawing/2014/main" id="{9A064EEE-E8D7-BB4F-A2F7-45F9E4F783F6}"/>
              </a:ext>
            </a:extLst>
          </p:cNvPr>
          <p:cNvSpPr/>
          <p:nvPr/>
        </p:nvSpPr>
        <p:spPr bwMode="auto">
          <a:xfrm>
            <a:off x="9719309" y="5018543"/>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Down Arrow 15">
            <a:extLst>
              <a:ext uri="{FF2B5EF4-FFF2-40B4-BE49-F238E27FC236}">
                <a16:creationId xmlns:a16="http://schemas.microsoft.com/office/drawing/2014/main" id="{4EB53A96-CC1D-BD42-9EBA-3D69AEE6B0D1}"/>
              </a:ext>
            </a:extLst>
          </p:cNvPr>
          <p:cNvSpPr/>
          <p:nvPr/>
        </p:nvSpPr>
        <p:spPr>
          <a:xfrm flipV="1">
            <a:off x="10373806" y="5501939"/>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28065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4B93A25A-861E-8C48-9E80-253A054C6DFB}"/>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1449B080-B046-FF49-AADD-856C699D94E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46244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Down Arrow 15">
            <a:extLst>
              <a:ext uri="{FF2B5EF4-FFF2-40B4-BE49-F238E27FC236}">
                <a16:creationId xmlns:a16="http://schemas.microsoft.com/office/drawing/2014/main" id="{413A803A-6382-6F4C-8D2E-42C4785B99B1}"/>
              </a:ext>
            </a:extLst>
          </p:cNvPr>
          <p:cNvSpPr/>
          <p:nvPr/>
        </p:nvSpPr>
        <p:spPr>
          <a:xfrm flipV="1">
            <a:off x="10373806" y="4267200"/>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90E0930A-655F-EF4F-80AD-D79F3B164862}"/>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315998CD-5E3F-FB47-A691-A3E863A5291E}"/>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4253558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4" name="Left Brace 13">
            <a:extLst>
              <a:ext uri="{FF2B5EF4-FFF2-40B4-BE49-F238E27FC236}">
                <a16:creationId xmlns:a16="http://schemas.microsoft.com/office/drawing/2014/main" id="{83BF1049-39E5-5D45-ABF0-312FA779CA85}"/>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08D2081D-D270-EA4A-9AC9-13C8E1A75314}"/>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380972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A4004-F25B-73F3-8014-1AEF6E7AF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5801F-C98C-E52B-28D8-4605583EF42B}"/>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864CA852-7C97-A6CA-5E6F-165882F3F3B5}"/>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D440AEE4-A46A-3667-FA0F-10B8FBA9C9DE}"/>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8161C7C2-8227-52D4-4DDC-F5CD8CF42B2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B5E1A1D2-C737-9452-AF5C-7C08088A8C37}"/>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8AA721D4-6B8C-4BD8-31BD-1761307E899E}"/>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22585527-9698-E721-D5F6-29BE3A883A36}"/>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92AA2C1F-03E4-9CB4-1EA6-73BE186FF7E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a:t>
            </a:r>
            <a:r>
              <a:rPr lang="en-US" altLang="en-US" sz="2000" dirty="0">
                <a:solidFill>
                  <a:srgbClr val="FF0000"/>
                </a:solidFill>
                <a:latin typeface="Consolas" panose="020B0609020204030204" pitchFamily="49" charset="0"/>
              </a:rPr>
              <a:t>func2();</a:t>
            </a:r>
            <a:endParaRPr lang="en-US" altLang="en-US" sz="2000" b="0" dirty="0">
              <a:solidFill>
                <a:srgbClr val="FF0000"/>
              </a:solidFill>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59489209-0A54-127C-E11A-55D30A07A944}"/>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1A0CCEE3-B284-10A3-1FF1-25C393F70D23}"/>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4" name="Left Brace 13">
            <a:extLst>
              <a:ext uri="{FF2B5EF4-FFF2-40B4-BE49-F238E27FC236}">
                <a16:creationId xmlns:a16="http://schemas.microsoft.com/office/drawing/2014/main" id="{932499E6-2B64-7D78-0CD5-1C53EEEC02BB}"/>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3AF31531-AF27-6BF5-A9E1-43696CF1DA9A}"/>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3" name="Down Arrow 2">
            <a:extLst>
              <a:ext uri="{FF2B5EF4-FFF2-40B4-BE49-F238E27FC236}">
                <a16:creationId xmlns:a16="http://schemas.microsoft.com/office/drawing/2014/main" id="{FA271214-84CF-B76C-57E3-109298184F8A}"/>
              </a:ext>
            </a:extLst>
          </p:cNvPr>
          <p:cNvSpPr/>
          <p:nvPr/>
        </p:nvSpPr>
        <p:spPr>
          <a:xfrm>
            <a:off x="10373807" y="3312467"/>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9433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889E6-3FDA-4E69-4AA1-388C2C43B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EFF292-7A2D-6941-30D4-06E5D0E71B63}"/>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669A49C2-B8EF-E5C1-5C85-C6533505757A}"/>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7A1DB8-9546-793E-695C-334E530248F2}"/>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50C3A0BC-44B4-EF6E-7830-EE9C5C964A9F}"/>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62BD65BB-52F9-133D-89B8-F5A1518AC09A}"/>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0A9675AC-FB5F-381E-9EC0-EFB5FAA844C4}"/>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C727DD77-A1DE-28C1-DC27-01E9890BC8FE}"/>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003F33D2-C4BF-F5D6-19F8-246F07F68D91}"/>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solidFill>
                  <a:srgbClr val="FF0000"/>
                </a:solidFill>
                <a:latin typeface="Consolas" panose="020B0609020204030204" pitchFamily="49" charset="0"/>
              </a:rPr>
              <a:t>void </a:t>
            </a:r>
            <a:r>
              <a:rPr lang="en-US" altLang="en-US" sz="2000" b="1" dirty="0">
                <a:solidFill>
                  <a:srgbClr val="FF0000"/>
                </a:solidFill>
                <a:latin typeface="Consolas" panose="020B0609020204030204" pitchFamily="49" charset="0"/>
              </a:rPr>
              <a:t>func2</a:t>
            </a:r>
            <a:r>
              <a:rPr lang="en-US" altLang="en-US" sz="2000" dirty="0">
                <a:solidFill>
                  <a:srgbClr val="FF0000"/>
                </a:solidFill>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4141AFDB-394D-AC76-3994-94C0BCC31803}"/>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280C84C0-8E79-90D0-8B68-A0A934ABD8A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4" name="Left Brace 13">
            <a:extLst>
              <a:ext uri="{FF2B5EF4-FFF2-40B4-BE49-F238E27FC236}">
                <a16:creationId xmlns:a16="http://schemas.microsoft.com/office/drawing/2014/main" id="{C6A18F86-4F10-D830-5CBA-D48E8138A6EC}"/>
              </a:ext>
            </a:extLst>
          </p:cNvPr>
          <p:cNvSpPr/>
          <p:nvPr/>
        </p:nvSpPr>
        <p:spPr>
          <a:xfrm>
            <a:off x="8686800" y="1837014"/>
            <a:ext cx="380999" cy="2677657"/>
          </a:xfrm>
          <a:prstGeom prst="leftBrace">
            <a:avLst>
              <a:gd name="adj1" fmla="val 8333"/>
              <a:gd name="adj2" fmla="val 2708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310147C-65CF-C566-812A-5BECEFF88009}"/>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3" name="TextBox 2">
            <a:extLst>
              <a:ext uri="{FF2B5EF4-FFF2-40B4-BE49-F238E27FC236}">
                <a16:creationId xmlns:a16="http://schemas.microsoft.com/office/drawing/2014/main" id="{036813A8-0D1F-D559-2170-FA7AA4A65B90}"/>
              </a:ext>
            </a:extLst>
          </p:cNvPr>
          <p:cNvSpPr txBox="1"/>
          <p:nvPr/>
        </p:nvSpPr>
        <p:spPr>
          <a:xfrm>
            <a:off x="9383208" y="3314342"/>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Tree>
    <p:extLst>
      <p:ext uri="{BB962C8B-B14F-4D97-AF65-F5344CB8AC3E}">
        <p14:creationId xmlns:p14="http://schemas.microsoft.com/office/powerpoint/2010/main" val="143042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90774-341B-4E2F-B790-449622D389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082F5-F2AE-9100-50E1-26F2C0D4F165}"/>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18A148AE-FE38-D4A1-F67B-98EFBD9F767F}"/>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7C18D239-F39A-7741-42B1-40F530D87A87}"/>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93BA7943-8290-9270-70EC-427B81BA983E}"/>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8CC50ACF-CE87-CDCA-9D06-BC79FD260BA7}"/>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6CECF8D2-3E6D-5405-1259-58439CB68D3E}"/>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5E1CE403-4155-9D40-639D-DC1B72C1841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C8CB6EA9-4BCC-AF39-E5E3-8E99A9D574B9}"/>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a:t>
            </a:r>
            <a:r>
              <a:rPr lang="en-US" altLang="en-US" sz="2000" dirty="0">
                <a:solidFill>
                  <a:srgbClr val="FF0000"/>
                </a:solidFill>
                <a:latin typeface="Consolas" panose="020B0609020204030204" pitchFamily="49" charset="0"/>
              </a:rPr>
              <a:t>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91365D14-3B8C-F70F-5508-F548439F1B74}"/>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9C656FCB-C4C8-873E-5D7F-1C31ABF6F2A2}"/>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5" name="TextBox 14">
            <a:extLst>
              <a:ext uri="{FF2B5EF4-FFF2-40B4-BE49-F238E27FC236}">
                <a16:creationId xmlns:a16="http://schemas.microsoft.com/office/drawing/2014/main" id="{E6CB85BF-4223-F112-BB0F-7FC5D4170C8D}"/>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3" name="TextBox 2">
            <a:extLst>
              <a:ext uri="{FF2B5EF4-FFF2-40B4-BE49-F238E27FC236}">
                <a16:creationId xmlns:a16="http://schemas.microsoft.com/office/drawing/2014/main" id="{46FCF4CD-2E56-9BDC-DEAD-E419B5A84EDC}"/>
              </a:ext>
            </a:extLst>
          </p:cNvPr>
          <p:cNvSpPr txBox="1"/>
          <p:nvPr/>
        </p:nvSpPr>
        <p:spPr>
          <a:xfrm>
            <a:off x="9383208" y="3314342"/>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6" name="Rectangle 5">
            <a:extLst>
              <a:ext uri="{FF2B5EF4-FFF2-40B4-BE49-F238E27FC236}">
                <a16:creationId xmlns:a16="http://schemas.microsoft.com/office/drawing/2014/main" id="{B2DF95AA-03BF-FC77-3005-7EC42DF2AB6B}"/>
              </a:ext>
            </a:extLst>
          </p:cNvPr>
          <p:cNvSpPr/>
          <p:nvPr/>
        </p:nvSpPr>
        <p:spPr bwMode="auto">
          <a:xfrm>
            <a:off x="9719310" y="3818214"/>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8" name="Left Brace 7">
            <a:extLst>
              <a:ext uri="{FF2B5EF4-FFF2-40B4-BE49-F238E27FC236}">
                <a16:creationId xmlns:a16="http://schemas.microsoft.com/office/drawing/2014/main" id="{86899FEA-D667-5F83-5201-DECFFBD1F103}"/>
              </a:ext>
            </a:extLst>
          </p:cNvPr>
          <p:cNvSpPr/>
          <p:nvPr/>
        </p:nvSpPr>
        <p:spPr>
          <a:xfrm>
            <a:off x="8686800" y="1837014"/>
            <a:ext cx="380999" cy="2677657"/>
          </a:xfrm>
          <a:prstGeom prst="leftBrace">
            <a:avLst>
              <a:gd name="adj1" fmla="val 8333"/>
              <a:gd name="adj2" fmla="val 2708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083186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990FF-2941-A324-B417-77993134E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C0AC3-5613-9EDD-8FAE-35009C4BC975}"/>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45E69282-3D0E-29D4-A62E-D6D7F3443F78}"/>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8818DA9B-A678-273D-556F-0C321D15D769}"/>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C52F98B2-EADC-5A16-B939-AC60C7F01F14}"/>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C3EBEEE3-AAFD-1123-AD2B-742048D7014B}"/>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1F648724-3B9E-2E6E-4FB8-74C182A19617}"/>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236080B8-B06B-B957-B383-D8E41A8B018E}"/>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0E9F663A-CFA9-5950-F2E7-5EC7E27E4F73}"/>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80ECF7EC-1368-5A2C-BC7C-26B73E7712BC}"/>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9A7D7505-C66B-8264-3023-77AAABA11E58}"/>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5" name="TextBox 14">
            <a:extLst>
              <a:ext uri="{FF2B5EF4-FFF2-40B4-BE49-F238E27FC236}">
                <a16:creationId xmlns:a16="http://schemas.microsoft.com/office/drawing/2014/main" id="{7D73A300-01BC-5ED9-3D5F-193FF7F07143}"/>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3" name="TextBox 2">
            <a:extLst>
              <a:ext uri="{FF2B5EF4-FFF2-40B4-BE49-F238E27FC236}">
                <a16:creationId xmlns:a16="http://schemas.microsoft.com/office/drawing/2014/main" id="{5D8A45F5-FC4C-3565-659E-BAE40A4EE11E}"/>
              </a:ext>
            </a:extLst>
          </p:cNvPr>
          <p:cNvSpPr txBox="1"/>
          <p:nvPr/>
        </p:nvSpPr>
        <p:spPr>
          <a:xfrm>
            <a:off x="9383208" y="3314342"/>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6" name="Rectangle 5">
            <a:extLst>
              <a:ext uri="{FF2B5EF4-FFF2-40B4-BE49-F238E27FC236}">
                <a16:creationId xmlns:a16="http://schemas.microsoft.com/office/drawing/2014/main" id="{4C4F22B9-8559-DEEE-A064-F8D055A33D38}"/>
              </a:ext>
            </a:extLst>
          </p:cNvPr>
          <p:cNvSpPr/>
          <p:nvPr/>
        </p:nvSpPr>
        <p:spPr bwMode="auto">
          <a:xfrm>
            <a:off x="9719310" y="3818214"/>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8" name="Down Arrow 7">
            <a:extLst>
              <a:ext uri="{FF2B5EF4-FFF2-40B4-BE49-F238E27FC236}">
                <a16:creationId xmlns:a16="http://schemas.microsoft.com/office/drawing/2014/main" id="{91B002A2-D004-D323-1C3D-9F6CAC4F4E29}"/>
              </a:ext>
            </a:extLst>
          </p:cNvPr>
          <p:cNvSpPr/>
          <p:nvPr/>
        </p:nvSpPr>
        <p:spPr>
          <a:xfrm flipV="1">
            <a:off x="10373806" y="4248312"/>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Brace 8">
            <a:extLst>
              <a:ext uri="{FF2B5EF4-FFF2-40B4-BE49-F238E27FC236}">
                <a16:creationId xmlns:a16="http://schemas.microsoft.com/office/drawing/2014/main" id="{A5118DE7-2A6C-251E-2A11-5D99E091D636}"/>
              </a:ext>
            </a:extLst>
          </p:cNvPr>
          <p:cNvSpPr/>
          <p:nvPr/>
        </p:nvSpPr>
        <p:spPr>
          <a:xfrm>
            <a:off x="8686800" y="1837014"/>
            <a:ext cx="380999" cy="2677657"/>
          </a:xfrm>
          <a:prstGeom prst="leftBrace">
            <a:avLst>
              <a:gd name="adj1" fmla="val 8333"/>
              <a:gd name="adj2" fmla="val 2708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81916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83B31-FC67-576E-CF0E-67A022EBD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85C8E-26EB-292F-1278-66BFDC610F51}"/>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8FFB8E5F-1348-A4C9-ABA8-83F27D6C67E2}"/>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E4FBCBF4-0D4C-8ECC-EC9A-760DF385EA07}"/>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8AAF2968-0482-551C-7AB9-839C11EC73CE}"/>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E5E306D0-EA05-B33A-00F6-B183D977E96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33025A4F-B3A2-5AED-551D-712D5541E5E9}"/>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A9725437-401F-F82F-919F-73EA0E596F18}"/>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5D23CB1C-9720-2D87-19B3-A68C16E1074B}"/>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("Done.");</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01694DE-D825-B066-161F-4EC063F85D0A}"/>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901730DE-255C-FD62-559D-7A093B381930}"/>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C077DFBE-49B4-DC3D-7A0F-C917E40BC782}"/>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77111670-FCD5-8DEB-A3F9-C01DD01E362F}"/>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076576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return 0;</a:t>
            </a:r>
            <a:endParaRPr lang="en-US" altLang="en-US" sz="2000" b="0" dirty="0">
              <a:solidFill>
                <a:srgbClr val="FF0000"/>
              </a:solidFill>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Left Brace 11">
            <a:extLst>
              <a:ext uri="{FF2B5EF4-FFF2-40B4-BE49-F238E27FC236}">
                <a16:creationId xmlns:a16="http://schemas.microsoft.com/office/drawing/2014/main" id="{E4C8623A-891C-E14F-93B1-0CC2FEA2D67A}"/>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05493BE9-E6F8-6749-A362-2898E503ED3D}"/>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8445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solidFill>
                  <a:srgbClr val="FF0000"/>
                </a:solidFill>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Down Arrow 11">
            <a:extLst>
              <a:ext uri="{FF2B5EF4-FFF2-40B4-BE49-F238E27FC236}">
                <a16:creationId xmlns:a16="http://schemas.microsoft.com/office/drawing/2014/main" id="{A6469A80-A20A-3948-A6E2-4AE7AAE391F2}"/>
              </a:ext>
            </a:extLst>
          </p:cNvPr>
          <p:cNvSpPr/>
          <p:nvPr/>
        </p:nvSpPr>
        <p:spPr>
          <a:xfrm flipV="1">
            <a:off x="10373806" y="3200400"/>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Brace 12">
            <a:extLst>
              <a:ext uri="{FF2B5EF4-FFF2-40B4-BE49-F238E27FC236}">
                <a16:creationId xmlns:a16="http://schemas.microsoft.com/office/drawing/2014/main" id="{01C0C421-970C-5142-B793-614FF1F3972B}"/>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B149D395-31BB-ED42-A4C8-26A54963CA32}"/>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29572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None/>
            </a:pPr>
            <a:r>
              <a:rPr lang="en-US" altLang="en-US" sz="2000" dirty="0">
                <a:latin typeface="Consolas" panose="020B0609020204030204" pitchFamily="49" charset="0"/>
              </a:rPr>
              <a:t>		func2();</a:t>
            </a: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solidFill>
                  <a:srgbClr val="FF0000"/>
                </a:solidFill>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Tree>
    <p:extLst>
      <p:ext uri="{BB962C8B-B14F-4D97-AF65-F5344CB8AC3E}">
        <p14:creationId xmlns:p14="http://schemas.microsoft.com/office/powerpoint/2010/main" val="1880222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dirty="0">
                <a:latin typeface="Consolas" panose="020B0609020204030204" pitchFamily="49" charset="0"/>
              </a:rPr>
              <a:t>    char </a:t>
            </a:r>
            <a:r>
              <a:rPr lang="en-US" altLang="en-US" sz="2200" dirty="0" err="1">
                <a:latin typeface="Consolas" panose="020B0609020204030204" pitchFamily="49" charset="0"/>
              </a:rPr>
              <a:t>new_str</a:t>
            </a:r>
            <a:r>
              <a:rPr lang="en-US" altLang="en-US" sz="2200" dirty="0">
                <a:latin typeface="Consolas" panose="020B0609020204030204" pitchFamily="49" charset="0"/>
              </a:rPr>
              <a:t>[num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solidFill>
                <a:srgbClr val="FF0000"/>
              </a:solidFill>
              <a:latin typeface="Consolas" panose="020B0609020204030204" pitchFamily="49" charset="0"/>
            </a:endParaRPr>
          </a:p>
          <a:p>
            <a:pPr>
              <a:lnSpc>
                <a:spcPct val="70000"/>
              </a:lnSpc>
              <a:buNone/>
            </a:pPr>
            <a:r>
              <a:rPr lang="en-US" altLang="en-US" sz="2200" dirty="0">
                <a:solidFill>
                  <a:srgbClr val="FF0000"/>
                </a:solidFill>
                <a:latin typeface="Consolas" panose="020B0609020204030204" pitchFamily="49" charset="0"/>
              </a:rPr>
              <a:t>int</a:t>
            </a:r>
            <a:r>
              <a:rPr lang="en-US" altLang="en-US" sz="2200" b="0" dirty="0">
                <a:solidFill>
                  <a:srgbClr val="FF0000"/>
                </a:solidFill>
                <a:latin typeface="Consolas" panose="020B0609020204030204" pitchFamily="49" charset="0"/>
              </a:rPr>
              <a:t> </a:t>
            </a:r>
            <a:r>
              <a:rPr lang="en-US" altLang="en-US" sz="2200" b="1" dirty="0">
                <a:solidFill>
                  <a:srgbClr val="FF0000"/>
                </a:solidFill>
                <a:latin typeface="Consolas" panose="020B0609020204030204" pitchFamily="49" charset="0"/>
              </a:rPr>
              <a:t>main</a:t>
            </a:r>
            <a:r>
              <a:rPr lang="en-US" altLang="en-US" sz="2200" b="0" dirty="0">
                <a:solidFill>
                  <a:srgbClr val="FF0000"/>
                </a:solidFill>
                <a:latin typeface="Consolas" panose="020B0609020204030204" pitchFamily="49" charset="0"/>
              </a:rPr>
              <a:t>(int</a:t>
            </a: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argc</a:t>
            </a:r>
            <a:r>
              <a:rPr lang="en-US" altLang="en-US" sz="2200" dirty="0">
                <a:solidFill>
                  <a:srgbClr val="FF0000"/>
                </a:solidFill>
                <a:latin typeface="Consolas" panose="020B0609020204030204" pitchFamily="49" charset="0"/>
              </a:rPr>
              <a:t>, char *</a:t>
            </a:r>
            <a:r>
              <a:rPr lang="en-US" altLang="en-US" sz="2200" dirty="0" err="1">
                <a:solidFill>
                  <a:srgbClr val="FF0000"/>
                </a:solidFill>
                <a:latin typeface="Consolas" panose="020B0609020204030204" pitchFamily="49" charset="0"/>
              </a:rPr>
              <a:t>argv</a:t>
            </a:r>
            <a:r>
              <a:rPr lang="en-US" altLang="en-US" sz="2200" dirty="0">
                <a:solidFill>
                  <a:srgbClr val="FF0000"/>
                </a:solidFill>
                <a:latin typeface="Consolas" panose="020B0609020204030204" pitchFamily="49" charset="0"/>
              </a:rPr>
              <a:t>[]</a:t>
            </a:r>
            <a:r>
              <a:rPr lang="en-US" altLang="en-US" sz="2200" b="0" dirty="0">
                <a:solidFill>
                  <a:srgbClr val="FF0000"/>
                </a:solidFill>
                <a:latin typeface="Consolas" panose="020B0609020204030204" pitchFamily="49" charset="0"/>
              </a:rPr>
              <a:t>) {</a:t>
            </a:r>
          </a:p>
          <a:p>
            <a:pPr>
              <a:lnSpc>
                <a:spcPct val="70000"/>
              </a:lnSpc>
              <a:buNone/>
            </a:pPr>
            <a:r>
              <a:rPr lang="en-US" altLang="en-US" sz="2200" b="0" dirty="0">
                <a:latin typeface="Consolas" panose="020B0609020204030204" pitchFamily="49" charset="0"/>
              </a:rPr>
              <a:t>    char *str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96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292617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dirty="0">
                <a:latin typeface="Consolas" panose="020B0609020204030204" pitchFamily="49" charset="0"/>
              </a:rPr>
              <a:t>    char </a:t>
            </a:r>
            <a:r>
              <a:rPr lang="en-US" altLang="en-US" sz="2200" dirty="0" err="1">
                <a:latin typeface="Consolas" panose="020B0609020204030204" pitchFamily="49" charset="0"/>
              </a:rPr>
              <a:t>new_str</a:t>
            </a:r>
            <a:r>
              <a:rPr lang="en-US" altLang="en-US" sz="2200" dirty="0">
                <a:latin typeface="Consolas" panose="020B0609020204030204" pitchFamily="49" charset="0"/>
              </a:rPr>
              <a:t>[num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solidFill>
                  <a:srgbClr val="FF0000"/>
                </a:solidFill>
                <a:latin typeface="Consolas" panose="020B0609020204030204" pitchFamily="49" charset="0"/>
              </a:rPr>
              <a:t>    char *</a:t>
            </a:r>
            <a:r>
              <a:rPr lang="en-US" altLang="en-US" sz="2200" b="0" dirty="0" err="1">
                <a:solidFill>
                  <a:srgbClr val="FF0000"/>
                </a:solidFill>
                <a:latin typeface="Consolas" panose="020B0609020204030204" pitchFamily="49" charset="0"/>
              </a:rPr>
              <a:t>str</a:t>
            </a:r>
            <a:r>
              <a:rPr lang="en-US" altLang="en-US" sz="2200" b="0" dirty="0">
                <a:solidFill>
                  <a:srgbClr val="FF0000"/>
                </a:solidFill>
                <a:latin typeface="Consolas" panose="020B0609020204030204" pitchFamily="49" charset="0"/>
              </a:rPr>
              <a:t> = </a:t>
            </a:r>
            <a:r>
              <a:rPr lang="en-US" altLang="en-US" sz="2200" b="0" dirty="0" err="1">
                <a:solidFill>
                  <a:srgbClr val="FF0000"/>
                </a:solidFill>
                <a:latin typeface="Consolas" panose="020B0609020204030204" pitchFamily="49" charset="0"/>
              </a:rPr>
              <a:t>create_string</a:t>
            </a:r>
            <a:r>
              <a:rPr lang="en-US" altLang="en-US" sz="2200" b="0" dirty="0">
                <a:solidFill>
                  <a:srgbClr val="FF0000"/>
                </a:solidFill>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1200329"/>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Down Arrow 22">
            <a:extLst>
              <a:ext uri="{FF2B5EF4-FFF2-40B4-BE49-F238E27FC236}">
                <a16:creationId xmlns:a16="http://schemas.microsoft.com/office/drawing/2014/main" id="{0802BA7B-B3E3-7C4F-B943-305935CCF3A5}"/>
              </a:ext>
            </a:extLst>
          </p:cNvPr>
          <p:cNvSpPr/>
          <p:nvPr/>
        </p:nvSpPr>
        <p:spPr>
          <a:xfrm>
            <a:off x="10373807" y="31242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1617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solidFill>
                  <a:srgbClr val="FF0000"/>
                </a:solidFill>
                <a:latin typeface="Consolas" panose="020B0609020204030204" pitchFamily="49" charset="0"/>
              </a:rPr>
              <a:t>char *</a:t>
            </a:r>
            <a:r>
              <a:rPr lang="en-US" altLang="en-US" sz="2200" dirty="0" err="1">
                <a:solidFill>
                  <a:srgbClr val="FF0000"/>
                </a:solidFill>
                <a:latin typeface="Consolas" panose="020B0609020204030204" pitchFamily="49" charset="0"/>
              </a:rPr>
              <a:t>create_string</a:t>
            </a:r>
            <a:r>
              <a:rPr lang="en-US" altLang="en-US" sz="2200" dirty="0">
                <a:solidFill>
                  <a:srgbClr val="FF0000"/>
                </a:solidFill>
                <a:latin typeface="Consolas" panose="020B0609020204030204" pitchFamily="49" charset="0"/>
              </a:rPr>
              <a:t>(char </a:t>
            </a:r>
            <a:r>
              <a:rPr lang="en-US" altLang="en-US" sz="2200" dirty="0" err="1">
                <a:solidFill>
                  <a:srgbClr val="FF0000"/>
                </a:solidFill>
                <a:latin typeface="Consolas" panose="020B0609020204030204" pitchFamily="49" charset="0"/>
              </a:rPr>
              <a:t>ch</a:t>
            </a:r>
            <a:r>
              <a:rPr lang="en-US" altLang="en-US" sz="2200" dirty="0">
                <a:solidFill>
                  <a:srgbClr val="FF0000"/>
                </a:solidFill>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923330"/>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78457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solidFill>
                  <a:srgbClr val="FF0000"/>
                </a:solidFill>
                <a:latin typeface="Consolas" panose="020B0609020204030204" pitchFamily="49" charset="0"/>
              </a:rPr>
              <a:t>    char </a:t>
            </a:r>
            <a:r>
              <a:rPr lang="en-US" altLang="en-US" sz="2200" b="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r>
              <a:rPr lang="en-US" altLang="en-US" sz="2200" dirty="0" err="1">
                <a:solidFill>
                  <a:srgbClr val="FF0000"/>
                </a:solidFill>
                <a:latin typeface="Consolas" panose="020B0609020204030204" pitchFamily="49" charset="0"/>
              </a:rPr>
              <a:t>num</a:t>
            </a:r>
            <a:r>
              <a:rPr lang="en-US" altLang="en-US" sz="2200" dirty="0">
                <a:solidFill>
                  <a:srgbClr val="FF0000"/>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extLst>
              <p:ext uri="{D42A27DB-BD31-4B8C-83A1-F6EECF244321}">
                <p14:modId xmlns:p14="http://schemas.microsoft.com/office/powerpoint/2010/main" val="4271044755"/>
              </p:ext>
            </p:extLst>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218194539"/>
                  </a:ext>
                </a:extLst>
              </a:tr>
              <a:tr h="364041">
                <a:tc>
                  <a:txBody>
                    <a:bodyPr/>
                    <a:lstStyle/>
                    <a:p>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281649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49133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U-Turn Arrow 22">
            <a:extLst>
              <a:ext uri="{FF2B5EF4-FFF2-40B4-BE49-F238E27FC236}">
                <a16:creationId xmlns:a16="http://schemas.microsoft.com/office/drawing/2014/main" id="{B7BA5832-67F7-AF45-B61B-8C08CAD9D7B5}"/>
              </a:ext>
            </a:extLst>
          </p:cNvPr>
          <p:cNvSpPr/>
          <p:nvPr/>
        </p:nvSpPr>
        <p:spPr>
          <a:xfrm rot="16200000">
            <a:off x="7408387" y="3564413"/>
            <a:ext cx="2862322"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5CEDAB61-55CA-5E4E-8D34-D9A3C3E58623}"/>
              </a:ext>
            </a:extLst>
          </p:cNvPr>
          <p:cNvSpPr txBox="1"/>
          <p:nvPr/>
        </p:nvSpPr>
        <p:spPr>
          <a:xfrm>
            <a:off x="6267198" y="3974068"/>
            <a:ext cx="2129750" cy="369332"/>
          </a:xfrm>
          <a:prstGeom prst="rect">
            <a:avLst/>
          </a:prstGeom>
          <a:noFill/>
        </p:spPr>
        <p:txBody>
          <a:bodyPr wrap="none" rtlCol="0">
            <a:spAutoFit/>
          </a:bodyPr>
          <a:lstStyle/>
          <a:p>
            <a:r>
              <a:rPr lang="en-US" dirty="0">
                <a:solidFill>
                  <a:srgbClr val="FF0000"/>
                </a:solidFill>
              </a:rPr>
              <a:t>Returns e.g. 0xff50</a:t>
            </a:r>
          </a:p>
        </p:txBody>
      </p:sp>
    </p:spTree>
    <p:extLst>
      <p:ext uri="{BB962C8B-B14F-4D97-AF65-F5344CB8AC3E}">
        <p14:creationId xmlns:p14="http://schemas.microsoft.com/office/powerpoint/2010/main" val="3678371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58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solidFill>
                  <a:srgbClr val="FF0000"/>
                </a:solidFill>
                <a:latin typeface="Consolas" panose="020B0609020204030204" pitchFamily="49" charset="0"/>
              </a:rPr>
              <a:t>}</a:t>
            </a:r>
          </a:p>
          <a:p>
            <a:pPr>
              <a:lnSpc>
                <a:spcPct val="70000"/>
              </a:lnSpc>
              <a:buNone/>
            </a:pPr>
            <a:endParaRPr lang="en-US" altLang="en-US" sz="2200" dirty="0">
              <a:solidFill>
                <a:srgbClr val="FF0000"/>
              </a:solidFill>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solidFill>
                <a:srgbClr val="FF0000"/>
              </a:solidFill>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3600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printf</a:t>
            </a:r>
            <a:r>
              <a:rPr lang="en-US" altLang="en-US" sz="2200" dirty="0">
                <a:solidFill>
                  <a:srgbClr val="FF0000"/>
                </a:solidFill>
                <a:latin typeface="Consolas" panose="020B0609020204030204" pitchFamily="49" charset="0"/>
              </a:rPr>
              <a:t>("%s", str);	// want "</a:t>
            </a:r>
            <a:r>
              <a:rPr lang="en-US" altLang="en-US" sz="2200" dirty="0" err="1">
                <a:solidFill>
                  <a:srgbClr val="FF0000"/>
                </a:solidFill>
                <a:latin typeface="Consolas" panose="020B0609020204030204" pitchFamily="49" charset="0"/>
              </a:rPr>
              <a:t>aaaa</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567FAD2-FD26-A04F-9DA6-0D0A397A0156}"/>
              </a:ext>
            </a:extLst>
          </p:cNvPr>
          <p:cNvSpPr/>
          <p:nvPr/>
        </p:nvSpPr>
        <p:spPr bwMode="auto">
          <a:xfrm>
            <a:off x="862630" y="5482339"/>
            <a:ext cx="8052770" cy="124604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400" u="sng" dirty="0"/>
              <a:t>Ack!</a:t>
            </a:r>
            <a:r>
              <a:rPr lang="en-US" sz="2400" b="0" dirty="0"/>
              <a:t> Local variables go away when the function declaring them exits.  These 'a'’s were embedded in a variable that no longer exists, so </a:t>
            </a:r>
            <a:r>
              <a:rPr lang="en-US" sz="2400" b="1" dirty="0"/>
              <a:t>str</a:t>
            </a:r>
            <a:r>
              <a:rPr lang="en-US" sz="2400" b="0" dirty="0"/>
              <a:t> is not our address to deference.</a:t>
            </a:r>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7079837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Failing Us</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("%s", str);	// want "</a:t>
            </a:r>
            <a:r>
              <a:rPr lang="en-US" altLang="en-US" sz="2200" dirty="0" err="1">
                <a:latin typeface="Consolas" panose="020B0609020204030204" pitchFamily="49" charset="0"/>
              </a:rPr>
              <a:t>aaaa</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5ACFEB2-51AF-C942-9BC2-46FA051ADA41}"/>
              </a:ext>
            </a:extLst>
          </p:cNvPr>
          <p:cNvSpPr/>
          <p:nvPr/>
        </p:nvSpPr>
        <p:spPr bwMode="auto">
          <a:xfrm>
            <a:off x="862629" y="5482339"/>
            <a:ext cx="7946375" cy="124604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400" dirty="0"/>
              <a:t>Sometimes, we can make the array in the caller and pass it as a parameter.  But this isn’t always possible if the size isn’t known in advance.</a:t>
            </a:r>
            <a:endParaRPr kumimoji="0" lang="en-US" sz="2400" i="0"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5278333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0D048-1445-CE4E-967A-9ACDBF2A76CC}"/>
              </a:ext>
            </a:extLst>
          </p:cNvPr>
          <p:cNvSpPr>
            <a:spLocks noGrp="1"/>
          </p:cNvSpPr>
          <p:nvPr>
            <p:ph type="title"/>
          </p:nvPr>
        </p:nvSpPr>
        <p:spPr/>
        <p:txBody>
          <a:bodyPr/>
          <a:lstStyle/>
          <a:p>
            <a:r>
              <a:rPr lang="en-US" dirty="0"/>
              <a:t>The Stack Failing Us</a:t>
            </a:r>
          </a:p>
        </p:txBody>
      </p:sp>
      <p:sp>
        <p:nvSpPr>
          <p:cNvPr id="3" name="Content Placeholder 2">
            <a:extLst>
              <a:ext uri="{FF2B5EF4-FFF2-40B4-BE49-F238E27FC236}">
                <a16:creationId xmlns:a16="http://schemas.microsoft.com/office/drawing/2014/main" id="{8EC5C93D-A381-2248-88BA-E088D142D012}"/>
              </a:ext>
            </a:extLst>
          </p:cNvPr>
          <p:cNvSpPr>
            <a:spLocks noGrp="1"/>
          </p:cNvSpPr>
          <p:nvPr>
            <p:ph idx="1"/>
          </p:nvPr>
        </p:nvSpPr>
        <p:spPr/>
        <p:txBody>
          <a:bodyPr anchor="ctr"/>
          <a:lstStyle/>
          <a:p>
            <a:pPr marL="0" indent="0" algn="ctr">
              <a:buNone/>
            </a:pPr>
            <a:r>
              <a:rPr lang="en-US" sz="5200" dirty="0"/>
              <a:t>This is a problem!  We need a way to allocate memory that persists even after the allocating function exits.</a:t>
            </a:r>
          </a:p>
        </p:txBody>
      </p:sp>
    </p:spTree>
    <p:extLst>
      <p:ext uri="{BB962C8B-B14F-4D97-AF65-F5344CB8AC3E}">
        <p14:creationId xmlns:p14="http://schemas.microsoft.com/office/powerpoint/2010/main" val="28183261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4415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dirty="0">
                <a:latin typeface="Consolas" panose="020B0609020204030204" pitchFamily="49" charset="0"/>
              </a:rPr>
              <a:t>    char </a:t>
            </a:r>
            <a:r>
              <a:rPr lang="en-US" altLang="en-US" sz="2200" dirty="0" err="1">
                <a:latin typeface="Consolas" panose="020B0609020204030204" pitchFamily="49" charset="0"/>
              </a:rPr>
              <a:t>new_str</a:t>
            </a:r>
            <a:r>
              <a:rPr lang="en-US" altLang="en-US" sz="2200" dirty="0">
                <a:latin typeface="Consolas" panose="020B0609020204030204" pitchFamily="49" charset="0"/>
              </a:rPr>
              <a:t>[num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Rounded Rectangular Callout 22">
            <a:extLst>
              <a:ext uri="{FF2B5EF4-FFF2-40B4-BE49-F238E27FC236}">
                <a16:creationId xmlns:a16="http://schemas.microsoft.com/office/drawing/2014/main" id="{8F09DBD4-3493-0B44-9C5F-6513A801D3C8}"/>
              </a:ext>
            </a:extLst>
          </p:cNvPr>
          <p:cNvSpPr/>
          <p:nvPr/>
        </p:nvSpPr>
        <p:spPr bwMode="auto">
          <a:xfrm>
            <a:off x="2755900" y="5257800"/>
            <a:ext cx="5870613" cy="1364584"/>
          </a:xfrm>
          <a:prstGeom prst="wedgeRoundRectCallout">
            <a:avLst>
              <a:gd name="adj1" fmla="val -45959"/>
              <a:gd name="adj2" fmla="val 63375"/>
              <a:gd name="adj3" fmla="val 16667"/>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anose="020B0604020202020204" pitchFamily="34" charset="0"/>
              </a:rPr>
              <a:t>Us</a:t>
            </a:r>
            <a:r>
              <a:rPr kumimoji="0" lang="en-US" sz="2400" i="0" u="none" strike="noStrike" cap="none" normalizeH="0" baseline="0" dirty="0">
                <a:ln>
                  <a:noFill/>
                </a:ln>
                <a:solidFill>
                  <a:schemeClr val="tx1"/>
                </a:solidFill>
                <a:effectLst/>
                <a:latin typeface="Arial" panose="020B0604020202020204" pitchFamily="34" charset="0"/>
              </a:rPr>
              <a:t>: H</a:t>
            </a:r>
            <a:r>
              <a:rPr kumimoji="0" lang="en-US" sz="2400" b="0" i="0" u="none" strike="noStrike" cap="none" normalizeH="0" baseline="0" dirty="0">
                <a:ln>
                  <a:noFill/>
                </a:ln>
                <a:solidFill>
                  <a:schemeClr val="tx1"/>
                </a:solidFill>
                <a:effectLst/>
                <a:latin typeface="Arial" panose="020B0604020202020204" pitchFamily="34" charset="0"/>
              </a:rPr>
              <a:t>ey C, is there a way to </a:t>
            </a:r>
            <a:r>
              <a:rPr lang="en-US" sz="2400" dirty="0">
                <a:latin typeface="Arial" panose="020B0604020202020204" pitchFamily="34" charset="0"/>
              </a:rPr>
              <a:t>allocate</a:t>
            </a:r>
            <a:r>
              <a:rPr kumimoji="0" lang="en-US" sz="2400" b="0" i="0" u="none" strike="noStrike" cap="none" normalizeH="0" baseline="0" dirty="0">
                <a:ln>
                  <a:noFill/>
                </a:ln>
                <a:solidFill>
                  <a:schemeClr val="tx1"/>
                </a:solidFill>
                <a:effectLst/>
                <a:latin typeface="Arial" panose="020B0604020202020204" pitchFamily="34" charset="0"/>
              </a:rPr>
              <a:t> this variable so it persists beyond the lifetime of the function that allocates it?</a:t>
            </a:r>
          </a:p>
        </p:txBody>
      </p:sp>
    </p:spTree>
    <p:extLst>
      <p:ext uri="{BB962C8B-B14F-4D97-AF65-F5344CB8AC3E}">
        <p14:creationId xmlns:p14="http://schemas.microsoft.com/office/powerpoint/2010/main" val="14828167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dirty="0">
                <a:latin typeface="Consolas" panose="020B0609020204030204" pitchFamily="49" charset="0"/>
              </a:rPr>
              <a:t>    char </a:t>
            </a:r>
            <a:r>
              <a:rPr lang="en-US" altLang="en-US" sz="2200" dirty="0" err="1">
                <a:latin typeface="Consolas" panose="020B0609020204030204" pitchFamily="49" charset="0"/>
              </a:rPr>
              <a:t>new_str</a:t>
            </a:r>
            <a:r>
              <a:rPr lang="en-US" altLang="en-US" sz="2200" dirty="0">
                <a:latin typeface="Consolas" panose="020B0609020204030204" pitchFamily="49" charset="0"/>
              </a:rPr>
              <a:t>[num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ounded Rectangular Callout 23">
            <a:extLst>
              <a:ext uri="{FF2B5EF4-FFF2-40B4-BE49-F238E27FC236}">
                <a16:creationId xmlns:a16="http://schemas.microsoft.com/office/drawing/2014/main" id="{49732FBF-A21D-024B-8887-704F103C05C2}"/>
              </a:ext>
            </a:extLst>
          </p:cNvPr>
          <p:cNvSpPr/>
          <p:nvPr/>
        </p:nvSpPr>
        <p:spPr bwMode="auto">
          <a:xfrm>
            <a:off x="3048000" y="5301098"/>
            <a:ext cx="4419600" cy="1241147"/>
          </a:xfrm>
          <a:prstGeom prst="wedgeRoundRectCallout">
            <a:avLst>
              <a:gd name="adj1" fmla="val 41252"/>
              <a:gd name="adj2" fmla="val 75866"/>
              <a:gd name="adj3" fmla="val 16667"/>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t>C:</a:t>
            </a:r>
            <a:r>
              <a:rPr lang="en-US" sz="2400" b="0" dirty="0"/>
              <a:t> sure, but since I don’t know when to </a:t>
            </a:r>
            <a:r>
              <a:rPr lang="en-US" sz="2400" b="1" dirty="0"/>
              <a:t>deallocate</a:t>
            </a:r>
            <a:r>
              <a:rPr lang="en-US" sz="2400" dirty="0"/>
              <a:t> it</a:t>
            </a:r>
            <a:r>
              <a:rPr lang="en-US" sz="2400" b="0" dirty="0"/>
              <a:t>, it’s your responsibility to do that</a:t>
            </a:r>
            <a:endParaRPr kumimoji="0" lang="en-US" sz="24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141416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C2F47-66B8-324E-B890-673C3CFED83F}"/>
              </a:ext>
            </a:extLst>
          </p:cNvPr>
          <p:cNvSpPr>
            <a:spLocks noGrp="1"/>
          </p:cNvSpPr>
          <p:nvPr>
            <p:ph type="title"/>
          </p:nvPr>
        </p:nvSpPr>
        <p:spPr/>
        <p:txBody>
          <a:bodyPr/>
          <a:lstStyle/>
          <a:p>
            <a:r>
              <a:rPr lang="en-US" dirty="0"/>
              <a:t>The Heap</a:t>
            </a:r>
          </a:p>
        </p:txBody>
      </p:sp>
      <p:sp>
        <p:nvSpPr>
          <p:cNvPr id="3" name="Content Placeholder 2">
            <a:extLst>
              <a:ext uri="{FF2B5EF4-FFF2-40B4-BE49-F238E27FC236}">
                <a16:creationId xmlns:a16="http://schemas.microsoft.com/office/drawing/2014/main" id="{8FB6AF7D-575A-744F-B84C-67E1C2CAD23C}"/>
              </a:ext>
            </a:extLst>
          </p:cNvPr>
          <p:cNvSpPr>
            <a:spLocks noGrp="1"/>
          </p:cNvSpPr>
          <p:nvPr>
            <p:ph idx="1"/>
          </p:nvPr>
        </p:nvSpPr>
        <p:spPr>
          <a:xfrm>
            <a:off x="152400" y="1295400"/>
            <a:ext cx="7467600" cy="5181600"/>
          </a:xfrm>
        </p:spPr>
        <p:txBody>
          <a:bodyPr/>
          <a:lstStyle/>
          <a:p>
            <a:r>
              <a:rPr lang="en-US" dirty="0">
                <a:cs typeface="Courier New" panose="02070309020205020404" pitchFamily="49" charset="0"/>
              </a:rPr>
              <a:t>The </a:t>
            </a:r>
            <a:r>
              <a:rPr lang="en-US" b="1" dirty="0">
                <a:cs typeface="Courier New" panose="02070309020205020404" pitchFamily="49" charset="0"/>
              </a:rPr>
              <a:t>heap</a:t>
            </a:r>
            <a:r>
              <a:rPr lang="en-US" dirty="0">
                <a:cs typeface="Courier New" panose="02070309020205020404" pitchFamily="49" charset="0"/>
              </a:rPr>
              <a:t> is a part of memory below the stack that you manage yourself.  Unlike the stack, the memory only goes away when you deallocate it.</a:t>
            </a:r>
          </a:p>
          <a:p>
            <a:r>
              <a:rPr lang="en-US" dirty="0">
                <a:cs typeface="Courier New" panose="02070309020205020404" pitchFamily="49" charset="0"/>
              </a:rPr>
              <a:t>Unlike the stack, the heap grows </a:t>
            </a:r>
            <a:r>
              <a:rPr lang="en-US" b="1" dirty="0">
                <a:cs typeface="Courier New" panose="02070309020205020404" pitchFamily="49" charset="0"/>
              </a:rPr>
              <a:t>upwards</a:t>
            </a:r>
            <a:r>
              <a:rPr lang="en-US" dirty="0">
                <a:cs typeface="Courier New" panose="02070309020205020404" pitchFamily="49" charset="0"/>
              </a:rPr>
              <a:t> as more memory is allocated.</a:t>
            </a:r>
          </a:p>
          <a:p>
            <a:pPr marL="0" indent="0">
              <a:buNone/>
            </a:pPr>
            <a:endParaRPr lang="en-US" dirty="0">
              <a:cs typeface="Courier New" panose="02070309020205020404" pitchFamily="49" charset="0"/>
            </a:endParaRPr>
          </a:p>
          <a:p>
            <a:pPr marL="0" indent="0">
              <a:buNone/>
            </a:pPr>
            <a:endParaRPr lang="en-US" dirty="0">
              <a:cs typeface="Courier New" panose="02070309020205020404" pitchFamily="49" charset="0"/>
            </a:endParaRPr>
          </a:p>
          <a:p>
            <a:pPr marL="0" indent="0">
              <a:buNone/>
            </a:pPr>
            <a:br>
              <a:rPr lang="en-US" dirty="0">
                <a:cs typeface="Courier New" panose="02070309020205020404" pitchFamily="49" charset="0"/>
              </a:rPr>
            </a:br>
            <a:r>
              <a:rPr lang="en-US" dirty="0">
                <a:cs typeface="Courier New" panose="02070309020205020404" pitchFamily="49" charset="0"/>
              </a:rPr>
              <a:t>The heap is </a:t>
            </a:r>
            <a:r>
              <a:rPr lang="en-US" b="1" dirty="0">
                <a:cs typeface="Courier New" panose="02070309020205020404" pitchFamily="49" charset="0"/>
              </a:rPr>
              <a:t>dynamic memory</a:t>
            </a:r>
            <a:r>
              <a:rPr lang="en-US" dirty="0">
                <a:cs typeface="Courier New" panose="02070309020205020404" pitchFamily="49" charset="0"/>
              </a:rPr>
              <a:t> – memory that can be allocated, resized, and freed during </a:t>
            </a:r>
            <a:r>
              <a:rPr lang="en-US" b="1" dirty="0">
                <a:cs typeface="Courier New" panose="02070309020205020404" pitchFamily="49" charset="0"/>
              </a:rPr>
              <a:t>program execution</a:t>
            </a:r>
            <a:r>
              <a:rPr lang="en-US" dirty="0">
                <a:cs typeface="Courier New" panose="02070309020205020404" pitchFamily="49" charset="0"/>
              </a:rPr>
              <a:t>.</a:t>
            </a:r>
          </a:p>
          <a:p>
            <a:pPr marL="0" indent="0">
              <a:buNone/>
            </a:pPr>
            <a:endParaRPr lang="en-US" b="1" dirty="0">
              <a:cs typeface="Courier New" panose="02070309020205020404" pitchFamily="49" charset="0"/>
            </a:endParaRPr>
          </a:p>
          <a:p>
            <a:pPr marL="0" indent="0">
              <a:buNone/>
            </a:pPr>
            <a:endParaRPr lang="en-US" b="1" dirty="0">
              <a:cs typeface="Courier New" panose="02070309020205020404" pitchFamily="49" charset="0"/>
            </a:endParaRPr>
          </a:p>
        </p:txBody>
      </p:sp>
      <p:pic>
        <p:nvPicPr>
          <p:cNvPr id="5"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421FC7CC-753F-2946-AB54-DF20F5CE6DDB}"/>
              </a:ext>
            </a:extLst>
          </p:cNvPr>
          <p:cNvPicPr>
            <a:picLocks noChangeAspect="1"/>
          </p:cNvPicPr>
          <p:nvPr/>
        </p:nvPicPr>
        <p:blipFill>
          <a:blip r:embed="rId3"/>
          <a:stretch>
            <a:fillRect/>
          </a:stretch>
        </p:blipFill>
        <p:spPr bwMode="auto">
          <a:xfrm>
            <a:off x="8889334" y="1295400"/>
            <a:ext cx="2733930" cy="5382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423983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5EDD-2FD8-734A-B897-997960E7CCB8}"/>
              </a:ext>
            </a:extLst>
          </p:cNvPr>
          <p:cNvSpPr>
            <a:spLocks noGrp="1"/>
          </p:cNvSpPr>
          <p:nvPr>
            <p:ph type="title"/>
          </p:nvPr>
        </p:nvSpPr>
        <p:spPr/>
        <p:txBody>
          <a:bodyPr/>
          <a:lstStyle/>
          <a:p>
            <a:r>
              <a:rPr lang="en-US" dirty="0"/>
              <a:t>Working with the heap</a:t>
            </a:r>
          </a:p>
        </p:txBody>
      </p:sp>
      <p:sp>
        <p:nvSpPr>
          <p:cNvPr id="3" name="Content Placeholder 2">
            <a:extLst>
              <a:ext uri="{FF2B5EF4-FFF2-40B4-BE49-F238E27FC236}">
                <a16:creationId xmlns:a16="http://schemas.microsoft.com/office/drawing/2014/main" id="{92654A64-D359-AE47-82D3-8D2BA5F88EB8}"/>
              </a:ext>
            </a:extLst>
          </p:cNvPr>
          <p:cNvSpPr>
            <a:spLocks noGrp="1"/>
          </p:cNvSpPr>
          <p:nvPr>
            <p:ph idx="1"/>
          </p:nvPr>
        </p:nvSpPr>
        <p:spPr/>
        <p:txBody>
          <a:bodyPr/>
          <a:lstStyle/>
          <a:p>
            <a:pPr marL="0" indent="0">
              <a:buNone/>
            </a:pPr>
            <a:r>
              <a:rPr lang="en-US" dirty="0"/>
              <a:t>Working with the heap consists of 3 core steps:</a:t>
            </a:r>
          </a:p>
          <a:p>
            <a:pPr marL="514350" indent="-514350">
              <a:buFont typeface="+mj-lt"/>
              <a:buAutoNum type="arabicPeriod"/>
            </a:pPr>
            <a:r>
              <a:rPr lang="en-US" dirty="0"/>
              <a:t>Allocate memory with </a:t>
            </a:r>
            <a:r>
              <a:rPr lang="en-US" b="1" dirty="0">
                <a:latin typeface="Courier" pitchFamily="2" charset="0"/>
              </a:rPr>
              <a:t>malloc</a:t>
            </a:r>
            <a:r>
              <a:rPr lang="en-US" dirty="0"/>
              <a:t>/</a:t>
            </a:r>
            <a:r>
              <a:rPr lang="en-US" b="1" dirty="0" err="1">
                <a:latin typeface="Courier" pitchFamily="2" charset="0"/>
              </a:rPr>
              <a:t>realloc</a:t>
            </a:r>
            <a:r>
              <a:rPr lang="en-US" dirty="0"/>
              <a:t>/</a:t>
            </a:r>
            <a:r>
              <a:rPr lang="en-US" b="1" dirty="0" err="1">
                <a:latin typeface="Courier" pitchFamily="2" charset="0"/>
              </a:rPr>
              <a:t>strdup</a:t>
            </a:r>
            <a:r>
              <a:rPr lang="en-US" dirty="0"/>
              <a:t>/</a:t>
            </a:r>
            <a:r>
              <a:rPr lang="en-US" b="1" dirty="0" err="1">
                <a:latin typeface="Courier" pitchFamily="2" charset="0"/>
              </a:rPr>
              <a:t>calloc</a:t>
            </a:r>
            <a:endParaRPr lang="en-US" b="1" dirty="0">
              <a:latin typeface="Courier" pitchFamily="2" charset="0"/>
            </a:endParaRPr>
          </a:p>
          <a:p>
            <a:pPr marL="514350" indent="-514350">
              <a:buFont typeface="+mj-lt"/>
              <a:buAutoNum type="arabicPeriod"/>
            </a:pPr>
            <a:r>
              <a:rPr lang="en-US" dirty="0"/>
              <a:t>Assert heap pointer is not </a:t>
            </a:r>
            <a:r>
              <a:rPr lang="en-US" b="1" dirty="0">
                <a:latin typeface="Courier" pitchFamily="2" charset="0"/>
              </a:rPr>
              <a:t>NULL</a:t>
            </a:r>
          </a:p>
          <a:p>
            <a:pPr marL="514350" indent="-514350">
              <a:buFont typeface="+mj-lt"/>
              <a:buAutoNum type="arabicPeriod"/>
            </a:pPr>
            <a:r>
              <a:rPr lang="en-US" dirty="0"/>
              <a:t>Free memory when done using </a:t>
            </a:r>
            <a:r>
              <a:rPr lang="en-US" b="1" dirty="0">
                <a:latin typeface="Courier" pitchFamily="2" charset="0"/>
              </a:rPr>
              <a:t>free</a:t>
            </a:r>
            <a:r>
              <a:rPr lang="en-US" dirty="0"/>
              <a:t>.</a:t>
            </a:r>
          </a:p>
          <a:p>
            <a:endParaRPr lang="en-US" dirty="0"/>
          </a:p>
          <a:p>
            <a:pPr marL="0" indent="0">
              <a:buNone/>
            </a:pPr>
            <a:r>
              <a:rPr lang="en-US" dirty="0"/>
              <a:t>The heap provides </a:t>
            </a:r>
            <a:r>
              <a:rPr lang="en-US" b="1" dirty="0"/>
              <a:t>dynamic memory</a:t>
            </a:r>
            <a:r>
              <a:rPr lang="en-US" dirty="0"/>
              <a:t> that you programmatically introduce—sometimes incorrectly—to the program. That means you may encounter </a:t>
            </a:r>
            <a:r>
              <a:rPr lang="en-US" b="1" dirty="0">
                <a:solidFill>
                  <a:srgbClr val="C00000"/>
                </a:solidFill>
              </a:rPr>
              <a:t>runtime errors</a:t>
            </a:r>
            <a:r>
              <a:rPr lang="en-US" dirty="0"/>
              <a:t>, even if your code compiles! It’s your responsibility to allocate properly and debug when there are problems.</a:t>
            </a:r>
          </a:p>
        </p:txBody>
      </p:sp>
    </p:spTree>
    <p:extLst>
      <p:ext uri="{BB962C8B-B14F-4D97-AF65-F5344CB8AC3E}">
        <p14:creationId xmlns:p14="http://schemas.microsoft.com/office/powerpoint/2010/main" val="337186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35B13-08DF-A643-88DB-64353DF9FDF6}"/>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malloc</a:t>
            </a:r>
          </a:p>
        </p:txBody>
      </p:sp>
      <p:sp>
        <p:nvSpPr>
          <p:cNvPr id="3" name="Content Placeholder 2">
            <a:extLst>
              <a:ext uri="{FF2B5EF4-FFF2-40B4-BE49-F238E27FC236}">
                <a16:creationId xmlns:a16="http://schemas.microsoft.com/office/drawing/2014/main" id="{DCADFA28-61CA-8344-907A-B0C91B90E95D}"/>
              </a:ext>
            </a:extLst>
          </p:cNvPr>
          <p:cNvSpPr>
            <a:spLocks noGrp="1"/>
          </p:cNvSpPr>
          <p:nvPr>
            <p:ph idx="1"/>
          </p:nvPr>
        </p:nvSpPr>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malloc</a:t>
            </a:r>
            <a:r>
              <a:rPr lang="en-US" dirty="0">
                <a:latin typeface="Consolas" panose="020B0609020204030204" pitchFamily="49" charset="0"/>
                <a:cs typeface="Consolas" panose="020B0609020204030204" pitchFamily="49" charset="0"/>
              </a:rPr>
              <a:t>(</a:t>
            </a:r>
            <a:r>
              <a:rPr lang="en-US" dirty="0" err="1">
                <a:solidFill>
                  <a:srgbClr val="00B050"/>
                </a:solidFill>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size</a:t>
            </a:r>
            <a:r>
              <a:rPr lang="en-US" dirty="0">
                <a:latin typeface="Consolas" panose="020B0609020204030204" pitchFamily="49" charset="0"/>
                <a:cs typeface="Consolas" panose="020B0609020204030204" pitchFamily="49" charset="0"/>
              </a:rPr>
              <a:t>);</a:t>
            </a:r>
          </a:p>
          <a:p>
            <a:pPr marL="0" indent="0">
              <a:buNone/>
            </a:pPr>
            <a:r>
              <a:rPr lang="en-US" dirty="0"/>
              <a:t>To allocate memory on the heap, use the </a:t>
            </a:r>
            <a:r>
              <a:rPr lang="en-US" b="1" dirty="0">
                <a:latin typeface="Consolas" panose="020B0609020204030204" pitchFamily="49" charset="0"/>
                <a:cs typeface="Consolas" panose="020B0609020204030204" pitchFamily="49" charset="0"/>
              </a:rPr>
              <a:t>malloc</a:t>
            </a:r>
            <a:r>
              <a:rPr lang="en-US" dirty="0">
                <a:cs typeface="Courier New" panose="02070309020205020404" pitchFamily="49" charset="0"/>
              </a:rPr>
              <a:t> function and specify the </a:t>
            </a:r>
            <a:r>
              <a:rPr lang="en-US" b="1" dirty="0">
                <a:cs typeface="Courier New" panose="02070309020205020404" pitchFamily="49" charset="0"/>
              </a:rPr>
              <a:t>number of bytes</a:t>
            </a:r>
            <a:r>
              <a:rPr lang="en-US" dirty="0">
                <a:cs typeface="Courier New" panose="02070309020205020404" pitchFamily="49" charset="0"/>
              </a:rPr>
              <a:t> you need. </a:t>
            </a:r>
          </a:p>
          <a:p>
            <a:endParaRPr lang="en-US" dirty="0">
              <a:cs typeface="Courier New" panose="02070309020205020404" pitchFamily="49" charset="0"/>
            </a:endParaRPr>
          </a:p>
          <a:p>
            <a:r>
              <a:rPr lang="en-US" dirty="0">
                <a:cs typeface="Courier New" panose="02070309020205020404" pitchFamily="49" charset="0"/>
              </a:rPr>
              <a:t>This function returns a pointer to </a:t>
            </a:r>
            <a:r>
              <a:rPr lang="en-US" i="1" dirty="0">
                <a:cs typeface="Courier New" panose="02070309020205020404" pitchFamily="49" charset="0"/>
              </a:rPr>
              <a:t>the </a:t>
            </a:r>
            <a:r>
              <a:rPr lang="en-US" b="1" i="1" dirty="0">
                <a:cs typeface="Courier New" panose="02070309020205020404" pitchFamily="49" charset="0"/>
              </a:rPr>
              <a:t>leading address</a:t>
            </a:r>
            <a:r>
              <a:rPr lang="en-US" i="1" dirty="0">
                <a:cs typeface="Courier New" panose="02070309020205020404" pitchFamily="49" charset="0"/>
              </a:rPr>
              <a:t> of the new memory block</a:t>
            </a:r>
            <a:r>
              <a:rPr lang="en-US" dirty="0">
                <a:cs typeface="Courier New" panose="02070309020205020404" pitchFamily="49" charset="0"/>
              </a:rPr>
              <a:t>. It doesn’t know or care if it's to be used for an array, a struct, or anything else.</a:t>
            </a:r>
          </a:p>
          <a:p>
            <a:r>
              <a:rPr lang="en-US" b="1" dirty="0">
                <a:latin typeface="Consolas" panose="020B0609020204030204" pitchFamily="49" charset="0"/>
                <a:cs typeface="Consolas" panose="020B0609020204030204" pitchFamily="49" charset="0"/>
              </a:rPr>
              <a:t>void</a:t>
            </a:r>
            <a:r>
              <a:rPr lang="en-US" dirty="0">
                <a:cs typeface="Courier New" panose="02070309020205020404" pitchFamily="49" charset="0"/>
              </a:rPr>
              <a:t> </a:t>
            </a:r>
            <a:r>
              <a:rPr lang="en-US" b="1" dirty="0">
                <a:latin typeface="Consolas" panose="020B0609020204030204" pitchFamily="49" charset="0"/>
                <a:cs typeface="Consolas" panose="020B0609020204030204" pitchFamily="49" charset="0"/>
              </a:rPr>
              <a:t>*</a:t>
            </a:r>
            <a:r>
              <a:rPr lang="en-US" dirty="0">
                <a:cs typeface="Courier New" panose="02070309020205020404" pitchFamily="49" charset="0"/>
              </a:rPr>
              <a:t> denotes a pointer to generic memory.  You can set another pointer equal to it without any casting.</a:t>
            </a:r>
          </a:p>
          <a:p>
            <a:r>
              <a:rPr lang="en-US" dirty="0">
                <a:cs typeface="Courier New" panose="02070309020205020404" pitchFamily="49" charset="0"/>
              </a:rPr>
              <a:t>The memory is </a:t>
            </a:r>
            <a:r>
              <a:rPr lang="en-US" i="1" dirty="0">
                <a:cs typeface="Courier New" panose="02070309020205020404" pitchFamily="49" charset="0"/>
              </a:rPr>
              <a:t>not</a:t>
            </a:r>
            <a:r>
              <a:rPr lang="en-US" dirty="0">
                <a:cs typeface="Courier New" panose="02070309020205020404" pitchFamily="49" charset="0"/>
              </a:rPr>
              <a:t> zeroed out!</a:t>
            </a:r>
          </a:p>
          <a:p>
            <a:r>
              <a:rPr lang="en-US" dirty="0">
                <a:cs typeface="Courier New" panose="02070309020205020404" pitchFamily="49" charset="0"/>
              </a:rPr>
              <a:t>If </a:t>
            </a:r>
            <a:r>
              <a:rPr lang="en-US" b="1" dirty="0">
                <a:latin typeface="Courier" pitchFamily="2" charset="0"/>
                <a:cs typeface="Consolas" panose="020B0609020204030204" pitchFamily="49" charset="0"/>
              </a:rPr>
              <a:t>malloc</a:t>
            </a:r>
            <a:r>
              <a:rPr lang="en-US" dirty="0">
                <a:cs typeface="Courier New" panose="02070309020205020404" pitchFamily="49" charset="0"/>
              </a:rPr>
              <a:t> returns </a:t>
            </a:r>
            <a:r>
              <a:rPr lang="en-US" b="1" dirty="0">
                <a:latin typeface="Courier" pitchFamily="2" charset="0"/>
                <a:cs typeface="Consolas" panose="020B0609020204030204" pitchFamily="49" charset="0"/>
              </a:rPr>
              <a:t>NULL</a:t>
            </a:r>
            <a:r>
              <a:rPr lang="en-US" dirty="0">
                <a:cs typeface="Courier New" panose="02070309020205020404" pitchFamily="49" charset="0"/>
              </a:rPr>
              <a:t>, the heap couldn’t service the allocation request.</a:t>
            </a:r>
            <a:r>
              <a:rPr lang="en-US" dirty="0">
                <a:cs typeface="Courier New" panose="02070309020205020404" pitchFamily="49" charset="0"/>
                <a:sym typeface="Wingdings" pitchFamily="2" charset="2"/>
              </a:rPr>
              <a:t> </a:t>
            </a:r>
          </a:p>
        </p:txBody>
      </p:sp>
    </p:spTree>
    <p:extLst>
      <p:ext uri="{BB962C8B-B14F-4D97-AF65-F5344CB8AC3E}">
        <p14:creationId xmlns:p14="http://schemas.microsoft.com/office/powerpoint/2010/main" val="297042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384094"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8021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494292"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U-Turn Arrow 22">
            <a:extLst>
              <a:ext uri="{FF2B5EF4-FFF2-40B4-BE49-F238E27FC236}">
                <a16:creationId xmlns:a16="http://schemas.microsoft.com/office/drawing/2014/main" id="{8B8B6ECF-FE14-114C-B751-D09C422C7D02}"/>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6FF1F8EC-80BA-A34F-A9CD-67509EBBE385}"/>
              </a:ext>
            </a:extLst>
          </p:cNvPr>
          <p:cNvSpPr txBox="1"/>
          <p:nvPr/>
        </p:nvSpPr>
        <p:spPr>
          <a:xfrm>
            <a:off x="6941436" y="2852677"/>
            <a:ext cx="1685077" cy="369332"/>
          </a:xfrm>
          <a:prstGeom prst="rect">
            <a:avLst/>
          </a:prstGeom>
          <a:noFill/>
        </p:spPr>
        <p:txBody>
          <a:bodyPr wrap="none" rtlCol="0">
            <a:spAutoFit/>
          </a:bodyPr>
          <a:lstStyle/>
          <a:p>
            <a:r>
              <a:rPr lang="en-US" dirty="0">
                <a:solidFill>
                  <a:srgbClr val="FF0000"/>
                </a:solidFill>
              </a:rPr>
              <a:t>Returns 0xed0</a:t>
            </a:r>
          </a:p>
        </p:txBody>
      </p:sp>
    </p:spTree>
    <p:extLst>
      <p:ext uri="{BB962C8B-B14F-4D97-AF65-F5344CB8AC3E}">
        <p14:creationId xmlns:p14="http://schemas.microsoft.com/office/powerpoint/2010/main" val="8385502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366224"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0630DD89-E6B3-764C-95AD-66BAB4E5D78F}"/>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Turn Arrow 34">
            <a:extLst>
              <a:ext uri="{FF2B5EF4-FFF2-40B4-BE49-F238E27FC236}">
                <a16:creationId xmlns:a16="http://schemas.microsoft.com/office/drawing/2014/main" id="{F450C7B9-F278-E649-ADE3-0E1E189E05E4}"/>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TextBox 35">
            <a:extLst>
              <a:ext uri="{FF2B5EF4-FFF2-40B4-BE49-F238E27FC236}">
                <a16:creationId xmlns:a16="http://schemas.microsoft.com/office/drawing/2014/main" id="{5503BB0C-516A-B340-88F6-CBB30AD4935C}"/>
              </a:ext>
            </a:extLst>
          </p:cNvPr>
          <p:cNvSpPr txBox="1"/>
          <p:nvPr/>
        </p:nvSpPr>
        <p:spPr>
          <a:xfrm>
            <a:off x="6941436" y="2852677"/>
            <a:ext cx="1685077" cy="369332"/>
          </a:xfrm>
          <a:prstGeom prst="rect">
            <a:avLst/>
          </a:prstGeom>
          <a:noFill/>
        </p:spPr>
        <p:txBody>
          <a:bodyPr wrap="none" rtlCol="0">
            <a:spAutoFit/>
          </a:bodyPr>
          <a:lstStyle/>
          <a:p>
            <a:r>
              <a:rPr lang="en-US" dirty="0">
                <a:solidFill>
                  <a:srgbClr val="FF0000"/>
                </a:solidFill>
              </a:rPr>
              <a:t>Returns 0xed0</a:t>
            </a:r>
          </a:p>
        </p:txBody>
      </p:sp>
    </p:spTree>
    <p:extLst>
      <p:ext uri="{BB962C8B-B14F-4D97-AF65-F5344CB8AC3E}">
        <p14:creationId xmlns:p14="http://schemas.microsoft.com/office/powerpoint/2010/main" val="6693829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458196"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solidFill>
                  <a:srgbClr val="FF0000"/>
                </a:solidFill>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35" name="Freeform 34">
            <a:extLst>
              <a:ext uri="{FF2B5EF4-FFF2-40B4-BE49-F238E27FC236}">
                <a16:creationId xmlns:a16="http://schemas.microsoft.com/office/drawing/2014/main" id="{9EEA4325-A793-774F-B007-2AAC71694ADD}"/>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0602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51182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printf</a:t>
            </a:r>
            <a:r>
              <a:rPr lang="en-US" altLang="en-US" sz="2200" dirty="0">
                <a:solidFill>
                  <a:srgbClr val="FF0000"/>
                </a:solidFill>
                <a:latin typeface="Consolas" panose="020B0609020204030204" pitchFamily="49" charset="0"/>
              </a:rPr>
              <a:t>("%s", </a:t>
            </a:r>
            <a:r>
              <a:rPr lang="en-US" altLang="en-US" sz="2200" dirty="0" err="1">
                <a:solidFill>
                  <a:srgbClr val="FF0000"/>
                </a:solidFill>
                <a:latin typeface="Consolas" panose="020B0609020204030204" pitchFamily="49" charset="0"/>
              </a:rPr>
              <a:t>str</a:t>
            </a:r>
            <a:r>
              <a:rPr lang="en-US" altLang="en-US" sz="2200" dirty="0">
                <a:solidFill>
                  <a:srgbClr val="FF0000"/>
                </a:solidFill>
                <a:latin typeface="Consolas" panose="020B0609020204030204" pitchFamily="49" charset="0"/>
              </a:rPr>
              <a:t>);	// want "</a:t>
            </a:r>
            <a:r>
              <a:rPr lang="en-US" altLang="en-US" sz="2200" dirty="0" err="1">
                <a:solidFill>
                  <a:srgbClr val="FF0000"/>
                </a:solidFill>
                <a:latin typeface="Consolas" panose="020B0609020204030204" pitchFamily="49" charset="0"/>
              </a:rPr>
              <a:t>aaaa</a:t>
            </a:r>
            <a:r>
              <a:rPr lang="en-US" altLang="en-US" sz="220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19" name="Freeform 18">
            <a:extLst>
              <a:ext uri="{FF2B5EF4-FFF2-40B4-BE49-F238E27FC236}">
                <a16:creationId xmlns:a16="http://schemas.microsoft.com/office/drawing/2014/main" id="{86127828-6339-B847-9FBB-480986187534}"/>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6841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397913"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dirty="0">
                <a:solidFill>
                  <a:srgbClr val="FF0000"/>
                </a:solidFill>
                <a:latin typeface="Consolas" panose="020B0609020204030204" pitchFamily="49" charset="0"/>
              </a:rPr>
              <a:t>    </a:t>
            </a:r>
            <a:r>
              <a:rPr lang="en-US" altLang="en-US" sz="2200" b="0" dirty="0">
                <a:solidFill>
                  <a:srgbClr val="FF0000"/>
                </a:solidFill>
                <a:latin typeface="Consolas" panose="020B0609020204030204" pitchFamily="49" charset="0"/>
              </a:rPr>
              <a:t>return 0; // should free str, we will soon</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19" name="Freeform 18">
            <a:extLst>
              <a:ext uri="{FF2B5EF4-FFF2-40B4-BE49-F238E27FC236}">
                <a16:creationId xmlns:a16="http://schemas.microsoft.com/office/drawing/2014/main" id="{86127828-6339-B847-9FBB-480986187534}"/>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08628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Exercise: </a:t>
            </a:r>
            <a:r>
              <a:rPr lang="en-US" dirty="0">
                <a:latin typeface="Consolas" panose="020B0609020204030204" pitchFamily="49" charset="0"/>
                <a:cs typeface="Consolas" panose="020B0609020204030204" pitchFamily="49" charset="0"/>
              </a:rPr>
              <a:t>malloc</a:t>
            </a:r>
            <a:r>
              <a:rPr lang="en-US" dirty="0"/>
              <a:t> multiples</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a:xfrm>
            <a:off x="152400" y="1295400"/>
            <a:ext cx="11811000" cy="5181600"/>
          </a:xfrm>
        </p:spPr>
        <p:txBody>
          <a:bodyPr/>
          <a:lstStyle/>
          <a:p>
            <a:pPr marL="0" indent="0">
              <a:spcAft>
                <a:spcPts val="600"/>
              </a:spcAft>
              <a:buNone/>
            </a:pPr>
            <a:r>
              <a:rPr lang="en-US" dirty="0"/>
              <a:t>Let’s write a function that returns an array of the first </a:t>
            </a:r>
            <a:r>
              <a:rPr lang="en-US" b="1" dirty="0" err="1"/>
              <a:t>len</a:t>
            </a:r>
            <a:r>
              <a:rPr lang="en-US" dirty="0"/>
              <a:t> multiples of </a:t>
            </a:r>
            <a:r>
              <a:rPr lang="en-US" b="1" dirty="0" err="1"/>
              <a:t>mult</a:t>
            </a:r>
            <a:r>
              <a:rPr lang="en-US" dirty="0"/>
              <a:t>.</a:t>
            </a:r>
          </a:p>
          <a:p>
            <a:pPr marL="582613"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array_of_multiples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C00000"/>
                </a:solidFill>
                <a:latin typeface="Consolas" panose="020B0609020204030204" pitchFamily="49" charset="0"/>
                <a:cs typeface="Consolas" panose="020B0609020204030204" pitchFamily="49" charset="0"/>
              </a:rPr>
              <a:t>/* TODO: </a:t>
            </a:r>
            <a:r>
              <a:rPr lang="en-US" sz="2400" dirty="0" err="1">
                <a:solidFill>
                  <a:srgbClr val="C00000"/>
                </a:solidFill>
                <a:latin typeface="Consolas" panose="020B0609020204030204" pitchFamily="49" charset="0"/>
                <a:cs typeface="Consolas" panose="020B0609020204030204" pitchFamily="49" charset="0"/>
              </a:rPr>
              <a:t>arr</a:t>
            </a:r>
            <a:r>
              <a:rPr lang="en-US" sz="2400" dirty="0">
                <a:solidFill>
                  <a:srgbClr val="C00000"/>
                </a:solidFill>
                <a:latin typeface="Consolas" panose="020B0609020204030204" pitchFamily="49" charset="0"/>
                <a:cs typeface="Consolas" panose="020B0609020204030204" pitchFamily="49" charset="0"/>
              </a:rPr>
              <a:t> declaration here */</a:t>
            </a:r>
          </a:p>
          <a:p>
            <a:pPr marL="582613" indent="0">
              <a:spcBef>
                <a:spcPts val="0"/>
              </a:spcBef>
              <a:buNone/>
            </a:pPr>
            <a:endParaRPr lang="en-US" sz="2400" dirty="0">
              <a:latin typeface="Consolas" panose="020B0609020204030204" pitchFamily="49" charset="0"/>
              <a:cs typeface="Consolas" panose="020B0609020204030204" pitchFamily="49" charset="0"/>
            </a:endParaRP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for</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a:t>
            </a:r>
            <a:r>
              <a:rPr lang="en-US" sz="2400" dirty="0" err="1">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+ 1);</a:t>
            </a:r>
          </a:p>
          <a:p>
            <a:pPr marL="582613" indent="0">
              <a:spcBef>
                <a:spcPts val="0"/>
              </a:spcBef>
              <a:buNone/>
            </a:pP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a:p>
            <a:pPr marL="582613" indent="0">
              <a:spcBef>
                <a:spcPts val="0"/>
              </a:spcBef>
              <a:buNone/>
            </a:pPr>
            <a:r>
              <a:rPr lang="en-US" sz="2400" dirty="0">
                <a:latin typeface="Consolas" panose="020B0609020204030204" pitchFamily="49" charset="0"/>
                <a:cs typeface="Consolas" panose="020B0609020204030204" pitchFamily="49" charset="0"/>
              </a:rPr>
              <a:t>}</a:t>
            </a:r>
          </a:p>
          <a:p>
            <a:pPr marL="0" indent="0">
              <a:buNone/>
            </a:pPr>
            <a:r>
              <a:rPr lang="en-US" dirty="0">
                <a:latin typeface="Calibri" panose="020F0502020204030204" pitchFamily="34" charset="0"/>
                <a:cs typeface="Calibri" panose="020F0502020204030204" pitchFamily="34" charset="0"/>
              </a:rPr>
              <a:t>Line 2: How should we declare </a:t>
            </a:r>
            <a:r>
              <a:rPr lang="en-US" dirty="0" err="1">
                <a:latin typeface="Consolas" panose="020B0609020204030204" pitchFamily="49" charset="0"/>
                <a:cs typeface="Consolas" panose="020B0609020204030204" pitchFamily="49" charset="0"/>
              </a:rPr>
              <a:t>arr</a:t>
            </a:r>
            <a:r>
              <a:rPr lang="en-US" dirty="0">
                <a:latin typeface="Calibri" panose="020F0502020204030204" pitchFamily="34" charset="0"/>
                <a:cs typeface="Calibri" panose="020F0502020204030204" pitchFamily="34" charset="0"/>
              </a:rPr>
              <a:t>?</a:t>
            </a:r>
          </a:p>
        </p:txBody>
      </p:sp>
      <p:sp>
        <p:nvSpPr>
          <p:cNvPr id="5" name="// file: strcmp_ex.c…">
            <a:extLst>
              <a:ext uri="{FF2B5EF4-FFF2-40B4-BE49-F238E27FC236}">
                <a16:creationId xmlns:a16="http://schemas.microsoft.com/office/drawing/2014/main" id="{4A5384CC-AC09-0B4B-B425-9AD25E860646}"/>
              </a:ext>
            </a:extLst>
          </p:cNvPr>
          <p:cNvSpPr txBox="1"/>
          <p:nvPr/>
        </p:nvSpPr>
        <p:spPr>
          <a:xfrm flipH="1">
            <a:off x="152400" y="1752600"/>
            <a:ext cx="615462" cy="2761782"/>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p:txBody>
      </p:sp>
      <p:sp>
        <p:nvSpPr>
          <p:cNvPr id="7" name="TextBox 6">
            <a:extLst>
              <a:ext uri="{FF2B5EF4-FFF2-40B4-BE49-F238E27FC236}">
                <a16:creationId xmlns:a16="http://schemas.microsoft.com/office/drawing/2014/main" id="{651ED2F5-EDC0-4547-BAF1-62DFC2DB422C}"/>
              </a:ext>
            </a:extLst>
          </p:cNvPr>
          <p:cNvSpPr txBox="1"/>
          <p:nvPr/>
        </p:nvSpPr>
        <p:spPr>
          <a:xfrm>
            <a:off x="152400" y="4953000"/>
            <a:ext cx="8079456" cy="1421928"/>
          </a:xfrm>
          <a:prstGeom prst="rect">
            <a:avLst/>
          </a:prstGeom>
          <a:noFill/>
        </p:spPr>
        <p:txBody>
          <a:bodyPr wrap="none" rtlCol="0">
            <a:spAutoFit/>
          </a:bodyPr>
          <a:lstStyle/>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solidFill>
                  <a:prstClr val="black"/>
                </a:solidFill>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 + 1));</a:t>
            </a:r>
          </a:p>
        </p:txBody>
      </p:sp>
      <p:pic>
        <p:nvPicPr>
          <p:cNvPr id="4" name="Picture 3">
            <a:extLst>
              <a:ext uri="{FF2B5EF4-FFF2-40B4-BE49-F238E27FC236}">
                <a16:creationId xmlns:a16="http://schemas.microsoft.com/office/drawing/2014/main" id="{78A12E3B-1EBB-A7CB-3D75-F06788C5401E}"/>
              </a:ext>
            </a:extLst>
          </p:cNvPr>
          <p:cNvPicPr>
            <a:picLocks noChangeAspect="1"/>
          </p:cNvPicPr>
          <p:nvPr/>
        </p:nvPicPr>
        <p:blipFill>
          <a:blip r:embed="rId2"/>
          <a:stretch>
            <a:fillRect/>
          </a:stretch>
        </p:blipFill>
        <p:spPr>
          <a:xfrm>
            <a:off x="11074473" y="5689533"/>
            <a:ext cx="958502" cy="833329"/>
          </a:xfrm>
          <a:prstGeom prst="rect">
            <a:avLst/>
          </a:prstGeom>
        </p:spPr>
      </p:pic>
    </p:spTree>
    <p:extLst>
      <p:ext uri="{BB962C8B-B14F-4D97-AF65-F5344CB8AC3E}">
        <p14:creationId xmlns:p14="http://schemas.microsoft.com/office/powerpoint/2010/main" val="1266098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Exercise: </a:t>
            </a:r>
            <a:r>
              <a:rPr lang="en-US" dirty="0">
                <a:latin typeface="Consolas" panose="020B0609020204030204" pitchFamily="49" charset="0"/>
                <a:cs typeface="Consolas" panose="020B0609020204030204" pitchFamily="49" charset="0"/>
              </a:rPr>
              <a:t>malloc</a:t>
            </a:r>
            <a:r>
              <a:rPr lang="en-US" dirty="0"/>
              <a:t> multiples</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a:xfrm>
            <a:off x="152400" y="1295400"/>
            <a:ext cx="11811000" cy="5181600"/>
          </a:xfrm>
        </p:spPr>
        <p:txBody>
          <a:bodyPr/>
          <a:lstStyle/>
          <a:p>
            <a:pPr marL="0" indent="0">
              <a:spcAft>
                <a:spcPts val="600"/>
              </a:spcAft>
              <a:buNone/>
            </a:pPr>
            <a:r>
              <a:rPr lang="en-US" dirty="0"/>
              <a:t>Let’s write a function that returns an array of the first </a:t>
            </a:r>
            <a:r>
              <a:rPr lang="en-US" b="1" dirty="0" err="1"/>
              <a:t>len</a:t>
            </a:r>
            <a:r>
              <a:rPr lang="en-US" dirty="0"/>
              <a:t> multiples of </a:t>
            </a:r>
            <a:r>
              <a:rPr lang="en-US" b="1" dirty="0" err="1"/>
              <a:t>mult</a:t>
            </a:r>
            <a:r>
              <a:rPr lang="en-US" dirty="0"/>
              <a:t>.</a:t>
            </a:r>
          </a:p>
          <a:p>
            <a:pPr marL="582613"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array_of_multiples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C00000"/>
                </a:solidFill>
                <a:latin typeface="Consolas" panose="020B0609020204030204" pitchFamily="49" charset="0"/>
                <a:cs typeface="Consolas" panose="020B0609020204030204" pitchFamily="49" charset="0"/>
              </a:rPr>
              <a:t>/* TODO: </a:t>
            </a:r>
            <a:r>
              <a:rPr lang="en-US" sz="2400" dirty="0" err="1">
                <a:solidFill>
                  <a:srgbClr val="C00000"/>
                </a:solidFill>
                <a:latin typeface="Consolas" panose="020B0609020204030204" pitchFamily="49" charset="0"/>
                <a:cs typeface="Consolas" panose="020B0609020204030204" pitchFamily="49" charset="0"/>
              </a:rPr>
              <a:t>arr</a:t>
            </a:r>
            <a:r>
              <a:rPr lang="en-US" sz="2400" dirty="0">
                <a:solidFill>
                  <a:srgbClr val="C00000"/>
                </a:solidFill>
                <a:latin typeface="Consolas" panose="020B0609020204030204" pitchFamily="49" charset="0"/>
                <a:cs typeface="Consolas" panose="020B0609020204030204" pitchFamily="49" charset="0"/>
              </a:rPr>
              <a:t> declaration here */</a:t>
            </a:r>
          </a:p>
          <a:p>
            <a:pPr marL="582613" indent="0">
              <a:spcBef>
                <a:spcPts val="0"/>
              </a:spcBef>
              <a:buNone/>
            </a:pPr>
            <a:endParaRPr lang="en-US" sz="2400" dirty="0">
              <a:latin typeface="Consolas" panose="020B0609020204030204" pitchFamily="49" charset="0"/>
              <a:cs typeface="Consolas" panose="020B0609020204030204" pitchFamily="49" charset="0"/>
            </a:endParaRP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for</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a:t>
            </a:r>
            <a:r>
              <a:rPr lang="en-US" sz="2400" dirty="0" err="1">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+ 1);</a:t>
            </a:r>
          </a:p>
          <a:p>
            <a:pPr marL="582613" indent="0">
              <a:spcBef>
                <a:spcPts val="0"/>
              </a:spcBef>
              <a:buNone/>
            </a:pP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a:p>
            <a:pPr marL="582613" indent="0">
              <a:spcBef>
                <a:spcPts val="0"/>
              </a:spcBef>
              <a:buNone/>
            </a:pPr>
            <a:r>
              <a:rPr lang="en-US" sz="2400" dirty="0">
                <a:latin typeface="Consolas" panose="020B0609020204030204" pitchFamily="49" charset="0"/>
                <a:cs typeface="Consolas" panose="020B0609020204030204" pitchFamily="49" charset="0"/>
              </a:rPr>
              <a:t>}</a:t>
            </a:r>
          </a:p>
          <a:p>
            <a:pPr marL="0" indent="0">
              <a:buNone/>
            </a:pPr>
            <a:r>
              <a:rPr lang="en-US" dirty="0">
                <a:latin typeface="Calibri" panose="020F0502020204030204" pitchFamily="34" charset="0"/>
                <a:cs typeface="Calibri" panose="020F0502020204030204" pitchFamily="34" charset="0"/>
              </a:rPr>
              <a:t>Line 2: How should we declare </a:t>
            </a:r>
            <a:r>
              <a:rPr lang="en-US" dirty="0" err="1">
                <a:latin typeface="Consolas" panose="020B0609020204030204" pitchFamily="49" charset="0"/>
                <a:cs typeface="Consolas" panose="020B0609020204030204" pitchFamily="49" charset="0"/>
              </a:rPr>
              <a:t>arr</a:t>
            </a:r>
            <a:r>
              <a:rPr lang="en-US" dirty="0">
                <a:latin typeface="Calibri" panose="020F0502020204030204" pitchFamily="34" charset="0"/>
                <a:cs typeface="Calibri" panose="020F0502020204030204" pitchFamily="34" charset="0"/>
              </a:rPr>
              <a:t>?</a:t>
            </a:r>
          </a:p>
        </p:txBody>
      </p:sp>
      <p:sp>
        <p:nvSpPr>
          <p:cNvPr id="5" name="// file: strcmp_ex.c…">
            <a:extLst>
              <a:ext uri="{FF2B5EF4-FFF2-40B4-BE49-F238E27FC236}">
                <a16:creationId xmlns:a16="http://schemas.microsoft.com/office/drawing/2014/main" id="{4A5384CC-AC09-0B4B-B425-9AD25E860646}"/>
              </a:ext>
            </a:extLst>
          </p:cNvPr>
          <p:cNvSpPr txBox="1"/>
          <p:nvPr/>
        </p:nvSpPr>
        <p:spPr>
          <a:xfrm flipH="1">
            <a:off x="152400" y="1752600"/>
            <a:ext cx="615462" cy="2761782"/>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p:txBody>
      </p:sp>
      <p:sp>
        <p:nvSpPr>
          <p:cNvPr id="7" name="TextBox 6">
            <a:extLst>
              <a:ext uri="{FF2B5EF4-FFF2-40B4-BE49-F238E27FC236}">
                <a16:creationId xmlns:a16="http://schemas.microsoft.com/office/drawing/2014/main" id="{651ED2F5-EDC0-4547-BAF1-62DFC2DB422C}"/>
              </a:ext>
            </a:extLst>
          </p:cNvPr>
          <p:cNvSpPr txBox="1"/>
          <p:nvPr/>
        </p:nvSpPr>
        <p:spPr>
          <a:xfrm>
            <a:off x="152400" y="4953000"/>
            <a:ext cx="8079456" cy="1421928"/>
          </a:xfrm>
          <a:prstGeom prst="rect">
            <a:avLst/>
          </a:prstGeom>
          <a:noFill/>
        </p:spPr>
        <p:txBody>
          <a:bodyPr wrap="none" rtlCol="0">
            <a:spAutoFit/>
          </a:bodyPr>
          <a:lstStyle/>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solidFill>
                  <a:prstClr val="black"/>
                </a:solidFill>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 + 1));</a:t>
            </a:r>
          </a:p>
        </p:txBody>
      </p:sp>
      <p:sp>
        <p:nvSpPr>
          <p:cNvPr id="8" name="Oval 7">
            <a:extLst>
              <a:ext uri="{FF2B5EF4-FFF2-40B4-BE49-F238E27FC236}">
                <a16:creationId xmlns:a16="http://schemas.microsoft.com/office/drawing/2014/main" id="{E72AE983-2F7D-8F45-9459-79ED70D91589}"/>
              </a:ext>
            </a:extLst>
          </p:cNvPr>
          <p:cNvSpPr/>
          <p:nvPr/>
        </p:nvSpPr>
        <p:spPr>
          <a:xfrm>
            <a:off x="76200" y="5626171"/>
            <a:ext cx="539262" cy="37082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C4E3BCB-88B2-F14A-BE80-0F15E0F639A7}"/>
              </a:ext>
            </a:extLst>
          </p:cNvPr>
          <p:cNvSpPr/>
          <p:nvPr/>
        </p:nvSpPr>
        <p:spPr bwMode="auto">
          <a:xfrm>
            <a:off x="6907306" y="3352800"/>
            <a:ext cx="5029200" cy="204771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9713" lvl="0" indent="-239713" algn="l" fontAlgn="auto">
              <a:lnSpc>
                <a:spcPct val="90000"/>
              </a:lnSpc>
              <a:spcBef>
                <a:spcPts val="1000"/>
              </a:spcBef>
              <a:spcAft>
                <a:spcPts val="0"/>
              </a:spcAft>
              <a:buFont typeface="Arial" panose="020B0604020202020204" pitchFamily="34" charset="0"/>
              <a:buChar char="•"/>
            </a:pPr>
            <a:r>
              <a:rPr lang="en-US" sz="2400" dirty="0">
                <a:solidFill>
                  <a:prstClr val="black"/>
                </a:solidFill>
                <a:latin typeface="Calibri" panose="020F0502020204030204"/>
              </a:rPr>
              <a:t>Use a pointer to store the address returned by malloc.</a:t>
            </a:r>
          </a:p>
          <a:p>
            <a:pPr marL="239713" lvl="0" indent="-239713" algn="l" fontAlgn="auto">
              <a:lnSpc>
                <a:spcPct val="90000"/>
              </a:lnSpc>
              <a:spcBef>
                <a:spcPts val="1000"/>
              </a:spcBef>
              <a:spcAft>
                <a:spcPts val="0"/>
              </a:spcAft>
              <a:buFont typeface="Arial" panose="020B0604020202020204" pitchFamily="34" charset="0"/>
              <a:buChar char="•"/>
            </a:pPr>
            <a:r>
              <a:rPr lang="en-US" sz="2400" dirty="0" err="1">
                <a:solidFill>
                  <a:prstClr val="black"/>
                </a:solidFill>
                <a:latin typeface="Calibri" panose="020F0502020204030204"/>
                <a:cs typeface="Consolas" panose="020B0609020204030204" pitchFamily="49" charset="0"/>
              </a:rPr>
              <a:t>malloc’s</a:t>
            </a:r>
            <a:r>
              <a:rPr lang="en-US" sz="2400" dirty="0">
                <a:solidFill>
                  <a:prstClr val="black"/>
                </a:solidFill>
                <a:latin typeface="Calibri" panose="020F0502020204030204"/>
                <a:cs typeface="Consolas" panose="020B0609020204030204" pitchFamily="49" charset="0"/>
              </a:rPr>
              <a:t> argument is the </a:t>
            </a:r>
            <a:r>
              <a:rPr lang="en-US" sz="2400" b="1" dirty="0">
                <a:solidFill>
                  <a:prstClr val="black"/>
                </a:solidFill>
                <a:latin typeface="Calibri" panose="020F0502020204030204"/>
                <a:cs typeface="Consolas" panose="020B0609020204030204" pitchFamily="49" charset="0"/>
              </a:rPr>
              <a:t>number of bytes</a:t>
            </a:r>
            <a:r>
              <a:rPr lang="en-US" sz="2400" dirty="0">
                <a:solidFill>
                  <a:prstClr val="black"/>
                </a:solidFill>
                <a:latin typeface="Calibri" panose="020F0502020204030204"/>
                <a:cs typeface="Consolas" panose="020B0609020204030204" pitchFamily="49" charset="0"/>
              </a:rPr>
              <a:t> to allocate.</a:t>
            </a:r>
          </a:p>
          <a:p>
            <a:pPr marL="342900" lvl="0" indent="-342900" algn="l" fontAlgn="auto">
              <a:lnSpc>
                <a:spcPct val="90000"/>
              </a:lnSpc>
              <a:spcBef>
                <a:spcPts val="1000"/>
              </a:spcBef>
              <a:spcAft>
                <a:spcPts val="0"/>
              </a:spcAft>
              <a:buFont typeface=".Apple Color Emoji UI"/>
              <a:buChar char="⚠️"/>
            </a:pPr>
            <a:r>
              <a:rPr lang="en-US" sz="2400" b="1" dirty="0">
                <a:solidFill>
                  <a:prstClr val="black"/>
                </a:solidFill>
                <a:latin typeface="Calibri" panose="020F0502020204030204"/>
                <a:cs typeface="Consolas" panose="020B0609020204030204" pitchFamily="49" charset="0"/>
              </a:rPr>
              <a:t>This code is missing an assertion.</a:t>
            </a:r>
          </a:p>
        </p:txBody>
      </p:sp>
    </p:spTree>
    <p:extLst>
      <p:ext uri="{BB962C8B-B14F-4D97-AF65-F5344CB8AC3E}">
        <p14:creationId xmlns:p14="http://schemas.microsoft.com/office/powerpoint/2010/main" val="366690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Always </a:t>
            </a:r>
            <a:r>
              <a:rPr lang="en-US" dirty="0">
                <a:latin typeface="Consolas" panose="020B0609020204030204" pitchFamily="49" charset="0"/>
                <a:cs typeface="Consolas" panose="020B0609020204030204" pitchFamily="49" charset="0"/>
              </a:rPr>
              <a:t>assert</a:t>
            </a:r>
            <a:r>
              <a:rPr lang="en-US" dirty="0"/>
              <a:t> with the heap</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a:xfrm>
            <a:off x="152400" y="1295400"/>
            <a:ext cx="11811000" cy="5410200"/>
          </a:xfrm>
        </p:spPr>
        <p:txBody>
          <a:bodyPr/>
          <a:lstStyle/>
          <a:p>
            <a:pPr marL="0" indent="0">
              <a:spcAft>
                <a:spcPts val="600"/>
              </a:spcAft>
              <a:buNone/>
            </a:pPr>
            <a:r>
              <a:rPr lang="en-US" dirty="0"/>
              <a:t>Let’s write a function that returns an array of the first </a:t>
            </a:r>
            <a:r>
              <a:rPr lang="en-US" b="1" dirty="0" err="1"/>
              <a:t>len</a:t>
            </a:r>
            <a:r>
              <a:rPr lang="en-US" dirty="0"/>
              <a:t> multiples of </a:t>
            </a:r>
            <a:r>
              <a:rPr lang="en-US" b="1" dirty="0" err="1"/>
              <a:t>mult</a:t>
            </a:r>
            <a:r>
              <a:rPr lang="en-US" dirty="0"/>
              <a:t>.</a:t>
            </a:r>
          </a:p>
          <a:p>
            <a:pPr marL="582613"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array_of_multiples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solidFill>
                  <a:srgbClr val="00B050"/>
                </a:solidFill>
                <a:latin typeface="Consolas" panose="020B0609020204030204" pitchFamily="49" charset="0"/>
                <a:cs typeface="Consolas" panose="020B0609020204030204" pitchFamily="49" charset="0"/>
              </a:rPr>
              <a:t>    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82613" indent="0">
              <a:spcBef>
                <a:spcPts val="0"/>
              </a:spcBef>
              <a:buNone/>
            </a:pPr>
            <a:r>
              <a:rPr lang="en-US" sz="2400" dirty="0">
                <a:solidFill>
                  <a:prstClr val="black"/>
                </a:solidFill>
                <a:latin typeface="Consolas" panose="020B0609020204030204" pitchFamily="49" charset="0"/>
                <a:cs typeface="Consolas" panose="020B0609020204030204" pitchFamily="49" charset="0"/>
              </a:rPr>
              <a:t>    </a:t>
            </a:r>
            <a:r>
              <a:rPr lang="en-US" sz="2400" b="1" dirty="0">
                <a:solidFill>
                  <a:srgbClr val="C00000"/>
                </a:solidFill>
                <a:latin typeface="Consolas" panose="020B0609020204030204" pitchFamily="49" charset="0"/>
                <a:cs typeface="Consolas" panose="020B0609020204030204" pitchFamily="49" charset="0"/>
              </a:rPr>
              <a:t>assert(</a:t>
            </a:r>
            <a:r>
              <a:rPr lang="en-US" sz="2400" b="1" dirty="0" err="1">
                <a:solidFill>
                  <a:srgbClr val="C00000"/>
                </a:solidFill>
                <a:latin typeface="Consolas" panose="020B0609020204030204" pitchFamily="49" charset="0"/>
                <a:cs typeface="Consolas" panose="020B0609020204030204" pitchFamily="49" charset="0"/>
              </a:rPr>
              <a:t>arr</a:t>
            </a:r>
            <a:r>
              <a:rPr lang="en-US" sz="2400" b="1" dirty="0">
                <a:solidFill>
                  <a:srgbClr val="C00000"/>
                </a:solidFill>
                <a:latin typeface="Consolas" panose="020B0609020204030204" pitchFamily="49" charset="0"/>
                <a:cs typeface="Consolas" panose="020B0609020204030204" pitchFamily="49" charset="0"/>
              </a:rPr>
              <a:t> != NULL);</a:t>
            </a:r>
            <a:endParaRPr lang="en-US" sz="2400" dirty="0">
              <a:latin typeface="Consolas" panose="020B0609020204030204" pitchFamily="49" charset="0"/>
              <a:cs typeface="Consolas" panose="020B0609020204030204" pitchFamily="49" charset="0"/>
            </a:endParaRP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for</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a:t>
            </a:r>
            <a:r>
              <a:rPr lang="en-US" sz="2400" dirty="0" err="1">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+ 1);</a:t>
            </a:r>
          </a:p>
          <a:p>
            <a:pPr marL="582613" indent="0">
              <a:spcBef>
                <a:spcPts val="0"/>
              </a:spcBef>
              <a:buNone/>
            </a:pP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a:p>
            <a:pPr marL="582613" indent="0">
              <a:spcBef>
                <a:spcPts val="0"/>
              </a:spcBef>
              <a:buNone/>
            </a:pPr>
            <a:r>
              <a:rPr lang="en-US" sz="2400" dirty="0">
                <a:latin typeface="Consolas" panose="020B0609020204030204" pitchFamily="49" charset="0"/>
                <a:cs typeface="Consolas" panose="020B0609020204030204" pitchFamily="49" charset="0"/>
              </a:rPr>
              <a:t>}</a:t>
            </a:r>
          </a:p>
          <a:p>
            <a:pPr lvl="0"/>
            <a:r>
              <a:rPr lang="en-US" dirty="0">
                <a:solidFill>
                  <a:prstClr val="black"/>
                </a:solidFill>
                <a:cs typeface="Courier New" panose="02070309020205020404" pitchFamily="49" charset="0"/>
              </a:rPr>
              <a:t>If an allocation error occurs (e.g., out of heap memory), malloc will return NULL. This is an important case to check </a:t>
            </a:r>
            <a:r>
              <a:rPr lang="en-US" b="1" dirty="0">
                <a:solidFill>
                  <a:prstClr val="black"/>
                </a:solidFill>
                <a:cs typeface="Courier New" panose="02070309020205020404" pitchFamily="49" charset="0"/>
              </a:rPr>
              <a:t>for robustness</a:t>
            </a:r>
            <a:r>
              <a:rPr lang="en-US" dirty="0">
                <a:solidFill>
                  <a:prstClr val="black"/>
                </a:solidFill>
                <a:cs typeface="Courier New" panose="02070309020205020404" pitchFamily="49" charset="0"/>
              </a:rPr>
              <a:t>.</a:t>
            </a:r>
          </a:p>
          <a:p>
            <a:pPr lvl="0"/>
            <a:r>
              <a:rPr lang="en-US" b="1" dirty="0">
                <a:solidFill>
                  <a:prstClr val="black"/>
                </a:solidFill>
                <a:cs typeface="Courier New" panose="02070309020205020404" pitchFamily="49" charset="0"/>
              </a:rPr>
              <a:t>assert</a:t>
            </a:r>
            <a:r>
              <a:rPr lang="en-US" dirty="0">
                <a:solidFill>
                  <a:prstClr val="black"/>
                </a:solidFill>
                <a:cs typeface="Courier New" panose="02070309020205020404" pitchFamily="49" charset="0"/>
              </a:rPr>
              <a:t> will intentionally end the program if the provided condition is false.  A memory allocation error is significant, and we should terminate the program when we see them.</a:t>
            </a:r>
            <a:endParaRPr lang="en-US" b="1" dirty="0">
              <a:solidFill>
                <a:prstClr val="black"/>
              </a:solidFill>
              <a:cs typeface="Courier New" panose="02070309020205020404" pitchFamily="49" charset="0"/>
            </a:endParaRPr>
          </a:p>
        </p:txBody>
      </p:sp>
      <p:sp>
        <p:nvSpPr>
          <p:cNvPr id="5" name="// file: strcmp_ex.c…">
            <a:extLst>
              <a:ext uri="{FF2B5EF4-FFF2-40B4-BE49-F238E27FC236}">
                <a16:creationId xmlns:a16="http://schemas.microsoft.com/office/drawing/2014/main" id="{4A5384CC-AC09-0B4B-B425-9AD25E860646}"/>
              </a:ext>
            </a:extLst>
          </p:cNvPr>
          <p:cNvSpPr txBox="1"/>
          <p:nvPr/>
        </p:nvSpPr>
        <p:spPr>
          <a:xfrm flipH="1">
            <a:off x="152400" y="1752600"/>
            <a:ext cx="615462" cy="2761782"/>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p:txBody>
      </p:sp>
      <p:sp>
        <p:nvSpPr>
          <p:cNvPr id="6" name="Right Arrow 5">
            <a:extLst>
              <a:ext uri="{FF2B5EF4-FFF2-40B4-BE49-F238E27FC236}">
                <a16:creationId xmlns:a16="http://schemas.microsoft.com/office/drawing/2014/main" id="{9C2D1FF0-193F-C644-AA0D-866E7DF9EDF9}"/>
              </a:ext>
            </a:extLst>
          </p:cNvPr>
          <p:cNvSpPr/>
          <p:nvPr/>
        </p:nvSpPr>
        <p:spPr>
          <a:xfrm>
            <a:off x="76200" y="2362200"/>
            <a:ext cx="234156"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778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2C47-4B30-A646-9A8B-C83F755BB659}"/>
              </a:ext>
            </a:extLst>
          </p:cNvPr>
          <p:cNvSpPr>
            <a:spLocks noGrp="1"/>
          </p:cNvSpPr>
          <p:nvPr>
            <p:ph type="title"/>
          </p:nvPr>
        </p:nvSpPr>
        <p:spPr/>
        <p:txBody>
          <a:bodyPr/>
          <a:lstStyle/>
          <a:p>
            <a:r>
              <a:rPr lang="en-US" dirty="0"/>
              <a:t>Other heap allocations: </a:t>
            </a:r>
            <a:r>
              <a:rPr lang="en-US" dirty="0" err="1">
                <a:latin typeface="Consolas" panose="020B0609020204030204" pitchFamily="49" charset="0"/>
                <a:cs typeface="Consolas" panose="020B0609020204030204" pitchFamily="49" charset="0"/>
              </a:rPr>
              <a:t>calloc</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313AA05C-2F1A-F542-B183-8701C9131758}"/>
              </a:ext>
            </a:extLst>
          </p:cNvPr>
          <p:cNvSpPr>
            <a:spLocks noGrp="1"/>
          </p:cNvSpPr>
          <p:nvPr>
            <p:ph idx="1"/>
          </p:nvPr>
        </p:nvSpPr>
        <p:spPr/>
        <p:txBody>
          <a:bodyPr/>
          <a:lstStyle/>
          <a:p>
            <a:pPr marL="0" indent="0">
              <a:spcAft>
                <a:spcPts val="600"/>
              </a:spcAft>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calloc</a:t>
            </a:r>
            <a:r>
              <a:rPr lang="en-US" dirty="0">
                <a:latin typeface="Consolas" panose="020B0609020204030204" pitchFamily="49" charset="0"/>
                <a:cs typeface="Consolas" panose="020B0609020204030204" pitchFamily="49" charset="0"/>
              </a:rPr>
              <a:t>(</a:t>
            </a:r>
            <a:r>
              <a:rPr lang="en-US" dirty="0" err="1">
                <a:solidFill>
                  <a:srgbClr val="00B050"/>
                </a:solidFill>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nmemb</a:t>
            </a:r>
            <a:r>
              <a:rPr lang="en-US" dirty="0">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size</a:t>
            </a:r>
            <a:r>
              <a:rPr lang="en-US" dirty="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pPr marL="0" indent="0">
              <a:buNone/>
            </a:pPr>
            <a:r>
              <a:rPr lang="en-US" b="1" dirty="0" err="1">
                <a:latin typeface="Consolas" panose="020B0609020204030204" pitchFamily="49" charset="0"/>
                <a:cs typeface="Consolas" panose="020B0609020204030204" pitchFamily="49" charset="0"/>
              </a:rPr>
              <a:t>calloc</a:t>
            </a:r>
            <a:r>
              <a:rPr lang="en-US" dirty="0"/>
              <a:t> is like </a:t>
            </a:r>
            <a:r>
              <a:rPr lang="en-US" dirty="0">
                <a:latin typeface="Consolas" panose="020B0609020204030204" pitchFamily="49" charset="0"/>
                <a:cs typeface="Consolas" panose="020B0609020204030204" pitchFamily="49" charset="0"/>
              </a:rPr>
              <a:t>malloc</a:t>
            </a:r>
            <a:r>
              <a:rPr lang="en-US" dirty="0"/>
              <a:t> that </a:t>
            </a:r>
            <a:r>
              <a:rPr lang="en-US" b="1" dirty="0"/>
              <a:t>zeros out</a:t>
            </a:r>
            <a:r>
              <a:rPr lang="en-US" dirty="0"/>
              <a:t> the memory for you—thanks, </a:t>
            </a:r>
            <a:r>
              <a:rPr lang="en-US" dirty="0" err="1">
                <a:latin typeface="Consolas" panose="020B0609020204030204" pitchFamily="49" charset="0"/>
                <a:cs typeface="Consolas" panose="020B0609020204030204" pitchFamily="49" charset="0"/>
              </a:rPr>
              <a:t>calloc</a:t>
            </a:r>
            <a:r>
              <a:rPr lang="en-US" dirty="0"/>
              <a:t>!</a:t>
            </a:r>
            <a:br>
              <a:rPr lang="en-US" dirty="0">
                <a:solidFill>
                  <a:srgbClr val="00B050"/>
                </a:solidFill>
                <a:latin typeface="Consolas" panose="020B0609020204030204" pitchFamily="49" charset="0"/>
                <a:cs typeface="Consolas" panose="020B0609020204030204" pitchFamily="49" charset="0"/>
              </a:rPr>
            </a:br>
            <a:endParaRPr lang="en-US" dirty="0"/>
          </a:p>
          <a:p>
            <a:r>
              <a:rPr lang="en-US" dirty="0"/>
              <a:t>You might notice its interface is also a little different—it takes two parameters, which are multiplied to calculate the number of bytes (</a:t>
            </a:r>
            <a:r>
              <a:rPr lang="en-US" dirty="0" err="1">
                <a:latin typeface="Consolas" panose="020B0609020204030204" pitchFamily="49" charset="0"/>
                <a:cs typeface="Consolas" panose="020B0609020204030204" pitchFamily="49" charset="0"/>
              </a:rPr>
              <a:t>nmemb</a:t>
            </a:r>
            <a:r>
              <a:rPr lang="en-US" dirty="0">
                <a:latin typeface="Consolas" panose="020B0609020204030204" pitchFamily="49" charset="0"/>
                <a:cs typeface="Consolas" panose="020B0609020204030204" pitchFamily="49" charset="0"/>
              </a:rPr>
              <a:t> * size</a:t>
            </a:r>
            <a:r>
              <a:rPr lang="en-US" dirty="0"/>
              <a:t>).</a:t>
            </a:r>
          </a:p>
          <a:p>
            <a:pPr marL="0" indent="0">
              <a:buNone/>
            </a:pPr>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b="1" dirty="0" err="1"/>
              <a:t>calloc</a:t>
            </a:r>
            <a:r>
              <a:rPr lang="en-US" dirty="0"/>
              <a:t> is more expensive than </a:t>
            </a:r>
            <a:r>
              <a:rPr lang="en-US" b="1" dirty="0"/>
              <a:t>malloc</a:t>
            </a:r>
            <a:r>
              <a:rPr lang="en-US" dirty="0"/>
              <a:t> because it zeroes out all memory.  Use only when absolutely necessary!</a:t>
            </a:r>
          </a:p>
        </p:txBody>
      </p:sp>
      <p:sp>
        <p:nvSpPr>
          <p:cNvPr id="4" name="TextBox 3">
            <a:extLst>
              <a:ext uri="{FF2B5EF4-FFF2-40B4-BE49-F238E27FC236}">
                <a16:creationId xmlns:a16="http://schemas.microsoft.com/office/drawing/2014/main" id="{CE7C13D6-1DC8-8746-B26F-546EFE0BD2D7}"/>
              </a:ext>
            </a:extLst>
          </p:cNvPr>
          <p:cNvSpPr txBox="1"/>
          <p:nvPr/>
        </p:nvSpPr>
        <p:spPr>
          <a:xfrm>
            <a:off x="717819" y="3505200"/>
            <a:ext cx="7491153" cy="2067233"/>
          </a:xfrm>
          <a:prstGeom prst="rect">
            <a:avLst/>
          </a:prstGeom>
          <a:noFill/>
        </p:spPr>
        <p:txBody>
          <a:bodyPr wrap="none" rtlCol="0">
            <a:spAutoFit/>
          </a:bodyPr>
          <a:lstStyle/>
          <a:p>
            <a:pPr algn="l">
              <a:buClr>
                <a:schemeClr val="accent2"/>
              </a:buClr>
            </a:pPr>
            <a:r>
              <a:rPr lang="en-US" sz="2400" dirty="0">
                <a:solidFill>
                  <a:srgbClr val="C00000"/>
                </a:solidFill>
                <a:latin typeface="Consolas" panose="020B0609020204030204" pitchFamily="49" charset="0"/>
                <a:cs typeface="Consolas" panose="020B0609020204030204" pitchFamily="49" charset="0"/>
              </a:rPr>
              <a:t>// allocate and zero 20 </a:t>
            </a:r>
            <a:r>
              <a:rPr lang="en-US" sz="2400" dirty="0" err="1">
                <a:solidFill>
                  <a:srgbClr val="C00000"/>
                </a:solidFill>
                <a:latin typeface="Consolas" panose="020B0609020204030204" pitchFamily="49" charset="0"/>
                <a:cs typeface="Consolas" panose="020B0609020204030204" pitchFamily="49" charset="0"/>
              </a:rPr>
              <a:t>ints</a:t>
            </a:r>
            <a:endParaRPr lang="en-US" sz="2400" dirty="0">
              <a:solidFill>
                <a:srgbClr val="C00000"/>
              </a:solidFill>
              <a:latin typeface="Consolas" panose="020B0609020204030204" pitchFamily="49" charset="0"/>
              <a:cs typeface="Consolas" panose="020B0609020204030204" pitchFamily="49" charset="0"/>
            </a:endParaRPr>
          </a:p>
          <a:p>
            <a:pPr algn="l">
              <a:buClr>
                <a:schemeClr val="accent2"/>
              </a:buClr>
            </a:pPr>
            <a:r>
              <a:rPr lang="en-US" sz="2400" dirty="0">
                <a:latin typeface="Consolas" panose="020B0609020204030204" pitchFamily="49" charset="0"/>
                <a:cs typeface="Consolas" panose="020B0609020204030204" pitchFamily="49" charset="0"/>
              </a:rPr>
              <a:t>int *scores = </a:t>
            </a:r>
            <a:r>
              <a:rPr lang="en-US" sz="2400" b="1" dirty="0" err="1">
                <a:latin typeface="Consolas" panose="020B0609020204030204" pitchFamily="49" charset="0"/>
                <a:cs typeface="Consolas" panose="020B0609020204030204" pitchFamily="49" charset="0"/>
              </a:rPr>
              <a:t>calloc</a:t>
            </a:r>
            <a:r>
              <a:rPr lang="en-US" sz="2400" dirty="0">
                <a:latin typeface="Consolas" panose="020B0609020204030204" pitchFamily="49" charset="0"/>
                <a:cs typeface="Consolas" panose="020B0609020204030204" pitchFamily="49" charset="0"/>
              </a:rPr>
              <a:t>(20,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(int));</a:t>
            </a:r>
          </a:p>
          <a:p>
            <a:pPr marL="0" indent="0" algn="l">
              <a:spcBef>
                <a:spcPts val="1000"/>
              </a:spcBef>
              <a:buNone/>
            </a:pPr>
            <a:r>
              <a:rPr lang="en-US" sz="2400" dirty="0">
                <a:solidFill>
                  <a:srgbClr val="C00000"/>
                </a:solidFill>
                <a:latin typeface="Consolas" panose="020B0609020204030204" pitchFamily="49" charset="0"/>
                <a:cs typeface="Consolas" panose="020B0609020204030204" pitchFamily="49" charset="0"/>
              </a:rPr>
              <a:t>// alternate (but slower)</a:t>
            </a:r>
          </a:p>
          <a:p>
            <a:pPr marL="0" indent="0" algn="l">
              <a:buNone/>
            </a:pPr>
            <a:r>
              <a:rPr lang="en-US" sz="2400" dirty="0">
                <a:latin typeface="Consolas" panose="020B0609020204030204" pitchFamily="49" charset="0"/>
                <a:cs typeface="Consolas" panose="020B0609020204030204" pitchFamily="49" charset="0"/>
              </a:rPr>
              <a:t>int *scores = </a:t>
            </a:r>
            <a:r>
              <a:rPr lang="en-US" sz="2400" b="1" dirty="0">
                <a:latin typeface="Consolas" panose="020B0609020204030204" pitchFamily="49" charset="0"/>
                <a:cs typeface="Consolas" panose="020B0609020204030204" pitchFamily="49" charset="0"/>
              </a:rPr>
              <a:t>malloc</a:t>
            </a:r>
            <a:r>
              <a:rPr lang="en-US" sz="2400" dirty="0">
                <a:latin typeface="Consolas" panose="020B0609020204030204" pitchFamily="49" charset="0"/>
                <a:cs typeface="Consolas" panose="020B0609020204030204" pitchFamily="49" charset="0"/>
              </a:rPr>
              <a:t>(20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(int));</a:t>
            </a:r>
          </a:p>
          <a:p>
            <a:pPr marL="0" indent="0" algn="l">
              <a:buNone/>
            </a:pPr>
            <a:r>
              <a:rPr lang="en-US" sz="2400" dirty="0">
                <a:latin typeface="Consolas" panose="020B0609020204030204" pitchFamily="49" charset="0"/>
                <a:cs typeface="Consolas" panose="020B0609020204030204" pitchFamily="49" charset="0"/>
              </a:rPr>
              <a:t>for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20;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scores[</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p:txBody>
      </p:sp>
    </p:spTree>
    <p:extLst>
      <p:ext uri="{BB962C8B-B14F-4D97-AF65-F5344CB8AC3E}">
        <p14:creationId xmlns:p14="http://schemas.microsoft.com/office/powerpoint/2010/main" val="3233238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2C47-4B30-A646-9A8B-C83F755BB659}"/>
              </a:ext>
            </a:extLst>
          </p:cNvPr>
          <p:cNvSpPr>
            <a:spLocks noGrp="1"/>
          </p:cNvSpPr>
          <p:nvPr>
            <p:ph type="title"/>
          </p:nvPr>
        </p:nvSpPr>
        <p:spPr/>
        <p:txBody>
          <a:bodyPr/>
          <a:lstStyle/>
          <a:p>
            <a:r>
              <a:rPr lang="en-US" dirty="0"/>
              <a:t>Other heap allocations: </a:t>
            </a:r>
            <a:r>
              <a:rPr lang="en-US" dirty="0" err="1">
                <a:latin typeface="Consolas" panose="020B0609020204030204" pitchFamily="49" charset="0"/>
                <a:cs typeface="Consolas" panose="020B0609020204030204" pitchFamily="49" charset="0"/>
              </a:rPr>
              <a:t>strdup</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313AA05C-2F1A-F542-B183-8701C9131758}"/>
              </a:ext>
            </a:extLst>
          </p:cNvPr>
          <p:cNvSpPr>
            <a:spLocks noGrp="1"/>
          </p:cNvSpPr>
          <p:nvPr>
            <p:ph idx="1"/>
          </p:nvPr>
        </p:nvSpPr>
        <p:spPr/>
        <p:txBody>
          <a:bodyPr/>
          <a:lstStyle/>
          <a:p>
            <a:pPr marL="0" indent="0">
              <a:spcBef>
                <a:spcPts val="0"/>
              </a:spcBef>
              <a:spcAft>
                <a:spcPts val="600"/>
              </a:spcAft>
              <a:buNone/>
            </a:pPr>
            <a:r>
              <a:rPr lang="en-US" dirty="0">
                <a:solidFill>
                  <a:srgbClr val="00B050"/>
                </a:solidFill>
                <a:latin typeface="Consolas" panose="020B0609020204030204" pitchFamily="49" charset="0"/>
                <a:cs typeface="Consolas" panose="020B0609020204030204" pitchFamily="49" charset="0"/>
              </a:rPr>
              <a:t>char</a:t>
            </a: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00B050"/>
                </a:solidFill>
                <a:latin typeface="Consolas" panose="020B0609020204030204" pitchFamily="49" charset="0"/>
                <a:cs typeface="Consolas" panose="020B0609020204030204" pitchFamily="49" charset="0"/>
              </a:rPr>
              <a:t>char</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pPr marL="0" indent="0">
              <a:buNone/>
            </a:pPr>
            <a:r>
              <a:rPr lang="en-US" b="1" dirty="0" err="1">
                <a:latin typeface="Consolas" panose="020B0609020204030204" pitchFamily="49" charset="0"/>
                <a:cs typeface="Consolas" panose="020B0609020204030204" pitchFamily="49" charset="0"/>
              </a:rPr>
              <a:t>strdup</a:t>
            </a:r>
            <a:r>
              <a:rPr lang="en-US" dirty="0"/>
              <a:t> is a convenience function that returns a </a:t>
            </a:r>
            <a:r>
              <a:rPr lang="en-US" b="1" dirty="0"/>
              <a:t>null-terminated</a:t>
            </a:r>
            <a:r>
              <a:rPr lang="en-US" dirty="0"/>
              <a:t>, heap-allocated string with the provided text, instead of requiring you to </a:t>
            </a:r>
            <a:r>
              <a:rPr lang="en-US" b="1" dirty="0">
                <a:latin typeface="Consolas" panose="020B0609020204030204" pitchFamily="49" charset="0"/>
                <a:cs typeface="Consolas" panose="020B0609020204030204" pitchFamily="49" charset="0"/>
              </a:rPr>
              <a:t>malloc</a:t>
            </a:r>
            <a:r>
              <a:rPr lang="en-US" dirty="0"/>
              <a:t> and copy in the string yourself.</a:t>
            </a:r>
          </a:p>
          <a:p>
            <a:pPr marL="0" indent="0">
              <a:buNone/>
            </a:pPr>
            <a:endParaRPr lang="en-US" b="1" dirty="0"/>
          </a:p>
          <a:p>
            <a:pPr marL="0" indent="0">
              <a:buNone/>
            </a:pPr>
            <a:r>
              <a:rPr lang="en-US" dirty="0">
                <a:solidFill>
                  <a:srgbClr val="00B050"/>
                </a:solidFill>
                <a:latin typeface="Consolas" panose="020B0609020204030204" pitchFamily="49" charset="0"/>
                <a:cs typeface="Consolas" panose="020B0609020204030204" pitchFamily="49" charset="0"/>
              </a:rPr>
              <a:t>char</a:t>
            </a:r>
            <a:r>
              <a:rPr lang="en-US" dirty="0">
                <a:latin typeface="Consolas" panose="020B0609020204030204" pitchFamily="49" charset="0"/>
                <a:cs typeface="Consolas" panose="020B0609020204030204" pitchFamily="49" charset="0"/>
              </a:rPr>
              <a:t> *str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7030A0"/>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	</a:t>
            </a:r>
            <a:r>
              <a:rPr lang="en-US" dirty="0">
                <a:solidFill>
                  <a:srgbClr val="C00000"/>
                </a:solidFill>
                <a:latin typeface="Consolas" panose="020B0609020204030204" pitchFamily="49" charset="0"/>
                <a:cs typeface="Consolas" panose="020B0609020204030204" pitchFamily="49" charset="0"/>
              </a:rPr>
              <a:t>// on heap</a:t>
            </a: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str[0] = </a:t>
            </a:r>
            <a:r>
              <a:rPr lang="en-US" dirty="0">
                <a:solidFill>
                  <a:srgbClr val="7030A0"/>
                </a:solidFill>
                <a:latin typeface="Consolas" panose="020B0609020204030204" pitchFamily="49" charset="0"/>
                <a:cs typeface="Consolas" panose="020B0609020204030204" pitchFamily="49" charset="0"/>
              </a:rPr>
              <a:t>'h'</a:t>
            </a:r>
            <a:r>
              <a:rPr lang="en-US" dirty="0">
                <a:latin typeface="Consolas" panose="020B0609020204030204" pitchFamily="49" charset="0"/>
                <a:cs typeface="Consolas" panose="020B0609020204030204" pitchFamily="49" charset="0"/>
              </a:rPr>
              <a:t>;</a:t>
            </a:r>
            <a:endParaRPr lang="en-US" dirty="0">
              <a:solidFill>
                <a:srgbClr val="00B050"/>
              </a:solidFill>
              <a:latin typeface="Consolas" panose="020B0609020204030204" pitchFamily="49" charset="0"/>
              <a:cs typeface="Consolas" panose="020B0609020204030204" pitchFamily="49" charset="0"/>
            </a:endParaRPr>
          </a:p>
          <a:p>
            <a:endParaRPr lang="en-US" dirty="0"/>
          </a:p>
        </p:txBody>
      </p:sp>
      <p:sp>
        <p:nvSpPr>
          <p:cNvPr id="4" name="Rectangle 3">
            <a:extLst>
              <a:ext uri="{FF2B5EF4-FFF2-40B4-BE49-F238E27FC236}">
                <a16:creationId xmlns:a16="http://schemas.microsoft.com/office/drawing/2014/main" id="{3FEF1B21-B557-1C43-803B-7DED9F3608E8}"/>
              </a:ext>
            </a:extLst>
          </p:cNvPr>
          <p:cNvSpPr/>
          <p:nvPr/>
        </p:nvSpPr>
        <p:spPr bwMode="auto">
          <a:xfrm>
            <a:off x="533400" y="5334000"/>
            <a:ext cx="7257257" cy="86097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t>You could imagine </a:t>
            </a:r>
            <a:r>
              <a:rPr lang="en-US" sz="2400" b="1" dirty="0" err="1"/>
              <a:t>strdup</a:t>
            </a:r>
            <a:r>
              <a:rPr lang="en-US" sz="2400" dirty="0"/>
              <a:t> might be implemented in terms of </a:t>
            </a:r>
            <a:r>
              <a:rPr lang="en-US" sz="2400" b="1" dirty="0"/>
              <a:t>malloc</a:t>
            </a:r>
            <a:r>
              <a:rPr lang="en-US" sz="2400" dirty="0"/>
              <a:t> + </a:t>
            </a:r>
            <a:r>
              <a:rPr lang="en-US" sz="2400" b="1" dirty="0" err="1"/>
              <a:t>strcpy</a:t>
            </a:r>
            <a:r>
              <a:rPr lang="en-US" sz="2400" dirty="0"/>
              <a:t>. (In fact, it pretty much is.)</a:t>
            </a:r>
            <a:endParaRPr kumimoji="0" lang="en-US" sz="2400" i="0"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7204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3C38-F07F-144A-9DF0-9ACA77B14C92}"/>
              </a:ext>
            </a:extLst>
          </p:cNvPr>
          <p:cNvSpPr>
            <a:spLocks noGrp="1"/>
          </p:cNvSpPr>
          <p:nvPr>
            <p:ph type="title"/>
          </p:nvPr>
        </p:nvSpPr>
        <p:spPr/>
        <p:txBody>
          <a:bodyPr/>
          <a:lstStyle/>
          <a:p>
            <a:r>
              <a:rPr lang="en-US" dirty="0"/>
              <a:t>Cleaning Up with </a:t>
            </a:r>
            <a:r>
              <a:rPr lang="en-US" dirty="0">
                <a:latin typeface="Consolas" panose="020B0609020204030204" pitchFamily="49" charset="0"/>
                <a:cs typeface="Consolas" panose="020B0609020204030204" pitchFamily="49" charset="0"/>
              </a:rPr>
              <a:t>free</a:t>
            </a:r>
          </a:p>
        </p:txBody>
      </p:sp>
      <p:sp>
        <p:nvSpPr>
          <p:cNvPr id="3" name="Content Placeholder 2">
            <a:extLst>
              <a:ext uri="{FF2B5EF4-FFF2-40B4-BE49-F238E27FC236}">
                <a16:creationId xmlns:a16="http://schemas.microsoft.com/office/drawing/2014/main" id="{6FA8BE9D-3CBB-A144-AF55-EDEAB3F75C83}"/>
              </a:ext>
            </a:extLst>
          </p:cNvPr>
          <p:cNvSpPr>
            <a:spLocks noGrp="1"/>
          </p:cNvSpPr>
          <p:nvPr>
            <p:ph idx="1"/>
          </p:nvPr>
        </p:nvSpPr>
        <p:spPr>
          <a:xfrm>
            <a:off x="152400" y="1295400"/>
            <a:ext cx="11811000" cy="5486400"/>
          </a:xfrm>
        </p:spPr>
        <p:txBody>
          <a:bodyPr/>
          <a:lstStyle/>
          <a:p>
            <a:pPr marL="0" indent="0">
              <a:spcAft>
                <a:spcPts val="600"/>
              </a:spcAft>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free</a:t>
            </a:r>
            <a:r>
              <a:rPr lang="en-US" dirty="0">
                <a:latin typeface="Consolas" panose="020B0609020204030204" pitchFamily="49" charset="0"/>
                <a:cs typeface="Consolas" panose="020B0609020204030204" pitchFamily="49" charset="0"/>
              </a:rPr>
              <a:t>(</a:t>
            </a: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p>
          <a:p>
            <a:r>
              <a:rPr lang="en-US" dirty="0"/>
              <a:t>If we allocated memory on the heap and no longer need it, it is our responsibility to deallocate it.</a:t>
            </a:r>
          </a:p>
          <a:p>
            <a:r>
              <a:rPr lang="en-US" dirty="0"/>
              <a:t>To do this, use the </a:t>
            </a:r>
            <a:r>
              <a:rPr lang="en-US" b="1" dirty="0">
                <a:latin typeface="Consolas" panose="020B0609020204030204" pitchFamily="49" charset="0"/>
                <a:cs typeface="Consolas" panose="020B0609020204030204" pitchFamily="49" charset="0"/>
              </a:rPr>
              <a:t>free</a:t>
            </a:r>
            <a:r>
              <a:rPr lang="en-US" dirty="0"/>
              <a:t> command and pass in the </a:t>
            </a:r>
            <a:r>
              <a:rPr lang="en-US" i="1" dirty="0"/>
              <a:t>starting address on the heap for the memory you no longer need.</a:t>
            </a:r>
          </a:p>
          <a:p>
            <a:r>
              <a:rPr lang="en-US" dirty="0"/>
              <a:t>Example:</a:t>
            </a:r>
          </a:p>
          <a:p>
            <a:pPr marL="0" indent="0">
              <a:buNone/>
            </a:pP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char</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bytes</a:t>
            </a:r>
            <a:r>
              <a:rPr lang="en-US" dirty="0">
                <a:latin typeface="Consolas" panose="020B0609020204030204" pitchFamily="49" charset="0"/>
                <a:cs typeface="Consolas" panose="020B0609020204030204" pitchFamily="49" charset="0"/>
              </a:rPr>
              <a:t> = malloc(4);</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free(bytes);</a:t>
            </a:r>
          </a:p>
        </p:txBody>
      </p:sp>
    </p:spTree>
    <p:extLst>
      <p:ext uri="{BB962C8B-B14F-4D97-AF65-F5344CB8AC3E}">
        <p14:creationId xmlns:p14="http://schemas.microsoft.com/office/powerpoint/2010/main" val="265116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Free</a:t>
            </a:r>
          </a:p>
        </p:txBody>
      </p:sp>
      <p:sp>
        <p:nvSpPr>
          <p:cNvPr id="3" name="Content Placeholder 2">
            <a:extLst>
              <a:ext uri="{FF2B5EF4-FFF2-40B4-BE49-F238E27FC236}">
                <a16:creationId xmlns:a16="http://schemas.microsoft.com/office/drawing/2014/main" id="{9DD3F7D9-98ED-C64B-BE21-9BE21B495992}"/>
              </a:ext>
            </a:extLst>
          </p:cNvPr>
          <p:cNvSpPr>
            <a:spLocks noGrp="1"/>
          </p:cNvSpPr>
          <p:nvPr>
            <p:ph idx="1"/>
          </p:nvPr>
        </p:nvSpPr>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free</a:t>
            </a:r>
            <a:r>
              <a:rPr lang="en-US" dirty="0">
                <a:latin typeface="Consolas" panose="020B0609020204030204" pitchFamily="49" charset="0"/>
                <a:cs typeface="Consolas" panose="020B0609020204030204" pitchFamily="49" charset="0"/>
              </a:rPr>
              <a:t>(</a:t>
            </a: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buNone/>
            </a:pPr>
            <a:r>
              <a:rPr lang="en-US" dirty="0"/>
              <a:t>When you free an allocation, you are freeing up what it </a:t>
            </a:r>
            <a:r>
              <a:rPr lang="en-US" i="1" dirty="0"/>
              <a:t>points </a:t>
            </a:r>
            <a:r>
              <a:rPr lang="en-US" dirty="0"/>
              <a:t>to.  You are not deallocating the pointer itself.  You can still use the pointer to point to something else.</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("hello");</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free(str);</a:t>
            </a:r>
          </a:p>
          <a:p>
            <a:pPr marL="0" indent="0">
              <a:buNone/>
            </a:pPr>
            <a:r>
              <a:rPr lang="en-US" dirty="0">
                <a:latin typeface="Consolas" panose="020B0609020204030204" pitchFamily="49" charset="0"/>
                <a:cs typeface="Consolas" panose="020B0609020204030204" pitchFamily="49" charset="0"/>
              </a:rPr>
              <a:t>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("hi");</a:t>
            </a:r>
          </a:p>
          <a:p>
            <a:pPr marL="0" indent="0">
              <a:buNone/>
            </a:pPr>
            <a:endParaRPr lang="en-US" dirty="0">
              <a:solidFill>
                <a:srgbClr val="00B050"/>
              </a:solidFill>
              <a:latin typeface="Consolas" panose="020B0609020204030204" pitchFamily="49" charset="0"/>
              <a:cs typeface="Consolas" panose="020B0609020204030204" pitchFamily="49" charset="0"/>
            </a:endParaRPr>
          </a:p>
        </p:txBody>
      </p:sp>
      <p:pic>
        <p:nvPicPr>
          <p:cNvPr id="4" name="Picture 3">
            <a:extLst>
              <a:ext uri="{FF2B5EF4-FFF2-40B4-BE49-F238E27FC236}">
                <a16:creationId xmlns:a16="http://schemas.microsoft.com/office/drawing/2014/main" id="{0D920ACB-CD8D-D200-997E-837E2E7B0F1C}"/>
              </a:ext>
            </a:extLst>
          </p:cNvPr>
          <p:cNvPicPr>
            <a:picLocks noChangeAspect="1"/>
          </p:cNvPicPr>
          <p:nvPr/>
        </p:nvPicPr>
        <p:blipFill>
          <a:blip r:embed="rId2"/>
          <a:stretch>
            <a:fillRect/>
          </a:stretch>
        </p:blipFill>
        <p:spPr>
          <a:xfrm>
            <a:off x="11074473" y="5689533"/>
            <a:ext cx="958502" cy="833329"/>
          </a:xfrm>
          <a:prstGeom prst="rect">
            <a:avLst/>
          </a:prstGeom>
        </p:spPr>
      </p:pic>
    </p:spTree>
    <p:extLst>
      <p:ext uri="{BB962C8B-B14F-4D97-AF65-F5344CB8AC3E}">
        <p14:creationId xmlns:p14="http://schemas.microsoft.com/office/powerpoint/2010/main" val="6387816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F020-1B02-2341-BEEE-40D207B0949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free</a:t>
            </a:r>
            <a:r>
              <a:rPr lang="en-US" dirty="0"/>
              <a:t> details</a:t>
            </a:r>
          </a:p>
        </p:txBody>
      </p:sp>
      <p:sp>
        <p:nvSpPr>
          <p:cNvPr id="3" name="Content Placeholder 2">
            <a:extLst>
              <a:ext uri="{FF2B5EF4-FFF2-40B4-BE49-F238E27FC236}">
                <a16:creationId xmlns:a16="http://schemas.microsoft.com/office/drawing/2014/main" id="{C0855BF9-5F8F-9B4C-B4F3-22AB4FFDC466}"/>
              </a:ext>
            </a:extLst>
          </p:cNvPr>
          <p:cNvSpPr>
            <a:spLocks noGrp="1"/>
          </p:cNvSpPr>
          <p:nvPr>
            <p:ph sz="half" idx="1"/>
          </p:nvPr>
        </p:nvSpPr>
        <p:spPr>
          <a:xfrm>
            <a:off x="152400" y="1295400"/>
            <a:ext cx="6096000" cy="5181600"/>
          </a:xfrm>
        </p:spPr>
        <p:txBody>
          <a:bodyPr/>
          <a:lstStyle/>
          <a:p>
            <a:pPr marL="0" indent="0">
              <a:buNone/>
            </a:pPr>
            <a:r>
              <a:rPr lang="en-US" dirty="0"/>
              <a:t>Even if you have multiple pointers to the same block of memory, each memory block should only be freed </a:t>
            </a:r>
            <a:r>
              <a:rPr lang="en-US" b="1" u="sng" dirty="0"/>
              <a:t>once</a:t>
            </a:r>
            <a:r>
              <a:rPr lang="en-US" dirty="0"/>
              <a:t>.</a:t>
            </a:r>
          </a:p>
        </p:txBody>
      </p:sp>
      <p:sp>
        <p:nvSpPr>
          <p:cNvPr id="5" name="Content Placeholder 4">
            <a:extLst>
              <a:ext uri="{FF2B5EF4-FFF2-40B4-BE49-F238E27FC236}">
                <a16:creationId xmlns:a16="http://schemas.microsoft.com/office/drawing/2014/main" id="{8A444524-FD1D-B448-B8FF-C2EEEFF87D33}"/>
              </a:ext>
            </a:extLst>
          </p:cNvPr>
          <p:cNvSpPr>
            <a:spLocks noGrp="1"/>
          </p:cNvSpPr>
          <p:nvPr>
            <p:ph sz="half" idx="10"/>
          </p:nvPr>
        </p:nvSpPr>
        <p:spPr>
          <a:xfrm>
            <a:off x="6662928" y="1299882"/>
            <a:ext cx="5224272" cy="5181600"/>
          </a:xfrm>
        </p:spPr>
        <p:txBody>
          <a:bodyPr/>
          <a:lstStyle/>
          <a:p>
            <a:pPr marL="0" indent="0">
              <a:buNone/>
            </a:pPr>
            <a:r>
              <a:rPr lang="en-US" dirty="0"/>
              <a:t>You must free the address you received in the previous allocation call. You cannot free just part of a previous allocation.</a:t>
            </a:r>
          </a:p>
          <a:p>
            <a:endParaRPr lang="en-US" dirty="0"/>
          </a:p>
        </p:txBody>
      </p:sp>
      <p:sp>
        <p:nvSpPr>
          <p:cNvPr id="4" name="TextBox 3">
            <a:extLst>
              <a:ext uri="{FF2B5EF4-FFF2-40B4-BE49-F238E27FC236}">
                <a16:creationId xmlns:a16="http://schemas.microsoft.com/office/drawing/2014/main" id="{D8556655-A24D-1946-860A-CA9863F0D47B}"/>
              </a:ext>
            </a:extLst>
          </p:cNvPr>
          <p:cNvSpPr txBox="1"/>
          <p:nvPr/>
        </p:nvSpPr>
        <p:spPr>
          <a:xfrm>
            <a:off x="152400" y="3429000"/>
            <a:ext cx="4262705" cy="2677656"/>
          </a:xfrm>
          <a:prstGeom prst="rect">
            <a:avLst/>
          </a:prstGeom>
          <a:noFill/>
        </p:spPr>
        <p:txBody>
          <a:bodyPr wrap="none" rtlCol="0">
            <a:spAutoFit/>
          </a:bodyPr>
          <a:lstStyle/>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bytes</a:t>
            </a:r>
            <a:r>
              <a:rPr lang="en-US" sz="2400" dirty="0">
                <a:latin typeface="Consolas" panose="020B0609020204030204" pitchFamily="49" charset="0"/>
                <a:cs typeface="Consolas" panose="020B0609020204030204" pitchFamily="49" charset="0"/>
              </a:rPr>
              <a:t> = malloc(4);</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bytes;</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free(bytes);</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algn="l">
              <a:buClr>
                <a:schemeClr val="accent2"/>
              </a:buClr>
            </a:pPr>
            <a:endParaRPr lang="en-US" sz="24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B232CF5-234B-6D4E-B7D5-DE07AB2F931A}"/>
              </a:ext>
            </a:extLst>
          </p:cNvPr>
          <p:cNvSpPr txBox="1"/>
          <p:nvPr/>
        </p:nvSpPr>
        <p:spPr>
          <a:xfrm>
            <a:off x="2819401" y="5331767"/>
            <a:ext cx="2743200" cy="1200329"/>
          </a:xfrm>
          <a:prstGeom prst="rect">
            <a:avLst/>
          </a:prstGeom>
          <a:noFill/>
          <a:ln w="38100">
            <a:solidFill>
              <a:schemeClr val="accent2">
                <a:lumMod val="75000"/>
              </a:schemeClr>
            </a:solidFill>
          </a:ln>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 Memory at this address was already freed!</a:t>
            </a:r>
          </a:p>
        </p:txBody>
      </p:sp>
      <p:sp>
        <p:nvSpPr>
          <p:cNvPr id="8" name="TextBox 7">
            <a:extLst>
              <a:ext uri="{FF2B5EF4-FFF2-40B4-BE49-F238E27FC236}">
                <a16:creationId xmlns:a16="http://schemas.microsoft.com/office/drawing/2014/main" id="{68983026-7361-1F40-9C0E-74697D6D076A}"/>
              </a:ext>
            </a:extLst>
          </p:cNvPr>
          <p:cNvSpPr txBox="1"/>
          <p:nvPr/>
        </p:nvSpPr>
        <p:spPr>
          <a:xfrm>
            <a:off x="6662928" y="3429000"/>
            <a:ext cx="4500295" cy="2308324"/>
          </a:xfrm>
          <a:prstGeom prst="rect">
            <a:avLst/>
          </a:prstGeom>
          <a:noFill/>
        </p:spPr>
        <p:txBody>
          <a:bodyPr wrap="square" rtlCol="0">
            <a:spAutoFit/>
          </a:bodyPr>
          <a:lstStyle/>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bytes</a:t>
            </a:r>
            <a:r>
              <a:rPr lang="en-US" sz="2400" dirty="0">
                <a:latin typeface="Consolas" panose="020B0609020204030204" pitchFamily="49" charset="0"/>
                <a:cs typeface="Consolas" panose="020B0609020204030204" pitchFamily="49" charset="0"/>
              </a:rPr>
              <a:t> = malloc(4);</a:t>
            </a:r>
          </a:p>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malloc(10);</a:t>
            </a: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free(bytes);		</a:t>
            </a: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+ 1);</a:t>
            </a:r>
            <a:endParaRPr lang="en-US" sz="2400" dirty="0">
              <a:latin typeface="Calibri" panose="020F0502020204030204" pitchFamily="34" charset="0"/>
              <a:cs typeface="Calibri" panose="020F0502020204030204" pitchFamily="34" charset="0"/>
            </a:endParaRPr>
          </a:p>
        </p:txBody>
      </p:sp>
      <p:sp>
        <p:nvSpPr>
          <p:cNvPr id="10" name="Left Arrow 9">
            <a:extLst>
              <a:ext uri="{FF2B5EF4-FFF2-40B4-BE49-F238E27FC236}">
                <a16:creationId xmlns:a16="http://schemas.microsoft.com/office/drawing/2014/main" id="{29FF691E-753A-BA4B-A4DD-3BC6BBE33420}"/>
              </a:ext>
            </a:extLst>
          </p:cNvPr>
          <p:cNvSpPr/>
          <p:nvPr/>
        </p:nvSpPr>
        <p:spPr>
          <a:xfrm>
            <a:off x="2362200" y="5331767"/>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AFA995F-59F9-214B-BDAB-E2B3F7610E6E}"/>
              </a:ext>
            </a:extLst>
          </p:cNvPr>
          <p:cNvSpPr txBox="1"/>
          <p:nvPr/>
        </p:nvSpPr>
        <p:spPr>
          <a:xfrm>
            <a:off x="10015728" y="4579203"/>
            <a:ext cx="492443" cy="461665"/>
          </a:xfrm>
          <a:prstGeom prst="rect">
            <a:avLst/>
          </a:prstGeom>
          <a:noFill/>
          <a:ln w="38100">
            <a:solidFill>
              <a:schemeClr val="accent2">
                <a:lumMod val="75000"/>
              </a:schemeClr>
            </a:solidFill>
          </a:ln>
        </p:spPr>
        <p:txBody>
          <a:bodyPr wrap="none" rtlCol="0">
            <a:spAutoFit/>
          </a:bodyPr>
          <a:lstStyle/>
          <a:p>
            <a:pPr algn="l">
              <a:buClr>
                <a:schemeClr val="accent2"/>
              </a:buClr>
            </a:pPr>
            <a:r>
              <a:rPr lang="en-US" sz="2400" dirty="0">
                <a:latin typeface="Calibri" panose="020F0502020204030204" pitchFamily="34" charset="0"/>
                <a:cs typeface="Calibri" panose="020F0502020204030204" pitchFamily="34" charset="0"/>
              </a:rPr>
              <a:t>✅</a:t>
            </a:r>
          </a:p>
        </p:txBody>
      </p:sp>
      <p:sp>
        <p:nvSpPr>
          <p:cNvPr id="12" name="Left Arrow 11">
            <a:extLst>
              <a:ext uri="{FF2B5EF4-FFF2-40B4-BE49-F238E27FC236}">
                <a16:creationId xmlns:a16="http://schemas.microsoft.com/office/drawing/2014/main" id="{BF6A2B01-F2DA-FD43-835B-E17EEB0D37F9}"/>
              </a:ext>
            </a:extLst>
          </p:cNvPr>
          <p:cNvSpPr/>
          <p:nvPr/>
        </p:nvSpPr>
        <p:spPr>
          <a:xfrm>
            <a:off x="9558528" y="4579203"/>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16E0C9-F4F6-AE4E-9EAF-853547A1DB5B}"/>
              </a:ext>
            </a:extLst>
          </p:cNvPr>
          <p:cNvSpPr txBox="1"/>
          <p:nvPr/>
        </p:nvSpPr>
        <p:spPr>
          <a:xfrm>
            <a:off x="10015728" y="5334000"/>
            <a:ext cx="492443" cy="461665"/>
          </a:xfrm>
          <a:prstGeom prst="rect">
            <a:avLst/>
          </a:prstGeom>
          <a:noFill/>
          <a:ln w="38100">
            <a:solidFill>
              <a:schemeClr val="accent2">
                <a:lumMod val="75000"/>
              </a:schemeClr>
            </a:solidFill>
          </a:ln>
        </p:spPr>
        <p:txBody>
          <a:bodyPr wrap="none" rtlCol="0">
            <a:spAutoFit/>
          </a:bodyPr>
          <a:lstStyle/>
          <a:p>
            <a:pPr algn="l">
              <a:buClr>
                <a:schemeClr val="accent2"/>
              </a:buClr>
            </a:pPr>
            <a:r>
              <a:rPr lang="en-US" sz="2400" dirty="0">
                <a:latin typeface="Calibri" panose="020F0502020204030204" pitchFamily="34" charset="0"/>
                <a:cs typeface="Calibri" panose="020F0502020204030204" pitchFamily="34" charset="0"/>
              </a:rPr>
              <a:t>❌</a:t>
            </a:r>
          </a:p>
        </p:txBody>
      </p:sp>
      <p:sp>
        <p:nvSpPr>
          <p:cNvPr id="14" name="Left Arrow 13">
            <a:extLst>
              <a:ext uri="{FF2B5EF4-FFF2-40B4-BE49-F238E27FC236}">
                <a16:creationId xmlns:a16="http://schemas.microsoft.com/office/drawing/2014/main" id="{BA638522-FD67-434B-99F2-5A267B264826}"/>
              </a:ext>
            </a:extLst>
          </p:cNvPr>
          <p:cNvSpPr/>
          <p:nvPr/>
        </p:nvSpPr>
        <p:spPr>
          <a:xfrm>
            <a:off x="9558528" y="5334000"/>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13A1EFE-FCB7-574E-86BA-D1ED7BDE62F0}"/>
              </a:ext>
            </a:extLst>
          </p:cNvPr>
          <p:cNvSpPr txBox="1"/>
          <p:nvPr/>
        </p:nvSpPr>
        <p:spPr>
          <a:xfrm>
            <a:off x="2819400" y="4563070"/>
            <a:ext cx="492443" cy="461665"/>
          </a:xfrm>
          <a:prstGeom prst="rect">
            <a:avLst/>
          </a:prstGeom>
          <a:noFill/>
          <a:ln w="38100">
            <a:solidFill>
              <a:schemeClr val="accent2">
                <a:lumMod val="75000"/>
              </a:schemeClr>
            </a:solidFill>
          </a:ln>
        </p:spPr>
        <p:txBody>
          <a:bodyPr wrap="none" rtlCol="0">
            <a:spAutoFit/>
          </a:bodyPr>
          <a:lstStyle/>
          <a:p>
            <a:pPr algn="l">
              <a:buClr>
                <a:schemeClr val="accent2"/>
              </a:buClr>
            </a:pPr>
            <a:r>
              <a:rPr lang="en-US" sz="2400" dirty="0">
                <a:latin typeface="Calibri" panose="020F0502020204030204" pitchFamily="34" charset="0"/>
                <a:cs typeface="Calibri" panose="020F0502020204030204" pitchFamily="34" charset="0"/>
              </a:rPr>
              <a:t>✅</a:t>
            </a:r>
          </a:p>
        </p:txBody>
      </p:sp>
      <p:sp>
        <p:nvSpPr>
          <p:cNvPr id="16" name="Left Arrow 15">
            <a:extLst>
              <a:ext uri="{FF2B5EF4-FFF2-40B4-BE49-F238E27FC236}">
                <a16:creationId xmlns:a16="http://schemas.microsoft.com/office/drawing/2014/main" id="{E087864C-C07B-374B-AA0A-919306DE0A18}"/>
              </a:ext>
            </a:extLst>
          </p:cNvPr>
          <p:cNvSpPr/>
          <p:nvPr/>
        </p:nvSpPr>
        <p:spPr>
          <a:xfrm>
            <a:off x="2362200" y="4563070"/>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462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p:bldP spid="11" grpId="0" animBg="1"/>
      <p:bldP spid="12" grpId="0" animBg="1"/>
      <p:bldP spid="13" grpId="0" animBg="1"/>
      <p:bldP spid="1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Memory Leaks</a:t>
            </a:r>
          </a:p>
        </p:txBody>
      </p:sp>
      <p:sp>
        <p:nvSpPr>
          <p:cNvPr id="3" name="Content Placeholder 2">
            <a:extLst>
              <a:ext uri="{FF2B5EF4-FFF2-40B4-BE49-F238E27FC236}">
                <a16:creationId xmlns:a16="http://schemas.microsoft.com/office/drawing/2014/main" id="{9DD3F7D9-98ED-C64B-BE21-9BE21B495992}"/>
              </a:ext>
            </a:extLst>
          </p:cNvPr>
          <p:cNvSpPr>
            <a:spLocks noGrp="1"/>
          </p:cNvSpPr>
          <p:nvPr>
            <p:ph idx="1"/>
          </p:nvPr>
        </p:nvSpPr>
        <p:spPr/>
        <p:txBody>
          <a:bodyPr/>
          <a:lstStyle/>
          <a:p>
            <a:pPr marL="0" indent="0">
              <a:buNone/>
            </a:pPr>
            <a:r>
              <a:rPr lang="en-US" dirty="0"/>
              <a:t>A </a:t>
            </a:r>
            <a:r>
              <a:rPr lang="en-US" b="1" dirty="0"/>
              <a:t>memory leak </a:t>
            </a:r>
            <a:r>
              <a:rPr lang="en-US" dirty="0"/>
              <a:t>is when you do not free memory you previously allocated.</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char *str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("hello");</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("hi"); </a:t>
            </a:r>
            <a:r>
              <a:rPr lang="en-US" dirty="0">
                <a:solidFill>
                  <a:srgbClr val="00B050"/>
                </a:solidFill>
                <a:latin typeface="Consolas" panose="020B0609020204030204" pitchFamily="49" charset="0"/>
                <a:cs typeface="Consolas" panose="020B0609020204030204" pitchFamily="49" charset="0"/>
              </a:rPr>
              <a:t>// memory leak!  Lost previous str</a:t>
            </a:r>
          </a:p>
          <a:p>
            <a:pPr marL="0"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78277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DD50-14EE-D04A-9C17-8BF4157147C3}"/>
              </a:ext>
            </a:extLst>
          </p:cNvPr>
          <p:cNvSpPr>
            <a:spLocks noGrp="1"/>
          </p:cNvSpPr>
          <p:nvPr>
            <p:ph type="title"/>
          </p:nvPr>
        </p:nvSpPr>
        <p:spPr/>
        <p:txBody>
          <a:bodyPr/>
          <a:lstStyle/>
          <a:p>
            <a:r>
              <a:rPr lang="en-US" dirty="0"/>
              <a:t>Memory Leaks</a:t>
            </a:r>
          </a:p>
        </p:txBody>
      </p:sp>
      <p:sp>
        <p:nvSpPr>
          <p:cNvPr id="3" name="Content Placeholder 2">
            <a:extLst>
              <a:ext uri="{FF2B5EF4-FFF2-40B4-BE49-F238E27FC236}">
                <a16:creationId xmlns:a16="http://schemas.microsoft.com/office/drawing/2014/main" id="{B3099D31-7EDD-6B41-9535-F73968AC5995}"/>
              </a:ext>
            </a:extLst>
          </p:cNvPr>
          <p:cNvSpPr>
            <a:spLocks noGrp="1"/>
          </p:cNvSpPr>
          <p:nvPr>
            <p:ph idx="1"/>
          </p:nvPr>
        </p:nvSpPr>
        <p:spPr/>
        <p:txBody>
          <a:bodyPr/>
          <a:lstStyle/>
          <a:p>
            <a:r>
              <a:rPr lang="en-US" dirty="0"/>
              <a:t>A memory leak occurs when you dynamically allocate a block of memory on the heap but fail to free it.</a:t>
            </a:r>
          </a:p>
          <a:p>
            <a:r>
              <a:rPr lang="en-US" dirty="0"/>
              <a:t>Your program should be responsible for cleaning up any memory it allocates but no longer needs. </a:t>
            </a:r>
          </a:p>
          <a:p>
            <a:r>
              <a:rPr lang="en-US" dirty="0"/>
              <a:t>If you never free any memory and allocate a large amount, you may run out of heap memory!  (Running out of memory is rare, but it can happen if the program is designed to run for a very, long time—e.g., a web server.)</a:t>
            </a:r>
          </a:p>
          <a:p>
            <a:r>
              <a:rPr lang="en-US" u="sng" dirty="0"/>
              <a:t>However, memory leaks rarely cause crashes.  </a:t>
            </a:r>
          </a:p>
          <a:p>
            <a:r>
              <a:rPr lang="en-US" dirty="0"/>
              <a:t>We recommend not to worry about freeing memory until your program is written. Then, go back and free memory as appropriate.</a:t>
            </a:r>
          </a:p>
          <a:p>
            <a:r>
              <a:rPr lang="en-US" dirty="0" err="1"/>
              <a:t>valgrind</a:t>
            </a:r>
            <a:r>
              <a:rPr lang="en-US" dirty="0"/>
              <a:t> is a very helpful tool for finding memory leaks so they can be plugged.</a:t>
            </a:r>
          </a:p>
          <a:p>
            <a:endParaRPr lang="en-US" dirty="0"/>
          </a:p>
          <a:p>
            <a:endParaRPr lang="en-US" dirty="0"/>
          </a:p>
        </p:txBody>
      </p:sp>
    </p:spTree>
    <p:extLst>
      <p:ext uri="{BB962C8B-B14F-4D97-AF65-F5344CB8AC3E}">
        <p14:creationId xmlns:p14="http://schemas.microsoft.com/office/powerpoint/2010/main" val="52430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3A0A-613B-AF4D-9A65-80B7DE3ED947}"/>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9DC5028-8136-E544-95EA-1CC1CC12C3FD}"/>
              </a:ext>
            </a:extLst>
          </p:cNvPr>
          <p:cNvSpPr>
            <a:spLocks noGrp="1"/>
          </p:cNvSpPr>
          <p:nvPr>
            <p:ph idx="1"/>
          </p:nvPr>
        </p:nvSpPr>
        <p:spPr/>
        <p:txBody>
          <a:bodyPr/>
          <a:lstStyle/>
          <a:p>
            <a:pPr marL="0" indent="0">
              <a:spcAft>
                <a:spcPts val="600"/>
              </a:spcAft>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t>
            </a: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size</a:t>
            </a:r>
            <a:r>
              <a:rPr lang="en-US" dirty="0">
                <a:latin typeface="Consolas" panose="020B0609020204030204" pitchFamily="49" charset="0"/>
                <a:cs typeface="Consolas" panose="020B0609020204030204" pitchFamily="49" charset="0"/>
              </a:rPr>
              <a:t>);</a:t>
            </a:r>
            <a:endParaRPr lang="en-US" dirty="0"/>
          </a:p>
          <a:p>
            <a:r>
              <a:rPr lang="en-US" dirty="0"/>
              <a:t>The </a:t>
            </a:r>
            <a:r>
              <a:rPr lang="en-US" b="1" dirty="0" err="1"/>
              <a:t>realloc</a:t>
            </a:r>
            <a:r>
              <a:rPr lang="en-US" dirty="0"/>
              <a:t> function takes an existing allocation pointer and enlarges to a new requested size.  It returns the new pointer.</a:t>
            </a:r>
          </a:p>
          <a:p>
            <a:r>
              <a:rPr lang="en-US" dirty="0"/>
              <a:t>If there is enough space after the existing memory block on the heap for the new size, </a:t>
            </a:r>
            <a:r>
              <a:rPr lang="en-US" b="1" dirty="0" err="1"/>
              <a:t>realloc</a:t>
            </a:r>
            <a:r>
              <a:rPr lang="en-US" dirty="0"/>
              <a:t> simply adds that space to the allocation.</a:t>
            </a:r>
          </a:p>
          <a:p>
            <a:r>
              <a:rPr lang="en-US" dirty="0"/>
              <a:t>If there is not enough space, </a:t>
            </a:r>
            <a:r>
              <a:rPr lang="en-US" b="1" dirty="0" err="1"/>
              <a:t>realloc</a:t>
            </a:r>
            <a:r>
              <a:rPr lang="en-US" dirty="0"/>
              <a:t> </a:t>
            </a:r>
            <a:r>
              <a:rPr lang="en-US" i="1" dirty="0"/>
              <a:t>moves the memory to a larger location</a:t>
            </a:r>
            <a:r>
              <a:rPr lang="en-US" dirty="0"/>
              <a:t>, frees the old memory for you, and </a:t>
            </a:r>
            <a:r>
              <a:rPr lang="en-US" i="1" dirty="0"/>
              <a:t>returns a pointer to the new location</a:t>
            </a:r>
            <a:r>
              <a:rPr lang="en-US" dirty="0"/>
              <a:t>.</a:t>
            </a:r>
          </a:p>
          <a:p>
            <a:pPr marL="0" indent="0">
              <a:buNone/>
            </a:pPr>
            <a:endParaRPr lang="en-US" dirty="0"/>
          </a:p>
        </p:txBody>
      </p:sp>
    </p:spTree>
    <p:extLst>
      <p:ext uri="{BB962C8B-B14F-4D97-AF65-F5344CB8AC3E}">
        <p14:creationId xmlns:p14="http://schemas.microsoft.com/office/powerpoint/2010/main" val="161783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48966-0F07-4C40-ABBD-DA3E8E190F66}"/>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630AE47E-F607-BB43-8AC0-826565E31D33}"/>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assert(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NULL);</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want to make </a:t>
            </a:r>
            <a:r>
              <a:rPr lang="en-US" dirty="0" err="1">
                <a:solidFill>
                  <a:srgbClr val="00B050"/>
                </a:solidFill>
                <a:latin typeface="Consolas" panose="020B0609020204030204" pitchFamily="49" charset="0"/>
                <a:cs typeface="Consolas" panose="020B0609020204030204" pitchFamily="49" charset="0"/>
              </a:rPr>
              <a:t>str</a:t>
            </a:r>
            <a:r>
              <a:rPr lang="en-US" dirty="0">
                <a:solidFill>
                  <a:srgbClr val="00B050"/>
                </a:solidFill>
                <a:latin typeface="Consolas" panose="020B0609020204030204" pitchFamily="49" charset="0"/>
                <a:cs typeface="Consolas" panose="020B0609020204030204" pitchFamily="49" charset="0"/>
              </a:rPr>
              <a:t> longer to hold "Hello world!"</a:t>
            </a:r>
          </a:p>
          <a:p>
            <a:pPr marL="0" indent="0">
              <a:spcBef>
                <a:spcPts val="0"/>
              </a:spcBef>
              <a:buNone/>
            </a:pPr>
            <a:r>
              <a:rPr lang="en-US" dirty="0">
                <a:latin typeface="Consolas" panose="020B0609020204030204" pitchFamily="49" charset="0"/>
                <a:cs typeface="Consolas" panose="020B0609020204030204" pitchFamily="49" charset="0"/>
              </a:rPr>
              <a:t>char *addition = </a:t>
            </a:r>
            <a:r>
              <a:rPr lang="en-US" dirty="0">
                <a:solidFill>
                  <a:srgbClr val="0432FF"/>
                </a:solidFill>
                <a:latin typeface="Consolas" panose="020B0609020204030204" pitchFamily="49" charset="0"/>
                <a:cs typeface="Consolas" panose="020B0609020204030204" pitchFamily="49" charset="0"/>
              </a:rPr>
              <a:t>" world!"</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(addition) + 1);</a:t>
            </a:r>
          </a:p>
          <a:p>
            <a:pPr marL="0" indent="0">
              <a:spcBef>
                <a:spcPts val="0"/>
              </a:spcBef>
              <a:buNone/>
            </a:pPr>
            <a:r>
              <a:rPr lang="en-US" dirty="0">
                <a:latin typeface="Consolas" panose="020B0609020204030204" pitchFamily="49" charset="0"/>
                <a:cs typeface="Consolas" panose="020B0609020204030204" pitchFamily="49" charset="0"/>
              </a:rPr>
              <a:t>assert(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NULL);</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strcat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addition);</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free(</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780283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3A0A-613B-AF4D-9A65-80B7DE3ED947}"/>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F9DC5028-8136-E544-95EA-1CC1CC12C3FD}"/>
              </a:ext>
            </a:extLst>
          </p:cNvPr>
          <p:cNvSpPr>
            <a:spLocks noGrp="1"/>
          </p:cNvSpPr>
          <p:nvPr>
            <p:ph idx="1"/>
          </p:nvPr>
        </p:nvSpPr>
        <p:spPr/>
        <p:txBody>
          <a:bodyPr/>
          <a:lstStyle/>
          <a:p>
            <a:r>
              <a:rPr lang="en-US" b="1" dirty="0" err="1"/>
              <a:t>realloc</a:t>
            </a:r>
            <a:r>
              <a:rPr lang="en-US" dirty="0"/>
              <a:t> only accepts pointers that were previously returned by malloc/etc.</a:t>
            </a:r>
          </a:p>
          <a:p>
            <a:r>
              <a:rPr lang="en-US" dirty="0"/>
              <a:t>Make sure to not pass pointers to the middle of heap-allocated memory.</a:t>
            </a:r>
          </a:p>
          <a:p>
            <a:r>
              <a:rPr lang="en-US" dirty="0"/>
              <a:t>Make sure to not pass pointers to stack memory.</a:t>
            </a:r>
          </a:p>
        </p:txBody>
      </p:sp>
    </p:spTree>
    <p:extLst>
      <p:ext uri="{BB962C8B-B14F-4D97-AF65-F5344CB8AC3E}">
        <p14:creationId xmlns:p14="http://schemas.microsoft.com/office/powerpoint/2010/main" val="322854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3C38-F07F-144A-9DF0-9ACA77B14C92}"/>
              </a:ext>
            </a:extLst>
          </p:cNvPr>
          <p:cNvSpPr>
            <a:spLocks noGrp="1"/>
          </p:cNvSpPr>
          <p:nvPr>
            <p:ph type="title"/>
          </p:nvPr>
        </p:nvSpPr>
        <p:spPr/>
        <p:txBody>
          <a:bodyPr/>
          <a:lstStyle/>
          <a:p>
            <a:r>
              <a:rPr lang="en-US" dirty="0"/>
              <a:t>Cleaning Up with </a:t>
            </a:r>
            <a:r>
              <a:rPr lang="en-US" dirty="0">
                <a:latin typeface="Consolas" panose="020B0609020204030204" pitchFamily="49" charset="0"/>
                <a:cs typeface="Consolas" panose="020B0609020204030204" pitchFamily="49" charset="0"/>
              </a:rPr>
              <a:t>free</a:t>
            </a:r>
            <a:r>
              <a:rPr lang="en-US" dirty="0">
                <a:latin typeface="+mn-lt"/>
                <a:cs typeface="Consolas" panose="020B0609020204030204" pitchFamily="49" charset="0"/>
              </a:rPr>
              <a:t> and </a:t>
            </a:r>
            <a:r>
              <a:rPr lang="en-US" dirty="0" err="1">
                <a:latin typeface="Consolas" panose="020B0609020204030204" pitchFamily="49" charset="0"/>
                <a:cs typeface="Consolas" panose="020B0609020204030204" pitchFamily="49" charset="0"/>
              </a:rPr>
              <a:t>realloc</a:t>
            </a:r>
            <a:endParaRPr lang="en-US" dirty="0"/>
          </a:p>
        </p:txBody>
      </p:sp>
      <p:sp>
        <p:nvSpPr>
          <p:cNvPr id="3" name="Content Placeholder 2">
            <a:extLst>
              <a:ext uri="{FF2B5EF4-FFF2-40B4-BE49-F238E27FC236}">
                <a16:creationId xmlns:a16="http://schemas.microsoft.com/office/drawing/2014/main" id="{6FA8BE9D-3CBB-A144-AF55-EDEAB3F75C83}"/>
              </a:ext>
            </a:extLst>
          </p:cNvPr>
          <p:cNvSpPr>
            <a:spLocks noGrp="1"/>
          </p:cNvSpPr>
          <p:nvPr>
            <p:ph idx="1"/>
          </p:nvPr>
        </p:nvSpPr>
        <p:spPr>
          <a:xfrm>
            <a:off x="152400" y="1295400"/>
            <a:ext cx="11811000" cy="5486400"/>
          </a:xfrm>
        </p:spPr>
        <p:txBody>
          <a:bodyPr/>
          <a:lstStyle/>
          <a:p>
            <a:pPr marL="0" indent="0">
              <a:buNone/>
            </a:pPr>
            <a:r>
              <a:rPr lang="en-US" dirty="0"/>
              <a:t>You only need to free the new memory coming out of </a:t>
            </a:r>
            <a:r>
              <a:rPr lang="en-US" dirty="0" err="1">
                <a:latin typeface="Consolas" panose="020B0609020204030204" pitchFamily="49" charset="0"/>
                <a:cs typeface="Consolas" panose="020B0609020204030204" pitchFamily="49" charset="0"/>
              </a:rPr>
              <a:t>realloc</a:t>
            </a:r>
            <a:r>
              <a:rPr lang="en-US" dirty="0"/>
              <a:t>—the previous (smaller) one was already reclaimed by </a:t>
            </a:r>
            <a:r>
              <a:rPr lang="en-US" dirty="0" err="1">
                <a:latin typeface="Consolas" panose="020B0609020204030204" pitchFamily="49" charset="0"/>
                <a:cs typeface="Consolas" panose="020B0609020204030204" pitchFamily="49" charset="0"/>
              </a:rPr>
              <a:t>realloc</a:t>
            </a:r>
            <a:r>
              <a:rPr lang="en-US" dirty="0"/>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460375" indent="0">
              <a:spcBef>
                <a:spcPts val="0"/>
              </a:spcBef>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strdup</a:t>
            </a:r>
            <a:r>
              <a:rPr lang="en-US" sz="2400" dirty="0">
                <a:latin typeface="Consolas" panose="020B0609020204030204" pitchFamily="49" charset="0"/>
                <a:cs typeface="Consolas" panose="020B0609020204030204" pitchFamily="49" charset="0"/>
              </a:rPr>
              <a:t>(</a:t>
            </a:r>
            <a:r>
              <a:rPr lang="en-US" sz="2400" dirty="0">
                <a:solidFill>
                  <a:srgbClr val="7030A0"/>
                </a:solidFill>
                <a:latin typeface="Consolas" panose="020B0609020204030204" pitchFamily="49" charset="0"/>
                <a:cs typeface="Consolas" panose="020B0609020204030204" pitchFamily="49" charset="0"/>
              </a:rPr>
              <a:t>"Hello"</a:t>
            </a: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a:latin typeface="Consolas" panose="020B0609020204030204" pitchFamily="49" charset="0"/>
                <a:cs typeface="Consolas" panose="020B0609020204030204" pitchFamily="49" charset="0"/>
              </a:rPr>
              <a:t>assert(str != </a:t>
            </a:r>
            <a:r>
              <a:rPr lang="en-US" sz="2400" dirty="0">
                <a:solidFill>
                  <a:srgbClr val="0070C0"/>
                </a:solidFill>
                <a:latin typeface="Consolas" panose="020B0609020204030204" pitchFamily="49" charset="0"/>
                <a:cs typeface="Consolas" panose="020B0609020204030204" pitchFamily="49" charset="0"/>
              </a:rPr>
              <a:t>NULL</a:t>
            </a: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a:solidFill>
                  <a:srgbClr val="C00000"/>
                </a:solidFill>
                <a:latin typeface="Consolas" panose="020B0609020204030204" pitchFamily="49" charset="0"/>
                <a:cs typeface="Consolas" panose="020B0609020204030204" pitchFamily="49" charset="0"/>
              </a:rPr>
              <a:t>// want to make str longer to hold "Hello world!"</a:t>
            </a:r>
          </a:p>
          <a:p>
            <a:pPr marL="460375" indent="0">
              <a:spcBef>
                <a:spcPts val="0"/>
              </a:spcBef>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addition</a:t>
            </a:r>
            <a:r>
              <a:rPr lang="en-US" sz="2400" dirty="0">
                <a:latin typeface="Consolas" panose="020B0609020204030204" pitchFamily="49" charset="0"/>
                <a:cs typeface="Consolas" panose="020B0609020204030204" pitchFamily="49" charset="0"/>
              </a:rPr>
              <a:t> = </a:t>
            </a:r>
            <a:r>
              <a:rPr lang="en-US" sz="2400" dirty="0">
                <a:solidFill>
                  <a:srgbClr val="7030A0"/>
                </a:solidFill>
                <a:latin typeface="Consolas" panose="020B0609020204030204" pitchFamily="49" charset="0"/>
                <a:cs typeface="Consolas" panose="020B0609020204030204" pitchFamily="49" charset="0"/>
              </a:rPr>
              <a:t>" world!"</a:t>
            </a: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a:latin typeface="Consolas" panose="020B0609020204030204" pitchFamily="49" charset="0"/>
                <a:cs typeface="Consolas" panose="020B0609020204030204" pitchFamily="49" charset="0"/>
              </a:rPr>
              <a:t>str = </a:t>
            </a:r>
            <a:r>
              <a:rPr lang="en-US" sz="2400" b="1" dirty="0" err="1">
                <a:latin typeface="Consolas" panose="020B0609020204030204" pitchFamily="49" charset="0"/>
                <a:cs typeface="Consolas" panose="020B0609020204030204" pitchFamily="49" charset="0"/>
              </a:rPr>
              <a:t>realloc</a:t>
            </a:r>
            <a:r>
              <a:rPr lang="en-US" sz="2400" dirty="0">
                <a:latin typeface="Consolas" panose="020B0609020204030204" pitchFamily="49" charset="0"/>
                <a:cs typeface="Consolas" panose="020B0609020204030204" pitchFamily="49" charset="0"/>
              </a:rPr>
              <a:t>(str, </a:t>
            </a:r>
            <a:r>
              <a:rPr lang="en-US" sz="2400" dirty="0" err="1">
                <a:latin typeface="Consolas" panose="020B0609020204030204" pitchFamily="49" charset="0"/>
                <a:cs typeface="Consolas" panose="020B0609020204030204" pitchFamily="49" charset="0"/>
              </a:rPr>
              <a:t>strlen</a:t>
            </a:r>
            <a:r>
              <a:rPr lang="en-US" sz="2400" dirty="0">
                <a:latin typeface="Consolas" panose="020B0609020204030204" pitchFamily="49" charset="0"/>
                <a:cs typeface="Consolas" panose="020B0609020204030204" pitchFamily="49" charset="0"/>
              </a:rPr>
              <a:t>(str) + </a:t>
            </a:r>
            <a:r>
              <a:rPr lang="en-US" sz="2400" dirty="0" err="1">
                <a:latin typeface="Consolas" panose="020B0609020204030204" pitchFamily="49" charset="0"/>
                <a:cs typeface="Consolas" panose="020B0609020204030204" pitchFamily="49" charset="0"/>
              </a:rPr>
              <a:t>strlen</a:t>
            </a:r>
            <a:r>
              <a:rPr lang="en-US" sz="2400" dirty="0">
                <a:latin typeface="Consolas" panose="020B0609020204030204" pitchFamily="49" charset="0"/>
                <a:cs typeface="Consolas" panose="020B0609020204030204" pitchFamily="49" charset="0"/>
              </a:rPr>
              <a:t>(addition) + 1);</a:t>
            </a:r>
          </a:p>
          <a:p>
            <a:pPr marL="460375" indent="0">
              <a:spcBef>
                <a:spcPts val="0"/>
              </a:spcBef>
              <a:buNone/>
            </a:pPr>
            <a:r>
              <a:rPr lang="en-US" sz="2400" dirty="0">
                <a:latin typeface="Consolas" panose="020B0609020204030204" pitchFamily="49" charset="0"/>
                <a:cs typeface="Consolas" panose="020B0609020204030204" pitchFamily="49" charset="0"/>
              </a:rPr>
              <a:t>assert(str != </a:t>
            </a:r>
            <a:r>
              <a:rPr lang="en-US" sz="2400" dirty="0">
                <a:solidFill>
                  <a:srgbClr val="0070C0"/>
                </a:solidFill>
                <a:latin typeface="Consolas" panose="020B0609020204030204" pitchFamily="49" charset="0"/>
                <a:cs typeface="Consolas" panose="020B0609020204030204" pitchFamily="49" charset="0"/>
              </a:rPr>
              <a:t>NULL</a:t>
            </a: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err="1">
                <a:latin typeface="Consolas" panose="020B0609020204030204" pitchFamily="49" charset="0"/>
                <a:cs typeface="Consolas" panose="020B0609020204030204" pitchFamily="49" charset="0"/>
              </a:rPr>
              <a:t>strcat</a:t>
            </a:r>
            <a:r>
              <a:rPr lang="en-US" sz="2400" dirty="0">
                <a:latin typeface="Consolas" panose="020B0609020204030204" pitchFamily="49" charset="0"/>
                <a:cs typeface="Consolas" panose="020B0609020204030204" pitchFamily="49" charset="0"/>
              </a:rPr>
              <a:t>(str, addition);</a:t>
            </a:r>
          </a:p>
          <a:p>
            <a:pPr marL="460375" indent="0">
              <a:spcBef>
                <a:spcPts val="0"/>
              </a:spcBef>
              <a:buNone/>
            </a:pP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7030A0"/>
                </a:solidFill>
                <a:latin typeface="Consolas" panose="020B0609020204030204" pitchFamily="49" charset="0"/>
                <a:cs typeface="Consolas" panose="020B0609020204030204" pitchFamily="49" charset="0"/>
              </a:rPr>
              <a:t>"%s"</a:t>
            </a:r>
            <a:r>
              <a:rPr lang="en-US" sz="2400" dirty="0">
                <a:latin typeface="Consolas" panose="020B0609020204030204" pitchFamily="49" charset="0"/>
                <a:cs typeface="Consolas" panose="020B0609020204030204" pitchFamily="49" charset="0"/>
              </a:rPr>
              <a:t>, str);</a:t>
            </a:r>
          </a:p>
          <a:p>
            <a:pPr marL="460375" indent="0">
              <a:spcBef>
                <a:spcPts val="0"/>
              </a:spcBef>
              <a:buNone/>
            </a:pPr>
            <a:r>
              <a:rPr lang="en-US" sz="2400" b="1" dirty="0">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(str);</a:t>
            </a:r>
          </a:p>
          <a:p>
            <a:pPr marL="0"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638800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Heap allocation interface: A summary</a:t>
            </a:r>
          </a:p>
        </p:txBody>
      </p:sp>
      <p:sp>
        <p:nvSpPr>
          <p:cNvPr id="3" name="Content Placeholder 2">
            <a:extLst>
              <a:ext uri="{FF2B5EF4-FFF2-40B4-BE49-F238E27FC236}">
                <a16:creationId xmlns:a16="http://schemas.microsoft.com/office/drawing/2014/main" id="{9DD3F7D9-98ED-C64B-BE21-9BE21B495992}"/>
              </a:ext>
            </a:extLst>
          </p:cNvPr>
          <p:cNvSpPr>
            <a:spLocks noGrp="1"/>
          </p:cNvSpPr>
          <p:nvPr>
            <p:ph sz="half" idx="1"/>
          </p:nvPr>
        </p:nvSpPr>
        <p:spPr>
          <a:xfrm>
            <a:off x="152400" y="3116996"/>
            <a:ext cx="6248400" cy="3360003"/>
          </a:xfrm>
        </p:spPr>
        <p:txBody>
          <a:bodyPr/>
          <a:lstStyle/>
          <a:p>
            <a:pPr marL="0" indent="0">
              <a:buNone/>
            </a:pPr>
            <a:r>
              <a:rPr lang="en-US" dirty="0"/>
              <a:t>Heap </a:t>
            </a:r>
            <a:r>
              <a:rPr lang="en-US" b="1" dirty="0"/>
              <a:t>memory allocation</a:t>
            </a:r>
            <a:r>
              <a:rPr lang="en-US" dirty="0"/>
              <a:t> guarantee:</a:t>
            </a:r>
          </a:p>
          <a:p>
            <a:r>
              <a:rPr lang="en-US" dirty="0">
                <a:latin typeface="Consolas" panose="020B0609020204030204" pitchFamily="49" charset="0"/>
                <a:cs typeface="Consolas" panose="020B0609020204030204" pitchFamily="49" charset="0"/>
              </a:rPr>
              <a:t>NULL</a:t>
            </a:r>
            <a:r>
              <a:rPr lang="en-US" dirty="0"/>
              <a:t> on failure, so check with </a:t>
            </a:r>
            <a:r>
              <a:rPr lang="en-US" dirty="0">
                <a:latin typeface="Consolas" panose="020B0609020204030204" pitchFamily="49" charset="0"/>
                <a:cs typeface="Consolas" panose="020B0609020204030204" pitchFamily="49" charset="0"/>
              </a:rPr>
              <a:t>assert</a:t>
            </a:r>
          </a:p>
          <a:p>
            <a:r>
              <a:rPr lang="en-US" dirty="0"/>
              <a:t>Memory is contiguous; it is not recycled unless you call free</a:t>
            </a:r>
          </a:p>
          <a:p>
            <a:r>
              <a:rPr lang="en-US" dirty="0" err="1">
                <a:latin typeface="Consolas" panose="020B0609020204030204" pitchFamily="49" charset="0"/>
                <a:cs typeface="Consolas" panose="020B0609020204030204" pitchFamily="49" charset="0"/>
              </a:rPr>
              <a:t>realloc</a:t>
            </a:r>
            <a:r>
              <a:rPr lang="en-US" dirty="0"/>
              <a:t> preserves existing data</a:t>
            </a:r>
          </a:p>
          <a:p>
            <a:r>
              <a:rPr lang="en-US" dirty="0" err="1">
                <a:latin typeface="Consolas" panose="020B0609020204030204" pitchFamily="49" charset="0"/>
                <a:cs typeface="Consolas" panose="020B0609020204030204" pitchFamily="49" charset="0"/>
              </a:rPr>
              <a:t>calloc</a:t>
            </a:r>
            <a:r>
              <a:rPr lang="en-US" dirty="0"/>
              <a:t> zero-initializes bytes, </a:t>
            </a:r>
            <a:r>
              <a:rPr lang="en-US" dirty="0">
                <a:latin typeface="Consolas" panose="020B0609020204030204" pitchFamily="49" charset="0"/>
                <a:cs typeface="Consolas" panose="020B0609020204030204" pitchFamily="49" charset="0"/>
              </a:rPr>
              <a:t>malloc</a:t>
            </a:r>
            <a:r>
              <a:rPr lang="en-US" dirty="0"/>
              <a:t> and </a:t>
            </a:r>
            <a:r>
              <a:rPr lang="en-US" dirty="0" err="1">
                <a:latin typeface="Consolas" panose="020B0609020204030204" pitchFamily="49" charset="0"/>
                <a:cs typeface="Consolas" panose="020B0609020204030204" pitchFamily="49" charset="0"/>
              </a:rPr>
              <a:t>realloc</a:t>
            </a:r>
            <a:r>
              <a:rPr lang="en-US" dirty="0"/>
              <a:t> do not </a:t>
            </a:r>
          </a:p>
          <a:p>
            <a:pPr marL="0" indent="0">
              <a:buNone/>
            </a:pPr>
            <a:endParaRPr lang="en-US" dirty="0">
              <a:latin typeface="Consolas" panose="020B0609020204030204" pitchFamily="49" charset="0"/>
              <a:cs typeface="Consolas" panose="020B0609020204030204" pitchFamily="49" charset="0"/>
            </a:endParaRPr>
          </a:p>
        </p:txBody>
      </p:sp>
      <p:sp>
        <p:nvSpPr>
          <p:cNvPr id="5" name="Content Placeholder 4">
            <a:extLst>
              <a:ext uri="{FF2B5EF4-FFF2-40B4-BE49-F238E27FC236}">
                <a16:creationId xmlns:a16="http://schemas.microsoft.com/office/drawing/2014/main" id="{8DCBC7B3-7B52-6141-ABCF-D82D128B2EA7}"/>
              </a:ext>
            </a:extLst>
          </p:cNvPr>
          <p:cNvSpPr>
            <a:spLocks noGrp="1"/>
          </p:cNvSpPr>
          <p:nvPr>
            <p:ph sz="half" idx="10"/>
          </p:nvPr>
        </p:nvSpPr>
        <p:spPr>
          <a:xfrm>
            <a:off x="6781800" y="3116996"/>
            <a:ext cx="5224272" cy="3364486"/>
          </a:xfrm>
        </p:spPr>
        <p:txBody>
          <a:bodyPr/>
          <a:lstStyle/>
          <a:p>
            <a:pPr marL="0" indent="0">
              <a:buNone/>
            </a:pPr>
            <a:r>
              <a:rPr lang="en-US" b="1" dirty="0"/>
              <a:t>Undefined behavior</a:t>
            </a:r>
            <a:r>
              <a:rPr lang="en-US" dirty="0"/>
              <a:t> occurs: </a:t>
            </a:r>
          </a:p>
          <a:p>
            <a:r>
              <a:rPr lang="en-US" dirty="0"/>
              <a:t>If you overflow (i.e., you access beyond bytes allocated) </a:t>
            </a:r>
          </a:p>
          <a:p>
            <a:r>
              <a:rPr lang="en-US" dirty="0"/>
              <a:t>If you use after </a:t>
            </a:r>
            <a:r>
              <a:rPr lang="en-US" dirty="0">
                <a:latin typeface="Consolas" panose="020B0609020204030204" pitchFamily="49" charset="0"/>
                <a:cs typeface="Consolas" panose="020B0609020204030204" pitchFamily="49" charset="0"/>
              </a:rPr>
              <a:t>free</a:t>
            </a:r>
            <a:r>
              <a:rPr lang="en-US" dirty="0"/>
              <a:t>, or if </a:t>
            </a:r>
            <a:r>
              <a:rPr lang="en-US" dirty="0">
                <a:latin typeface="Consolas" panose="020B0609020204030204" pitchFamily="49" charset="0"/>
                <a:cs typeface="Consolas" panose="020B0609020204030204" pitchFamily="49" charset="0"/>
              </a:rPr>
              <a:t>free</a:t>
            </a:r>
            <a:r>
              <a:rPr lang="en-US" dirty="0"/>
              <a:t> is called twice on a location. </a:t>
            </a:r>
          </a:p>
          <a:p>
            <a:r>
              <a:rPr lang="en-US" dirty="0"/>
              <a:t>If you </a:t>
            </a:r>
            <a:r>
              <a:rPr lang="en-US" dirty="0" err="1">
                <a:latin typeface="Consolas" panose="020B0609020204030204" pitchFamily="49" charset="0"/>
                <a:cs typeface="Consolas" panose="020B0609020204030204" pitchFamily="49" charset="0"/>
              </a:rPr>
              <a:t>realloc</a:t>
            </a:r>
            <a:r>
              <a:rPr lang="en-US" dirty="0"/>
              <a:t>/</a:t>
            </a:r>
            <a:r>
              <a:rPr lang="en-US" dirty="0">
                <a:latin typeface="Consolas" panose="020B0609020204030204" pitchFamily="49" charset="0"/>
                <a:cs typeface="Consolas" panose="020B0609020204030204" pitchFamily="49" charset="0"/>
              </a:rPr>
              <a:t>free</a:t>
            </a:r>
            <a:r>
              <a:rPr lang="en-US" dirty="0"/>
              <a:t> non-heap address </a:t>
            </a:r>
          </a:p>
        </p:txBody>
      </p:sp>
      <p:sp>
        <p:nvSpPr>
          <p:cNvPr id="6" name="Content Placeholder 2">
            <a:extLst>
              <a:ext uri="{FF2B5EF4-FFF2-40B4-BE49-F238E27FC236}">
                <a16:creationId xmlns:a16="http://schemas.microsoft.com/office/drawing/2014/main" id="{E0AB252E-3D8A-4340-8444-406B89B9A986}"/>
              </a:ext>
            </a:extLst>
          </p:cNvPr>
          <p:cNvSpPr txBox="1">
            <a:spLocks/>
          </p:cNvSpPr>
          <p:nvPr/>
        </p:nvSpPr>
        <p:spPr bwMode="auto">
          <a:xfrm>
            <a:off x="152400" y="1295400"/>
            <a:ext cx="11811000" cy="1821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malloc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calloc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nmemb</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realloc</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strdup</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1945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6F13-0969-D541-AF4D-F9C400CE2356}"/>
              </a:ext>
            </a:extLst>
          </p:cNvPr>
          <p:cNvSpPr>
            <a:spLocks noGrp="1"/>
          </p:cNvSpPr>
          <p:nvPr>
            <p:ph type="title"/>
          </p:nvPr>
        </p:nvSpPr>
        <p:spPr/>
        <p:txBody>
          <a:bodyPr/>
          <a:lstStyle/>
          <a:p>
            <a:r>
              <a:rPr lang="en-US" dirty="0"/>
              <a:t>Engineering principles: stack vs heap</a:t>
            </a:r>
          </a:p>
        </p:txBody>
      </p:sp>
      <p:sp>
        <p:nvSpPr>
          <p:cNvPr id="3" name="Content Placeholder 2">
            <a:extLst>
              <a:ext uri="{FF2B5EF4-FFF2-40B4-BE49-F238E27FC236}">
                <a16:creationId xmlns:a16="http://schemas.microsoft.com/office/drawing/2014/main" id="{6F504D98-68FF-8F42-8290-4A8C393ED4A7}"/>
              </a:ext>
            </a:extLst>
          </p:cNvPr>
          <p:cNvSpPr>
            <a:spLocks noGrp="1"/>
          </p:cNvSpPr>
          <p:nvPr>
            <p:ph sz="half" idx="1"/>
          </p:nvPr>
        </p:nvSpPr>
        <p:spPr/>
        <p:txBody>
          <a:bodyPr/>
          <a:lstStyle/>
          <a:p>
            <a:pPr marL="0" indent="0" algn="ctr">
              <a:buNone/>
            </a:pPr>
            <a:r>
              <a:rPr lang="en-US" b="1" u="sng" dirty="0"/>
              <a:t>Stack</a:t>
            </a:r>
            <a:r>
              <a:rPr lang="en-US" dirty="0"/>
              <a:t> (for local variables)</a:t>
            </a:r>
          </a:p>
          <a:p>
            <a:r>
              <a:rPr lang="en-US" b="1" dirty="0"/>
              <a:t>Fast</a:t>
            </a:r>
            <a:br>
              <a:rPr lang="en-US" dirty="0"/>
            </a:br>
            <a:r>
              <a:rPr lang="en-US" sz="2400" dirty="0"/>
              <a:t>Fast to allocate/deallocate; okay to oversize</a:t>
            </a:r>
          </a:p>
          <a:p>
            <a:r>
              <a:rPr lang="en-US" b="1" dirty="0"/>
              <a:t>Convenient</a:t>
            </a:r>
            <a:r>
              <a:rPr lang="en-US" dirty="0"/>
              <a:t>.</a:t>
            </a:r>
            <a:br>
              <a:rPr lang="en-US" dirty="0"/>
            </a:br>
            <a:r>
              <a:rPr lang="en-US" sz="2400" dirty="0"/>
              <a:t>Automatic allocation/ deallocation; declare/initialize in one step</a:t>
            </a:r>
          </a:p>
          <a:p>
            <a:r>
              <a:rPr lang="en-US" b="1" dirty="0"/>
              <a:t>Reasonable type safety</a:t>
            </a:r>
            <a:br>
              <a:rPr lang="en-US" sz="2400" dirty="0"/>
            </a:br>
            <a:r>
              <a:rPr lang="en-US" sz="2400" dirty="0"/>
              <a:t>Thanks to the compiler</a:t>
            </a:r>
            <a:endParaRPr lang="en-US" sz="2400" dirty="0">
              <a:solidFill>
                <a:prstClr val="black"/>
              </a:solidFill>
            </a:endParaRPr>
          </a:p>
          <a:p>
            <a:pPr lvl="0">
              <a:buFont typeface=".Apple Color Emoji UI"/>
              <a:buChar char="⚠️"/>
            </a:pPr>
            <a:r>
              <a:rPr lang="en-US" b="1" dirty="0">
                <a:solidFill>
                  <a:prstClr val="black"/>
                </a:solidFill>
              </a:rPr>
              <a:t> Not especially plentiful</a:t>
            </a:r>
            <a:br>
              <a:rPr lang="en-US" dirty="0">
                <a:solidFill>
                  <a:prstClr val="black"/>
                </a:solidFill>
              </a:rPr>
            </a:br>
            <a:r>
              <a:rPr lang="en-US" sz="2400" dirty="0">
                <a:solidFill>
                  <a:prstClr val="black"/>
                </a:solidFill>
              </a:rPr>
              <a:t>Total stack size fixed, default 8MB</a:t>
            </a:r>
            <a:endParaRPr lang="en-US" sz="2400" dirty="0"/>
          </a:p>
          <a:p>
            <a:pPr>
              <a:buFont typeface=".Apple Color Emoji UI"/>
              <a:buChar char="⚠️"/>
            </a:pPr>
            <a:r>
              <a:rPr lang="en-US" b="1" dirty="0"/>
              <a:t> Somewhat inflexible</a:t>
            </a:r>
            <a:br>
              <a:rPr lang="en-US" dirty="0"/>
            </a:br>
            <a:r>
              <a:rPr lang="en-US" sz="2400" dirty="0"/>
              <a:t>Cannot add/resize at runtime, scope dictated by control flow in/out of functions</a:t>
            </a:r>
            <a:endParaRPr lang="en-US" b="1" dirty="0"/>
          </a:p>
        </p:txBody>
      </p:sp>
      <p:sp>
        <p:nvSpPr>
          <p:cNvPr id="4" name="Content Placeholder 3">
            <a:extLst>
              <a:ext uri="{FF2B5EF4-FFF2-40B4-BE49-F238E27FC236}">
                <a16:creationId xmlns:a16="http://schemas.microsoft.com/office/drawing/2014/main" id="{558577B2-7D4A-4248-B953-709A6C3E2A5D}"/>
              </a:ext>
            </a:extLst>
          </p:cNvPr>
          <p:cNvSpPr>
            <a:spLocks noGrp="1"/>
          </p:cNvSpPr>
          <p:nvPr>
            <p:ph sz="half" idx="10"/>
          </p:nvPr>
        </p:nvSpPr>
        <p:spPr>
          <a:xfrm>
            <a:off x="6096000" y="1299882"/>
            <a:ext cx="6019800" cy="5181600"/>
          </a:xfrm>
        </p:spPr>
        <p:txBody>
          <a:bodyPr/>
          <a:lstStyle/>
          <a:p>
            <a:pPr marL="0" indent="0" algn="ctr">
              <a:buNone/>
            </a:pPr>
            <a:r>
              <a:rPr lang="en-US" b="1" u="sng" dirty="0">
                <a:solidFill>
                  <a:schemeClr val="bg1">
                    <a:lumMod val="65000"/>
                  </a:schemeClr>
                </a:solidFill>
              </a:rPr>
              <a:t>Heap</a:t>
            </a:r>
            <a:r>
              <a:rPr lang="en-US" dirty="0">
                <a:solidFill>
                  <a:schemeClr val="bg1">
                    <a:lumMod val="65000"/>
                  </a:schemeClr>
                </a:solidFill>
              </a:rPr>
              <a:t> (dynamic memory)</a:t>
            </a:r>
            <a:endParaRPr lang="en-US" b="1" u="sng" dirty="0">
              <a:solidFill>
                <a:schemeClr val="bg1">
                  <a:lumMod val="65000"/>
                </a:schemeClr>
              </a:solidFill>
            </a:endParaRPr>
          </a:p>
        </p:txBody>
      </p:sp>
    </p:spTree>
    <p:extLst>
      <p:ext uri="{BB962C8B-B14F-4D97-AF65-F5344CB8AC3E}">
        <p14:creationId xmlns:p14="http://schemas.microsoft.com/office/powerpoint/2010/main" val="20532314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6F13-0969-D541-AF4D-F9C400CE2356}"/>
              </a:ext>
            </a:extLst>
          </p:cNvPr>
          <p:cNvSpPr>
            <a:spLocks noGrp="1"/>
          </p:cNvSpPr>
          <p:nvPr>
            <p:ph type="title"/>
          </p:nvPr>
        </p:nvSpPr>
        <p:spPr/>
        <p:txBody>
          <a:bodyPr/>
          <a:lstStyle/>
          <a:p>
            <a:r>
              <a:rPr lang="en-US" dirty="0"/>
              <a:t>Engineering principles: stack vs heap</a:t>
            </a:r>
          </a:p>
        </p:txBody>
      </p:sp>
      <p:sp>
        <p:nvSpPr>
          <p:cNvPr id="3" name="Content Placeholder 2">
            <a:extLst>
              <a:ext uri="{FF2B5EF4-FFF2-40B4-BE49-F238E27FC236}">
                <a16:creationId xmlns:a16="http://schemas.microsoft.com/office/drawing/2014/main" id="{6F504D98-68FF-8F42-8290-4A8C393ED4A7}"/>
              </a:ext>
            </a:extLst>
          </p:cNvPr>
          <p:cNvSpPr>
            <a:spLocks noGrp="1"/>
          </p:cNvSpPr>
          <p:nvPr>
            <p:ph sz="half" idx="1"/>
          </p:nvPr>
        </p:nvSpPr>
        <p:spPr/>
        <p:txBody>
          <a:bodyPr/>
          <a:lstStyle/>
          <a:p>
            <a:pPr marL="0" indent="0" algn="ctr">
              <a:buNone/>
            </a:pPr>
            <a:r>
              <a:rPr lang="en-US" b="1" u="sng" dirty="0">
                <a:solidFill>
                  <a:schemeClr val="bg1">
                    <a:lumMod val="65000"/>
                  </a:schemeClr>
                </a:solidFill>
              </a:rPr>
              <a:t>Stack</a:t>
            </a:r>
            <a:r>
              <a:rPr lang="en-US" dirty="0">
                <a:solidFill>
                  <a:schemeClr val="bg1">
                    <a:lumMod val="65000"/>
                  </a:schemeClr>
                </a:solidFill>
              </a:rPr>
              <a:t> (for local variables)</a:t>
            </a:r>
          </a:p>
          <a:p>
            <a:r>
              <a:rPr lang="en-US" b="1" dirty="0">
                <a:solidFill>
                  <a:schemeClr val="bg1">
                    <a:lumMod val="65000"/>
                  </a:schemeClr>
                </a:solidFill>
              </a:rPr>
              <a:t>Fast</a:t>
            </a:r>
            <a:br>
              <a:rPr lang="en-US" dirty="0">
                <a:solidFill>
                  <a:schemeClr val="bg1">
                    <a:lumMod val="65000"/>
                  </a:schemeClr>
                </a:solidFill>
              </a:rPr>
            </a:br>
            <a:r>
              <a:rPr lang="en-US" sz="2400" dirty="0">
                <a:solidFill>
                  <a:schemeClr val="bg1">
                    <a:lumMod val="65000"/>
                  </a:schemeClr>
                </a:solidFill>
              </a:rPr>
              <a:t>Fast to allocate/deallocate; okay to oversize</a:t>
            </a:r>
          </a:p>
          <a:p>
            <a:r>
              <a:rPr lang="en-US" b="1" dirty="0">
                <a:solidFill>
                  <a:schemeClr val="bg1">
                    <a:lumMod val="65000"/>
                  </a:schemeClr>
                </a:solidFill>
              </a:rPr>
              <a:t>Convenient</a:t>
            </a:r>
            <a:r>
              <a:rPr lang="en-US" dirty="0">
                <a:solidFill>
                  <a:schemeClr val="bg1">
                    <a:lumMod val="65000"/>
                  </a:schemeClr>
                </a:solidFill>
              </a:rPr>
              <a:t>.</a:t>
            </a:r>
            <a:br>
              <a:rPr lang="en-US" dirty="0">
                <a:solidFill>
                  <a:schemeClr val="bg1">
                    <a:lumMod val="65000"/>
                  </a:schemeClr>
                </a:solidFill>
              </a:rPr>
            </a:br>
            <a:r>
              <a:rPr lang="en-US" sz="2400" dirty="0">
                <a:solidFill>
                  <a:schemeClr val="bg1">
                    <a:lumMod val="65000"/>
                  </a:schemeClr>
                </a:solidFill>
              </a:rPr>
              <a:t>Automatic allocation/ deallocation; declare/initialize in one step</a:t>
            </a:r>
          </a:p>
          <a:p>
            <a:r>
              <a:rPr lang="en-US" b="1" dirty="0">
                <a:solidFill>
                  <a:schemeClr val="bg1">
                    <a:lumMod val="65000"/>
                  </a:schemeClr>
                </a:solidFill>
              </a:rPr>
              <a:t>Reasonable type safety</a:t>
            </a:r>
            <a:br>
              <a:rPr lang="en-US" sz="2400" dirty="0">
                <a:solidFill>
                  <a:schemeClr val="bg1">
                    <a:lumMod val="65000"/>
                  </a:schemeClr>
                </a:solidFill>
              </a:rPr>
            </a:br>
            <a:r>
              <a:rPr lang="en-US" sz="2400" dirty="0">
                <a:solidFill>
                  <a:schemeClr val="bg1">
                    <a:lumMod val="65000"/>
                  </a:schemeClr>
                </a:solidFill>
              </a:rPr>
              <a:t>Thanks to the compiler</a:t>
            </a:r>
          </a:p>
          <a:p>
            <a:pPr lvl="0">
              <a:buFont typeface=".Apple Color Emoji UI"/>
              <a:buChar char="⚠️"/>
            </a:pPr>
            <a:r>
              <a:rPr lang="en-US" b="1" dirty="0">
                <a:solidFill>
                  <a:schemeClr val="bg1">
                    <a:lumMod val="65000"/>
                  </a:schemeClr>
                </a:solidFill>
              </a:rPr>
              <a:t> Not especially plentiful</a:t>
            </a:r>
            <a:br>
              <a:rPr lang="en-US" dirty="0">
                <a:solidFill>
                  <a:schemeClr val="bg1">
                    <a:lumMod val="65000"/>
                  </a:schemeClr>
                </a:solidFill>
              </a:rPr>
            </a:br>
            <a:r>
              <a:rPr lang="en-US" sz="2400" dirty="0">
                <a:solidFill>
                  <a:schemeClr val="bg1">
                    <a:lumMod val="65000"/>
                  </a:schemeClr>
                </a:solidFill>
              </a:rPr>
              <a:t>Total stack size fixed, default 8MB</a:t>
            </a:r>
          </a:p>
          <a:p>
            <a:pPr>
              <a:buFont typeface=".Apple Color Emoji UI"/>
              <a:buChar char="⚠️"/>
            </a:pPr>
            <a:r>
              <a:rPr lang="en-US" b="1" dirty="0">
                <a:solidFill>
                  <a:schemeClr val="bg1">
                    <a:lumMod val="65000"/>
                  </a:schemeClr>
                </a:solidFill>
              </a:rPr>
              <a:t> Somewhat inflexible</a:t>
            </a:r>
            <a:br>
              <a:rPr lang="en-US" dirty="0">
                <a:solidFill>
                  <a:schemeClr val="bg1">
                    <a:lumMod val="65000"/>
                  </a:schemeClr>
                </a:solidFill>
              </a:rPr>
            </a:br>
            <a:r>
              <a:rPr lang="en-US" sz="2400" dirty="0">
                <a:solidFill>
                  <a:schemeClr val="bg1">
                    <a:lumMod val="65000"/>
                  </a:schemeClr>
                </a:solidFill>
              </a:rPr>
              <a:t>Cannot add/resize at runtime, scope dictated by control flow in/out of functions</a:t>
            </a:r>
            <a:endParaRPr lang="en-US" b="1" dirty="0">
              <a:solidFill>
                <a:schemeClr val="bg1">
                  <a:lumMod val="65000"/>
                </a:schemeClr>
              </a:solidFill>
            </a:endParaRPr>
          </a:p>
        </p:txBody>
      </p:sp>
      <p:sp>
        <p:nvSpPr>
          <p:cNvPr id="4" name="Content Placeholder 3">
            <a:extLst>
              <a:ext uri="{FF2B5EF4-FFF2-40B4-BE49-F238E27FC236}">
                <a16:creationId xmlns:a16="http://schemas.microsoft.com/office/drawing/2014/main" id="{558577B2-7D4A-4248-B953-709A6C3E2A5D}"/>
              </a:ext>
            </a:extLst>
          </p:cNvPr>
          <p:cNvSpPr>
            <a:spLocks noGrp="1"/>
          </p:cNvSpPr>
          <p:nvPr>
            <p:ph sz="half" idx="10"/>
          </p:nvPr>
        </p:nvSpPr>
        <p:spPr>
          <a:xfrm>
            <a:off x="6096000" y="1299882"/>
            <a:ext cx="6019800" cy="5181600"/>
          </a:xfrm>
        </p:spPr>
        <p:txBody>
          <a:bodyPr/>
          <a:lstStyle/>
          <a:p>
            <a:pPr marL="0" indent="0" algn="ctr">
              <a:buNone/>
            </a:pPr>
            <a:r>
              <a:rPr lang="en-US" b="1" u="sng" dirty="0"/>
              <a:t>Heap</a:t>
            </a:r>
            <a:r>
              <a:rPr lang="en-US" dirty="0"/>
              <a:t> (dynamic memory)</a:t>
            </a:r>
            <a:endParaRPr lang="en-US" b="1" u="sng" dirty="0"/>
          </a:p>
          <a:p>
            <a:r>
              <a:rPr lang="en-US" b="1" dirty="0"/>
              <a:t>Plentiful</a:t>
            </a:r>
            <a:r>
              <a:rPr lang="en-US" dirty="0"/>
              <a:t>.</a:t>
            </a:r>
            <a:br>
              <a:rPr lang="en-US" dirty="0"/>
            </a:br>
            <a:r>
              <a:rPr lang="en-US" sz="2400" dirty="0"/>
              <a:t>Can provide more memory on demand!</a:t>
            </a:r>
          </a:p>
          <a:p>
            <a:r>
              <a:rPr lang="en-US" b="1" dirty="0"/>
              <a:t>Very flexible. </a:t>
            </a:r>
            <a:br>
              <a:rPr lang="en-US" b="1" dirty="0"/>
            </a:br>
            <a:r>
              <a:rPr lang="en-US" sz="2400" dirty="0"/>
              <a:t>Runtime decisions about how much/when to allocate, can resize easily with </a:t>
            </a:r>
            <a:r>
              <a:rPr lang="en-US" sz="2400" dirty="0" err="1"/>
              <a:t>realloc</a:t>
            </a:r>
            <a:endParaRPr lang="en-US" dirty="0"/>
          </a:p>
          <a:p>
            <a:r>
              <a:rPr lang="en-US" b="1" dirty="0"/>
              <a:t>Scope under programmer control</a:t>
            </a:r>
            <a:br>
              <a:rPr lang="en-US" b="1" dirty="0"/>
            </a:br>
            <a:r>
              <a:rPr lang="en-US" sz="2400" dirty="0"/>
              <a:t>Can precisely determine lifetime</a:t>
            </a:r>
          </a:p>
          <a:p>
            <a:pPr>
              <a:buFont typeface=".Apple Color Emoji UI"/>
              <a:buChar char="⚠️"/>
            </a:pPr>
            <a:r>
              <a:rPr lang="en-US" b="1" dirty="0"/>
              <a:t> Lots of opportunity for error</a:t>
            </a:r>
            <a:br>
              <a:rPr lang="en-US" dirty="0"/>
            </a:br>
            <a:r>
              <a:rPr lang="en-US" sz="2400" dirty="0"/>
              <a:t>Low type safety, forget to allocate/free before done, allocate wrong size, etc.,</a:t>
            </a:r>
            <a:br>
              <a:rPr lang="en-US" sz="2400" dirty="0"/>
            </a:br>
            <a:r>
              <a:rPr lang="en-US" sz="2400" dirty="0"/>
              <a:t>Memory leaks (much less critical)</a:t>
            </a:r>
            <a:endParaRPr lang="en-US" dirty="0"/>
          </a:p>
        </p:txBody>
      </p:sp>
    </p:spTree>
    <p:extLst>
      <p:ext uri="{BB962C8B-B14F-4D97-AF65-F5344CB8AC3E}">
        <p14:creationId xmlns:p14="http://schemas.microsoft.com/office/powerpoint/2010/main" val="41465102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BD2C-4DF4-4B44-8197-4C3D0F5A314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7025EA1F-C805-8942-8667-6B6F8EBC2F18}"/>
              </a:ext>
            </a:extLst>
          </p:cNvPr>
          <p:cNvSpPr>
            <a:spLocks noGrp="1"/>
          </p:cNvSpPr>
          <p:nvPr>
            <p:ph idx="1"/>
          </p:nvPr>
        </p:nvSpPr>
        <p:spPr/>
        <p:txBody>
          <a:bodyPr/>
          <a:lstStyle/>
          <a:p>
            <a:r>
              <a:rPr lang="en-US" dirty="0"/>
              <a:t>Generally, unless a situation requires dynamic allocation, stack allocation is preferred. Often both techniques are used together in a program.</a:t>
            </a:r>
          </a:p>
          <a:p>
            <a:r>
              <a:rPr lang="en-US" dirty="0"/>
              <a:t>Heap allocation is a necessity when:</a:t>
            </a:r>
          </a:p>
          <a:p>
            <a:pPr lvl="1"/>
            <a:r>
              <a:rPr lang="en-US" dirty="0"/>
              <a:t>you have a very large allocation that could blow out the stack </a:t>
            </a:r>
          </a:p>
          <a:p>
            <a:pPr lvl="1"/>
            <a:r>
              <a:rPr lang="en-US" dirty="0"/>
              <a:t>you need to control the memory’s lifetime and/or memory must persist beyond a function call</a:t>
            </a:r>
          </a:p>
        </p:txBody>
      </p:sp>
    </p:spTree>
    <p:extLst>
      <p:ext uri="{BB962C8B-B14F-4D97-AF65-F5344CB8AC3E}">
        <p14:creationId xmlns:p14="http://schemas.microsoft.com/office/powerpoint/2010/main" val="22344001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14335</TotalTime>
  <Words>8186</Words>
  <Application>Microsoft Macintosh PowerPoint</Application>
  <PresentationFormat>Widescreen</PresentationFormat>
  <Paragraphs>1854</Paragraphs>
  <Slides>75</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75</vt:i4>
      </vt:variant>
    </vt:vector>
  </HeadingPairs>
  <TitlesOfParts>
    <vt:vector size="86" baseType="lpstr">
      <vt:lpstr>.Apple Color Emoji UI</vt:lpstr>
      <vt:lpstr>Andale Mono</vt:lpstr>
      <vt:lpstr>Arial</vt:lpstr>
      <vt:lpstr>Calibri</vt:lpstr>
      <vt:lpstr>Consolas</vt:lpstr>
      <vt:lpstr>Courier</vt:lpstr>
      <vt:lpstr>Courier New</vt:lpstr>
      <vt:lpstr>Source Sans Pro</vt:lpstr>
      <vt:lpstr>Tahoma</vt:lpstr>
      <vt:lpstr>Verdana</vt:lpstr>
      <vt:lpstr>Default Design</vt:lpstr>
      <vt:lpstr>CS107, Lecture 10 Stack and Heap</vt:lpstr>
      <vt:lpstr>Arrays</vt:lpstr>
      <vt:lpstr>Arrays as Parameters</vt:lpstr>
      <vt:lpstr>Arrays as Parameters</vt:lpstr>
      <vt:lpstr>PowerPoint Presentation</vt:lpstr>
      <vt:lpstr>Pointer Arithmetic</vt:lpstr>
      <vt:lpstr>Pointer Arithmetic</vt:lpstr>
      <vt:lpstr>Pointer Arithmetic</vt:lpstr>
      <vt:lpstr>Pointer Arithmetic</vt:lpstr>
      <vt:lpstr>Pointer Arithmetic</vt:lpstr>
      <vt:lpstr>CS107 Topic 3: How can we effectively manage all types of memory in our programs? </vt:lpstr>
      <vt:lpstr>CS107 Topic 3</vt:lpstr>
      <vt:lpstr>Learning Goals</vt:lpstr>
      <vt:lpstr>Memory Layout</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 Failing Us</vt:lpstr>
      <vt:lpstr>The Stack Failing Us</vt:lpstr>
      <vt:lpstr>The Stack Failing Us</vt:lpstr>
      <vt:lpstr>The Stack Failing Us</vt:lpstr>
      <vt:lpstr>The Stack Failing Us</vt:lpstr>
      <vt:lpstr>The Stack Failing Us</vt:lpstr>
      <vt:lpstr>The Stack Failing Us</vt:lpstr>
      <vt:lpstr>The Stack Failing Us</vt:lpstr>
      <vt:lpstr>The Stack Failing Us</vt:lpstr>
      <vt:lpstr>The Stack Failing Us</vt:lpstr>
      <vt:lpstr>The Stack Failing Us</vt:lpstr>
      <vt:lpstr>The Heap</vt:lpstr>
      <vt:lpstr>The Heap</vt:lpstr>
      <vt:lpstr>The Heap</vt:lpstr>
      <vt:lpstr>Working with the heap</vt:lpstr>
      <vt:lpstr>malloc</vt:lpstr>
      <vt:lpstr>The Heap</vt:lpstr>
      <vt:lpstr>The Heap</vt:lpstr>
      <vt:lpstr>The Heap</vt:lpstr>
      <vt:lpstr>The Heap</vt:lpstr>
      <vt:lpstr>The Heap</vt:lpstr>
      <vt:lpstr>The Heap</vt:lpstr>
      <vt:lpstr>Exercise: malloc multiples</vt:lpstr>
      <vt:lpstr>Exercise: malloc multiples</vt:lpstr>
      <vt:lpstr>Always assert with the heap</vt:lpstr>
      <vt:lpstr>Other heap allocations: calloc</vt:lpstr>
      <vt:lpstr>Other heap allocations: strdup</vt:lpstr>
      <vt:lpstr>Cleaning Up with free</vt:lpstr>
      <vt:lpstr>Free</vt:lpstr>
      <vt:lpstr>free details</vt:lpstr>
      <vt:lpstr>Memory Leaks</vt:lpstr>
      <vt:lpstr>Memory Leaks</vt:lpstr>
      <vt:lpstr>realloc</vt:lpstr>
      <vt:lpstr>realloc</vt:lpstr>
      <vt:lpstr>realloc</vt:lpstr>
      <vt:lpstr>Cleaning Up with free and realloc</vt:lpstr>
      <vt:lpstr>Heap allocation interface: A summary</vt:lpstr>
      <vt:lpstr>Engineering principles: stack vs heap</vt:lpstr>
      <vt:lpstr>Engineering principles: stack vs heap</vt:lpstr>
      <vt:lpstr>Stack and Heap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1538</cp:revision>
  <cp:lastPrinted>2025-10-13T02:05:52Z</cp:lastPrinted>
  <dcterms:created xsi:type="dcterms:W3CDTF">2008-06-28T20:57:21Z</dcterms:created>
  <dcterms:modified xsi:type="dcterms:W3CDTF">2025-10-13T02:06:21Z</dcterms:modified>
</cp:coreProperties>
</file>