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2"/>
  </p:notesMasterIdLst>
  <p:handoutMasterIdLst>
    <p:handoutMasterId r:id="rId73"/>
  </p:handoutMasterIdLst>
  <p:sldIdLst>
    <p:sldId id="256" r:id="rId2"/>
    <p:sldId id="433" r:id="rId3"/>
    <p:sldId id="451" r:id="rId4"/>
    <p:sldId id="636" r:id="rId5"/>
    <p:sldId id="542" r:id="rId6"/>
    <p:sldId id="543" r:id="rId7"/>
    <p:sldId id="560" r:id="rId8"/>
    <p:sldId id="559" r:id="rId9"/>
    <p:sldId id="561" r:id="rId10"/>
    <p:sldId id="562" r:id="rId11"/>
    <p:sldId id="563" r:id="rId12"/>
    <p:sldId id="564" r:id="rId13"/>
    <p:sldId id="565" r:id="rId14"/>
    <p:sldId id="566" r:id="rId15"/>
    <p:sldId id="544" r:id="rId16"/>
    <p:sldId id="545" r:id="rId17"/>
    <p:sldId id="567" r:id="rId18"/>
    <p:sldId id="546" r:id="rId19"/>
    <p:sldId id="547" r:id="rId20"/>
    <p:sldId id="568" r:id="rId21"/>
    <p:sldId id="569" r:id="rId22"/>
    <p:sldId id="570" r:id="rId23"/>
    <p:sldId id="571" r:id="rId24"/>
    <p:sldId id="573" r:id="rId25"/>
    <p:sldId id="574" r:id="rId26"/>
    <p:sldId id="575" r:id="rId27"/>
    <p:sldId id="576" r:id="rId28"/>
    <p:sldId id="577" r:id="rId29"/>
    <p:sldId id="549" r:id="rId30"/>
    <p:sldId id="550" r:id="rId31"/>
    <p:sldId id="580" r:id="rId32"/>
    <p:sldId id="551" r:id="rId33"/>
    <p:sldId id="552" r:id="rId34"/>
    <p:sldId id="553" r:id="rId35"/>
    <p:sldId id="554" r:id="rId36"/>
    <p:sldId id="555" r:id="rId37"/>
    <p:sldId id="556" r:id="rId38"/>
    <p:sldId id="557" r:id="rId39"/>
    <p:sldId id="584" r:id="rId40"/>
    <p:sldId id="583" r:id="rId41"/>
    <p:sldId id="586" r:id="rId42"/>
    <p:sldId id="581" r:id="rId43"/>
    <p:sldId id="582" r:id="rId44"/>
    <p:sldId id="585" r:id="rId45"/>
    <p:sldId id="587" r:id="rId46"/>
    <p:sldId id="588" r:id="rId47"/>
    <p:sldId id="589" r:id="rId48"/>
    <p:sldId id="590" r:id="rId49"/>
    <p:sldId id="591" r:id="rId50"/>
    <p:sldId id="592" r:id="rId51"/>
    <p:sldId id="633" r:id="rId52"/>
    <p:sldId id="640" r:id="rId53"/>
    <p:sldId id="594" r:id="rId54"/>
    <p:sldId id="682" r:id="rId55"/>
    <p:sldId id="595" r:id="rId56"/>
    <p:sldId id="596" r:id="rId57"/>
    <p:sldId id="597" r:id="rId58"/>
    <p:sldId id="598" r:id="rId59"/>
    <p:sldId id="599" r:id="rId60"/>
    <p:sldId id="600" r:id="rId61"/>
    <p:sldId id="601" r:id="rId62"/>
    <p:sldId id="602" r:id="rId63"/>
    <p:sldId id="604" r:id="rId64"/>
    <p:sldId id="603" r:id="rId65"/>
    <p:sldId id="605" r:id="rId66"/>
    <p:sldId id="606" r:id="rId67"/>
    <p:sldId id="848" r:id="rId68"/>
    <p:sldId id="607" r:id="rId69"/>
    <p:sldId id="503" r:id="rId70"/>
    <p:sldId id="608" r:id="rId71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33"/>
            <p14:sldId id="451"/>
            <p14:sldId id="636"/>
          </p14:sldIdLst>
        </p14:section>
        <p14:section name="Overview" id="{9A4FE0B1-93EE-D34F-9908-1BED54BDA81A}">
          <p14:sldIdLst>
            <p14:sldId id="542"/>
            <p14:sldId id="543"/>
            <p14:sldId id="560"/>
            <p14:sldId id="559"/>
            <p14:sldId id="561"/>
            <p14:sldId id="562"/>
            <p14:sldId id="563"/>
            <p14:sldId id="564"/>
            <p14:sldId id="565"/>
            <p14:sldId id="566"/>
            <p14:sldId id="544"/>
            <p14:sldId id="545"/>
            <p14:sldId id="567"/>
            <p14:sldId id="546"/>
            <p14:sldId id="547"/>
            <p14:sldId id="568"/>
            <p14:sldId id="569"/>
            <p14:sldId id="570"/>
            <p14:sldId id="571"/>
            <p14:sldId id="573"/>
            <p14:sldId id="574"/>
            <p14:sldId id="575"/>
            <p14:sldId id="576"/>
            <p14:sldId id="577"/>
            <p14:sldId id="549"/>
            <p14:sldId id="550"/>
            <p14:sldId id="580"/>
            <p14:sldId id="551"/>
            <p14:sldId id="552"/>
            <p14:sldId id="553"/>
            <p14:sldId id="554"/>
            <p14:sldId id="555"/>
            <p14:sldId id="556"/>
            <p14:sldId id="557"/>
            <p14:sldId id="584"/>
            <p14:sldId id="583"/>
            <p14:sldId id="586"/>
            <p14:sldId id="581"/>
            <p14:sldId id="582"/>
            <p14:sldId id="585"/>
            <p14:sldId id="587"/>
            <p14:sldId id="588"/>
            <p14:sldId id="589"/>
            <p14:sldId id="590"/>
            <p14:sldId id="591"/>
            <p14:sldId id="592"/>
            <p14:sldId id="633"/>
            <p14:sldId id="640"/>
            <p14:sldId id="594"/>
            <p14:sldId id="682"/>
            <p14:sldId id="595"/>
            <p14:sldId id="596"/>
            <p14:sldId id="597"/>
            <p14:sldId id="598"/>
            <p14:sldId id="599"/>
            <p14:sldId id="600"/>
            <p14:sldId id="601"/>
            <p14:sldId id="602"/>
            <p14:sldId id="604"/>
            <p14:sldId id="603"/>
            <p14:sldId id="605"/>
            <p14:sldId id="606"/>
            <p14:sldId id="848"/>
            <p14:sldId id="607"/>
            <p14:sldId id="503"/>
            <p14:sldId id="60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Yan" initials="LY" lastIdx="1" clrIdx="0">
    <p:extLst>
      <p:ext uri="{19B8F6BF-5375-455C-9EA6-DF929625EA0E}">
        <p15:presenceInfo xmlns:p15="http://schemas.microsoft.com/office/powerpoint/2012/main" userId="S::yanlisa@stanford.edu::f0b9c5f9-0eaf-44dc-affc-27a7efa731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D62ED6"/>
    <a:srgbClr val="8C1515"/>
    <a:srgbClr val="F8F8F8"/>
    <a:srgbClr val="D27BD6"/>
    <a:srgbClr val="942092"/>
    <a:srgbClr val="FF9999"/>
    <a:srgbClr val="008000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345" autoAdjust="0"/>
    <p:restoredTop sz="78878" autoAdjust="0"/>
  </p:normalViewPr>
  <p:slideViewPr>
    <p:cSldViewPr>
      <p:cViewPr varScale="1">
        <p:scale>
          <a:sx n="93" d="100"/>
          <a:sy n="93" d="100"/>
        </p:scale>
        <p:origin x="824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04902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53055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50147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61469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26618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Pair Share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0393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51526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542302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6466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586385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333795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540044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705070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738106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</a:t>
            </a:r>
            <a:r>
              <a:rPr lang="en-US" dirty="0" err="1"/>
              <a:t>param</a:t>
            </a:r>
            <a:r>
              <a:rPr lang="en-US" dirty="0"/>
              <a:t> is pointer to array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631421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478486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385423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601914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949477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035132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823016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111613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866573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946596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335189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70036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86308/discussion/713203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11</a:t>
            </a:r>
            <a:br>
              <a:rPr lang="en-US" dirty="0"/>
            </a:br>
            <a:r>
              <a:rPr lang="en-US" sz="3400" dirty="0"/>
              <a:t>C Generics – </a:t>
            </a:r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void *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D35B8C-1B3D-08E0-743E-6100E8979DB6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Reading: None 😍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hlinkClick r:id="rId3"/>
              </a:rPr>
              <a:t>Ed Discussion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u="sng" dirty="0"/>
              <a:t>CS107 Topic 4</a:t>
            </a:r>
            <a:r>
              <a:rPr lang="en-US" dirty="0"/>
              <a:t>: How can we use our knowledge of memory and data representation to write code that works with any data type? </a:t>
            </a:r>
          </a:p>
        </p:txBody>
      </p:sp>
    </p:spTree>
    <p:extLst>
      <p:ext uri="{BB962C8B-B14F-4D97-AF65-F5344CB8AC3E}">
        <p14:creationId xmlns:p14="http://schemas.microsoft.com/office/powerpoint/2010/main" val="3282734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CS107 Topic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How can we use our knowledge of memory and data representation to write code that works with any data type?</a:t>
            </a:r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r>
              <a:rPr lang="en-US" dirty="0"/>
              <a:t>Why is answering this question important?</a:t>
            </a:r>
          </a:p>
          <a:p>
            <a:r>
              <a:rPr lang="en-US" dirty="0"/>
              <a:t>Writing code that works with any data type lets us write more generic, reusable code while understanding potential pitfalls (today and Friday)</a:t>
            </a:r>
          </a:p>
          <a:p>
            <a:r>
              <a:rPr lang="en-US" dirty="0"/>
              <a:t>Allows us to learn how to pass functions as parameters, a core concept in many languages (Friday, Monday, and possibly next Wednesday)</a:t>
            </a: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Learn how to write C code that works with any data type.</a:t>
            </a:r>
          </a:p>
          <a:p>
            <a:r>
              <a:rPr lang="en-US" dirty="0"/>
              <a:t>Learn about how to use void * and overcome its shortcomings.</a:t>
            </a:r>
          </a:p>
          <a:p>
            <a:r>
              <a:rPr lang="en-US" dirty="0"/>
              <a:t>Learn about the potential harm from vulnerabilities, challenges to proper disclosure of vulnerabilities, and how we weigh competing interests.</a:t>
            </a:r>
          </a:p>
        </p:txBody>
      </p:sp>
    </p:spTree>
    <p:extLst>
      <p:ext uri="{BB962C8B-B14F-4D97-AF65-F5344CB8AC3E}">
        <p14:creationId xmlns:p14="http://schemas.microsoft.com/office/powerpoint/2010/main" val="459992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CF1D3-4746-B144-9619-03D92C068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9BCA9-FA57-894E-93A4-C23645048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generally strive to write code that is as general-purpose as possible.</a:t>
            </a:r>
          </a:p>
          <a:p>
            <a:r>
              <a:rPr lang="en-US" dirty="0"/>
              <a:t>Generic code minimizes code duplication so that optimizations and bug fixes can be managed in one place instead of many.</a:t>
            </a:r>
          </a:p>
          <a:p>
            <a:r>
              <a:rPr lang="en-US" dirty="0"/>
              <a:t>Generics are used throughout C to sort arrays of any type, search arrays of any type, free arbitrary memory, and so forth.</a:t>
            </a:r>
          </a:p>
          <a:p>
            <a:r>
              <a:rPr lang="en-US" dirty="0"/>
              <a:t>How can we write generic code in C?</a:t>
            </a:r>
          </a:p>
        </p:txBody>
      </p:sp>
    </p:spTree>
    <p:extLst>
      <p:ext uri="{BB962C8B-B14F-4D97-AF65-F5344CB8AC3E}">
        <p14:creationId xmlns:p14="http://schemas.microsoft.com/office/powerpoint/2010/main" val="212889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two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</p:spTree>
    <p:extLst>
      <p:ext uri="{BB962C8B-B14F-4D97-AF65-F5344CB8AC3E}">
        <p14:creationId xmlns:p14="http://schemas.microsoft.com/office/powerpoint/2010/main" val="47994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two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637279" y="1154668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/>
        </p:nvGraphicFramePr>
        <p:xfrm>
          <a:off x="9056072" y="1440180"/>
          <a:ext cx="3011768" cy="18402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33127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086600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402813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33126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841043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two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637279" y="1154668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3526240"/>
              </p:ext>
            </p:extLst>
          </p:nvPr>
        </p:nvGraphicFramePr>
        <p:xfrm>
          <a:off x="9056072" y="1440180"/>
          <a:ext cx="3011768" cy="29489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33127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333126" y="32459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086600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406927" y="3657600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402813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402814" y="3352801"/>
            <a:ext cx="226928" cy="766463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33126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333126" y="365759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CC1517B0-621A-4440-B99B-01FF545475EC}"/>
              </a:ext>
            </a:extLst>
          </p:cNvPr>
          <p:cNvSpPr/>
          <p:nvPr/>
        </p:nvSpPr>
        <p:spPr>
          <a:xfrm>
            <a:off x="10760001" y="2799471"/>
            <a:ext cx="283137" cy="703384"/>
          </a:xfrm>
          <a:custGeom>
            <a:avLst/>
            <a:gdLst>
              <a:gd name="connsiteX0" fmla="*/ 184664 w 283137"/>
              <a:gd name="connsiteY0" fmla="*/ 703384 h 703384"/>
              <a:gd name="connsiteX1" fmla="*/ 1784 w 283137"/>
              <a:gd name="connsiteY1" fmla="*/ 309489 h 703384"/>
              <a:gd name="connsiteX2" fmla="*/ 283137 w 283137"/>
              <a:gd name="connsiteY2" fmla="*/ 0 h 70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137" h="703384">
                <a:moveTo>
                  <a:pt x="184664" y="703384"/>
                </a:moveTo>
                <a:cubicBezTo>
                  <a:pt x="85018" y="565052"/>
                  <a:pt x="-14628" y="426720"/>
                  <a:pt x="1784" y="309489"/>
                </a:cubicBezTo>
                <a:cubicBezTo>
                  <a:pt x="18196" y="192258"/>
                  <a:pt x="150666" y="96129"/>
                  <a:pt x="283137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746523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01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two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637279" y="1154668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/>
        </p:nvGraphicFramePr>
        <p:xfrm>
          <a:off x="9056072" y="1440180"/>
          <a:ext cx="3011768" cy="3360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0xf0c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33127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333126" y="32459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086600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406927" y="3657600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402813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402813" y="3352801"/>
            <a:ext cx="287281" cy="11430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33126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333126" y="365759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7645D-11F9-D943-94ED-7175A922E984}"/>
              </a:ext>
            </a:extLst>
          </p:cNvPr>
          <p:cNvSpPr txBox="1"/>
          <p:nvPr/>
        </p:nvSpPr>
        <p:spPr>
          <a:xfrm>
            <a:off x="8839200" y="4069294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temp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CC1517B0-621A-4440-B99B-01FF545475EC}"/>
              </a:ext>
            </a:extLst>
          </p:cNvPr>
          <p:cNvSpPr/>
          <p:nvPr/>
        </p:nvSpPr>
        <p:spPr>
          <a:xfrm>
            <a:off x="10760001" y="2799471"/>
            <a:ext cx="283137" cy="703384"/>
          </a:xfrm>
          <a:custGeom>
            <a:avLst/>
            <a:gdLst>
              <a:gd name="connsiteX0" fmla="*/ 184664 w 283137"/>
              <a:gd name="connsiteY0" fmla="*/ 703384 h 703384"/>
              <a:gd name="connsiteX1" fmla="*/ 1784 w 283137"/>
              <a:gd name="connsiteY1" fmla="*/ 309489 h 703384"/>
              <a:gd name="connsiteX2" fmla="*/ 283137 w 283137"/>
              <a:gd name="connsiteY2" fmla="*/ 0 h 70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137" h="703384">
                <a:moveTo>
                  <a:pt x="184664" y="703384"/>
                </a:moveTo>
                <a:cubicBezTo>
                  <a:pt x="85018" y="565052"/>
                  <a:pt x="-14628" y="426720"/>
                  <a:pt x="1784" y="309489"/>
                </a:cubicBezTo>
                <a:cubicBezTo>
                  <a:pt x="18196" y="192258"/>
                  <a:pt x="150666" y="96129"/>
                  <a:pt x="283137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746523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45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two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637279" y="1154668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6044157"/>
              </p:ext>
            </p:extLst>
          </p:nvPr>
        </p:nvGraphicFramePr>
        <p:xfrm>
          <a:off x="9056072" y="1440180"/>
          <a:ext cx="3011768" cy="3360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0xf0c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33127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333126" y="32459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086600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406927" y="3657600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402813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402813" y="3352801"/>
            <a:ext cx="287281" cy="11430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33126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333126" y="365759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7645D-11F9-D943-94ED-7175A922E984}"/>
              </a:ext>
            </a:extLst>
          </p:cNvPr>
          <p:cNvSpPr txBox="1"/>
          <p:nvPr/>
        </p:nvSpPr>
        <p:spPr>
          <a:xfrm>
            <a:off x="8839200" y="4069294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temp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CC1517B0-621A-4440-B99B-01FF545475EC}"/>
              </a:ext>
            </a:extLst>
          </p:cNvPr>
          <p:cNvSpPr/>
          <p:nvPr/>
        </p:nvSpPr>
        <p:spPr>
          <a:xfrm>
            <a:off x="10760001" y="2799471"/>
            <a:ext cx="283137" cy="703384"/>
          </a:xfrm>
          <a:custGeom>
            <a:avLst/>
            <a:gdLst>
              <a:gd name="connsiteX0" fmla="*/ 184664 w 283137"/>
              <a:gd name="connsiteY0" fmla="*/ 703384 h 703384"/>
              <a:gd name="connsiteX1" fmla="*/ 1784 w 283137"/>
              <a:gd name="connsiteY1" fmla="*/ 309489 h 703384"/>
              <a:gd name="connsiteX2" fmla="*/ 283137 w 283137"/>
              <a:gd name="connsiteY2" fmla="*/ 0 h 70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137" h="703384">
                <a:moveTo>
                  <a:pt x="184664" y="703384"/>
                </a:moveTo>
                <a:cubicBezTo>
                  <a:pt x="85018" y="565052"/>
                  <a:pt x="-14628" y="426720"/>
                  <a:pt x="1784" y="309489"/>
                </a:cubicBezTo>
                <a:cubicBezTo>
                  <a:pt x="18196" y="192258"/>
                  <a:pt x="150666" y="96129"/>
                  <a:pt x="283137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746523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496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two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637279" y="1154668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7926391"/>
              </p:ext>
            </p:extLst>
          </p:nvPr>
        </p:nvGraphicFramePr>
        <p:xfrm>
          <a:off x="9056072" y="1440180"/>
          <a:ext cx="3011768" cy="3360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0xf0c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33127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333126" y="32459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086600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406927" y="3657600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402813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402813" y="3352801"/>
            <a:ext cx="287281" cy="11430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33126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333126" y="365759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7645D-11F9-D943-94ED-7175A922E984}"/>
              </a:ext>
            </a:extLst>
          </p:cNvPr>
          <p:cNvSpPr txBox="1"/>
          <p:nvPr/>
        </p:nvSpPr>
        <p:spPr>
          <a:xfrm>
            <a:off x="8839200" y="4069294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temp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CC1517B0-621A-4440-B99B-01FF545475EC}"/>
              </a:ext>
            </a:extLst>
          </p:cNvPr>
          <p:cNvSpPr/>
          <p:nvPr/>
        </p:nvSpPr>
        <p:spPr>
          <a:xfrm>
            <a:off x="10760001" y="2799471"/>
            <a:ext cx="283137" cy="703384"/>
          </a:xfrm>
          <a:custGeom>
            <a:avLst/>
            <a:gdLst>
              <a:gd name="connsiteX0" fmla="*/ 184664 w 283137"/>
              <a:gd name="connsiteY0" fmla="*/ 703384 h 703384"/>
              <a:gd name="connsiteX1" fmla="*/ 1784 w 283137"/>
              <a:gd name="connsiteY1" fmla="*/ 309489 h 703384"/>
              <a:gd name="connsiteX2" fmla="*/ 283137 w 283137"/>
              <a:gd name="connsiteY2" fmla="*/ 0 h 70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137" h="703384">
                <a:moveTo>
                  <a:pt x="184664" y="703384"/>
                </a:moveTo>
                <a:cubicBezTo>
                  <a:pt x="85018" y="565052"/>
                  <a:pt x="-14628" y="426720"/>
                  <a:pt x="1784" y="309489"/>
                </a:cubicBezTo>
                <a:cubicBezTo>
                  <a:pt x="18196" y="192258"/>
                  <a:pt x="150666" y="96129"/>
                  <a:pt x="283137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746523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52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two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637279" y="1154668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7588943"/>
              </p:ext>
            </p:extLst>
          </p:nvPr>
        </p:nvGraphicFramePr>
        <p:xfrm>
          <a:off x="9056072" y="1440180"/>
          <a:ext cx="3011768" cy="18402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33127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086600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402813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33126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278260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two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("x = %d, y = %d\n",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637279" y="1154668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/>
        </p:nvGraphicFramePr>
        <p:xfrm>
          <a:off x="9056072" y="1440180"/>
          <a:ext cx="3011768" cy="18402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33127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086600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402813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33126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4196878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two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637279" y="1154668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/>
        </p:nvGraphicFramePr>
        <p:xfrm>
          <a:off x="9056072" y="1440180"/>
          <a:ext cx="3011768" cy="18402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33127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086600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402813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33126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757290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4E81E-11AC-DF46-A09E-9A8D1632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4206870"/>
          </a:xfrm>
        </p:spPr>
        <p:txBody>
          <a:bodyPr/>
          <a:lstStyle/>
          <a:p>
            <a:r>
              <a:rPr lang="en-US" dirty="0"/>
              <a:t>"Oh, when I said 'numbers' I meant shorts, not </a:t>
            </a:r>
            <a:r>
              <a:rPr lang="en-US" dirty="0" err="1"/>
              <a:t>ints</a:t>
            </a:r>
            <a:r>
              <a:rPr lang="en-US" dirty="0"/>
              <a:t>."</a:t>
            </a:r>
            <a:br>
              <a:rPr lang="en-US" dirty="0"/>
            </a:br>
            <a:br>
              <a:rPr lang="en-US" dirty="0"/>
            </a:br>
            <a:r>
              <a:rPr lang="en-US" dirty="0"/>
              <a:t>😑</a:t>
            </a:r>
          </a:p>
        </p:txBody>
      </p:sp>
    </p:spTree>
    <p:extLst>
      <p:ext uri="{BB962C8B-B14F-4D97-AF65-F5344CB8AC3E}">
        <p14:creationId xmlns:p14="http://schemas.microsoft.com/office/powerpoint/2010/main" val="846264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(short *a, short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short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short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short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</p:spTree>
    <p:extLst>
      <p:ext uri="{BB962C8B-B14F-4D97-AF65-F5344CB8AC3E}">
        <p14:creationId xmlns:p14="http://schemas.microsoft.com/office/powerpoint/2010/main" val="1795315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(short *a, short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short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short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short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637279" y="1154668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/>
        </p:nvGraphicFramePr>
        <p:xfrm>
          <a:off x="9056072" y="1440180"/>
          <a:ext cx="3011768" cy="3360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0xf0e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33127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333126" y="32459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086600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067090" y="3657600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402813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402813" y="3352801"/>
            <a:ext cx="287281" cy="11430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33126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333126" y="365759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7645D-11F9-D943-94ED-7175A922E984}"/>
              </a:ext>
            </a:extLst>
          </p:cNvPr>
          <p:cNvSpPr txBox="1"/>
          <p:nvPr/>
        </p:nvSpPr>
        <p:spPr>
          <a:xfrm>
            <a:off x="8839200" y="4069294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temp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CC1517B0-621A-4440-B99B-01FF545475EC}"/>
              </a:ext>
            </a:extLst>
          </p:cNvPr>
          <p:cNvSpPr/>
          <p:nvPr/>
        </p:nvSpPr>
        <p:spPr>
          <a:xfrm>
            <a:off x="10760001" y="2799471"/>
            <a:ext cx="283137" cy="703384"/>
          </a:xfrm>
          <a:custGeom>
            <a:avLst/>
            <a:gdLst>
              <a:gd name="connsiteX0" fmla="*/ 184664 w 283137"/>
              <a:gd name="connsiteY0" fmla="*/ 703384 h 703384"/>
              <a:gd name="connsiteX1" fmla="*/ 1784 w 283137"/>
              <a:gd name="connsiteY1" fmla="*/ 309489 h 703384"/>
              <a:gd name="connsiteX2" fmla="*/ 283137 w 283137"/>
              <a:gd name="connsiteY2" fmla="*/ 0 h 70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137" h="703384">
                <a:moveTo>
                  <a:pt x="184664" y="703384"/>
                </a:moveTo>
                <a:cubicBezTo>
                  <a:pt x="85018" y="565052"/>
                  <a:pt x="-14628" y="426720"/>
                  <a:pt x="1784" y="309489"/>
                </a:cubicBezTo>
                <a:cubicBezTo>
                  <a:pt x="18196" y="192258"/>
                  <a:pt x="150666" y="96129"/>
                  <a:pt x="283137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746523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59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4E81E-11AC-DF46-A09E-9A8D1632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143000"/>
            <a:ext cx="10958512" cy="5943600"/>
          </a:xfrm>
        </p:spPr>
        <p:txBody>
          <a:bodyPr/>
          <a:lstStyle/>
          <a:p>
            <a:r>
              <a:rPr lang="en-US" dirty="0"/>
              <a:t>"You know what, I messed up! We’re going to use strings. Could you write something to swap those?"</a:t>
            </a:r>
            <a:br>
              <a:rPr lang="en-US" dirty="0"/>
            </a:br>
            <a:br>
              <a:rPr lang="en-US" dirty="0"/>
            </a:br>
            <a:r>
              <a:rPr lang="en-US" dirty="0"/>
              <a:t>😤</a:t>
            </a:r>
          </a:p>
        </p:txBody>
      </p:sp>
    </p:spTree>
    <p:extLst>
      <p:ext uri="{BB962C8B-B14F-4D97-AF65-F5344CB8AC3E}">
        <p14:creationId xmlns:p14="http://schemas.microsoft.com/office/powerpoint/2010/main" val="3388041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6785094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*x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"2"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"5"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%s, y =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</p:spTree>
    <p:extLst>
      <p:ext uri="{BB962C8B-B14F-4D97-AF65-F5344CB8AC3E}">
        <p14:creationId xmlns:p14="http://schemas.microsoft.com/office/powerpoint/2010/main" val="1186789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6785094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*x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"2"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"5"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%s, y =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530439"/>
              </p:ext>
            </p:extLst>
          </p:nvPr>
        </p:nvGraphicFramePr>
        <p:xfrm>
          <a:off x="8797701" y="1440180"/>
          <a:ext cx="3011768" cy="3771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8915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'5'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9364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9005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'2'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73603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363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074756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235706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551919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074755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D7EF74-E821-E64C-8075-76AD1E7FB9CE}"/>
              </a:ext>
            </a:extLst>
          </p:cNvPr>
          <p:cNvSpPr txBox="1"/>
          <p:nvPr/>
        </p:nvSpPr>
        <p:spPr>
          <a:xfrm>
            <a:off x="7319880" y="3896309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DATA SEGMENT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F14FD01E-D203-7743-89E1-F44D2F32D15E}"/>
              </a:ext>
            </a:extLst>
          </p:cNvPr>
          <p:cNvSpPr/>
          <p:nvPr/>
        </p:nvSpPr>
        <p:spPr>
          <a:xfrm>
            <a:off x="9601658" y="3333088"/>
            <a:ext cx="253941" cy="161991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7EEBA9-E468-6B43-B408-73C6F8301B0C}"/>
              </a:ext>
            </a:extLst>
          </p:cNvPr>
          <p:cNvSpPr/>
          <p:nvPr/>
        </p:nvSpPr>
        <p:spPr>
          <a:xfrm>
            <a:off x="10465915" y="2391508"/>
            <a:ext cx="408411" cy="2332892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14A0AB4-C30D-8F4A-9EEB-F615260D6FB2}"/>
              </a:ext>
            </a:extLst>
          </p:cNvPr>
          <p:cNvSpPr/>
          <p:nvPr/>
        </p:nvSpPr>
        <p:spPr>
          <a:xfrm>
            <a:off x="11577711" y="2778842"/>
            <a:ext cx="538452" cy="1117468"/>
          </a:xfrm>
          <a:custGeom>
            <a:avLst/>
            <a:gdLst>
              <a:gd name="connsiteX0" fmla="*/ 0 w 538452"/>
              <a:gd name="connsiteY0" fmla="*/ 20630 h 2623153"/>
              <a:gd name="connsiteX1" fmla="*/ 436098 w 538452"/>
              <a:gd name="connsiteY1" fmla="*/ 287916 h 2623153"/>
              <a:gd name="connsiteX2" fmla="*/ 520504 w 538452"/>
              <a:gd name="connsiteY2" fmla="*/ 2032310 h 2623153"/>
              <a:gd name="connsiteX3" fmla="*/ 168812 w 538452"/>
              <a:gd name="connsiteY3" fmla="*/ 2623153 h 262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52" h="2623153">
                <a:moveTo>
                  <a:pt x="0" y="20630"/>
                </a:moveTo>
                <a:cubicBezTo>
                  <a:pt x="174673" y="-13367"/>
                  <a:pt x="349347" y="-47364"/>
                  <a:pt x="436098" y="287916"/>
                </a:cubicBezTo>
                <a:cubicBezTo>
                  <a:pt x="522849" y="623196"/>
                  <a:pt x="565052" y="1643104"/>
                  <a:pt x="520504" y="2032310"/>
                </a:cubicBezTo>
                <a:cubicBezTo>
                  <a:pt x="475956" y="2421516"/>
                  <a:pt x="322384" y="2522334"/>
                  <a:pt x="168812" y="2623153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08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6785094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*x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"2"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"5"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%s, y =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8586829"/>
              </p:ext>
            </p:extLst>
          </p:nvPr>
        </p:nvGraphicFramePr>
        <p:xfrm>
          <a:off x="8797701" y="1440180"/>
          <a:ext cx="3011768" cy="48806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8915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'5'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9364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9005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'2'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73603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363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074756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074755" y="32459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235706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046277" y="3657600"/>
            <a:ext cx="2393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551919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551920" y="3352801"/>
            <a:ext cx="245782" cy="766463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074755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074755" y="365759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488152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D7EF74-E821-E64C-8075-76AD1E7FB9CE}"/>
              </a:ext>
            </a:extLst>
          </p:cNvPr>
          <p:cNvSpPr txBox="1"/>
          <p:nvPr/>
        </p:nvSpPr>
        <p:spPr>
          <a:xfrm>
            <a:off x="7319880" y="5420309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DATA SEGMENT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F14FD01E-D203-7743-89E1-F44D2F32D15E}"/>
              </a:ext>
            </a:extLst>
          </p:cNvPr>
          <p:cNvSpPr/>
          <p:nvPr/>
        </p:nvSpPr>
        <p:spPr>
          <a:xfrm>
            <a:off x="9601658" y="4857088"/>
            <a:ext cx="253941" cy="161991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F285A36-2D3B-B747-8F3C-1E911DD373FD}"/>
              </a:ext>
            </a:extLst>
          </p:cNvPr>
          <p:cNvSpPr/>
          <p:nvPr/>
        </p:nvSpPr>
        <p:spPr>
          <a:xfrm>
            <a:off x="10621030" y="2827606"/>
            <a:ext cx="112619" cy="647114"/>
          </a:xfrm>
          <a:custGeom>
            <a:avLst/>
            <a:gdLst>
              <a:gd name="connsiteX0" fmla="*/ 98552 w 112619"/>
              <a:gd name="connsiteY0" fmla="*/ 647114 h 647114"/>
              <a:gd name="connsiteX1" fmla="*/ 78 w 112619"/>
              <a:gd name="connsiteY1" fmla="*/ 253219 h 647114"/>
              <a:gd name="connsiteX2" fmla="*/ 112619 w 112619"/>
              <a:gd name="connsiteY2" fmla="*/ 0 h 64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619" h="647114">
                <a:moveTo>
                  <a:pt x="98552" y="647114"/>
                </a:moveTo>
                <a:cubicBezTo>
                  <a:pt x="48143" y="504092"/>
                  <a:pt x="-2266" y="361071"/>
                  <a:pt x="78" y="253219"/>
                </a:cubicBezTo>
                <a:cubicBezTo>
                  <a:pt x="2422" y="145367"/>
                  <a:pt x="57520" y="72683"/>
                  <a:pt x="112619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7EEBA9-E468-6B43-B408-73C6F8301B0C}"/>
              </a:ext>
            </a:extLst>
          </p:cNvPr>
          <p:cNvSpPr/>
          <p:nvPr/>
        </p:nvSpPr>
        <p:spPr>
          <a:xfrm>
            <a:off x="10465915" y="2391508"/>
            <a:ext cx="408411" cy="3490466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14A0AB4-C30D-8F4A-9EEB-F615260D6FB2}"/>
              </a:ext>
            </a:extLst>
          </p:cNvPr>
          <p:cNvSpPr/>
          <p:nvPr/>
        </p:nvSpPr>
        <p:spPr>
          <a:xfrm>
            <a:off x="11577711" y="2778841"/>
            <a:ext cx="538452" cy="2326559"/>
          </a:xfrm>
          <a:custGeom>
            <a:avLst/>
            <a:gdLst>
              <a:gd name="connsiteX0" fmla="*/ 0 w 538452"/>
              <a:gd name="connsiteY0" fmla="*/ 20630 h 2623153"/>
              <a:gd name="connsiteX1" fmla="*/ 436098 w 538452"/>
              <a:gd name="connsiteY1" fmla="*/ 287916 h 2623153"/>
              <a:gd name="connsiteX2" fmla="*/ 520504 w 538452"/>
              <a:gd name="connsiteY2" fmla="*/ 2032310 h 2623153"/>
              <a:gd name="connsiteX3" fmla="*/ 168812 w 538452"/>
              <a:gd name="connsiteY3" fmla="*/ 2623153 h 262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52" h="2623153">
                <a:moveTo>
                  <a:pt x="0" y="20630"/>
                </a:moveTo>
                <a:cubicBezTo>
                  <a:pt x="174673" y="-13367"/>
                  <a:pt x="349347" y="-47364"/>
                  <a:pt x="436098" y="287916"/>
                </a:cubicBezTo>
                <a:cubicBezTo>
                  <a:pt x="522849" y="623196"/>
                  <a:pt x="565052" y="1643104"/>
                  <a:pt x="520504" y="2032310"/>
                </a:cubicBezTo>
                <a:cubicBezTo>
                  <a:pt x="475956" y="2421516"/>
                  <a:pt x="322384" y="2522334"/>
                  <a:pt x="168812" y="2623153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492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6785094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*x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"2"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"5"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%s, y =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/>
        </p:nvGraphicFramePr>
        <p:xfrm>
          <a:off x="8797701" y="1440180"/>
          <a:ext cx="3011768" cy="52920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0xf08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8915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'5'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9364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9005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'2'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73603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363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074756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074755" y="32459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235706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046277" y="3657600"/>
            <a:ext cx="2393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551919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551919" y="3352801"/>
            <a:ext cx="287281" cy="11430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074755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074755" y="365759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7645D-11F9-D943-94ED-7175A922E984}"/>
              </a:ext>
            </a:extLst>
          </p:cNvPr>
          <p:cNvSpPr txBox="1"/>
          <p:nvPr/>
        </p:nvSpPr>
        <p:spPr>
          <a:xfrm>
            <a:off x="8580829" y="4069294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temp</a:t>
            </a: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488152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D7EF74-E821-E64C-8075-76AD1E7FB9CE}"/>
              </a:ext>
            </a:extLst>
          </p:cNvPr>
          <p:cNvSpPr txBox="1"/>
          <p:nvPr/>
        </p:nvSpPr>
        <p:spPr>
          <a:xfrm>
            <a:off x="7319880" y="5420309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DATA SEGMENT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F14FD01E-D203-7743-89E1-F44D2F32D15E}"/>
              </a:ext>
            </a:extLst>
          </p:cNvPr>
          <p:cNvSpPr/>
          <p:nvPr/>
        </p:nvSpPr>
        <p:spPr>
          <a:xfrm>
            <a:off x="9601658" y="4857088"/>
            <a:ext cx="253941" cy="161991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F285A36-2D3B-B747-8F3C-1E911DD373FD}"/>
              </a:ext>
            </a:extLst>
          </p:cNvPr>
          <p:cNvSpPr/>
          <p:nvPr/>
        </p:nvSpPr>
        <p:spPr>
          <a:xfrm>
            <a:off x="10621030" y="2827606"/>
            <a:ext cx="112619" cy="647114"/>
          </a:xfrm>
          <a:custGeom>
            <a:avLst/>
            <a:gdLst>
              <a:gd name="connsiteX0" fmla="*/ 98552 w 112619"/>
              <a:gd name="connsiteY0" fmla="*/ 647114 h 647114"/>
              <a:gd name="connsiteX1" fmla="*/ 78 w 112619"/>
              <a:gd name="connsiteY1" fmla="*/ 253219 h 647114"/>
              <a:gd name="connsiteX2" fmla="*/ 112619 w 112619"/>
              <a:gd name="connsiteY2" fmla="*/ 0 h 64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619" h="647114">
                <a:moveTo>
                  <a:pt x="98552" y="647114"/>
                </a:moveTo>
                <a:cubicBezTo>
                  <a:pt x="48143" y="504092"/>
                  <a:pt x="-2266" y="361071"/>
                  <a:pt x="78" y="253219"/>
                </a:cubicBezTo>
                <a:cubicBezTo>
                  <a:pt x="2422" y="145367"/>
                  <a:pt x="57520" y="72683"/>
                  <a:pt x="112619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7EEBA9-E468-6B43-B408-73C6F8301B0C}"/>
              </a:ext>
            </a:extLst>
          </p:cNvPr>
          <p:cNvSpPr/>
          <p:nvPr/>
        </p:nvSpPr>
        <p:spPr>
          <a:xfrm>
            <a:off x="10465915" y="2391508"/>
            <a:ext cx="408411" cy="3856892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14A0AB4-C30D-8F4A-9EEB-F615260D6FB2}"/>
              </a:ext>
            </a:extLst>
          </p:cNvPr>
          <p:cNvSpPr/>
          <p:nvPr/>
        </p:nvSpPr>
        <p:spPr>
          <a:xfrm>
            <a:off x="11577711" y="2778841"/>
            <a:ext cx="538452" cy="2623153"/>
          </a:xfrm>
          <a:custGeom>
            <a:avLst/>
            <a:gdLst>
              <a:gd name="connsiteX0" fmla="*/ 0 w 538452"/>
              <a:gd name="connsiteY0" fmla="*/ 20630 h 2623153"/>
              <a:gd name="connsiteX1" fmla="*/ 436098 w 538452"/>
              <a:gd name="connsiteY1" fmla="*/ 287916 h 2623153"/>
              <a:gd name="connsiteX2" fmla="*/ 520504 w 538452"/>
              <a:gd name="connsiteY2" fmla="*/ 2032310 h 2623153"/>
              <a:gd name="connsiteX3" fmla="*/ 168812 w 538452"/>
              <a:gd name="connsiteY3" fmla="*/ 2623153 h 262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52" h="2623153">
                <a:moveTo>
                  <a:pt x="0" y="20630"/>
                </a:moveTo>
                <a:cubicBezTo>
                  <a:pt x="174673" y="-13367"/>
                  <a:pt x="349347" y="-47364"/>
                  <a:pt x="436098" y="287916"/>
                </a:cubicBezTo>
                <a:cubicBezTo>
                  <a:pt x="522849" y="623196"/>
                  <a:pt x="565052" y="1643104"/>
                  <a:pt x="520504" y="2032310"/>
                </a:cubicBezTo>
                <a:cubicBezTo>
                  <a:pt x="475956" y="2421516"/>
                  <a:pt x="322384" y="2522334"/>
                  <a:pt x="168812" y="2623153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682AE214-C7C9-434B-A89E-623443DFD83D}"/>
              </a:ext>
            </a:extLst>
          </p:cNvPr>
          <p:cNvSpPr/>
          <p:nvPr/>
        </p:nvSpPr>
        <p:spPr>
          <a:xfrm>
            <a:off x="10733649" y="4343400"/>
            <a:ext cx="315351" cy="1905000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5740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6785094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*x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"2"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"5"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%s, y =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6212265"/>
              </p:ext>
            </p:extLst>
          </p:nvPr>
        </p:nvGraphicFramePr>
        <p:xfrm>
          <a:off x="8797701" y="1440180"/>
          <a:ext cx="3011768" cy="52920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0xf08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8915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'5'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9364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9005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'2'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73603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363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074756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074755" y="32459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235706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046277" y="3657600"/>
            <a:ext cx="2393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551919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551919" y="3352801"/>
            <a:ext cx="287281" cy="11430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074755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074755" y="365759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7645D-11F9-D943-94ED-7175A922E984}"/>
              </a:ext>
            </a:extLst>
          </p:cNvPr>
          <p:cNvSpPr txBox="1"/>
          <p:nvPr/>
        </p:nvSpPr>
        <p:spPr>
          <a:xfrm>
            <a:off x="8580829" y="4069294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temp</a:t>
            </a: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488152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D7EF74-E821-E64C-8075-76AD1E7FB9CE}"/>
              </a:ext>
            </a:extLst>
          </p:cNvPr>
          <p:cNvSpPr txBox="1"/>
          <p:nvPr/>
        </p:nvSpPr>
        <p:spPr>
          <a:xfrm>
            <a:off x="7319880" y="5420309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DATA SEGMENT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F14FD01E-D203-7743-89E1-F44D2F32D15E}"/>
              </a:ext>
            </a:extLst>
          </p:cNvPr>
          <p:cNvSpPr/>
          <p:nvPr/>
        </p:nvSpPr>
        <p:spPr>
          <a:xfrm>
            <a:off x="9601658" y="4857088"/>
            <a:ext cx="253941" cy="161991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F285A36-2D3B-B747-8F3C-1E911DD373FD}"/>
              </a:ext>
            </a:extLst>
          </p:cNvPr>
          <p:cNvSpPr/>
          <p:nvPr/>
        </p:nvSpPr>
        <p:spPr>
          <a:xfrm>
            <a:off x="10621030" y="2827606"/>
            <a:ext cx="112619" cy="647114"/>
          </a:xfrm>
          <a:custGeom>
            <a:avLst/>
            <a:gdLst>
              <a:gd name="connsiteX0" fmla="*/ 98552 w 112619"/>
              <a:gd name="connsiteY0" fmla="*/ 647114 h 647114"/>
              <a:gd name="connsiteX1" fmla="*/ 78 w 112619"/>
              <a:gd name="connsiteY1" fmla="*/ 253219 h 647114"/>
              <a:gd name="connsiteX2" fmla="*/ 112619 w 112619"/>
              <a:gd name="connsiteY2" fmla="*/ 0 h 64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619" h="647114">
                <a:moveTo>
                  <a:pt x="98552" y="647114"/>
                </a:moveTo>
                <a:cubicBezTo>
                  <a:pt x="48143" y="504092"/>
                  <a:pt x="-2266" y="361071"/>
                  <a:pt x="78" y="253219"/>
                </a:cubicBezTo>
                <a:cubicBezTo>
                  <a:pt x="2422" y="145367"/>
                  <a:pt x="57520" y="72683"/>
                  <a:pt x="112619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7EEBA9-E468-6B43-B408-73C6F8301B0C}"/>
              </a:ext>
            </a:extLst>
          </p:cNvPr>
          <p:cNvSpPr/>
          <p:nvPr/>
        </p:nvSpPr>
        <p:spPr>
          <a:xfrm>
            <a:off x="10465915" y="2391508"/>
            <a:ext cx="408411" cy="3026312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14A0AB4-C30D-8F4A-9EEB-F615260D6FB2}"/>
              </a:ext>
            </a:extLst>
          </p:cNvPr>
          <p:cNvSpPr/>
          <p:nvPr/>
        </p:nvSpPr>
        <p:spPr>
          <a:xfrm>
            <a:off x="11577711" y="2778841"/>
            <a:ext cx="538452" cy="2623153"/>
          </a:xfrm>
          <a:custGeom>
            <a:avLst/>
            <a:gdLst>
              <a:gd name="connsiteX0" fmla="*/ 0 w 538452"/>
              <a:gd name="connsiteY0" fmla="*/ 20630 h 2623153"/>
              <a:gd name="connsiteX1" fmla="*/ 436098 w 538452"/>
              <a:gd name="connsiteY1" fmla="*/ 287916 h 2623153"/>
              <a:gd name="connsiteX2" fmla="*/ 520504 w 538452"/>
              <a:gd name="connsiteY2" fmla="*/ 2032310 h 2623153"/>
              <a:gd name="connsiteX3" fmla="*/ 168812 w 538452"/>
              <a:gd name="connsiteY3" fmla="*/ 2623153 h 262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52" h="2623153">
                <a:moveTo>
                  <a:pt x="0" y="20630"/>
                </a:moveTo>
                <a:cubicBezTo>
                  <a:pt x="174673" y="-13367"/>
                  <a:pt x="349347" y="-47364"/>
                  <a:pt x="436098" y="287916"/>
                </a:cubicBezTo>
                <a:cubicBezTo>
                  <a:pt x="522849" y="623196"/>
                  <a:pt x="565052" y="1643104"/>
                  <a:pt x="520504" y="2032310"/>
                </a:cubicBezTo>
                <a:cubicBezTo>
                  <a:pt x="475956" y="2421516"/>
                  <a:pt x="322384" y="2522334"/>
                  <a:pt x="168812" y="2623153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E9DEEC2B-43F4-6740-8405-E960190EAF1F}"/>
              </a:ext>
            </a:extLst>
          </p:cNvPr>
          <p:cNvSpPr/>
          <p:nvPr/>
        </p:nvSpPr>
        <p:spPr>
          <a:xfrm>
            <a:off x="10733649" y="4343400"/>
            <a:ext cx="315351" cy="1905000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55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6785094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*x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"2"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"5"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%s, y =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2354894"/>
              </p:ext>
            </p:extLst>
          </p:nvPr>
        </p:nvGraphicFramePr>
        <p:xfrm>
          <a:off x="8797701" y="1440180"/>
          <a:ext cx="3011768" cy="52920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0xf08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8915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'5'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9364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9005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'2'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73603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363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074756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074755" y="32459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235706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046277" y="3657600"/>
            <a:ext cx="2393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551919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551919" y="3352801"/>
            <a:ext cx="287281" cy="11430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074755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074755" y="365759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7645D-11F9-D943-94ED-7175A922E984}"/>
              </a:ext>
            </a:extLst>
          </p:cNvPr>
          <p:cNvSpPr txBox="1"/>
          <p:nvPr/>
        </p:nvSpPr>
        <p:spPr>
          <a:xfrm>
            <a:off x="8580829" y="4069294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temp</a:t>
            </a: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488152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D7EF74-E821-E64C-8075-76AD1E7FB9CE}"/>
              </a:ext>
            </a:extLst>
          </p:cNvPr>
          <p:cNvSpPr txBox="1"/>
          <p:nvPr/>
        </p:nvSpPr>
        <p:spPr>
          <a:xfrm>
            <a:off x="7319880" y="5420309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DATA SEGMENT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F14FD01E-D203-7743-89E1-F44D2F32D15E}"/>
              </a:ext>
            </a:extLst>
          </p:cNvPr>
          <p:cNvSpPr/>
          <p:nvPr/>
        </p:nvSpPr>
        <p:spPr>
          <a:xfrm>
            <a:off x="9601658" y="4857088"/>
            <a:ext cx="253941" cy="161991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F285A36-2D3B-B747-8F3C-1E911DD373FD}"/>
              </a:ext>
            </a:extLst>
          </p:cNvPr>
          <p:cNvSpPr/>
          <p:nvPr/>
        </p:nvSpPr>
        <p:spPr>
          <a:xfrm>
            <a:off x="10621030" y="2827606"/>
            <a:ext cx="112619" cy="647114"/>
          </a:xfrm>
          <a:custGeom>
            <a:avLst/>
            <a:gdLst>
              <a:gd name="connsiteX0" fmla="*/ 98552 w 112619"/>
              <a:gd name="connsiteY0" fmla="*/ 647114 h 647114"/>
              <a:gd name="connsiteX1" fmla="*/ 78 w 112619"/>
              <a:gd name="connsiteY1" fmla="*/ 253219 h 647114"/>
              <a:gd name="connsiteX2" fmla="*/ 112619 w 112619"/>
              <a:gd name="connsiteY2" fmla="*/ 0 h 64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619" h="647114">
                <a:moveTo>
                  <a:pt x="98552" y="647114"/>
                </a:moveTo>
                <a:cubicBezTo>
                  <a:pt x="48143" y="504092"/>
                  <a:pt x="-2266" y="361071"/>
                  <a:pt x="78" y="253219"/>
                </a:cubicBezTo>
                <a:cubicBezTo>
                  <a:pt x="2422" y="145367"/>
                  <a:pt x="57520" y="72683"/>
                  <a:pt x="112619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7EEBA9-E468-6B43-B408-73C6F8301B0C}"/>
              </a:ext>
            </a:extLst>
          </p:cNvPr>
          <p:cNvSpPr/>
          <p:nvPr/>
        </p:nvSpPr>
        <p:spPr>
          <a:xfrm>
            <a:off x="10465915" y="2391508"/>
            <a:ext cx="408411" cy="3026312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14A0AB4-C30D-8F4A-9EEB-F615260D6FB2}"/>
              </a:ext>
            </a:extLst>
          </p:cNvPr>
          <p:cNvSpPr/>
          <p:nvPr/>
        </p:nvSpPr>
        <p:spPr>
          <a:xfrm>
            <a:off x="11577711" y="2778841"/>
            <a:ext cx="538452" cy="3469559"/>
          </a:xfrm>
          <a:custGeom>
            <a:avLst/>
            <a:gdLst>
              <a:gd name="connsiteX0" fmla="*/ 0 w 538452"/>
              <a:gd name="connsiteY0" fmla="*/ 20630 h 2623153"/>
              <a:gd name="connsiteX1" fmla="*/ 436098 w 538452"/>
              <a:gd name="connsiteY1" fmla="*/ 287916 h 2623153"/>
              <a:gd name="connsiteX2" fmla="*/ 520504 w 538452"/>
              <a:gd name="connsiteY2" fmla="*/ 2032310 h 2623153"/>
              <a:gd name="connsiteX3" fmla="*/ 168812 w 538452"/>
              <a:gd name="connsiteY3" fmla="*/ 2623153 h 262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52" h="2623153">
                <a:moveTo>
                  <a:pt x="0" y="20630"/>
                </a:moveTo>
                <a:cubicBezTo>
                  <a:pt x="174673" y="-13367"/>
                  <a:pt x="349347" y="-47364"/>
                  <a:pt x="436098" y="287916"/>
                </a:cubicBezTo>
                <a:cubicBezTo>
                  <a:pt x="522849" y="623196"/>
                  <a:pt x="565052" y="1643104"/>
                  <a:pt x="520504" y="2032310"/>
                </a:cubicBezTo>
                <a:cubicBezTo>
                  <a:pt x="475956" y="2421516"/>
                  <a:pt x="322384" y="2522334"/>
                  <a:pt x="168812" y="2623153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E9DEEC2B-43F4-6740-8405-E960190EAF1F}"/>
              </a:ext>
            </a:extLst>
          </p:cNvPr>
          <p:cNvSpPr/>
          <p:nvPr/>
        </p:nvSpPr>
        <p:spPr>
          <a:xfrm>
            <a:off x="10733649" y="4343400"/>
            <a:ext cx="315351" cy="1905000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0473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6785094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*x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"2"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"5"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%s, y =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5842057"/>
              </p:ext>
            </p:extLst>
          </p:nvPr>
        </p:nvGraphicFramePr>
        <p:xfrm>
          <a:off x="8797701" y="1440180"/>
          <a:ext cx="3011768" cy="3771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8915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'5'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9364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9005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'2'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73603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363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074756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235706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551919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074755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D7EF74-E821-E64C-8075-76AD1E7FB9CE}"/>
              </a:ext>
            </a:extLst>
          </p:cNvPr>
          <p:cNvSpPr txBox="1"/>
          <p:nvPr/>
        </p:nvSpPr>
        <p:spPr>
          <a:xfrm>
            <a:off x="7319880" y="3896309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DATA SEGMENT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F14FD01E-D203-7743-89E1-F44D2F32D15E}"/>
              </a:ext>
            </a:extLst>
          </p:cNvPr>
          <p:cNvSpPr/>
          <p:nvPr/>
        </p:nvSpPr>
        <p:spPr>
          <a:xfrm>
            <a:off x="9601658" y="3333088"/>
            <a:ext cx="253941" cy="161991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7EEBA9-E468-6B43-B408-73C6F8301B0C}"/>
              </a:ext>
            </a:extLst>
          </p:cNvPr>
          <p:cNvSpPr/>
          <p:nvPr/>
        </p:nvSpPr>
        <p:spPr>
          <a:xfrm>
            <a:off x="10465915" y="2391508"/>
            <a:ext cx="408411" cy="1494692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14A0AB4-C30D-8F4A-9EEB-F615260D6FB2}"/>
              </a:ext>
            </a:extLst>
          </p:cNvPr>
          <p:cNvSpPr/>
          <p:nvPr/>
        </p:nvSpPr>
        <p:spPr>
          <a:xfrm>
            <a:off x="11577711" y="2778841"/>
            <a:ext cx="538452" cy="2021759"/>
          </a:xfrm>
          <a:custGeom>
            <a:avLst/>
            <a:gdLst>
              <a:gd name="connsiteX0" fmla="*/ 0 w 538452"/>
              <a:gd name="connsiteY0" fmla="*/ 20630 h 2623153"/>
              <a:gd name="connsiteX1" fmla="*/ 436098 w 538452"/>
              <a:gd name="connsiteY1" fmla="*/ 287916 h 2623153"/>
              <a:gd name="connsiteX2" fmla="*/ 520504 w 538452"/>
              <a:gd name="connsiteY2" fmla="*/ 2032310 h 2623153"/>
              <a:gd name="connsiteX3" fmla="*/ 168812 w 538452"/>
              <a:gd name="connsiteY3" fmla="*/ 2623153 h 262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52" h="2623153">
                <a:moveTo>
                  <a:pt x="0" y="20630"/>
                </a:moveTo>
                <a:cubicBezTo>
                  <a:pt x="174673" y="-13367"/>
                  <a:pt x="349347" y="-47364"/>
                  <a:pt x="436098" y="287916"/>
                </a:cubicBezTo>
                <a:cubicBezTo>
                  <a:pt x="522849" y="623196"/>
                  <a:pt x="565052" y="1643104"/>
                  <a:pt x="520504" y="2032310"/>
                </a:cubicBezTo>
                <a:cubicBezTo>
                  <a:pt x="475956" y="2421516"/>
                  <a:pt x="322384" y="2522334"/>
                  <a:pt x="168812" y="2623153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958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6785094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*x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"2"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"5"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("x = %s, y = %s\n",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/>
        </p:nvGraphicFramePr>
        <p:xfrm>
          <a:off x="8797701" y="1440180"/>
          <a:ext cx="3011768" cy="3771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8915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'5'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9364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9005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'2'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73603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363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074756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235706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551919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074755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D7EF74-E821-E64C-8075-76AD1E7FB9CE}"/>
              </a:ext>
            </a:extLst>
          </p:cNvPr>
          <p:cNvSpPr txBox="1"/>
          <p:nvPr/>
        </p:nvSpPr>
        <p:spPr>
          <a:xfrm>
            <a:off x="7319880" y="3896309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DATA SEGMENT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F14FD01E-D203-7743-89E1-F44D2F32D15E}"/>
              </a:ext>
            </a:extLst>
          </p:cNvPr>
          <p:cNvSpPr/>
          <p:nvPr/>
        </p:nvSpPr>
        <p:spPr>
          <a:xfrm>
            <a:off x="9601658" y="3333088"/>
            <a:ext cx="253941" cy="161991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7EEBA9-E468-6B43-B408-73C6F8301B0C}"/>
              </a:ext>
            </a:extLst>
          </p:cNvPr>
          <p:cNvSpPr/>
          <p:nvPr/>
        </p:nvSpPr>
        <p:spPr>
          <a:xfrm>
            <a:off x="10465915" y="2391508"/>
            <a:ext cx="408411" cy="1494692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14A0AB4-C30D-8F4A-9EEB-F615260D6FB2}"/>
              </a:ext>
            </a:extLst>
          </p:cNvPr>
          <p:cNvSpPr/>
          <p:nvPr/>
        </p:nvSpPr>
        <p:spPr>
          <a:xfrm>
            <a:off x="11577711" y="2778841"/>
            <a:ext cx="538452" cy="2021759"/>
          </a:xfrm>
          <a:custGeom>
            <a:avLst/>
            <a:gdLst>
              <a:gd name="connsiteX0" fmla="*/ 0 w 538452"/>
              <a:gd name="connsiteY0" fmla="*/ 20630 h 2623153"/>
              <a:gd name="connsiteX1" fmla="*/ 436098 w 538452"/>
              <a:gd name="connsiteY1" fmla="*/ 287916 h 2623153"/>
              <a:gd name="connsiteX2" fmla="*/ 520504 w 538452"/>
              <a:gd name="connsiteY2" fmla="*/ 2032310 h 2623153"/>
              <a:gd name="connsiteX3" fmla="*/ 168812 w 538452"/>
              <a:gd name="connsiteY3" fmla="*/ 2623153 h 262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52" h="2623153">
                <a:moveTo>
                  <a:pt x="0" y="20630"/>
                </a:moveTo>
                <a:cubicBezTo>
                  <a:pt x="174673" y="-13367"/>
                  <a:pt x="349347" y="-47364"/>
                  <a:pt x="436098" y="287916"/>
                </a:cubicBezTo>
                <a:cubicBezTo>
                  <a:pt x="522849" y="623196"/>
                  <a:pt x="565052" y="1643104"/>
                  <a:pt x="520504" y="2032310"/>
                </a:cubicBezTo>
                <a:cubicBezTo>
                  <a:pt x="475956" y="2421516"/>
                  <a:pt x="322384" y="2522334"/>
                  <a:pt x="168812" y="2623153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380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6785094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*x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"2"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"5"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%s, y =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/>
        </p:nvGraphicFramePr>
        <p:xfrm>
          <a:off x="8797701" y="1440180"/>
          <a:ext cx="3011768" cy="3771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8915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'5'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9364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9005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'2'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73603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363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074756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235706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551919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074755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D7EF74-E821-E64C-8075-76AD1E7FB9CE}"/>
              </a:ext>
            </a:extLst>
          </p:cNvPr>
          <p:cNvSpPr txBox="1"/>
          <p:nvPr/>
        </p:nvSpPr>
        <p:spPr>
          <a:xfrm>
            <a:off x="7319880" y="3896309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DATA SEGMENT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F14FD01E-D203-7743-89E1-F44D2F32D15E}"/>
              </a:ext>
            </a:extLst>
          </p:cNvPr>
          <p:cNvSpPr/>
          <p:nvPr/>
        </p:nvSpPr>
        <p:spPr>
          <a:xfrm>
            <a:off x="9601658" y="3333088"/>
            <a:ext cx="253941" cy="161991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7EEBA9-E468-6B43-B408-73C6F8301B0C}"/>
              </a:ext>
            </a:extLst>
          </p:cNvPr>
          <p:cNvSpPr/>
          <p:nvPr/>
        </p:nvSpPr>
        <p:spPr>
          <a:xfrm>
            <a:off x="10465915" y="2391508"/>
            <a:ext cx="408411" cy="1494692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14A0AB4-C30D-8F4A-9EEB-F615260D6FB2}"/>
              </a:ext>
            </a:extLst>
          </p:cNvPr>
          <p:cNvSpPr/>
          <p:nvPr/>
        </p:nvSpPr>
        <p:spPr>
          <a:xfrm>
            <a:off x="11577711" y="2778841"/>
            <a:ext cx="538452" cy="2021759"/>
          </a:xfrm>
          <a:custGeom>
            <a:avLst/>
            <a:gdLst>
              <a:gd name="connsiteX0" fmla="*/ 0 w 538452"/>
              <a:gd name="connsiteY0" fmla="*/ 20630 h 2623153"/>
              <a:gd name="connsiteX1" fmla="*/ 436098 w 538452"/>
              <a:gd name="connsiteY1" fmla="*/ 287916 h 2623153"/>
              <a:gd name="connsiteX2" fmla="*/ 520504 w 538452"/>
              <a:gd name="connsiteY2" fmla="*/ 2032310 h 2623153"/>
              <a:gd name="connsiteX3" fmla="*/ 168812 w 538452"/>
              <a:gd name="connsiteY3" fmla="*/ 2623153 h 262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52" h="2623153">
                <a:moveTo>
                  <a:pt x="0" y="20630"/>
                </a:moveTo>
                <a:cubicBezTo>
                  <a:pt x="174673" y="-13367"/>
                  <a:pt x="349347" y="-47364"/>
                  <a:pt x="436098" y="287916"/>
                </a:cubicBezTo>
                <a:cubicBezTo>
                  <a:pt x="522849" y="623196"/>
                  <a:pt x="565052" y="1643104"/>
                  <a:pt x="520504" y="2032310"/>
                </a:cubicBezTo>
                <a:cubicBezTo>
                  <a:pt x="475956" y="2421516"/>
                  <a:pt x="322384" y="2522334"/>
                  <a:pt x="168812" y="2623153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2538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4E81E-11AC-DF46-A09E-9A8D1632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143000"/>
            <a:ext cx="10958512" cy="5943600"/>
          </a:xfrm>
        </p:spPr>
        <p:txBody>
          <a:bodyPr/>
          <a:lstStyle/>
          <a:p>
            <a:r>
              <a:rPr lang="en-US" dirty="0"/>
              <a:t>"Awesome!  Thanks.  We also have 20 custom struct types.  Could you write swap for those too?"</a:t>
            </a:r>
            <a:br>
              <a:rPr lang="en-US" dirty="0"/>
            </a:br>
            <a:br>
              <a:rPr lang="en-US" dirty="0"/>
            </a:br>
            <a:r>
              <a:rPr lang="en-US" dirty="0"/>
              <a:t>🤬</a:t>
            </a:r>
          </a:p>
        </p:txBody>
      </p:sp>
    </p:spTree>
    <p:extLst>
      <p:ext uri="{BB962C8B-B14F-4D97-AF65-F5344CB8AC3E}">
        <p14:creationId xmlns:p14="http://schemas.microsoft.com/office/powerpoint/2010/main" val="36052254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86EA6-0910-854B-8FEA-0628E38A7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FD3E1-AD22-D444-AB76-BD295C1C6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if we could write </a:t>
            </a:r>
            <a:r>
              <a:rPr lang="en-US" i="1" dirty="0"/>
              <a:t>one</a:t>
            </a:r>
            <a:r>
              <a:rPr lang="en-US" dirty="0"/>
              <a:t> function to swap two values of any single type?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*b) { … }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swap_float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(float *a, float *b) { … }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swap_size_t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*b) { … }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swap_double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(double *a, double *b) { … }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 … }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swap_mystruct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*b) { … }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3481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1" y="1219200"/>
            <a:ext cx="66294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(short *a, short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short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</p:spTree>
    <p:extLst>
      <p:ext uri="{BB962C8B-B14F-4D97-AF65-F5344CB8AC3E}">
        <p14:creationId xmlns:p14="http://schemas.microsoft.com/office/powerpoint/2010/main" val="4486113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1" y="1219200"/>
            <a:ext cx="66294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b="1" u="sng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b="1" u="sng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u="sng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b="1" u="sng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b="1" u="sng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u="sng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*a, </a:t>
            </a:r>
            <a:r>
              <a:rPr lang="en-US" sz="2400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9741FC-64C0-E940-88E5-DD409B2E9E51}"/>
              </a:ext>
            </a:extLst>
          </p:cNvPr>
          <p:cNvSpPr/>
          <p:nvPr/>
        </p:nvSpPr>
        <p:spPr bwMode="auto">
          <a:xfrm>
            <a:off x="6858000" y="1371600"/>
            <a:ext cx="5123657" cy="4038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All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three of these: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Take pointers to values to that should be exchanged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  <a:cs typeface="Courier New" panose="02070309020205020404" pitchFamily="49" charset="0"/>
              </a:rPr>
              <a:t>Create temporary storage to store one of the values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Move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data addressed by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b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into the space addressed by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a</a:t>
            </a:r>
            <a:endParaRPr lang="en-US" sz="2800" dirty="0">
              <a:latin typeface="+mn-lt"/>
              <a:cs typeface="Courier New" panose="02070309020205020404" pitchFamily="49" charset="0"/>
            </a:endParaRP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Move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copy of 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temp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orary into spaces addressed by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b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17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allAtOnce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swap(pointer to data1, pointer to data2)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</p:spTree>
    <p:extLst>
      <p:ext uri="{BB962C8B-B14F-4D97-AF65-F5344CB8AC3E}">
        <p14:creationId xmlns:p14="http://schemas.microsoft.com/office/powerpoint/2010/main" val="40345131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swap(pointer to data1, pointer to data2)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4 bytes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2 bytes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8 bytes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cs typeface="Consolas" panose="020B0609020204030204" pitchFamily="49" charset="0"/>
              </a:rPr>
              <a:t>Problem: </a:t>
            </a:r>
            <a:r>
              <a:rPr lang="en-US" sz="2400" dirty="0">
                <a:cs typeface="Consolas" panose="020B0609020204030204" pitchFamily="49" charset="0"/>
              </a:rPr>
              <a:t>each type may need a different size temp!</a:t>
            </a:r>
            <a:endParaRPr lang="en-US" sz="2400" b="1" dirty="0">
              <a:cs typeface="Consolas" panose="020B06090202040302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712B4-B4E8-C54E-AAA7-A764C18D6C3C}"/>
              </a:ext>
            </a:extLst>
          </p:cNvPr>
          <p:cNvSpPr/>
          <p:nvPr/>
        </p:nvSpPr>
        <p:spPr bwMode="auto">
          <a:xfrm>
            <a:off x="3124200" y="3086100"/>
            <a:ext cx="47244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temp = *data1ptr;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2D083C-046F-5B42-B4C0-7553346CD809}"/>
              </a:ext>
            </a:extLst>
          </p:cNvPr>
          <p:cNvSpPr/>
          <p:nvPr/>
        </p:nvSpPr>
        <p:spPr bwMode="auto">
          <a:xfrm>
            <a:off x="3124200" y="4076700"/>
            <a:ext cx="4724400" cy="685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short temp = *data1ptr;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5F81EA-2490-AB4C-AE7B-9BC0B567DAC8}"/>
              </a:ext>
            </a:extLst>
          </p:cNvPr>
          <p:cNvSpPr/>
          <p:nvPr/>
        </p:nvSpPr>
        <p:spPr bwMode="auto">
          <a:xfrm>
            <a:off x="3124200" y="5067300"/>
            <a:ext cx="4710332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char *temp = *data1ptr;</a:t>
            </a:r>
          </a:p>
        </p:txBody>
      </p:sp>
    </p:spTree>
    <p:extLst>
      <p:ext uri="{BB962C8B-B14F-4D97-AF65-F5344CB8AC3E}">
        <p14:creationId xmlns:p14="http://schemas.microsoft.com/office/powerpoint/2010/main" val="4987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swap(pointer to data1, pointer to data2)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4 bytes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2 bytes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8 bytes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cs typeface="Consolas" panose="020B0609020204030204" pitchFamily="49" charset="0"/>
              </a:rPr>
              <a:t>Problem: </a:t>
            </a:r>
            <a:r>
              <a:rPr lang="en-US" sz="2400" dirty="0">
                <a:cs typeface="Consolas" panose="020B0609020204030204" pitchFamily="49" charset="0"/>
              </a:rPr>
              <a:t>each type needs to copy a different amount of data!</a:t>
            </a:r>
            <a:endParaRPr lang="en-US" sz="2400" b="1" dirty="0">
              <a:cs typeface="Consolas" panose="020B06090202040302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712B4-B4E8-C54E-AAA7-A764C18D6C3C}"/>
              </a:ext>
            </a:extLst>
          </p:cNvPr>
          <p:cNvSpPr/>
          <p:nvPr/>
        </p:nvSpPr>
        <p:spPr bwMode="auto">
          <a:xfrm>
            <a:off x="3124200" y="3086100"/>
            <a:ext cx="47244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*data1Ptr = *data2ptr;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2D083C-046F-5B42-B4C0-7553346CD809}"/>
              </a:ext>
            </a:extLst>
          </p:cNvPr>
          <p:cNvSpPr/>
          <p:nvPr/>
        </p:nvSpPr>
        <p:spPr bwMode="auto">
          <a:xfrm>
            <a:off x="3124200" y="4076700"/>
            <a:ext cx="4724400" cy="685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*data1Ptr = *data2ptr;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5F81EA-2490-AB4C-AE7B-9BC0B567DAC8}"/>
              </a:ext>
            </a:extLst>
          </p:cNvPr>
          <p:cNvSpPr/>
          <p:nvPr/>
        </p:nvSpPr>
        <p:spPr bwMode="auto">
          <a:xfrm>
            <a:off x="3124200" y="5067300"/>
            <a:ext cx="4710332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*data1Ptr = *data2ptr;</a:t>
            </a:r>
          </a:p>
        </p:txBody>
      </p:sp>
    </p:spTree>
    <p:extLst>
      <p:ext uri="{BB962C8B-B14F-4D97-AF65-F5344CB8AC3E}">
        <p14:creationId xmlns:p14="http://schemas.microsoft.com/office/powerpoint/2010/main" val="400423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swap(pointer to data1, pointer to data2)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4 bytes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2 bytes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8 bytes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cs typeface="Consolas" panose="020B0609020204030204" pitchFamily="49" charset="0"/>
              </a:rPr>
              <a:t>Problem: </a:t>
            </a:r>
            <a:r>
              <a:rPr lang="en-US" sz="2400" dirty="0">
                <a:cs typeface="Consolas" panose="020B0609020204030204" pitchFamily="49" charset="0"/>
              </a:rPr>
              <a:t>each type needs to copy a different amount of data!</a:t>
            </a:r>
            <a:endParaRPr lang="en-US" sz="2400" b="1" dirty="0">
              <a:cs typeface="Consolas" panose="020B06090202040302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712B4-B4E8-C54E-AAA7-A764C18D6C3C}"/>
              </a:ext>
            </a:extLst>
          </p:cNvPr>
          <p:cNvSpPr/>
          <p:nvPr/>
        </p:nvSpPr>
        <p:spPr bwMode="auto">
          <a:xfrm>
            <a:off x="3581400" y="3086100"/>
            <a:ext cx="42672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*data2ptr = temp;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2D083C-046F-5B42-B4C0-7553346CD809}"/>
              </a:ext>
            </a:extLst>
          </p:cNvPr>
          <p:cNvSpPr/>
          <p:nvPr/>
        </p:nvSpPr>
        <p:spPr bwMode="auto">
          <a:xfrm>
            <a:off x="3581400" y="4076700"/>
            <a:ext cx="4267200" cy="685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*data2ptr = temp;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5F81EA-2490-AB4C-AE7B-9BC0B567DAC8}"/>
              </a:ext>
            </a:extLst>
          </p:cNvPr>
          <p:cNvSpPr/>
          <p:nvPr/>
        </p:nvSpPr>
        <p:spPr bwMode="auto">
          <a:xfrm>
            <a:off x="3567332" y="5067300"/>
            <a:ext cx="42672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*data2ptr = temp;</a:t>
            </a:r>
          </a:p>
        </p:txBody>
      </p:sp>
    </p:spTree>
    <p:extLst>
      <p:ext uri="{BB962C8B-B14F-4D97-AF65-F5344CB8AC3E}">
        <p14:creationId xmlns:p14="http://schemas.microsoft.com/office/powerpoint/2010/main" val="59402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2ACB9-C326-3749-95DA-E78D0C232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3505200"/>
          </a:xfrm>
        </p:spPr>
        <p:txBody>
          <a:bodyPr/>
          <a:lstStyle/>
          <a:p>
            <a:r>
              <a:rPr lang="en-US" dirty="0"/>
              <a:t>C knows the size of </a:t>
            </a:r>
            <a:r>
              <a:rPr lang="en-US" dirty="0">
                <a:latin typeface="Courier" pitchFamily="2" charset="0"/>
              </a:rPr>
              <a:t>temp</a:t>
            </a:r>
            <a:r>
              <a:rPr lang="en-US" dirty="0"/>
              <a:t>, and knows how many bytes to replicate, because of the variable types.</a:t>
            </a:r>
          </a:p>
        </p:txBody>
      </p:sp>
    </p:spTree>
    <p:extLst>
      <p:ext uri="{BB962C8B-B14F-4D97-AF65-F5344CB8AC3E}">
        <p14:creationId xmlns:p14="http://schemas.microsoft.com/office/powerpoint/2010/main" val="21930118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2ACB9-C326-3749-95DA-E78D0C232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dirty="0"/>
              <a:t>Is there a way to make a version that doesn't care about the variable types?</a:t>
            </a:r>
          </a:p>
        </p:txBody>
      </p:sp>
    </p:spTree>
    <p:extLst>
      <p:ext uri="{BB962C8B-B14F-4D97-AF65-F5344CB8AC3E}">
        <p14:creationId xmlns:p14="http://schemas.microsoft.com/office/powerpoint/2010/main" val="17913235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swap(pointer to data1, pointer to data2)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</p:spTree>
    <p:extLst>
      <p:ext uri="{BB962C8B-B14F-4D97-AF65-F5344CB8AC3E}">
        <p14:creationId xmlns:p14="http://schemas.microsoft.com/office/powerpoint/2010/main" val="27287907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swap(pointer to data1, pointer to data2)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</p:spTree>
    <p:extLst>
      <p:ext uri="{BB962C8B-B14F-4D97-AF65-F5344CB8AC3E}">
        <p14:creationId xmlns:p14="http://schemas.microsoft.com/office/powerpoint/2010/main" val="8653728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swap(</a:t>
            </a:r>
            <a:r>
              <a:rPr lang="en-US" sz="2400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data1ptr, </a:t>
            </a:r>
            <a:r>
              <a:rPr lang="en-US" sz="2400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data2ptr)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</p:spTree>
    <p:extLst>
      <p:ext uri="{BB962C8B-B14F-4D97-AF65-F5344CB8AC3E}">
        <p14:creationId xmlns:p14="http://schemas.microsoft.com/office/powerpoint/2010/main" val="864049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</p:spTree>
    <p:extLst>
      <p:ext uri="{BB962C8B-B14F-4D97-AF65-F5344CB8AC3E}">
        <p14:creationId xmlns:p14="http://schemas.microsoft.com/office/powerpoint/2010/main" val="23694888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190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If we don’t know the data type, we don’t know how many bytes it is.  Let’s take that as another parameter.</a:t>
            </a:r>
          </a:p>
        </p:txBody>
      </p:sp>
    </p:spTree>
    <p:extLst>
      <p:ext uri="{BB962C8B-B14F-4D97-AF65-F5344CB8AC3E}">
        <p14:creationId xmlns:p14="http://schemas.microsoft.com/office/powerpoint/2010/main" val="291758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190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C08F3F-16FD-3945-A582-D8AFF7733D10}"/>
              </a:ext>
            </a:extLst>
          </p:cNvPr>
          <p:cNvSpPr/>
          <p:nvPr/>
        </p:nvSpPr>
        <p:spPr bwMode="auto">
          <a:xfrm>
            <a:off x="2353071" y="41910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If we don’t know the data type, we don’t know how many bytes it is.  Let’s take that as another parameter.</a:t>
            </a:r>
          </a:p>
        </p:txBody>
      </p:sp>
    </p:spTree>
    <p:extLst>
      <p:ext uri="{BB962C8B-B14F-4D97-AF65-F5344CB8AC3E}">
        <p14:creationId xmlns:p14="http://schemas.microsoft.com/office/powerpoint/2010/main" val="1849929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362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Let’s start by making space to store the temporary value.  How can we make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nbytes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of temp space?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1484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362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void temp; ???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Let’s start by making space to store the temporary value.  How can we make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nbytes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of temp space?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825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362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4000500" y="3962400"/>
            <a:ext cx="4190999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temp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is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nbytes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of memory, since each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char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1 byte!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0837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362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3691135" y="4114800"/>
            <a:ext cx="4809729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Now, how can we copy in what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data1ptr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points to into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temp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861341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temp = *data1ptr; ???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CD139D-C522-B145-A5D4-0502FCC3E535}"/>
              </a:ext>
            </a:extLst>
          </p:cNvPr>
          <p:cNvSpPr/>
          <p:nvPr/>
        </p:nvSpPr>
        <p:spPr bwMode="auto">
          <a:xfrm>
            <a:off x="3691135" y="4114800"/>
            <a:ext cx="4809729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Now, how can we copy in what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data1ptr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points to into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temp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110884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temp = *data1ptr; ???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can’t dereference a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void *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(or set an array equal to something).  C doesn’t know what it points to!  Therefore, it doesn’t know how many bytes there it should be looking at.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7716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FD92A-5C01-A34E-8ACB-6B1EBAC4B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4598F-75C7-1649-AE0A-E9B0C55E9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memcpy</a:t>
            </a:r>
            <a:r>
              <a:rPr lang="en-US" b="1" dirty="0"/>
              <a:t> </a:t>
            </a:r>
            <a:r>
              <a:rPr lang="en-US" dirty="0"/>
              <a:t>is a function that copies a specified amount of bytes at one address to another address.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dest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copies the next n bytes that </a:t>
            </a:r>
            <a:r>
              <a:rPr lang="en-US" dirty="0" err="1"/>
              <a:t>src</a:t>
            </a:r>
            <a:r>
              <a:rPr lang="en-US" dirty="0"/>
              <a:t> </a:t>
            </a:r>
            <a:r>
              <a:rPr lang="en-US" u="sng" dirty="0"/>
              <a:t>points to</a:t>
            </a:r>
            <a:r>
              <a:rPr lang="en-US" dirty="0"/>
              <a:t> to the location contained in </a:t>
            </a:r>
            <a:r>
              <a:rPr lang="en-US" dirty="0" err="1"/>
              <a:t>dest</a:t>
            </a:r>
            <a:r>
              <a:rPr lang="en-US" dirty="0"/>
              <a:t>.  (It also returns </a:t>
            </a:r>
            <a:r>
              <a:rPr lang="en-US" b="1" dirty="0" err="1"/>
              <a:t>dest</a:t>
            </a:r>
            <a:r>
              <a:rPr lang="en-US" dirty="0"/>
              <a:t>).  It does </a:t>
            </a:r>
            <a:r>
              <a:rPr lang="en-US" u="sng" dirty="0"/>
              <a:t>not</a:t>
            </a:r>
            <a:r>
              <a:rPr lang="en-US" dirty="0"/>
              <a:t> support regions of memory that overlap.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y = 4;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(&amp;x, &amp;y,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(x));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like x = 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841267-BA40-DE45-8819-7AFA48389066}"/>
              </a:ext>
            </a:extLst>
          </p:cNvPr>
          <p:cNvSpPr/>
          <p:nvPr/>
        </p:nvSpPr>
        <p:spPr bwMode="auto">
          <a:xfrm>
            <a:off x="3161071" y="4724400"/>
            <a:ext cx="8802329" cy="9525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 err="1">
                <a:latin typeface="+mn-lt"/>
                <a:cs typeface="Courier New" panose="02070309020205020404" pitchFamily="49" charset="0"/>
              </a:rPr>
              <a:t>memcpy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must take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pointers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to the bytes to work with to know where they live and where they should be copied to.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07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FD92A-5C01-A34E-8ACB-6B1EBAC4B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memmove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4598F-75C7-1649-AE0A-E9B0C55E9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memmove</a:t>
            </a:r>
            <a:r>
              <a:rPr lang="en-US" b="1" dirty="0"/>
              <a:t> </a:t>
            </a:r>
            <a:r>
              <a:rPr lang="en-US" dirty="0"/>
              <a:t>is the same as </a:t>
            </a:r>
            <a:r>
              <a:rPr lang="en-US" b="1" dirty="0" err="1"/>
              <a:t>memcpy</a:t>
            </a:r>
            <a:r>
              <a:rPr lang="en-US" dirty="0"/>
              <a:t>, except it handles overlapping memory figures.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memmove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dest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copies the next n bytes that </a:t>
            </a:r>
            <a:r>
              <a:rPr lang="en-US" dirty="0" err="1"/>
              <a:t>src</a:t>
            </a:r>
            <a:r>
              <a:rPr lang="en-US" dirty="0"/>
              <a:t> </a:t>
            </a:r>
            <a:r>
              <a:rPr lang="en-US" u="sng" dirty="0"/>
              <a:t>points to</a:t>
            </a:r>
            <a:r>
              <a:rPr lang="en-US" dirty="0"/>
              <a:t> to the location contained in </a:t>
            </a:r>
            <a:r>
              <a:rPr lang="en-US" dirty="0" err="1"/>
              <a:t>dest</a:t>
            </a:r>
            <a:r>
              <a:rPr lang="en-US" dirty="0"/>
              <a:t>.  (It also returns </a:t>
            </a:r>
            <a:r>
              <a:rPr lang="en-US" b="1" dirty="0" err="1"/>
              <a:t>dest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15202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9AE2-ECB3-6746-8EAD-FBC19D3C1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memmove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308C4-1284-6C48-AF3B-3CBBD946D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When might </a:t>
            </a:r>
            <a:r>
              <a:rPr lang="en-US" b="1" dirty="0" err="1"/>
              <a:t>memmove</a:t>
            </a:r>
            <a:r>
              <a:rPr lang="en-US" dirty="0"/>
              <a:t> be useful?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F3868E2-961F-B24E-BE30-5BC05B3EF9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092183"/>
              </p:ext>
            </p:extLst>
          </p:nvPr>
        </p:nvGraphicFramePr>
        <p:xfrm>
          <a:off x="2031998" y="2089204"/>
          <a:ext cx="8128001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306389599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49083402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2598841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3000129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772339949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41179320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222448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75357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93B24D-F22E-3246-A920-FD1F89DD02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907441"/>
              </p:ext>
            </p:extLst>
          </p:nvPr>
        </p:nvGraphicFramePr>
        <p:xfrm>
          <a:off x="2031999" y="4678680"/>
          <a:ext cx="8128001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306389599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49083402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2598841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3000129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772339949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41179320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222448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53572"/>
                  </a:ext>
                </a:extLst>
              </a:tr>
            </a:tbl>
          </a:graphicData>
        </a:graphic>
      </p:graphicFrame>
      <p:sp>
        <p:nvSpPr>
          <p:cNvPr id="6" name="Down Arrow 5">
            <a:extLst>
              <a:ext uri="{FF2B5EF4-FFF2-40B4-BE49-F238E27FC236}">
                <a16:creationId xmlns:a16="http://schemas.microsoft.com/office/drawing/2014/main" id="{8334EAE5-24C6-F143-9738-061597672F3F}"/>
              </a:ext>
            </a:extLst>
          </p:cNvPr>
          <p:cNvSpPr/>
          <p:nvPr/>
        </p:nvSpPr>
        <p:spPr>
          <a:xfrm>
            <a:off x="5867400" y="3352800"/>
            <a:ext cx="457200" cy="606951"/>
          </a:xfrm>
          <a:prstGeom prst="downArrow">
            <a:avLst/>
          </a:prstGeom>
          <a:solidFill>
            <a:srgbClr val="8C151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0468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temp = *data1ptr; ???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can’t dereference a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void *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.  C doesn’t know what it points to!  Therefore, it doesn’t know how many bytes there it should be looking at.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6112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temp = *data1ptr; ???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457201" y="3916017"/>
            <a:ext cx="11277599" cy="2362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memcpy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or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memmove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help us here? (Assume data to be swapped is not overlapping).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  <a:p>
            <a:pPr algn="l"/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dest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, const void *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algn="l"/>
            <a:endParaRPr lang="en-US"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memmove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dest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, const void *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algn="l"/>
            <a:endParaRPr lang="en-US"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 eaLnBrk="1" hangingPunct="1"/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4532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</p:spTree>
    <p:extLst>
      <p:ext uri="{BB962C8B-B14F-4D97-AF65-F5344CB8AC3E}">
        <p14:creationId xmlns:p14="http://schemas.microsoft.com/office/powerpoint/2010/main" val="37678521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can copy the bytes ourselves into temp!  This is equivalent to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temp = *data1ptr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in non-generic versions, but this works for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any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type of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any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size.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5290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we copy data2 to the location of data1?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6734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*data1ptr = *data2ptr; ???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4D20D6-8659-3348-9996-A0E991AFDCA1}"/>
              </a:ext>
            </a:extLst>
          </p:cNvPr>
          <p:cNvSpPr/>
          <p:nvPr/>
        </p:nvSpPr>
        <p:spPr bwMode="auto">
          <a:xfrm>
            <a:off x="2353071" y="4191000"/>
            <a:ext cx="7485857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we copy data2 to the location of data1?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9948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BE0142-F633-A940-BD0F-A7FB401A514B}"/>
              </a:ext>
            </a:extLst>
          </p:cNvPr>
          <p:cNvSpPr/>
          <p:nvPr/>
        </p:nvSpPr>
        <p:spPr bwMode="auto">
          <a:xfrm>
            <a:off x="2353071" y="4191000"/>
            <a:ext cx="7485857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we copy data2 to the location of data1? 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memcpy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5957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BE0142-F633-A940-BD0F-A7FB401A514B}"/>
              </a:ext>
            </a:extLst>
          </p:cNvPr>
          <p:cNvSpPr/>
          <p:nvPr/>
        </p:nvSpPr>
        <p:spPr bwMode="auto">
          <a:xfrm>
            <a:off x="2353071" y="4191000"/>
            <a:ext cx="7485857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we copy temp’s data to the location of data2?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5977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BE0142-F633-A940-BD0F-A7FB401A514B}"/>
              </a:ext>
            </a:extLst>
          </p:cNvPr>
          <p:cNvSpPr/>
          <p:nvPr/>
        </p:nvSpPr>
        <p:spPr bwMode="auto">
          <a:xfrm>
            <a:off x="2353071" y="4191000"/>
            <a:ext cx="7485857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we copy temp’s data to the location of data2? 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memcpy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3059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5CDA6-9BBC-774C-8C5A-F2A70A070187}"/>
              </a:ext>
            </a:extLst>
          </p:cNvPr>
          <p:cNvSpPr/>
          <p:nvPr/>
        </p:nvSpPr>
        <p:spPr bwMode="auto">
          <a:xfrm>
            <a:off x="2353071" y="47244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algn="l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swap(&amp;x,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&amp;y,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(x));</a:t>
            </a:r>
          </a:p>
        </p:txBody>
      </p:sp>
    </p:spTree>
    <p:extLst>
      <p:ext uri="{BB962C8B-B14F-4D97-AF65-F5344CB8AC3E}">
        <p14:creationId xmlns:p14="http://schemas.microsoft.com/office/powerpoint/2010/main" val="25424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5CDA6-9BBC-774C-8C5A-F2A70A070187}"/>
              </a:ext>
            </a:extLst>
          </p:cNvPr>
          <p:cNvSpPr/>
          <p:nvPr/>
        </p:nvSpPr>
        <p:spPr bwMode="auto">
          <a:xfrm>
            <a:off x="2353071" y="47244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short x = 2;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short y = 5;</a:t>
            </a:r>
          </a:p>
          <a:p>
            <a:pPr algn="l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swap(&amp;x,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&amp;y,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(x));</a:t>
            </a:r>
          </a:p>
        </p:txBody>
      </p:sp>
    </p:spTree>
    <p:extLst>
      <p:ext uri="{BB962C8B-B14F-4D97-AF65-F5344CB8AC3E}">
        <p14:creationId xmlns:p14="http://schemas.microsoft.com/office/powerpoint/2010/main" val="21465390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5CDA6-9BBC-774C-8C5A-F2A70A070187}"/>
              </a:ext>
            </a:extLst>
          </p:cNvPr>
          <p:cNvSpPr/>
          <p:nvPr/>
        </p:nvSpPr>
        <p:spPr bwMode="auto">
          <a:xfrm>
            <a:off x="2353071" y="47244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char *x = "2";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*y = "5";</a:t>
            </a:r>
          </a:p>
          <a:p>
            <a:pPr algn="l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swap(&amp;x,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&amp;y,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(x));</a:t>
            </a:r>
          </a:p>
        </p:txBody>
      </p:sp>
    </p:spTree>
    <p:extLst>
      <p:ext uri="{BB962C8B-B14F-4D97-AF65-F5344CB8AC3E}">
        <p14:creationId xmlns:p14="http://schemas.microsoft.com/office/powerpoint/2010/main" val="15520114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5CDA6-9BBC-774C-8C5A-F2A70A070187}"/>
              </a:ext>
            </a:extLst>
          </p:cNvPr>
          <p:cNvSpPr/>
          <p:nvPr/>
        </p:nvSpPr>
        <p:spPr bwMode="auto">
          <a:xfrm>
            <a:off x="2353071" y="47244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mystruct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 = {…};</a:t>
            </a:r>
          </a:p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mystruct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{…};</a:t>
            </a:r>
          </a:p>
          <a:p>
            <a:pPr algn="l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swap(&amp;x,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&amp;y,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(x));</a:t>
            </a:r>
          </a:p>
        </p:txBody>
      </p:sp>
    </p:spTree>
    <p:extLst>
      <p:ext uri="{BB962C8B-B14F-4D97-AF65-F5344CB8AC3E}">
        <p14:creationId xmlns:p14="http://schemas.microsoft.com/office/powerpoint/2010/main" val="16552085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C5CE3-B2B0-5C44-A93A-734023577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Generics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08A05-E8D6-7249-9644-15B7C7550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use </a:t>
            </a:r>
            <a:r>
              <a:rPr lang="en-US" b="1" dirty="0"/>
              <a:t>void *</a:t>
            </a:r>
            <a:r>
              <a:rPr lang="en-US" dirty="0"/>
              <a:t> and </a:t>
            </a:r>
            <a:r>
              <a:rPr lang="en-US" b="1" dirty="0" err="1"/>
              <a:t>memcpy</a:t>
            </a:r>
            <a:r>
              <a:rPr lang="en-US" dirty="0"/>
              <a:t> to manipulate raw memory.</a:t>
            </a:r>
          </a:p>
          <a:p>
            <a:r>
              <a:rPr lang="en-US" dirty="0"/>
              <a:t>If we know where the data is and how big it is, we can manipulate it!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4940935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C5CE3-B2B0-5C44-A93A-734023577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void *, </a:t>
            </a:r>
            <a:r>
              <a:rPr lang="en-US" dirty="0" err="1"/>
              <a:t>memcpy</a:t>
            </a:r>
            <a:r>
              <a:rPr lang="en-US" dirty="0"/>
              <a:t>, </a:t>
            </a:r>
            <a:r>
              <a:rPr lang="en-US" dirty="0" err="1"/>
              <a:t>memmove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08A05-E8D6-7249-9644-15B7C7550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From a design standpoint, why does </a:t>
            </a:r>
            <a:r>
              <a:rPr lang="en-US" b="1" dirty="0" err="1"/>
              <a:t>memcpy</a:t>
            </a:r>
            <a:r>
              <a:rPr lang="en-US" dirty="0"/>
              <a:t> take </a:t>
            </a:r>
            <a:r>
              <a:rPr lang="en-US" b="1" dirty="0"/>
              <a:t>void *</a:t>
            </a:r>
            <a:r>
              <a:rPr lang="en-US" dirty="0"/>
              <a:t>s as parameters?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y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(&amp;x, &amp;y,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(x));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 3 into x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why not this?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(x, y);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1. The first parameter must be a pointer so </a:t>
            </a:r>
            <a:r>
              <a:rPr lang="en-US" b="1" dirty="0" err="1"/>
              <a:t>memcpy</a:t>
            </a:r>
            <a:r>
              <a:rPr lang="en-US" dirty="0"/>
              <a:t> knows where to copy to.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2. The second parameter </a:t>
            </a:r>
            <a:r>
              <a:rPr lang="en-US" i="1" dirty="0"/>
              <a:t>could</a:t>
            </a:r>
            <a:r>
              <a:rPr lang="en-US" dirty="0"/>
              <a:t> be a non-pointer.  But then there must be a version of </a:t>
            </a:r>
            <a:r>
              <a:rPr lang="en-US" b="1" dirty="0" err="1"/>
              <a:t>memcpy</a:t>
            </a:r>
            <a:r>
              <a:rPr lang="en-US" dirty="0"/>
              <a:t> for every possible type we would like to copy!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b="1" dirty="0" err="1"/>
              <a:t>memcpy_i</a:t>
            </a:r>
            <a:r>
              <a:rPr lang="en-US" b="1" dirty="0"/>
              <a:t>(void *, int);   </a:t>
            </a:r>
            <a:r>
              <a:rPr lang="en-US" b="1" dirty="0" err="1"/>
              <a:t>memcpy_c</a:t>
            </a:r>
            <a:r>
              <a:rPr lang="en-US" b="1" dirty="0"/>
              <a:t>(void *, char);  </a:t>
            </a:r>
            <a:r>
              <a:rPr lang="en-US" b="1" dirty="0" err="1"/>
              <a:t>memcpy_d</a:t>
            </a:r>
            <a:r>
              <a:rPr lang="en-US" b="1" dirty="0"/>
              <a:t>(void *, double);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13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0C78B-7DF3-7F4D-86A4-5EEDC3864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void * Pitfalls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BC619-E668-164A-842F-65BD2424F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void *</a:t>
            </a:r>
            <a:r>
              <a:rPr lang="en-US" dirty="0"/>
              <a:t>s are powerful, but dangerous - C can’t do any type checking!</a:t>
            </a:r>
          </a:p>
          <a:p>
            <a:r>
              <a:rPr lang="en-US" dirty="0"/>
              <a:t>With </a:t>
            </a:r>
            <a:r>
              <a:rPr lang="en-US" b="1" dirty="0" err="1"/>
              <a:t>int</a:t>
            </a:r>
            <a:r>
              <a:rPr lang="en-US" dirty="0" err="1"/>
              <a:t>s</a:t>
            </a:r>
            <a:r>
              <a:rPr lang="en-US" dirty="0"/>
              <a:t>, for example, C would never let you swap </a:t>
            </a:r>
            <a:r>
              <a:rPr lang="en-US" i="1" dirty="0"/>
              <a:t>half</a:t>
            </a:r>
            <a:r>
              <a:rPr lang="en-US" dirty="0"/>
              <a:t> of an int.  With </a:t>
            </a:r>
            <a:r>
              <a:rPr lang="en-US" b="1" dirty="0"/>
              <a:t>void *s</a:t>
            </a:r>
            <a:r>
              <a:rPr lang="en-US" dirty="0"/>
              <a:t>, this can happen! (</a:t>
            </a:r>
            <a:r>
              <a:rPr lang="en-US" i="1" dirty="0"/>
              <a:t>How?  Let’s find out!)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9874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void *s Gone Wrong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922584-94BC-B449-ADF0-5F30C68B4A1A}"/>
              </a:ext>
            </a:extLst>
          </p:cNvPr>
          <p:cNvSpPr txBox="1"/>
          <p:nvPr/>
        </p:nvSpPr>
        <p:spPr>
          <a:xfrm>
            <a:off x="5623754" y="6324600"/>
            <a:ext cx="9444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swap.c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54828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69283-FEC7-5D41-B223-D806C8004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void *Pitfalls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C9526-95B6-4746-AA6C-5F6FED5D1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void * has more room for error because it manipulates arbitrary bytes without knowing what they represent.  This can result in some strange memory </a:t>
            </a:r>
            <a:r>
              <a:rPr lang="en-US" dirty="0" err="1"/>
              <a:t>Frankensteins</a:t>
            </a:r>
            <a:r>
              <a:rPr lang="en-US" dirty="0"/>
              <a:t>!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A (somewhat creepy) fake picture of a rhino with the head of a turkey and feet of an elephant.  Meant as a connection to &quot;memory frankensteins&quot; possible with void * pointers.">
            <a:extLst>
              <a:ext uri="{FF2B5EF4-FFF2-40B4-BE49-F238E27FC236}">
                <a16:creationId xmlns:a16="http://schemas.microsoft.com/office/drawing/2014/main" id="{FFB7474A-9E26-ED4C-A332-33DA345DCD03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9" b="6465"/>
          <a:stretch/>
        </p:blipFill>
        <p:spPr bwMode="auto">
          <a:xfrm>
            <a:off x="3048000" y="2475763"/>
            <a:ext cx="6096000" cy="400123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B6DB4A-DB77-0448-841A-2FD5D32A3A06}"/>
              </a:ext>
            </a:extLst>
          </p:cNvPr>
          <p:cNvSpPr/>
          <p:nvPr/>
        </p:nvSpPr>
        <p:spPr>
          <a:xfrm>
            <a:off x="4386237" y="6534150"/>
            <a:ext cx="34195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/>
              <a:t>i.ytimg.com</a:t>
            </a:r>
            <a:r>
              <a:rPr lang="en-US" sz="1200" dirty="0"/>
              <a:t>/vi/10gPoYjq3EA/</a:t>
            </a:r>
            <a:r>
              <a:rPr lang="en-US" sz="1200" dirty="0" err="1"/>
              <a:t>hqdefault.jpg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943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14551</TotalTime>
  <Words>6295</Words>
  <Application>Microsoft Macintosh PowerPoint</Application>
  <PresentationFormat>Widescreen</PresentationFormat>
  <Paragraphs>1150</Paragraphs>
  <Slides>70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9" baseType="lpstr">
      <vt:lpstr>Andale Mono</vt:lpstr>
      <vt:lpstr>Arial</vt:lpstr>
      <vt:lpstr>Calibri</vt:lpstr>
      <vt:lpstr>Consolas</vt:lpstr>
      <vt:lpstr>Courier</vt:lpstr>
      <vt:lpstr>Courier New</vt:lpstr>
      <vt:lpstr>Tahoma</vt:lpstr>
      <vt:lpstr>Verdana</vt:lpstr>
      <vt:lpstr>Default Design</vt:lpstr>
      <vt:lpstr>CS107, Lecture 11 C Generics – void *</vt:lpstr>
      <vt:lpstr>CS107 Topic 4: How can we use our knowledge of memory and data representation to write code that works with any data type? </vt:lpstr>
      <vt:lpstr>CS107 Topic 4</vt:lpstr>
      <vt:lpstr>Learning Goals</vt:lpstr>
      <vt:lpstr>Generics</vt:lpstr>
      <vt:lpstr>Swap</vt:lpstr>
      <vt:lpstr>Swap</vt:lpstr>
      <vt:lpstr>Swap</vt:lpstr>
      <vt:lpstr>Swap</vt:lpstr>
      <vt:lpstr>Swap</vt:lpstr>
      <vt:lpstr>Swap</vt:lpstr>
      <vt:lpstr>Swap</vt:lpstr>
      <vt:lpstr>Swap</vt:lpstr>
      <vt:lpstr>Swap</vt:lpstr>
      <vt:lpstr>"Oh, when I said 'numbers' I meant shorts, not ints."  😑</vt:lpstr>
      <vt:lpstr>Swap</vt:lpstr>
      <vt:lpstr>Swap</vt:lpstr>
      <vt:lpstr>"You know what, I messed up! We’re going to use strings. Could you write something to swap those?"  😤</vt:lpstr>
      <vt:lpstr>Swap</vt:lpstr>
      <vt:lpstr>Swap</vt:lpstr>
      <vt:lpstr>Swap</vt:lpstr>
      <vt:lpstr>Swap</vt:lpstr>
      <vt:lpstr>Swap</vt:lpstr>
      <vt:lpstr>Swap</vt:lpstr>
      <vt:lpstr>Swap</vt:lpstr>
      <vt:lpstr>Swap</vt:lpstr>
      <vt:lpstr>Swap</vt:lpstr>
      <vt:lpstr>"Awesome!  Thanks.  We also have 20 custom struct types.  Could you write swap for those too?"  🤬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C knows the size of temp, and knows how many bytes to replicate, because of the variable types.</vt:lpstr>
      <vt:lpstr>Is there a way to make a version that doesn't care about the variable types?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memcpy</vt:lpstr>
      <vt:lpstr>memmove</vt:lpstr>
      <vt:lpstr>memmove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C Generics</vt:lpstr>
      <vt:lpstr>void *, memcpy, memmove</vt:lpstr>
      <vt:lpstr>void * Pitfalls</vt:lpstr>
      <vt:lpstr>Demo: void *s Gone Wrong</vt:lpstr>
      <vt:lpstr>void *Pitfalls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1606</cp:revision>
  <cp:lastPrinted>2025-10-14T22:35:31Z</cp:lastPrinted>
  <dcterms:created xsi:type="dcterms:W3CDTF">2008-06-28T20:57:21Z</dcterms:created>
  <dcterms:modified xsi:type="dcterms:W3CDTF">2025-10-14T22:35:47Z</dcterms:modified>
</cp:coreProperties>
</file>