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6"/>
  </p:notesMasterIdLst>
  <p:handoutMasterIdLst>
    <p:handoutMasterId r:id="rId67"/>
  </p:handoutMasterIdLst>
  <p:sldIdLst>
    <p:sldId id="256" r:id="rId2"/>
    <p:sldId id="609" r:id="rId3"/>
    <p:sldId id="610" r:id="rId4"/>
    <p:sldId id="611" r:id="rId5"/>
    <p:sldId id="613" r:id="rId6"/>
    <p:sldId id="612" r:id="rId7"/>
    <p:sldId id="615" r:id="rId8"/>
    <p:sldId id="616" r:id="rId9"/>
    <p:sldId id="614" r:id="rId10"/>
    <p:sldId id="641" r:id="rId11"/>
    <p:sldId id="642" r:id="rId12"/>
    <p:sldId id="643" r:id="rId13"/>
    <p:sldId id="644" r:id="rId14"/>
    <p:sldId id="618" r:id="rId15"/>
    <p:sldId id="619" r:id="rId16"/>
    <p:sldId id="620" r:id="rId17"/>
    <p:sldId id="621" r:id="rId18"/>
    <p:sldId id="917" r:id="rId19"/>
    <p:sldId id="623" r:id="rId20"/>
    <p:sldId id="624" r:id="rId21"/>
    <p:sldId id="625" r:id="rId22"/>
    <p:sldId id="626" r:id="rId23"/>
    <p:sldId id="681" r:id="rId24"/>
    <p:sldId id="607" r:id="rId25"/>
    <p:sldId id="592" r:id="rId26"/>
    <p:sldId id="752" r:id="rId27"/>
    <p:sldId id="686" r:id="rId28"/>
    <p:sldId id="760" r:id="rId29"/>
    <p:sldId id="687" r:id="rId30"/>
    <p:sldId id="659" r:id="rId31"/>
    <p:sldId id="660" r:id="rId32"/>
    <p:sldId id="661" r:id="rId33"/>
    <p:sldId id="662" r:id="rId34"/>
    <p:sldId id="663" r:id="rId35"/>
    <p:sldId id="664" r:id="rId36"/>
    <p:sldId id="665" r:id="rId37"/>
    <p:sldId id="666" r:id="rId38"/>
    <p:sldId id="667" r:id="rId39"/>
    <p:sldId id="668" r:id="rId40"/>
    <p:sldId id="669" r:id="rId41"/>
    <p:sldId id="670" r:id="rId42"/>
    <p:sldId id="671" r:id="rId43"/>
    <p:sldId id="672" r:id="rId44"/>
    <p:sldId id="673" r:id="rId45"/>
    <p:sldId id="684" r:id="rId46"/>
    <p:sldId id="685" r:id="rId47"/>
    <p:sldId id="871" r:id="rId48"/>
    <p:sldId id="880" r:id="rId49"/>
    <p:sldId id="873" r:id="rId50"/>
    <p:sldId id="874" r:id="rId51"/>
    <p:sldId id="881" r:id="rId52"/>
    <p:sldId id="884" r:id="rId53"/>
    <p:sldId id="885" r:id="rId54"/>
    <p:sldId id="886" r:id="rId55"/>
    <p:sldId id="879" r:id="rId56"/>
    <p:sldId id="887" r:id="rId57"/>
    <p:sldId id="888" r:id="rId58"/>
    <p:sldId id="890" r:id="rId59"/>
    <p:sldId id="891" r:id="rId60"/>
    <p:sldId id="892" r:id="rId61"/>
    <p:sldId id="897" r:id="rId62"/>
    <p:sldId id="708" r:id="rId63"/>
    <p:sldId id="899" r:id="rId64"/>
    <p:sldId id="900" r:id="rId65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609"/>
            <p14:sldId id="610"/>
            <p14:sldId id="611"/>
            <p14:sldId id="613"/>
            <p14:sldId id="612"/>
            <p14:sldId id="615"/>
            <p14:sldId id="616"/>
            <p14:sldId id="614"/>
            <p14:sldId id="641"/>
            <p14:sldId id="642"/>
            <p14:sldId id="643"/>
            <p14:sldId id="644"/>
            <p14:sldId id="618"/>
            <p14:sldId id="619"/>
            <p14:sldId id="620"/>
            <p14:sldId id="621"/>
            <p14:sldId id="917"/>
            <p14:sldId id="623"/>
            <p14:sldId id="624"/>
            <p14:sldId id="625"/>
            <p14:sldId id="626"/>
          </p14:sldIdLst>
        </p14:section>
        <p14:section name="Overview" id="{9A4FE0B1-93EE-D34F-9908-1BED54BDA81A}">
          <p14:sldIdLst>
            <p14:sldId id="681"/>
            <p14:sldId id="607"/>
            <p14:sldId id="592"/>
            <p14:sldId id="752"/>
            <p14:sldId id="686"/>
            <p14:sldId id="760"/>
            <p14:sldId id="687"/>
          </p14:sldIdLst>
        </p14:section>
        <p14:section name="Function Pointers" id="{5DE4439A-DA3F-494D-84EE-C156151FB99D}">
          <p14:sldIdLst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84"/>
            <p14:sldId id="685"/>
            <p14:sldId id="871"/>
            <p14:sldId id="880"/>
            <p14:sldId id="873"/>
            <p14:sldId id="874"/>
            <p14:sldId id="881"/>
            <p14:sldId id="884"/>
            <p14:sldId id="885"/>
            <p14:sldId id="886"/>
            <p14:sldId id="879"/>
            <p14:sldId id="887"/>
            <p14:sldId id="888"/>
            <p14:sldId id="890"/>
            <p14:sldId id="891"/>
            <p14:sldId id="892"/>
            <p14:sldId id="897"/>
            <p14:sldId id="708"/>
            <p14:sldId id="899"/>
            <p14:sldId id="9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000"/>
    <a:srgbClr val="F8F8F8"/>
    <a:srgbClr val="D27BD6"/>
    <a:srgbClr val="D62ED6"/>
    <a:srgbClr val="942092"/>
    <a:srgbClr val="FF9999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986" autoAdjust="0"/>
  </p:normalViewPr>
  <p:slideViewPr>
    <p:cSldViewPr>
      <p:cViewPr varScale="1">
        <p:scale>
          <a:sx n="105" d="100"/>
          <a:sy n="105" d="100"/>
        </p:scale>
        <p:origin x="28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2368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23618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20894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84276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70267/discussion/608694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12</a:t>
            </a:r>
            <a:br>
              <a:rPr lang="en-US" dirty="0"/>
            </a:br>
            <a:r>
              <a:rPr lang="en-US" sz="3400" dirty="0"/>
              <a:t>C Generics and Function Pointers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B64090F-1FF3-900B-5EC8-8239542B0E04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K&amp;R 5.11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1]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1,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%d, 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%d\n"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[4]);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7C0113-BA7C-BF48-8758-AC40F9CB0B8F}"/>
              </a:ext>
            </a:extLst>
          </p:cNvPr>
          <p:cNvSpPr/>
          <p:nvPr/>
        </p:nvSpPr>
        <p:spPr bwMode="auto">
          <a:xfrm>
            <a:off x="7315200" y="3124200"/>
            <a:ext cx="4047729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Wait – we wrote a generic swap function </a:t>
            </a:r>
            <a:r>
              <a:rPr lang="en-US" sz="2400">
                <a:latin typeface="+mn-lt"/>
                <a:cs typeface="Consolas" panose="020B0609020204030204" pitchFamily="49" charset="0"/>
              </a:rPr>
              <a:t>on Friday.  </a:t>
            </a:r>
            <a:r>
              <a:rPr lang="en-US" sz="2400" dirty="0">
                <a:latin typeface="+mn-lt"/>
                <a:cs typeface="Consolas" panose="020B0609020204030204" pitchFamily="49" charset="0"/>
              </a:rPr>
              <a:t>Let’s use that!</a:t>
            </a:r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1, </a:t>
            </a:r>
            <a:r>
              <a:rPr lang="en-US" sz="22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 = %d, </a:t>
            </a:r>
            <a:r>
              <a:rPr lang="en-US" sz="2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[4] = %d\n"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[0],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[4]);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87170-9D60-6A43-A54C-A3C5104C5069}"/>
              </a:ext>
            </a:extLst>
          </p:cNvPr>
          <p:cNvSpPr/>
          <p:nvPr/>
        </p:nvSpPr>
        <p:spPr bwMode="auto">
          <a:xfrm>
            <a:off x="7315200" y="3124200"/>
            <a:ext cx="4047729" cy="838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Wait – we just wrote a generic swap function.  Let’s use that!</a:t>
            </a:r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850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out what some other versions would look like (just in case).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swap_ends_short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(short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swap_ends_string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swap_ends_float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(float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8144271" y="5562600"/>
            <a:ext cx="3819129" cy="800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The code looks to be the same regardless of the type!</a:t>
            </a:r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42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124200" y="3846652"/>
            <a:ext cx="6705600" cy="22493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Is this generic?  Does this work?</a:t>
            </a:r>
          </a:p>
          <a:p>
            <a:pPr algn="ctr" eaLnBrk="1" hangingPunct="1"/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Unfortunately not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. 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Firs,t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Consolas" panose="020B0609020204030204" pitchFamily="49" charset="0"/>
              </a:rPr>
              <a:t> we no longer know the element size.  Second, pointer arithmetic depends on the type of data being pointed to.  With a void *, we lose that information!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0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124200" y="3846652"/>
            <a:ext cx="6705600" cy="22493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Is this generic?  Does this work?</a:t>
            </a:r>
          </a:p>
          <a:p>
            <a:pPr algn="l" eaLnBrk="1" hangingPunct="1"/>
            <a:endParaRPr kumimoji="0" lang="en-US" sz="240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  <a:p>
            <a:pPr algn="ctr" eaLnBrk="1" hangingPunct="1"/>
            <a:r>
              <a:rPr lang="en-US" sz="2400" b="1" dirty="0">
                <a:latin typeface="+mn-lt"/>
                <a:cs typeface="Consolas" panose="020B0609020204030204" pitchFamily="49" charset="0"/>
              </a:rPr>
              <a:t>Unfortunately not</a:t>
            </a:r>
            <a:r>
              <a:rPr lang="en-US" sz="2400" dirty="0">
                <a:latin typeface="+mn-lt"/>
                <a:cs typeface="Consolas" panose="020B0609020204030204" pitchFamily="49" charset="0"/>
              </a:rPr>
              <a:t>.  First, we no longer know the element size.  Second, pointer arithmetic depends on the type of data being pointed to.  With a void *, we lose that information!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47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BFE99D-0564-C149-B99A-8600DCBBF94A}"/>
              </a:ext>
            </a:extLst>
          </p:cNvPr>
          <p:cNvSpPr/>
          <p:nvPr/>
        </p:nvSpPr>
        <p:spPr bwMode="auto">
          <a:xfrm>
            <a:off x="3371850" y="4038600"/>
            <a:ext cx="5372100" cy="9539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We need to know the element size, so let’s add a parameter.  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649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4E4D44-D823-CD49-B24C-31709B243670}"/>
              </a:ext>
            </a:extLst>
          </p:cNvPr>
          <p:cNvSpPr/>
          <p:nvPr/>
        </p:nvSpPr>
        <p:spPr bwMode="auto">
          <a:xfrm>
            <a:off x="3371850" y="4038600"/>
            <a:ext cx="5372100" cy="9539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We need to know the element size, so let’s add a parameter.  </a:t>
            </a:r>
            <a:endParaRPr kumimoji="0" lang="en-US" sz="24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146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502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343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Short? </a:t>
            </a:r>
          </a:p>
        </p:txBody>
      </p:sp>
    </p:spTree>
    <p:extLst>
      <p:ext uri="{BB962C8B-B14F-4D97-AF65-F5344CB8AC3E}">
        <p14:creationId xmlns:p14="http://schemas.microsoft.com/office/powerpoint/2010/main" val="2513209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Short: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(short) = 6 bytes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91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F2C-6AD2-B547-AA2C-B16F87E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D8BA-4DF2-0D44-B94E-E88725F7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1</a:t>
            </a:r>
          </a:p>
          <a:p>
            <a:pPr marL="0" indent="0" algn="ctr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Let’s say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nelems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 4.  How many bytes beyond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this?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it’s an array of…</a:t>
            </a:r>
          </a:p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12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Short: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(short) = 6 bytes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Char *: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adds 3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3 *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sizeof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(char *) = 24 bytes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 each case, we need to know the element size to do the arithmetic.</a:t>
            </a:r>
          </a:p>
        </p:txBody>
      </p:sp>
    </p:spTree>
    <p:extLst>
      <p:ext uri="{BB962C8B-B14F-4D97-AF65-F5344CB8AC3E}">
        <p14:creationId xmlns:p14="http://schemas.microsoft.com/office/powerpoint/2010/main" val="330554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many bytes past </a:t>
            </a:r>
            <a:r>
              <a:rPr lang="en-US" sz="2400" dirty="0" err="1">
                <a:latin typeface="+mn-lt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+mn-lt"/>
                <a:cs typeface="Consolas" panose="020B0609020204030204" pitchFamily="49" charset="0"/>
              </a:rPr>
              <a:t> should we go to get to the last element?</a:t>
            </a:r>
          </a:p>
          <a:p>
            <a:pPr algn="l" eaLnBrk="1" hangingPunct="1"/>
            <a:endParaRPr lang="en-US" sz="2400" dirty="0">
              <a:latin typeface="+mn-lt"/>
              <a:cs typeface="Consolas" panose="020B0609020204030204" pitchFamily="49" charset="0"/>
            </a:endParaRPr>
          </a:p>
          <a:p>
            <a:pPr algn="ctr" eaLnBrk="1" hangingPunct="1"/>
            <a:r>
              <a:rPr lang="en-US" sz="2400" b="1" dirty="0">
                <a:latin typeface="+mn-lt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nelems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 – 1) * 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elem_bytes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6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How many bytes past </a:t>
            </a:r>
            <a:r>
              <a:rPr lang="en-US" sz="2400" dirty="0" err="1">
                <a:latin typeface="+mn-lt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+mn-lt"/>
                <a:cs typeface="Consolas" panose="020B0609020204030204" pitchFamily="49" charset="0"/>
              </a:rPr>
              <a:t> should we go to get to the last element?</a:t>
            </a:r>
          </a:p>
          <a:p>
            <a:pPr algn="ctr" eaLnBrk="1" hangingPunct="1"/>
            <a:endParaRPr lang="en-US" sz="2400" dirty="0">
              <a:latin typeface="+mn-lt"/>
              <a:cs typeface="Consolas" panose="020B0609020204030204" pitchFamily="49" charset="0"/>
            </a:endParaRPr>
          </a:p>
          <a:p>
            <a:pPr algn="ctr" eaLnBrk="1" hangingPunct="1"/>
            <a:r>
              <a:rPr lang="en-US" sz="2400" b="1" dirty="0">
                <a:latin typeface="+mn-lt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nelems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 – 1) * </a:t>
            </a:r>
            <a:r>
              <a:rPr lang="en-US" sz="2400" b="1" dirty="0" err="1">
                <a:latin typeface="+mn-lt"/>
                <a:cs typeface="Consolas" panose="020B0609020204030204" pitchFamily="49" charset="0"/>
              </a:rPr>
              <a:t>elem_bytes</a:t>
            </a:r>
            <a:endParaRPr lang="en-US" sz="2400" b="1" dirty="0"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04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But C still can’t do arithmetic with a void*.  We need to tell it to not worry about it, and just add bytes.  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How can we do this?</a:t>
            </a:r>
          </a:p>
        </p:txBody>
      </p:sp>
    </p:spTree>
    <p:extLst>
      <p:ext uri="{BB962C8B-B14F-4D97-AF65-F5344CB8AC3E}">
        <p14:creationId xmlns:p14="http://schemas.microsoft.com/office/powerpoint/2010/main" val="1805873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version of </a:t>
            </a:r>
            <a:r>
              <a:rPr lang="en-US" dirty="0" err="1"/>
              <a:t>swap_ends</a:t>
            </a:r>
            <a:r>
              <a:rPr lang="en-US" dirty="0"/>
              <a:t> that works for any type of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C79AF-7B3C-CF44-ADDC-364DADE5EDEE}"/>
              </a:ext>
            </a:extLst>
          </p:cNvPr>
          <p:cNvSpPr/>
          <p:nvPr/>
        </p:nvSpPr>
        <p:spPr bwMode="auto">
          <a:xfrm>
            <a:off x="3371850" y="4038600"/>
            <a:ext cx="5372100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But C still can’t do arithmetic with a void*.  We need to tell it to not worry about it, and just add bytes.  </a:t>
            </a:r>
            <a:r>
              <a:rPr lang="en-US" sz="2400" b="1" dirty="0">
                <a:latin typeface="+mn-lt"/>
                <a:cs typeface="Consolas" panose="020B0609020204030204" pitchFamily="49" charset="0"/>
              </a:rPr>
              <a:t>How can we do this?</a:t>
            </a:r>
          </a:p>
          <a:p>
            <a:pPr algn="ctr" eaLnBrk="1" hangingPunct="1"/>
            <a:endParaRPr lang="en-US" sz="2400" b="1" dirty="0">
              <a:latin typeface="+mn-lt"/>
              <a:cs typeface="Consolas" panose="020B0609020204030204" pitchFamily="49" charset="0"/>
            </a:endParaRPr>
          </a:p>
          <a:p>
            <a:pPr algn="ctr" eaLnBrk="1" hangingPunct="1"/>
            <a:r>
              <a:rPr lang="en-US" sz="2400" dirty="0">
                <a:latin typeface="+mn-lt"/>
                <a:cs typeface="Consolas" panose="020B0609020204030204" pitchFamily="49" charset="0"/>
              </a:rPr>
              <a:t>char * pointers already add bytes!</a:t>
            </a:r>
          </a:p>
        </p:txBody>
      </p:sp>
    </p:spTree>
    <p:extLst>
      <p:ext uri="{BB962C8B-B14F-4D97-AF65-F5344CB8AC3E}">
        <p14:creationId xmlns:p14="http://schemas.microsoft.com/office/powerpoint/2010/main" val="1238546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33521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[0]));</a:t>
            </a:r>
          </a:p>
        </p:txBody>
      </p:sp>
    </p:spTree>
    <p:extLst>
      <p:ext uri="{BB962C8B-B14F-4D97-AF65-F5344CB8AC3E}">
        <p14:creationId xmlns:p14="http://schemas.microsoft.com/office/powerpoint/2010/main" val="4011427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{5, 2, 3, 4, 1};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[0]));</a:t>
            </a:r>
          </a:p>
        </p:txBody>
      </p:sp>
    </p:spTree>
    <p:extLst>
      <p:ext uri="{BB962C8B-B14F-4D97-AF65-F5344CB8AC3E}">
        <p14:creationId xmlns:p14="http://schemas.microsoft.com/office/powerpoint/2010/main" val="3401762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{"Hi",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"Howdy"};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[0]));</a:t>
            </a:r>
          </a:p>
        </p:txBody>
      </p:sp>
    </p:spTree>
    <p:extLst>
      <p:ext uri="{BB962C8B-B14F-4D97-AF65-F5344CB8AC3E}">
        <p14:creationId xmlns:p14="http://schemas.microsoft.com/office/powerpoint/2010/main" val="1214568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 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asked to write a function that swaps the first and last elements in an array of numbers.  Well, now it can swap for an array of </a:t>
            </a:r>
            <a:r>
              <a:rPr lang="en-US" u="sng" dirty="0"/>
              <a:t>anything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swap(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(char *)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+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– 1) *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elem_bytes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BAA64-4883-ED45-BC8C-234980AA3466}"/>
              </a:ext>
            </a:extLst>
          </p:cNvPr>
          <p:cNvSpPr/>
          <p:nvPr/>
        </p:nvSpPr>
        <p:spPr bwMode="auto">
          <a:xfrm>
            <a:off x="1367036" y="4572000"/>
            <a:ext cx="9381728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mystruct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structs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= …;</a:t>
            </a:r>
          </a:p>
          <a:p>
            <a:pPr algn="l" eaLnBrk="1" hangingPunct="1"/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…;</a:t>
            </a:r>
          </a:p>
          <a:p>
            <a:pPr algn="l" eaLnBrk="1" hangingPunct="1"/>
            <a:r>
              <a:rPr kumimoji="0" 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swap_ends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(structs,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kumimoji="0" lang="en-US" sz="240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(structs[0]));</a:t>
            </a:r>
          </a:p>
        </p:txBody>
      </p:sp>
    </p:spTree>
    <p:extLst>
      <p:ext uri="{BB962C8B-B14F-4D97-AF65-F5344CB8AC3E}">
        <p14:creationId xmlns:p14="http://schemas.microsoft.com/office/powerpoint/2010/main" val="2090893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D7885-5F87-9944-8AF0-F8A6A14F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26943-0DFA-0A4E-A101-46E06B804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is a variable type that represents a generic pointer "to something".</a:t>
            </a:r>
          </a:p>
          <a:p>
            <a:r>
              <a:rPr lang="en-US" dirty="0"/>
              <a:t>We can’t use pointer arithmetic on or dereference (without first casting)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.</a:t>
            </a:r>
          </a:p>
          <a:p>
            <a:r>
              <a:rPr lang="en-US" dirty="0"/>
              <a:t>We can use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memcpy</a:t>
            </a:r>
            <a:r>
              <a:rPr lang="en-US" dirty="0"/>
              <a:t> or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memmove</a:t>
            </a:r>
            <a:r>
              <a:rPr lang="en-US" dirty="0"/>
              <a:t> to copy data from one memory location to another.</a:t>
            </a:r>
          </a:p>
          <a:p>
            <a:r>
              <a:rPr lang="en-US" dirty="0"/>
              <a:t>To do manual pointer arithmetic with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, we must first cast it to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 *</a:t>
            </a:r>
            <a:r>
              <a:rPr lang="en-US" dirty="0"/>
              <a:t>.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dirty="0"/>
              <a:t> and generics are powerful, but error-prone. They’re error-prone because the compiler can’t do type checking. That means we need to be extra careful when working with generic memory.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46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0C78B-7DF3-7F4D-86A4-5EEDC3864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* 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BC619-E668-164A-842F-65BD2424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void *</a:t>
            </a:r>
            <a:r>
              <a:rPr lang="en-US" dirty="0"/>
              <a:t>s are powerful, but error-prone — C cannot do as much checking!</a:t>
            </a:r>
          </a:p>
          <a:p>
            <a:r>
              <a:rPr lang="en-US" dirty="0"/>
              <a:t>e.g., with </a:t>
            </a:r>
            <a:r>
              <a:rPr lang="en-US" b="1" dirty="0"/>
              <a:t>int</a:t>
            </a:r>
            <a:r>
              <a:rPr lang="en-US" dirty="0"/>
              <a:t>, C would never let you swap </a:t>
            </a:r>
            <a:r>
              <a:rPr lang="en-US" i="1" dirty="0"/>
              <a:t>half</a:t>
            </a:r>
            <a:r>
              <a:rPr lang="en-US" dirty="0"/>
              <a:t> of an int. With </a:t>
            </a:r>
            <a:r>
              <a:rPr lang="en-US" b="1" dirty="0"/>
              <a:t>void *s</a:t>
            </a:r>
            <a:r>
              <a:rPr lang="en-US" dirty="0"/>
              <a:t>, it absolutely will!</a:t>
            </a:r>
          </a:p>
          <a:p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x = 0xffffffff;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y = 0xeeeeeeee;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swap(&amp;x, &amp;y,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));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now x = 0xffffeeee, y = 0xeeeeffff!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("x = 0x%x, y = 0x%x\n", x, y);</a:t>
            </a:r>
          </a:p>
        </p:txBody>
      </p:sp>
    </p:spTree>
    <p:extLst>
      <p:ext uri="{BB962C8B-B14F-4D97-AF65-F5344CB8AC3E}">
        <p14:creationId xmlns:p14="http://schemas.microsoft.com/office/powerpoint/2010/main" val="3117987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memset</a:t>
            </a:r>
            <a:r>
              <a:rPr lang="en-US" b="1" dirty="0"/>
              <a:t> </a:t>
            </a:r>
            <a:r>
              <a:rPr lang="en-US" dirty="0"/>
              <a:t>is a function that sets a specified number of bytes at some address to a certain value.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*s,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c,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fills n bytes starting at memory location </a:t>
            </a:r>
            <a:r>
              <a:rPr lang="en-US" b="1" dirty="0"/>
              <a:t>s</a:t>
            </a:r>
            <a:r>
              <a:rPr lang="en-US" dirty="0"/>
              <a:t> with the byte </a:t>
            </a:r>
            <a:r>
              <a:rPr lang="en-US" b="1" dirty="0"/>
              <a:t>c</a:t>
            </a:r>
            <a:r>
              <a:rPr lang="en-US" dirty="0"/>
              <a:t>.  (It also returns </a:t>
            </a:r>
            <a:r>
              <a:rPr lang="en-US" b="1" dirty="0"/>
              <a:t>s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counts[5];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(counts, 0, 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zero out first 3 bytes at counts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 + 3, 0xff, 4)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set 3rd entry to all 1s</a:t>
            </a:r>
          </a:p>
        </p:txBody>
      </p:sp>
    </p:spTree>
    <p:extLst>
      <p:ext uri="{BB962C8B-B14F-4D97-AF65-F5344CB8AC3E}">
        <p14:creationId xmlns:p14="http://schemas.microsoft.com/office/powerpoint/2010/main" val="255849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9AE2-ECB3-6746-8EAD-FBC19D3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Array Rotation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3868E2-961F-B24E-BE30-5BC05B3EF99C}"/>
              </a:ext>
            </a:extLst>
          </p:cNvPr>
          <p:cNvGraphicFramePr>
            <a:graphicFrameLocks noGrp="1"/>
          </p:cNvGraphicFramePr>
          <p:nvPr/>
        </p:nvGraphicFramePr>
        <p:xfrm>
          <a:off x="2031998" y="3934184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23025258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6882213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9267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93B24D-F22E-3246-A920-FD1F89DD026C}"/>
              </a:ext>
            </a:extLst>
          </p:cNvPr>
          <p:cNvGraphicFramePr>
            <a:graphicFrameLocks noGrp="1"/>
          </p:cNvGraphicFramePr>
          <p:nvPr/>
        </p:nvGraphicFramePr>
        <p:xfrm>
          <a:off x="2031998" y="5503904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32835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319389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8186311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7" name="Down Arrow 6">
            <a:extLst>
              <a:ext uri="{FF2B5EF4-FFF2-40B4-BE49-F238E27FC236}">
                <a16:creationId xmlns:a16="http://schemas.microsoft.com/office/drawing/2014/main" id="{1AB198F0-7286-FB49-8174-2B9ECD88CEEC}"/>
              </a:ext>
            </a:extLst>
          </p:cNvPr>
          <p:cNvSpPr/>
          <p:nvPr/>
        </p:nvSpPr>
        <p:spPr>
          <a:xfrm>
            <a:off x="1917698" y="3503214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4723AA-D4A9-EF4E-B23D-768080E84D16}"/>
              </a:ext>
            </a:extLst>
          </p:cNvPr>
          <p:cNvSpPr txBox="1"/>
          <p:nvPr/>
        </p:nvSpPr>
        <p:spPr>
          <a:xfrm>
            <a:off x="1708832" y="3135868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front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CE7669D9-C555-2F4F-AEF5-1B3D9AD420AB}"/>
              </a:ext>
            </a:extLst>
          </p:cNvPr>
          <p:cNvSpPr/>
          <p:nvPr/>
        </p:nvSpPr>
        <p:spPr>
          <a:xfrm>
            <a:off x="4356567" y="3503214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67A9C4-6B10-1840-B97B-F9EBD826E094}"/>
              </a:ext>
            </a:extLst>
          </p:cNvPr>
          <p:cNvSpPr txBox="1"/>
          <p:nvPr/>
        </p:nvSpPr>
        <p:spPr>
          <a:xfrm>
            <a:off x="3886200" y="3135868"/>
            <a:ext cx="115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separator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DE662A96-404A-F044-B21D-BA3F97D79D1E}"/>
              </a:ext>
            </a:extLst>
          </p:cNvPr>
          <p:cNvSpPr/>
          <p:nvPr/>
        </p:nvSpPr>
        <p:spPr>
          <a:xfrm>
            <a:off x="10045699" y="3503214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E8C72-D7FD-5A47-AC11-952DDD0C9CB6}"/>
              </a:ext>
            </a:extLst>
          </p:cNvPr>
          <p:cNvSpPr txBox="1"/>
          <p:nvPr/>
        </p:nvSpPr>
        <p:spPr>
          <a:xfrm>
            <a:off x="9870285" y="3135868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DEA18F-E2A7-EE43-9F2E-CB4223FD115E}"/>
              </a:ext>
            </a:extLst>
          </p:cNvPr>
          <p:cNvSpPr/>
          <p:nvPr/>
        </p:nvSpPr>
        <p:spPr>
          <a:xfrm>
            <a:off x="152400" y="1300480"/>
            <a:ext cx="10972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3200">
                <a:latin typeface="Consolas" panose="020B0609020204030204" pitchFamily="49" charset="0"/>
                <a:cs typeface="Consolas" panose="020B0609020204030204" pitchFamily="49" charset="0"/>
              </a:rPr>
              <a:t>array[10] </a:t>
            </a: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= {1, 2, 3, 4, 5, 6, 7, 8, 9, 10};</a:t>
            </a:r>
            <a:b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rotate(array, array + 3, array + 10);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7E4463-A775-C24C-8301-361B08507055}"/>
              </a:ext>
            </a:extLst>
          </p:cNvPr>
          <p:cNvSpPr txBox="1"/>
          <p:nvPr/>
        </p:nvSpPr>
        <p:spPr>
          <a:xfrm>
            <a:off x="152400" y="4007381"/>
            <a:ext cx="1091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Before: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8A40F5-6019-8A4C-B60E-7CB9859FA796}"/>
              </a:ext>
            </a:extLst>
          </p:cNvPr>
          <p:cNvSpPr txBox="1"/>
          <p:nvPr/>
        </p:nvSpPr>
        <p:spPr>
          <a:xfrm>
            <a:off x="152400" y="5577101"/>
            <a:ext cx="89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After: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C6165-27B9-7526-A6B7-63D27231E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31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Array 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Exercise</a:t>
            </a:r>
            <a:r>
              <a:rPr lang="en-US" dirty="0"/>
              <a:t>: Implement </a:t>
            </a:r>
            <a:r>
              <a:rPr lang="en-US" b="1" dirty="0"/>
              <a:t>rotate</a:t>
            </a:r>
            <a:r>
              <a:rPr lang="en-US" dirty="0"/>
              <a:t> to generate the provided output.</a:t>
            </a:r>
            <a:br>
              <a:rPr lang="en-US" dirty="0"/>
            </a:br>
            <a:br>
              <a:rPr lang="en-US" dirty="0"/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main(int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array[10] = {1, 2, 3, 4, 5, 6, 7, 8, 9, 10};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print_int_array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(array, 10); // intuit implementation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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rotate(array, array + 5, array + 10);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print_int_array</a:t>
            </a:r>
            <a:r>
              <a:rPr lang="en-US" sz="24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(array, 10);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rotate(array, array + 1, array + 10);</a:t>
            </a:r>
            <a:b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print_int_array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(array, 10);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rotate(array + 4, array + 5, array + 6);</a:t>
            </a:r>
            <a:b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print_int_array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(array, 10);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255C2C-EED1-034D-A837-C1F4648B5341}"/>
              </a:ext>
            </a:extLst>
          </p:cNvPr>
          <p:cNvSpPr txBox="1"/>
          <p:nvPr/>
        </p:nvSpPr>
        <p:spPr>
          <a:xfrm>
            <a:off x="5867400" y="4889718"/>
            <a:ext cx="5029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Output:</a:t>
            </a:r>
          </a:p>
          <a:p>
            <a:pPr algn="l"/>
            <a:r>
              <a:rPr lang="en-US" sz="1600" b="1" dirty="0">
                <a:latin typeface="Courier" pitchFamily="2" charset="0"/>
              </a:rPr>
              <a:t>myth52:~/lect12$ </a:t>
            </a:r>
            <a:r>
              <a:rPr lang="en-US" sz="1600" b="1" dirty="0">
                <a:solidFill>
                  <a:schemeClr val="accent1"/>
                </a:solidFill>
                <a:latin typeface="Courier" pitchFamily="2" charset="0"/>
              </a:rPr>
              <a:t>./rotate </a:t>
            </a:r>
          </a:p>
          <a:p>
            <a:pPr algn="l"/>
            <a:r>
              <a:rPr lang="en-US" sz="1600" b="1" dirty="0">
                <a:latin typeface="Courier" pitchFamily="2" charset="0"/>
              </a:rPr>
              <a:t>Array: 1, 2, 3, 4, 5, 6, 7, 8, 9, 10</a:t>
            </a:r>
          </a:p>
          <a:p>
            <a:pPr algn="l"/>
            <a:r>
              <a:rPr lang="en-US" sz="1600" b="1" dirty="0">
                <a:latin typeface="Courier" pitchFamily="2" charset="0"/>
              </a:rPr>
              <a:t>Array: </a:t>
            </a:r>
            <a:r>
              <a:rPr lang="en-US" sz="1600" b="1" dirty="0">
                <a:solidFill>
                  <a:schemeClr val="accent1"/>
                </a:solidFill>
                <a:latin typeface="Courier" pitchFamily="2" charset="0"/>
              </a:rPr>
              <a:t>6, 7, 8, 9, 10, 1, 2, 3, 4, 5</a:t>
            </a:r>
          </a:p>
          <a:p>
            <a:pPr algn="l"/>
            <a:r>
              <a:rPr lang="en-US" sz="1600" b="1" dirty="0">
                <a:latin typeface="Courier" pitchFamily="2" charset="0"/>
              </a:rPr>
              <a:t>Array: </a:t>
            </a:r>
            <a:r>
              <a:rPr lang="en-US" sz="1600" b="1" dirty="0">
                <a:solidFill>
                  <a:srgbClr val="008000"/>
                </a:solidFill>
                <a:latin typeface="Courier" pitchFamily="2" charset="0"/>
              </a:rPr>
              <a:t>7, 8, 9, 10, 1, 2, 3, 4, 5, 6</a:t>
            </a:r>
          </a:p>
          <a:p>
            <a:pPr algn="l"/>
            <a:r>
              <a:rPr lang="en-US" sz="1600" b="1" dirty="0">
                <a:latin typeface="Courier" pitchFamily="2" charset="0"/>
              </a:rPr>
              <a:t>Array: </a:t>
            </a:r>
            <a:r>
              <a:rPr lang="en-US" sz="1600" b="1" dirty="0">
                <a:solidFill>
                  <a:srgbClr val="7030A0"/>
                </a:solidFill>
                <a:latin typeface="Courier" pitchFamily="2" charset="0"/>
              </a:rPr>
              <a:t>7, 8, 9, 10, 2, 1, 3, 4, 5, 6</a:t>
            </a:r>
          </a:p>
          <a:p>
            <a:pPr algn="l"/>
            <a:r>
              <a:rPr lang="en-US" sz="1600" b="1" dirty="0">
                <a:latin typeface="Courier" pitchFamily="2" charset="0"/>
              </a:rPr>
              <a:t>myth52</a:t>
            </a:r>
            <a:r>
              <a:rPr lang="en-US" sz="1600" b="1">
                <a:latin typeface="Courier" pitchFamily="2" charset="0"/>
              </a:rPr>
              <a:t>:~/lect12$</a:t>
            </a:r>
            <a:endParaRPr lang="en-US" sz="1600" b="1" dirty="0">
              <a:latin typeface="Couri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661F1-B536-CFE0-080C-7AD6DE80F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8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EB68E9-2442-304B-BA54-8EA8C6A47C65}"/>
              </a:ext>
            </a:extLst>
          </p:cNvPr>
          <p:cNvGraphicFramePr>
            <a:graphicFrameLocks noGrp="1"/>
          </p:cNvGraphicFramePr>
          <p:nvPr/>
        </p:nvGraphicFramePr>
        <p:xfrm>
          <a:off x="2036013" y="246888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23025258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6882213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9267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856E9B08-BDB8-9948-8C23-360DBD4E0322}"/>
              </a:ext>
            </a:extLst>
          </p:cNvPr>
          <p:cNvSpPr/>
          <p:nvPr/>
        </p:nvSpPr>
        <p:spPr>
          <a:xfrm>
            <a:off x="1921713" y="2037910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492717-73CD-E547-80AA-ED6A1747A463}"/>
              </a:ext>
            </a:extLst>
          </p:cNvPr>
          <p:cNvSpPr txBox="1"/>
          <p:nvPr/>
        </p:nvSpPr>
        <p:spPr>
          <a:xfrm>
            <a:off x="1712847" y="167056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front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88E4FDC7-384A-D44D-AAD4-AED564E24729}"/>
              </a:ext>
            </a:extLst>
          </p:cNvPr>
          <p:cNvSpPr/>
          <p:nvPr/>
        </p:nvSpPr>
        <p:spPr>
          <a:xfrm>
            <a:off x="4360582" y="2037910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6712A0-F9E2-C648-93EF-64E8D65CF28E}"/>
              </a:ext>
            </a:extLst>
          </p:cNvPr>
          <p:cNvSpPr txBox="1"/>
          <p:nvPr/>
        </p:nvSpPr>
        <p:spPr>
          <a:xfrm>
            <a:off x="3890215" y="1670564"/>
            <a:ext cx="115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separator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2EBF144A-71B3-024F-A460-AD31A560930F}"/>
              </a:ext>
            </a:extLst>
          </p:cNvPr>
          <p:cNvSpPr/>
          <p:nvPr/>
        </p:nvSpPr>
        <p:spPr>
          <a:xfrm>
            <a:off x="10049714" y="2037910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4960DC-CBA9-9A44-9943-DC46848F7ADE}"/>
              </a:ext>
            </a:extLst>
          </p:cNvPr>
          <p:cNvSpPr txBox="1"/>
          <p:nvPr/>
        </p:nvSpPr>
        <p:spPr>
          <a:xfrm>
            <a:off x="9874300" y="1670564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CC8E7F1-5616-6640-9008-31159BC1937E}"/>
              </a:ext>
            </a:extLst>
          </p:cNvPr>
          <p:cNvGraphicFramePr>
            <a:graphicFrameLocks noGrp="1"/>
          </p:cNvGraphicFramePr>
          <p:nvPr/>
        </p:nvGraphicFramePr>
        <p:xfrm>
          <a:off x="2041032" y="5563831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23025258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6882213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9267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12" name="Down Arrow 11">
            <a:extLst>
              <a:ext uri="{FF2B5EF4-FFF2-40B4-BE49-F238E27FC236}">
                <a16:creationId xmlns:a16="http://schemas.microsoft.com/office/drawing/2014/main" id="{21DAC00A-EBE3-9944-8293-FFF9F3BD5B86}"/>
              </a:ext>
            </a:extLst>
          </p:cNvPr>
          <p:cNvSpPr/>
          <p:nvPr/>
        </p:nvSpPr>
        <p:spPr>
          <a:xfrm>
            <a:off x="1926732" y="5132861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46F98C-42A0-8746-9FD9-0A53BE5B5231}"/>
              </a:ext>
            </a:extLst>
          </p:cNvPr>
          <p:cNvSpPr txBox="1"/>
          <p:nvPr/>
        </p:nvSpPr>
        <p:spPr>
          <a:xfrm>
            <a:off x="1717866" y="4765515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front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B5584D55-F77E-3640-99E9-5A8B2525F3E5}"/>
              </a:ext>
            </a:extLst>
          </p:cNvPr>
          <p:cNvSpPr/>
          <p:nvPr/>
        </p:nvSpPr>
        <p:spPr>
          <a:xfrm>
            <a:off x="4365601" y="5132861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9B1E4B-07CC-034B-BF56-8C92E1D7764B}"/>
              </a:ext>
            </a:extLst>
          </p:cNvPr>
          <p:cNvSpPr txBox="1"/>
          <p:nvPr/>
        </p:nvSpPr>
        <p:spPr>
          <a:xfrm>
            <a:off x="3895234" y="4765515"/>
            <a:ext cx="115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separator</a:t>
            </a: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B75BC8D8-39FD-8845-9D22-393703B0EE36}"/>
              </a:ext>
            </a:extLst>
          </p:cNvPr>
          <p:cNvSpPr/>
          <p:nvPr/>
        </p:nvSpPr>
        <p:spPr>
          <a:xfrm>
            <a:off x="10054733" y="5132861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618529-A25E-A949-91FE-526D4622FD28}"/>
              </a:ext>
            </a:extLst>
          </p:cNvPr>
          <p:cNvSpPr txBox="1"/>
          <p:nvPr/>
        </p:nvSpPr>
        <p:spPr>
          <a:xfrm>
            <a:off x="9879319" y="4765515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BEFFC3-944F-4A4F-8DA3-39A4F3513D53}"/>
              </a:ext>
            </a:extLst>
          </p:cNvPr>
          <p:cNvSpPr txBox="1"/>
          <p:nvPr/>
        </p:nvSpPr>
        <p:spPr>
          <a:xfrm>
            <a:off x="181811" y="2217003"/>
            <a:ext cx="1560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Before rotate: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43A8BF-08ED-3249-A57C-BE3B8C347CBA}"/>
              </a:ext>
            </a:extLst>
          </p:cNvPr>
          <p:cNvSpPr txBox="1"/>
          <p:nvPr/>
        </p:nvSpPr>
        <p:spPr>
          <a:xfrm>
            <a:off x="145408" y="5324354"/>
            <a:ext cx="1395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Before last step: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56F57A7-3F54-8148-9B6C-00874EB30A24}"/>
              </a:ext>
            </a:extLst>
          </p:cNvPr>
          <p:cNvGraphicFramePr>
            <a:graphicFrameLocks noGrp="1"/>
          </p:cNvGraphicFramePr>
          <p:nvPr/>
        </p:nvGraphicFramePr>
        <p:xfrm>
          <a:off x="6705600" y="4114800"/>
          <a:ext cx="24384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070E8A2A-F72F-3946-9BB2-97DA56A3A4C2}"/>
              </a:ext>
            </a:extLst>
          </p:cNvPr>
          <p:cNvSpPr txBox="1"/>
          <p:nvPr/>
        </p:nvSpPr>
        <p:spPr>
          <a:xfrm>
            <a:off x="5858711" y="4202757"/>
            <a:ext cx="844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temp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7696A21-E584-3040-9835-B2EBC76A2472}"/>
              </a:ext>
            </a:extLst>
          </p:cNvPr>
          <p:cNvCxnSpPr/>
          <p:nvPr/>
        </p:nvCxnSpPr>
        <p:spPr>
          <a:xfrm>
            <a:off x="181811" y="3817987"/>
            <a:ext cx="113538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4">
            <a:extLst>
              <a:ext uri="{FF2B5EF4-FFF2-40B4-BE49-F238E27FC236}">
                <a16:creationId xmlns:a16="http://schemas.microsoft.com/office/drawing/2014/main" id="{F4B78DE3-546B-C44E-BA88-23676AE9B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inner workings of rotate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7B8FBF-C185-C93D-FE4A-95F1A52E5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4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Array 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10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Exercise</a:t>
            </a:r>
            <a:r>
              <a:rPr lang="en-US" dirty="0"/>
              <a:t>: A properly implemented </a:t>
            </a:r>
            <a:r>
              <a:rPr lang="en-US" b="1" dirty="0"/>
              <a:t>rotate</a:t>
            </a:r>
            <a:r>
              <a:rPr lang="en-US" dirty="0"/>
              <a:t> will prompt the following program to generate the provided output.  </a:t>
            </a:r>
          </a:p>
          <a:p>
            <a:pPr marL="0" indent="0">
              <a:buNone/>
            </a:pPr>
            <a:r>
              <a:rPr lang="en-US" dirty="0"/>
              <a:t>And here’s that properly implemented function!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void rotate(void *front, void *separator, void *end) {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width = (char *)end - (char *)front;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prefix_width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(char *)separator - (char *)front;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size_t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suffix_width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width -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prefix_width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char temp[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prefix_width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(temp, front,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prefix_width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memmove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(front, separator,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suffix_width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((char *)end -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prefix_width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temp,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prefix_width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5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13167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75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31447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5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92796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11E8BC0B-2765-954B-BF2D-CB720D78D57B}"/>
              </a:ext>
            </a:extLst>
          </p:cNvPr>
          <p:cNvSpPr/>
          <p:nvPr/>
        </p:nvSpPr>
        <p:spPr>
          <a:xfrm>
            <a:off x="25908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06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8184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00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53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11459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79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17776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432CB7EF-8D0C-7D41-BD2A-1BD5CD2DDE9E}"/>
              </a:ext>
            </a:extLst>
          </p:cNvPr>
          <p:cNvSpPr/>
          <p:nvPr/>
        </p:nvSpPr>
        <p:spPr>
          <a:xfrm>
            <a:off x="54102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56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23355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53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16335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11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99228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7DCDC569-2A2A-4646-8470-2F918286DFEE}"/>
              </a:ext>
            </a:extLst>
          </p:cNvPr>
          <p:cNvSpPr/>
          <p:nvPr/>
        </p:nvSpPr>
        <p:spPr>
          <a:xfrm>
            <a:off x="82296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962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87418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33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718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1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55505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FF296834-F167-5D40-88A1-8DAAB90294E9}"/>
              </a:ext>
            </a:extLst>
          </p:cNvPr>
          <p:cNvSpPr/>
          <p:nvPr/>
        </p:nvSpPr>
        <p:spPr>
          <a:xfrm>
            <a:off x="39624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044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9356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2484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92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80331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023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8027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EEA00B-9181-9C43-A0FB-504016DD4D76}"/>
              </a:ext>
            </a:extLst>
          </p:cNvPr>
          <p:cNvSpPr/>
          <p:nvPr/>
        </p:nvSpPr>
        <p:spPr bwMode="auto">
          <a:xfrm>
            <a:off x="1752600" y="5633720"/>
            <a:ext cx="9982200" cy="995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In general, bubble sort requires up to n - 1 passes to sort an array of length n, though it may end sooner if a pass doesn’t swap anything.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2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write a function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dirty="0"/>
              <a:t> to sort a list of integers using the </a:t>
            </a:r>
            <a:r>
              <a:rPr lang="en-US" b="1" dirty="0"/>
              <a:t>bubble sort algorithm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Bubble sort repeatedly goes through the array, swapping any pairs of elements that are out of order.  When there are no more swaps needed, the array is sorted!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98363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19B98B-451D-9848-96B9-6ED759BECF04}"/>
              </a:ext>
            </a:extLst>
          </p:cNvPr>
          <p:cNvSpPr txBox="1"/>
          <p:nvPr/>
        </p:nvSpPr>
        <p:spPr>
          <a:xfrm>
            <a:off x="10883285" y="3304034"/>
            <a:ext cx="85151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00" dirty="0"/>
              <a:t>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A07CE2-513A-2247-A832-15A5EF6706CE}"/>
              </a:ext>
            </a:extLst>
          </p:cNvPr>
          <p:cNvSpPr/>
          <p:nvPr/>
        </p:nvSpPr>
        <p:spPr bwMode="auto">
          <a:xfrm>
            <a:off x="1752600" y="5633720"/>
            <a:ext cx="9982200" cy="995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Only two more passes are needed to arrive at the above.  The first exchanges the 2 and the -5, and the second leaves everything as is.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51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- 1] &gt;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swap(&amp;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swapped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4648200" y="5181600"/>
            <a:ext cx="7086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How can we make this function more generic?  To start, this function always sorts in ascending order.  What about other orders?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9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(ascending &amp;&amp;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- 1] &gt;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 ||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	(!ascending &amp;&amp;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&gt;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swap(&amp;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swapped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5181600" y="5105400"/>
            <a:ext cx="6553200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can add parameters, but they only help so much.  What about other orders we can’t anticipate? (odd-before-even, etc.)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48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swap(&amp;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swapped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DE580-F33C-B347-83B7-FDDF4160FC30}"/>
              </a:ext>
            </a:extLst>
          </p:cNvPr>
          <p:cNvSpPr/>
          <p:nvPr/>
        </p:nvSpPr>
        <p:spPr bwMode="auto">
          <a:xfrm>
            <a:off x="4648200" y="4724400"/>
            <a:ext cx="7086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What we really want is this – but we don’t know how to implement this function…the person calling this function does, though!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245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03CF44-B1BA-5367-6371-FC8D499DB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1676400"/>
            <a:ext cx="10958512" cy="4664070"/>
          </a:xfrm>
        </p:spPr>
        <p:txBody>
          <a:bodyPr/>
          <a:lstStyle/>
          <a:p>
            <a:r>
              <a:rPr lang="en-US" u="sng" dirty="0"/>
              <a:t>Key Idea:</a:t>
            </a:r>
            <a:r>
              <a:rPr lang="en-US" dirty="0"/>
              <a:t> have the caller pass a function as a parameter that takes two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err="1"/>
              <a:t>s</a:t>
            </a:r>
            <a:r>
              <a:rPr lang="en-US" dirty="0"/>
              <a:t> and tells us whether we should swap them.</a:t>
            </a:r>
          </a:p>
        </p:txBody>
      </p:sp>
    </p:spTree>
    <p:extLst>
      <p:ext uri="{BB962C8B-B14F-4D97-AF65-F5344CB8AC3E}">
        <p14:creationId xmlns:p14="http://schemas.microsoft.com/office/powerpoint/2010/main" val="36442141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type?? </a:t>
            </a:r>
            <a:r>
              <a:rPr lang="en-US" sz="2300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swap(&amp;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swapped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192190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650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15F5FF5-FDA4-E84E-DA40-D7A2A006D5BF}"/>
              </a:ext>
            </a:extLst>
          </p:cNvPr>
          <p:cNvSpPr/>
          <p:nvPr/>
        </p:nvSpPr>
        <p:spPr>
          <a:xfrm>
            <a:off x="1149164" y="4506724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9943C-1102-E616-512E-5036E67DFFE3}"/>
              </a:ext>
            </a:extLst>
          </p:cNvPr>
          <p:cNvSpPr txBox="1"/>
          <p:nvPr/>
        </p:nvSpPr>
        <p:spPr>
          <a:xfrm>
            <a:off x="457200" y="5508248"/>
            <a:ext cx="191116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Return type</a:t>
            </a:r>
          </a:p>
          <a:p>
            <a:pPr algn="ctr"/>
            <a:r>
              <a:rPr lang="en-US" sz="2600" dirty="0"/>
              <a:t>(bool)</a:t>
            </a:r>
          </a:p>
        </p:txBody>
      </p:sp>
    </p:spTree>
    <p:extLst>
      <p:ext uri="{BB962C8B-B14F-4D97-AF65-F5344CB8AC3E}">
        <p14:creationId xmlns:p14="http://schemas.microsoft.com/office/powerpoint/2010/main" val="1040747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sz="5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38D3E94-6ADD-6D67-B1C0-ED18B5213A09}"/>
              </a:ext>
            </a:extLst>
          </p:cNvPr>
          <p:cNvSpPr/>
          <p:nvPr/>
        </p:nvSpPr>
        <p:spPr>
          <a:xfrm>
            <a:off x="5197932" y="459384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36CC7-DF39-DB7D-BFCC-3FC7F213DAE4}"/>
              </a:ext>
            </a:extLst>
          </p:cNvPr>
          <p:cNvSpPr txBox="1"/>
          <p:nvPr/>
        </p:nvSpPr>
        <p:spPr>
          <a:xfrm>
            <a:off x="3550008" y="5508248"/>
            <a:ext cx="360066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Function pointer name </a:t>
            </a:r>
          </a:p>
          <a:p>
            <a:pPr algn="ctr"/>
            <a:r>
              <a:rPr lang="en-US" sz="2600" dirty="0"/>
              <a:t>(</a:t>
            </a:r>
            <a:r>
              <a:rPr lang="en-US" sz="2600" dirty="0" err="1"/>
              <a:t>should_swap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17732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function pointer </a:t>
            </a:r>
            <a:r>
              <a:rPr lang="en-US" dirty="0"/>
              <a:t>is the variable type for passing a function as a parameter.  Here is how the parameter’s type is declared in this case.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5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(int, int)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2C9A0A7E-65EC-0248-0F1D-5334CA4272DE}"/>
              </a:ext>
            </a:extLst>
          </p:cNvPr>
          <p:cNvSpPr/>
          <p:nvPr/>
        </p:nvSpPr>
        <p:spPr>
          <a:xfrm>
            <a:off x="9654386" y="459384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63EEAD-D333-0960-AC35-06D884F6D4DB}"/>
              </a:ext>
            </a:extLst>
          </p:cNvPr>
          <p:cNvSpPr txBox="1"/>
          <p:nvPr/>
        </p:nvSpPr>
        <p:spPr>
          <a:xfrm>
            <a:off x="8183598" y="5508248"/>
            <a:ext cx="324640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/>
              <a:t>Function parameters</a:t>
            </a:r>
          </a:p>
          <a:p>
            <a:pPr algn="ctr"/>
            <a:r>
              <a:rPr lang="en-US" sz="2600" dirty="0"/>
              <a:t>(two </a:t>
            </a:r>
            <a:r>
              <a:rPr lang="en-US" sz="2600" dirty="0" err="1"/>
              <a:t>ints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81895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Here’s the general variable type syntax: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i="1" dirty="0">
                <a:latin typeface="Consolas" panose="020B0609020204030204" pitchFamily="49" charset="0"/>
                <a:cs typeface="Consolas" panose="020B0609020204030204" pitchFamily="49" charset="0"/>
              </a:rPr>
              <a:t>[return type] (*[name])([parameters])</a:t>
            </a:r>
          </a:p>
          <a:p>
            <a:pPr marL="0" indent="0" algn="ctr">
              <a:buNone/>
            </a:pPr>
            <a:endParaRPr lang="en-US" b="1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6040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2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2200" b="1" u="sng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b="1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should_swap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	    swap(&amp;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		    swapped = </a:t>
            </a:r>
            <a:r>
              <a:rPr lang="en-US" sz="20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368396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97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8947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sort_abs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abs(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&lt; abs(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sort_abs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C6BD9-2AA1-1948-9D9D-2F3E64A98999}"/>
              </a:ext>
            </a:extLst>
          </p:cNvPr>
          <p:cNvSpPr/>
          <p:nvPr/>
        </p:nvSpPr>
        <p:spPr bwMode="auto">
          <a:xfrm>
            <a:off x="4876800" y="4800600"/>
            <a:ext cx="68580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bubble_sort_int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written generically.  When someone imports our function into their program, they will call it specifying the sort ordering they want that time.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531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FD45-415E-9DDA-1237-F58502A8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A947F-867F-8F50-59A8-F2E40D1D5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Passing a non-function as a parameter allows us to pass data around our program.</a:t>
            </a:r>
          </a:p>
          <a:p>
            <a:r>
              <a:rPr lang="en-US" dirty="0"/>
              <a:t>When writing a generic function, if we don’t know how to do something and the decision about what to do should be left to the client, we can ask them to pass in a function parameter that can do it for us.</a:t>
            </a:r>
          </a:p>
          <a:p>
            <a:r>
              <a:rPr lang="en-US" dirty="0"/>
              <a:t>Also called a "callback" function – function "calls back to" into caller code.</a:t>
            </a:r>
          </a:p>
          <a:p>
            <a:pPr lvl="1"/>
            <a:r>
              <a:rPr lang="en-US" b="1" dirty="0"/>
              <a:t>Function writer:</a:t>
            </a:r>
            <a:r>
              <a:rPr lang="en-US" dirty="0"/>
              <a:t> writes generic algorithmic functions, relies on caller-provided data</a:t>
            </a:r>
          </a:p>
          <a:p>
            <a:pPr lvl="1"/>
            <a:r>
              <a:rPr lang="en-US" b="1" dirty="0"/>
              <a:t>Function caller</a:t>
            </a:r>
            <a:r>
              <a:rPr lang="en-US" dirty="0"/>
              <a:t>: knows the data, doesn’t care how the algorithm is implemented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4723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A409-00B1-2A4C-B620-9E5418C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C44-F4A9-7143-BC66-223FD2449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scandir</a:t>
            </a:r>
            <a:r>
              <a:rPr lang="en-US" dirty="0"/>
              <a:t> – I can create a directory listing with any order and contents!  To do that, I need you to provide me a function that tells me whether you want me to include a given directory entry in the listing.  I also need you to provide me a function that tells me the correct ordering of two given directory entries.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scandir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(const char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dirp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struct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***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namelist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int (*filter)(const struct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int 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compar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)(const struct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**, const struct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dirent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**));</a:t>
            </a:r>
            <a:endParaRPr lang="en-US" sz="2000" dirty="0"/>
          </a:p>
          <a:p>
            <a:r>
              <a:rPr lang="en-US" b="1" dirty="0" err="1"/>
              <a:t>qsort</a:t>
            </a:r>
            <a:r>
              <a:rPr lang="en-US" dirty="0"/>
              <a:t> – I can sort an array of any type!  To do that, I need you to provide me a function that can compare two elements of the kind you are asking me to sort.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qsort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(void *base,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nmemb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size,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int (*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compar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)(const void *, const void *));</a:t>
            </a:r>
          </a:p>
        </p:txBody>
      </p:sp>
    </p:spTree>
    <p:extLst>
      <p:ext uri="{BB962C8B-B14F-4D97-AF65-F5344CB8AC3E}">
        <p14:creationId xmlns:p14="http://schemas.microsoft.com/office/powerpoint/2010/main" val="42486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88B2-D1C6-9C43-A351-0E6563E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34D1A-5AC5-6A47-AA67-C931D9845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 pointers are used often in cases like this to compare two values of the same type.  These are called </a:t>
            </a:r>
            <a:r>
              <a:rPr lang="en-US" b="1" dirty="0"/>
              <a:t>comparison functions</a:t>
            </a:r>
            <a:r>
              <a:rPr lang="en-US" dirty="0"/>
              <a:t>.</a:t>
            </a:r>
          </a:p>
          <a:p>
            <a:r>
              <a:rPr lang="en-US" dirty="0"/>
              <a:t>The standard comparison function in many C functions provides even more information.  It should return:</a:t>
            </a:r>
          </a:p>
          <a:p>
            <a:pPr lvl="1"/>
            <a:r>
              <a:rPr lang="en-US" dirty="0"/>
              <a:t>&lt; 0 if first value should come before second value</a:t>
            </a:r>
          </a:p>
          <a:p>
            <a:pPr lvl="1"/>
            <a:r>
              <a:rPr lang="en-US" dirty="0"/>
              <a:t>&gt; 0 if first value should come after second value</a:t>
            </a:r>
          </a:p>
          <a:p>
            <a:pPr lvl="1"/>
            <a:r>
              <a:rPr lang="en-US" dirty="0"/>
              <a:t>0 if first value and second value are equivalent</a:t>
            </a:r>
          </a:p>
          <a:p>
            <a:r>
              <a:rPr lang="en-US" dirty="0"/>
              <a:t>This is the same return value format as </a:t>
            </a:r>
            <a:r>
              <a:rPr lang="en-US" b="1" dirty="0" err="1"/>
              <a:t>strcmp</a:t>
            </a:r>
            <a:r>
              <a:rPr lang="en-US" dirty="0"/>
              <a:t>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(*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compare_fn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374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)(int, int)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1], 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3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3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 &gt; 0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swap(&amp;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- 1], &amp;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(int));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    swapped = </a:t>
            </a: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344909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 if equal, neg if first before second, pos if second before first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–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first_num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/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bubble_sort_int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nums_count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sort_descending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311077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16375</TotalTime>
  <Words>5821</Words>
  <Application>Microsoft Macintosh PowerPoint</Application>
  <PresentationFormat>Widescreen</PresentationFormat>
  <Paragraphs>748</Paragraphs>
  <Slides>64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Andale Mono</vt:lpstr>
      <vt:lpstr>Arial</vt:lpstr>
      <vt:lpstr>Calibri</vt:lpstr>
      <vt:lpstr>Consolas</vt:lpstr>
      <vt:lpstr>Courier</vt:lpstr>
      <vt:lpstr>Courier New</vt:lpstr>
      <vt:lpstr>Tahoma</vt:lpstr>
      <vt:lpstr>Verdana</vt:lpstr>
      <vt:lpstr>Default Design</vt:lpstr>
      <vt:lpstr>CS107, Lecture 12 C Generics and Function Pointers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Pointer Arithmetic</vt:lpstr>
      <vt:lpstr>Pointer Arithmetic</vt:lpstr>
      <vt:lpstr>Pointer Arithmetic</vt:lpstr>
      <vt:lpstr>Pointer Arithmetic</vt:lpstr>
      <vt:lpstr>Pointer Arithmetic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Swap Ends</vt:lpstr>
      <vt:lpstr>Generics So Far</vt:lpstr>
      <vt:lpstr>void * Pitfalls</vt:lpstr>
      <vt:lpstr>memset</vt:lpstr>
      <vt:lpstr>Exercise: Array Rotation</vt:lpstr>
      <vt:lpstr>Exercise: Array Rotation</vt:lpstr>
      <vt:lpstr>The inner workings of rotate</vt:lpstr>
      <vt:lpstr>Exercise: Array Rotation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Bubble Sort</vt:lpstr>
      <vt:lpstr>Integer Bubble Sort</vt:lpstr>
      <vt:lpstr>Integer Bubble Sort</vt:lpstr>
      <vt:lpstr>Integer Bubble Sort</vt:lpstr>
      <vt:lpstr>Key Idea: have the caller pass a function as a parameter that takes two ints and tells us whether we should swap them.</vt:lpstr>
      <vt:lpstr>Integer Bubble Sort</vt:lpstr>
      <vt:lpstr>Function Pointers</vt:lpstr>
      <vt:lpstr>Function Pointers</vt:lpstr>
      <vt:lpstr>Function Pointers</vt:lpstr>
      <vt:lpstr>Function Pointers</vt:lpstr>
      <vt:lpstr>Function Pointers</vt:lpstr>
      <vt:lpstr>Integer Bubble Sort</vt:lpstr>
      <vt:lpstr>Function Pointers</vt:lpstr>
      <vt:lpstr>Function Pointers</vt:lpstr>
      <vt:lpstr>Function Pointers</vt:lpstr>
      <vt:lpstr>Function Pointers</vt:lpstr>
      <vt:lpstr>Generic C Standard Library Functions</vt:lpstr>
      <vt:lpstr>Comparison Functions</vt:lpstr>
      <vt:lpstr>Integer Bubble Sort</vt:lpstr>
      <vt:lpstr>Function Pointers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1809</cp:revision>
  <cp:lastPrinted>2022-10-24T15:52:22Z</cp:lastPrinted>
  <dcterms:created xsi:type="dcterms:W3CDTF">2008-06-28T20:57:21Z</dcterms:created>
  <dcterms:modified xsi:type="dcterms:W3CDTF">2025-02-03T17:00:50Z</dcterms:modified>
</cp:coreProperties>
</file>