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6"/>
  </p:notesMasterIdLst>
  <p:handoutMasterIdLst>
    <p:handoutMasterId r:id="rId27"/>
  </p:handoutMasterIdLst>
  <p:sldIdLst>
    <p:sldId id="256" r:id="rId2"/>
    <p:sldId id="914" r:id="rId3"/>
    <p:sldId id="915" r:id="rId4"/>
    <p:sldId id="916" r:id="rId5"/>
    <p:sldId id="917" r:id="rId6"/>
    <p:sldId id="918" r:id="rId7"/>
    <p:sldId id="919" r:id="rId8"/>
    <p:sldId id="920" r:id="rId9"/>
    <p:sldId id="921" r:id="rId10"/>
    <p:sldId id="922" r:id="rId11"/>
    <p:sldId id="923" r:id="rId12"/>
    <p:sldId id="924" r:id="rId13"/>
    <p:sldId id="925" r:id="rId14"/>
    <p:sldId id="926" r:id="rId15"/>
    <p:sldId id="927" r:id="rId16"/>
    <p:sldId id="928" r:id="rId17"/>
    <p:sldId id="929" r:id="rId18"/>
    <p:sldId id="930" r:id="rId19"/>
    <p:sldId id="931" r:id="rId20"/>
    <p:sldId id="932" r:id="rId21"/>
    <p:sldId id="933" r:id="rId22"/>
    <p:sldId id="934" r:id="rId23"/>
    <p:sldId id="935" r:id="rId24"/>
    <p:sldId id="936" r:id="rId25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  <p14:sldId id="914"/>
            <p14:sldId id="915"/>
            <p14:sldId id="916"/>
            <p14:sldId id="917"/>
            <p14:sldId id="918"/>
            <p14:sldId id="919"/>
            <p14:sldId id="920"/>
            <p14:sldId id="921"/>
            <p14:sldId id="922"/>
            <p14:sldId id="923"/>
            <p14:sldId id="924"/>
            <p14:sldId id="925"/>
            <p14:sldId id="926"/>
            <p14:sldId id="927"/>
            <p14:sldId id="928"/>
            <p14:sldId id="929"/>
            <p14:sldId id="930"/>
            <p14:sldId id="931"/>
            <p14:sldId id="932"/>
            <p14:sldId id="933"/>
            <p14:sldId id="934"/>
            <p14:sldId id="935"/>
            <p14:sldId id="93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008000"/>
    <a:srgbClr val="F8F8F8"/>
    <a:srgbClr val="D27BD6"/>
    <a:srgbClr val="D62ED6"/>
    <a:srgbClr val="942092"/>
    <a:srgbClr val="FF9999"/>
    <a:srgbClr val="FF9300"/>
    <a:srgbClr val="DDDDDD"/>
    <a:srgbClr val="8C1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514" autoAdjust="0"/>
    <p:restoredTop sz="87119" autoAdjust="0"/>
  </p:normalViewPr>
  <p:slideViewPr>
    <p:cSldViewPr>
      <p:cViewPr varScale="1">
        <p:scale>
          <a:sx n="104" d="100"/>
          <a:sy n="104" d="100"/>
        </p:scale>
        <p:origin x="776" y="20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948067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418171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003863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67082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Yan,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dstem.org/us/courses/86308/discussion/7160663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CS107, Lecture 13</a:t>
            </a:r>
            <a:br>
              <a:rPr lang="en-US" dirty="0"/>
            </a:br>
            <a:r>
              <a:rPr lang="en-US" sz="3400" dirty="0"/>
              <a:t>C Generics and Function Pointers, Take II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6B64090F-1FF3-900B-5EC8-8239542B0E04}"/>
              </a:ext>
            </a:extLst>
          </p:cNvPr>
          <p:cNvSpPr txBox="1">
            <a:spLocks/>
          </p:cNvSpPr>
          <p:nvPr/>
        </p:nvSpPr>
        <p:spPr bwMode="auto">
          <a:xfrm>
            <a:off x="1676400" y="4114800"/>
            <a:ext cx="8839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dirty="0"/>
              <a:t>Reading: K&amp;R 5.11</a:t>
            </a:r>
          </a:p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dirty="0">
                <a:hlinkClick r:id="rId3"/>
              </a:rPr>
              <a:t>Ed Discussion</a:t>
            </a:r>
            <a:endParaRPr lang="en-US" sz="2000" dirty="0"/>
          </a:p>
          <a:p>
            <a:pPr fontAlgn="auto">
              <a:spcBef>
                <a:spcPts val="360"/>
              </a:spcBef>
              <a:spcAft>
                <a:spcPts val="0"/>
              </a:spcAft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Integer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[], 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n,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cmp_fn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)(int, int))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while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(true)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swapped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1;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&lt; n;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cmp_fn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– 1],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]) &gt;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	    swap(&amp;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- 1], &amp;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(int));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	    swapped = 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(!swapped)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9179B2-5969-A74E-686B-E3CC7C7B2841}"/>
              </a:ext>
            </a:extLst>
          </p:cNvPr>
          <p:cNvSpPr/>
          <p:nvPr/>
        </p:nvSpPr>
        <p:spPr bwMode="auto">
          <a:xfrm>
            <a:off x="5791200" y="4800600"/>
            <a:ext cx="5943600" cy="1828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b="1" dirty="0" err="1">
                <a:latin typeface="+mn-lt"/>
                <a:cs typeface="Courier New" panose="02070309020205020404" pitchFamily="49" charset="0"/>
              </a:rPr>
              <a:t>bubble_sort_int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now supports any possible sort ordering. But it’s not fully generic - it still only works with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int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arrays. What about other types?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815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4834B-DAE5-2D47-9C3A-E896FBB0A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Bubble Sort</a:t>
            </a:r>
          </a:p>
        </p:txBody>
      </p:sp>
      <p:pic>
        <p:nvPicPr>
          <p:cNvPr id="5" name="Graphic 4" descr="Document outline">
            <a:extLst>
              <a:ext uri="{FF2B5EF4-FFF2-40B4-BE49-F238E27FC236}">
                <a16:creationId xmlns:a16="http://schemas.microsoft.com/office/drawing/2014/main" id="{42F3AD32-EBA0-B249-9E1F-74A5763F47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87000" y="3429000"/>
            <a:ext cx="1257300" cy="12573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886FBC-8056-7242-93CF-EF73F812BCEF}"/>
              </a:ext>
            </a:extLst>
          </p:cNvPr>
          <p:cNvSpPr txBox="1"/>
          <p:nvPr/>
        </p:nvSpPr>
        <p:spPr>
          <a:xfrm>
            <a:off x="9734878" y="2998113"/>
            <a:ext cx="236154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bubblesort.h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/c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145B8F-6234-D64A-B524-E564023CA85B}"/>
              </a:ext>
            </a:extLst>
          </p:cNvPr>
          <p:cNvSpPr txBox="1"/>
          <p:nvPr/>
        </p:nvSpPr>
        <p:spPr>
          <a:xfrm>
            <a:off x="304800" y="1219200"/>
            <a:ext cx="360547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file_that_sorts_ints.c</a:t>
            </a: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9B295E-29A9-A544-AEC5-A6CB9273F79F}"/>
              </a:ext>
            </a:extLst>
          </p:cNvPr>
          <p:cNvSpPr txBox="1"/>
          <p:nvPr/>
        </p:nvSpPr>
        <p:spPr>
          <a:xfrm>
            <a:off x="304800" y="1673900"/>
            <a:ext cx="4067186" cy="13242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#include &lt;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bubblesort.h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algn="l"/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int main(int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algn="l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...</a:t>
            </a:r>
          </a:p>
          <a:p>
            <a:pPr algn="l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E6B9D6-A5DE-9745-BDF2-A0D6F1EE70D6}"/>
              </a:ext>
            </a:extLst>
          </p:cNvPr>
          <p:cNvSpPr txBox="1"/>
          <p:nvPr/>
        </p:nvSpPr>
        <p:spPr>
          <a:xfrm>
            <a:off x="300037" y="3124200"/>
            <a:ext cx="407194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file_that_sorts_strings.c</a:t>
            </a: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E5D391-D0D0-0D4E-814C-857D0E87FB84}"/>
              </a:ext>
            </a:extLst>
          </p:cNvPr>
          <p:cNvSpPr txBox="1"/>
          <p:nvPr/>
        </p:nvSpPr>
        <p:spPr>
          <a:xfrm>
            <a:off x="300037" y="3555087"/>
            <a:ext cx="4067186" cy="13242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#include &lt;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bubblesort.h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algn="l"/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int main(int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algn="l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...</a:t>
            </a:r>
          </a:p>
          <a:p>
            <a:pPr algn="l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C279EC-AA1C-3545-AE31-C0737BD39DBB}"/>
              </a:ext>
            </a:extLst>
          </p:cNvPr>
          <p:cNvSpPr txBox="1"/>
          <p:nvPr/>
        </p:nvSpPr>
        <p:spPr>
          <a:xfrm>
            <a:off x="300037" y="5072300"/>
            <a:ext cx="407194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file_that_sorts_structs.c</a:t>
            </a: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8CF3016-BA9F-FC43-81DA-63CD3E49ADC2}"/>
              </a:ext>
            </a:extLst>
          </p:cNvPr>
          <p:cNvSpPr txBox="1"/>
          <p:nvPr/>
        </p:nvSpPr>
        <p:spPr>
          <a:xfrm>
            <a:off x="300037" y="5503187"/>
            <a:ext cx="4067186" cy="13242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#include &lt;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bubblesort.h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algn="l"/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int main(int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algn="l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...</a:t>
            </a:r>
          </a:p>
          <a:p>
            <a:pPr algn="l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35E49BC-0BA5-0E40-B68D-9DFB47B034B8}"/>
              </a:ext>
            </a:extLst>
          </p:cNvPr>
          <p:cNvCxnSpPr>
            <a:stCxn id="9" idx="3"/>
          </p:cNvCxnSpPr>
          <p:nvPr/>
        </p:nvCxnSpPr>
        <p:spPr>
          <a:xfrm>
            <a:off x="4371986" y="2336007"/>
            <a:ext cx="5153014" cy="162639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93A7F76-A5F4-CC45-B6DC-A5DA5D1C5C1F}"/>
              </a:ext>
            </a:extLst>
          </p:cNvPr>
          <p:cNvCxnSpPr>
            <a:cxnSpLocks/>
            <a:stCxn id="14" idx="3"/>
          </p:cNvCxnSpPr>
          <p:nvPr/>
        </p:nvCxnSpPr>
        <p:spPr>
          <a:xfrm flipV="1">
            <a:off x="4367223" y="4114859"/>
            <a:ext cx="5157777" cy="10233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1DC179E-AB7E-1442-8CFA-A5E41C78B9CA}"/>
              </a:ext>
            </a:extLst>
          </p:cNvPr>
          <p:cNvCxnSpPr>
            <a:cxnSpLocks/>
            <a:stCxn id="16" idx="3"/>
          </p:cNvCxnSpPr>
          <p:nvPr/>
        </p:nvCxnSpPr>
        <p:spPr>
          <a:xfrm flipV="1">
            <a:off x="4367223" y="4261336"/>
            <a:ext cx="5157777" cy="190395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D21CDCA5-2D1B-5643-BF2B-0A3706ADA6F7}"/>
              </a:ext>
            </a:extLst>
          </p:cNvPr>
          <p:cNvSpPr/>
          <p:nvPr/>
        </p:nvSpPr>
        <p:spPr bwMode="auto">
          <a:xfrm>
            <a:off x="7095961" y="1351703"/>
            <a:ext cx="4858078" cy="140883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b="1" dirty="0">
                <a:latin typeface="+mn-lt"/>
                <a:cs typeface="Courier New" panose="02070309020205020404" pitchFamily="49" charset="0"/>
              </a:rPr>
              <a:t>Goal: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write 1 implementation of </a:t>
            </a:r>
            <a:r>
              <a:rPr lang="en-US" sz="2800" b="1" dirty="0" err="1">
                <a:latin typeface="+mn-lt"/>
                <a:cs typeface="Courier New" panose="02070309020205020404" pitchFamily="49" charset="0"/>
              </a:rPr>
              <a:t>bubblesort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that any program can use to sort data of any type.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808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B70DB-3B70-5A27-514C-846FAF279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D99C82-AF1F-3421-6B6A-EF884A2E76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To write one generic </a:t>
            </a:r>
            <a:r>
              <a:rPr lang="en-US" b="1" dirty="0" err="1"/>
              <a:t>bubblesort</a:t>
            </a:r>
            <a:r>
              <a:rPr lang="en-US" dirty="0"/>
              <a:t> function, we must create one function signature that works for any scenario.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(int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[],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n, 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 int (*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cmp_fn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)(int, int));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265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B70DB-3B70-5A27-514C-846FAF279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D99C82-AF1F-3421-6B6A-EF884A2E76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To write one generic </a:t>
            </a:r>
            <a:r>
              <a:rPr lang="en-US" b="1" dirty="0" err="1"/>
              <a:t>bubblesort</a:t>
            </a:r>
            <a:r>
              <a:rPr lang="en-US" dirty="0"/>
              <a:t> function, we must create one function signature that works for any scenario.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n, 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 </a:t>
            </a:r>
            <a:r>
              <a:rPr lang="en-US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b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(*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cmp_fn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)(int, int));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ED7BAC-EA06-D10B-6D20-3AD43A7FDF27}"/>
              </a:ext>
            </a:extLst>
          </p:cNvPr>
          <p:cNvSpPr/>
          <p:nvPr/>
        </p:nvSpPr>
        <p:spPr bwMode="auto">
          <a:xfrm>
            <a:off x="5029200" y="5181600"/>
            <a:ext cx="6705600" cy="1143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u="sng" dirty="0">
                <a:latin typeface="+mn-lt"/>
                <a:cs typeface="Courier New" panose="02070309020205020404" pitchFamily="49" charset="0"/>
              </a:rPr>
              <a:t>Problem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: we need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one comparison function signature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that works with any type.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088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B70DB-3B70-5A27-514C-846FAF279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D99C82-AF1F-3421-6B6A-EF884A2E76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To write one generic </a:t>
            </a:r>
            <a:r>
              <a:rPr lang="en-US" b="1" dirty="0" err="1"/>
              <a:t>bubblesort</a:t>
            </a:r>
            <a:r>
              <a:rPr lang="en-US" dirty="0"/>
              <a:t> function, we must create one function pointer signature that works for any data type.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</a:t>
            </a:r>
            <a:r>
              <a:rPr lang="en-US" dirty="0" err="1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(void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n,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int (*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cmp_fn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)(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int, 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</a:t>
            </a:r>
            <a:r>
              <a:rPr lang="en-US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(void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n,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int (*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cmp_fn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long, long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</a:t>
            </a:r>
            <a:r>
              <a:rPr lang="en-US" dirty="0" err="1">
                <a:solidFill>
                  <a:srgbClr val="94209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(void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n,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int (*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cmp_fn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)(</a:t>
            </a:r>
            <a:r>
              <a:rPr lang="en-US" dirty="0">
                <a:solidFill>
                  <a:srgbClr val="94209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 *, char *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7013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7205918-15F7-E2CC-DEA1-6F5DEB360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44" y="2002631"/>
            <a:ext cx="10958512" cy="2852737"/>
          </a:xfrm>
        </p:spPr>
        <p:txBody>
          <a:bodyPr/>
          <a:lstStyle/>
          <a:p>
            <a:r>
              <a:rPr lang="en-US" dirty="0"/>
              <a:t>How can we write a function that can take in parameters of any type?</a:t>
            </a:r>
          </a:p>
        </p:txBody>
      </p:sp>
    </p:spTree>
    <p:extLst>
      <p:ext uri="{BB962C8B-B14F-4D97-AF65-F5344CB8AC3E}">
        <p14:creationId xmlns:p14="http://schemas.microsoft.com/office/powerpoint/2010/main" val="809241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40474CB-2BE8-6A04-473E-4DDBCEC09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Parameters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FB7AB6C-B78F-2254-E079-D91C0227D3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10200"/>
          </a:xfrm>
        </p:spPr>
        <p:txBody>
          <a:bodyPr/>
          <a:lstStyle/>
          <a:p>
            <a:r>
              <a:rPr lang="en-US" dirty="0"/>
              <a:t>Let’s say I want to write a function </a:t>
            </a:r>
            <a:r>
              <a:rPr lang="en-US" b="1" dirty="0" err="1"/>
              <a:t>generic_func</a:t>
            </a:r>
            <a:r>
              <a:rPr lang="en-US" dirty="0"/>
              <a:t> that takes in one parameter, but it could be any type.  What should we specify as the parameter type?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generic_func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i="1" u="sng" dirty="0">
                <a:latin typeface="Consolas" panose="020B0609020204030204" pitchFamily="49" charset="0"/>
                <a:cs typeface="Consolas" panose="020B0609020204030204" pitchFamily="49" charset="0"/>
              </a:rPr>
              <a:t>type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param1) { …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US" dirty="0"/>
          </a:p>
          <a:p>
            <a:r>
              <a:rPr lang="en-US" b="1" dirty="0"/>
              <a:t>Problem</a:t>
            </a:r>
            <a:r>
              <a:rPr lang="en-US" dirty="0"/>
              <a:t>: C needs the parameter to be a single specified size. But in theory it could be infinitely big (e.g., a large struct).</a:t>
            </a:r>
          </a:p>
          <a:p>
            <a:r>
              <a:rPr lang="en-US" b="1" dirty="0"/>
              <a:t>Key Idea:</a:t>
            </a:r>
            <a:r>
              <a:rPr lang="en-US" dirty="0"/>
              <a:t> require the caller to pass in a </a:t>
            </a:r>
            <a:r>
              <a:rPr lang="en-US" i="1" dirty="0"/>
              <a:t>pointer to the data</a:t>
            </a:r>
            <a:r>
              <a:rPr lang="en-US" dirty="0"/>
              <a:t>.  Pointers are always 8 bytes, regardless of what they address.</a:t>
            </a:r>
          </a:p>
          <a:p>
            <a:r>
              <a:rPr lang="en-US" b="1" dirty="0"/>
              <a:t>Problem:</a:t>
            </a:r>
            <a:r>
              <a:rPr lang="en-US" dirty="0"/>
              <a:t> which pointer type should I pick? e.g., int *, char *?  If it doesn’t match the actual type, the caller will have to cast (yuck).</a:t>
            </a:r>
          </a:p>
          <a:p>
            <a:r>
              <a:rPr lang="en-US" b="1" dirty="0"/>
              <a:t>Key Idea #2:</a:t>
            </a:r>
            <a:r>
              <a:rPr lang="en-US" dirty="0"/>
              <a:t> make the parameter type a </a:t>
            </a:r>
            <a:r>
              <a:rPr lang="en-US" b="1" dirty="0"/>
              <a:t>void *</a:t>
            </a:r>
            <a:r>
              <a:rPr lang="en-US" dirty="0"/>
              <a:t>, which means "any pointer".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61339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ABC4726-6759-C2E8-DAF7-DEF258A20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Bubble Sort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B73B36A-7B24-056A-840D-1FDE85CECE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will use the same idea for </a:t>
            </a:r>
            <a:r>
              <a:rPr lang="en-US" b="1" dirty="0" err="1"/>
              <a:t>bubblesort</a:t>
            </a:r>
            <a:r>
              <a:rPr lang="en-US" dirty="0" err="1"/>
              <a:t>’s</a:t>
            </a:r>
            <a:r>
              <a:rPr lang="en-US" dirty="0"/>
              <a:t> comparison function. Make its parameters </a:t>
            </a:r>
            <a:r>
              <a:rPr lang="en-US" b="1" dirty="0"/>
              <a:t>void *s</a:t>
            </a:r>
            <a:r>
              <a:rPr lang="en-US" dirty="0"/>
              <a:t>. Then we must call them by specifying </a:t>
            </a:r>
            <a:r>
              <a:rPr lang="en-US" i="1" dirty="0"/>
              <a:t>pointers to what we want to compare</a:t>
            </a:r>
            <a:r>
              <a:rPr lang="en-US" dirty="0"/>
              <a:t>, not the elements themselves.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Let’s write a generic version of </a:t>
            </a:r>
            <a:r>
              <a:rPr lang="en-US" b="1" dirty="0" err="1"/>
              <a:t>bubblesort</a:t>
            </a:r>
            <a:r>
              <a:rPr lang="en-US" dirty="0"/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Make the parameters and swap functionality generic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Make the comparison function generic</a:t>
            </a:r>
          </a:p>
        </p:txBody>
      </p:sp>
    </p:spTree>
    <p:extLst>
      <p:ext uri="{BB962C8B-B14F-4D97-AF65-F5344CB8AC3E}">
        <p14:creationId xmlns:p14="http://schemas.microsoft.com/office/powerpoint/2010/main" val="766139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(int 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n, int (*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cmp_fn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)(int, int))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while (true)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bool swapped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for 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1;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&lt; n;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if 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cmp_fn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- 1],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]) &gt;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swap(&amp;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- 1], &amp;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],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(int));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swapped =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if (!swapped)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return;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0DE580-F33C-B347-83B7-FDDF4160FC30}"/>
              </a:ext>
            </a:extLst>
          </p:cNvPr>
          <p:cNvSpPr/>
          <p:nvPr/>
        </p:nvSpPr>
        <p:spPr bwMode="auto">
          <a:xfrm>
            <a:off x="6134100" y="5181600"/>
            <a:ext cx="5600700" cy="1143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Let’s start by making the parameters generic.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5269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n, </a:t>
            </a:r>
            <a:b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int (*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cmp_fn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)(int, int))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while (true)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bool swapped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for 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1;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&lt; n;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if 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cmp_fn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- 1],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]) &gt;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swap(&amp;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– 1], &amp;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],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swapped =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} </a:t>
            </a:r>
            <a:r>
              <a:rPr lang="en-US" sz="2300" dirty="0">
                <a:solidFill>
                  <a:srgbClr val="94209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sz="2300" dirty="0" err="1">
                <a:solidFill>
                  <a:srgbClr val="94209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args</a:t>
            </a:r>
            <a:r>
              <a:rPr lang="en-US" sz="2300" dirty="0">
                <a:solidFill>
                  <a:srgbClr val="94209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passed to </a:t>
            </a:r>
            <a:r>
              <a:rPr lang="en-US" sz="2300" dirty="0" err="1">
                <a:solidFill>
                  <a:srgbClr val="94209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cmp_fn</a:t>
            </a:r>
            <a:r>
              <a:rPr lang="en-US" sz="2300" dirty="0">
                <a:solidFill>
                  <a:srgbClr val="94209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and swap won’t compile! must fix!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if (!swapped)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return;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0DE580-F33C-B347-83B7-FDDF4160FC30}"/>
              </a:ext>
            </a:extLst>
          </p:cNvPr>
          <p:cNvSpPr/>
          <p:nvPr/>
        </p:nvSpPr>
        <p:spPr bwMode="auto">
          <a:xfrm>
            <a:off x="6134100" y="5181600"/>
            <a:ext cx="5600700" cy="1143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Let’s start by making the parameters generic.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9073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(void 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n,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int (*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cmp_fn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)(int, int))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while (true)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bool swapped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for 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1;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&lt; n;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p_prev_elem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(char *)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(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- 1) *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void *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p_curr_elem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(char *)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if 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cmp_fn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- 1],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]) &gt;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swap(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p_prev_elem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p_curr_elem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swapped =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if (!swapped)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return;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0DE580-F33C-B347-83B7-FDDF4160FC30}"/>
              </a:ext>
            </a:extLst>
          </p:cNvPr>
          <p:cNvSpPr/>
          <p:nvPr/>
        </p:nvSpPr>
        <p:spPr bwMode="auto">
          <a:xfrm>
            <a:off x="6134100" y="5181600"/>
            <a:ext cx="5600700" cy="1143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Let’s start by making the parameters generic.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40547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2039600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(void 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n,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int (*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cmp_fn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)(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*, void *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while (true)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bool swapped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for 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1;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&lt; n;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void 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p_prev_elem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(char *)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+ 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- 1) *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void 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p_curr_elem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(char *)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if 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cmp_fn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p_prev_elem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p_curr_elem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 &gt;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	          swap(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p_prev_elem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p_curr_elem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swapped =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if (!swapped)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return;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0DE580-F33C-B347-83B7-FDDF4160FC30}"/>
              </a:ext>
            </a:extLst>
          </p:cNvPr>
          <p:cNvSpPr/>
          <p:nvPr/>
        </p:nvSpPr>
        <p:spPr bwMode="auto">
          <a:xfrm>
            <a:off x="6134100" y="5181600"/>
            <a:ext cx="5600700" cy="1143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Let’s start by making the parameters generic.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6053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2039600" cy="46482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(void *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n,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b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             int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(*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cmp_fn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)(void *, void *))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while (true)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bool swapped = false;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for 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1;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&lt; n;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void *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p_prev_elem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(char *)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+ 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- 1) *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void *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p_curr_elem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(char *)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if 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cmp_fn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p_prev_elem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p_curr_elem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 &gt;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swap(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p_prev_elem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p_curr_elem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swapped = true;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if (!swapped)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return;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D83C64B-9A2B-BB43-96A3-8D2418863A68}"/>
              </a:ext>
            </a:extLst>
          </p:cNvPr>
          <p:cNvSpPr/>
          <p:nvPr/>
        </p:nvSpPr>
        <p:spPr>
          <a:xfrm>
            <a:off x="5867400" y="3886200"/>
            <a:ext cx="6324600" cy="12954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l"/>
            <a:r>
              <a:rPr lang="en-US" dirty="0">
                <a:solidFill>
                  <a:schemeClr val="tx1"/>
                </a:solidFill>
              </a:rPr>
              <a:t> . . . </a:t>
            </a:r>
            <a:endParaRPr lang="en-US" dirty="0"/>
          </a:p>
          <a:p>
            <a:pPr algn="ctr"/>
            <a:endParaRPr lang="en-US" dirty="0"/>
          </a:p>
          <a:p>
            <a:pPr algn="l"/>
            <a:r>
              <a:rPr lang="en-US" dirty="0">
                <a:solidFill>
                  <a:schemeClr val="tx1"/>
                </a:solidFill>
              </a:rPr>
              <a:t>Caller’s stack frame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40AEA92-DCE4-0441-A275-5FF4F9E9FB1E}"/>
              </a:ext>
            </a:extLst>
          </p:cNvPr>
          <p:cNvGraphicFramePr>
            <a:graphicFrameLocks noGrp="1"/>
          </p:cNvGraphicFramePr>
          <p:nvPr/>
        </p:nvGraphicFramePr>
        <p:xfrm>
          <a:off x="7162800" y="4076700"/>
          <a:ext cx="4800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0150">
                  <a:extLst>
                    <a:ext uri="{9D8B030D-6E8A-4147-A177-3AD203B41FA5}">
                      <a16:colId xmlns:a16="http://schemas.microsoft.com/office/drawing/2014/main" val="3174393368"/>
                    </a:ext>
                  </a:extLst>
                </a:gridCol>
                <a:gridCol w="1200150">
                  <a:extLst>
                    <a:ext uri="{9D8B030D-6E8A-4147-A177-3AD203B41FA5}">
                      <a16:colId xmlns:a16="http://schemas.microsoft.com/office/drawing/2014/main" val="2994261057"/>
                    </a:ext>
                  </a:extLst>
                </a:gridCol>
                <a:gridCol w="1200150">
                  <a:extLst>
                    <a:ext uri="{9D8B030D-6E8A-4147-A177-3AD203B41FA5}">
                      <a16:colId xmlns:a16="http://schemas.microsoft.com/office/drawing/2014/main" val="2732921674"/>
                    </a:ext>
                  </a:extLst>
                </a:gridCol>
                <a:gridCol w="1200150">
                  <a:extLst>
                    <a:ext uri="{9D8B030D-6E8A-4147-A177-3AD203B41FA5}">
                      <a16:colId xmlns:a16="http://schemas.microsoft.com/office/drawing/2014/main" val="2141100256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760887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5548ADCD-3095-E24F-9AD4-B76EF6D351FB}"/>
              </a:ext>
            </a:extLst>
          </p:cNvPr>
          <p:cNvSpPr/>
          <p:nvPr/>
        </p:nvSpPr>
        <p:spPr>
          <a:xfrm>
            <a:off x="5867400" y="5263243"/>
            <a:ext cx="6324600" cy="12954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l"/>
            <a:r>
              <a:rPr lang="en-US" dirty="0">
                <a:solidFill>
                  <a:schemeClr val="tx1"/>
                </a:solidFill>
              </a:rPr>
              <a:t> . . . </a:t>
            </a:r>
          </a:p>
          <a:p>
            <a:pPr algn="ctr"/>
            <a:endParaRPr lang="en-US" dirty="0"/>
          </a:p>
          <a:p>
            <a:pPr algn="l"/>
            <a:r>
              <a:rPr lang="en-US" dirty="0" err="1">
                <a:solidFill>
                  <a:schemeClr val="tx1"/>
                </a:solidFill>
              </a:rPr>
              <a:t>bubble_sort</a:t>
            </a: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i="1" dirty="0" err="1">
                <a:solidFill>
                  <a:schemeClr val="tx1"/>
                </a:solidFill>
              </a:rPr>
              <a:t>i</a:t>
            </a:r>
            <a:r>
              <a:rPr lang="en-US" i="1" dirty="0">
                <a:solidFill>
                  <a:schemeClr val="tx1"/>
                </a:solidFill>
              </a:rPr>
              <a:t>                       </a:t>
            </a:r>
            <a:r>
              <a:rPr lang="en-US" i="1" dirty="0" err="1">
                <a:solidFill>
                  <a:schemeClr val="tx1"/>
                </a:solidFill>
              </a:rPr>
              <a:t>arr</a:t>
            </a:r>
            <a:r>
              <a:rPr lang="en-US" i="1" dirty="0">
                <a:solidFill>
                  <a:schemeClr val="tx1"/>
                </a:solidFill>
              </a:rPr>
              <a:t>      </a:t>
            </a:r>
            <a:r>
              <a:rPr lang="en-US" i="1" dirty="0" err="1">
                <a:solidFill>
                  <a:schemeClr val="tx1"/>
                </a:solidFill>
              </a:rPr>
              <a:t>p_prev_elem</a:t>
            </a:r>
            <a:r>
              <a:rPr lang="en-US" i="1" dirty="0">
                <a:solidFill>
                  <a:schemeClr val="tx1"/>
                </a:solidFill>
              </a:rPr>
              <a:t>       </a:t>
            </a:r>
            <a:r>
              <a:rPr lang="en-US" i="1" dirty="0" err="1">
                <a:solidFill>
                  <a:schemeClr val="tx1"/>
                </a:solidFill>
              </a:rPr>
              <a:t>p_curr_elem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7733734-BA1F-C04C-960D-04176147615C}"/>
              </a:ext>
            </a:extLst>
          </p:cNvPr>
          <p:cNvSpPr/>
          <p:nvPr/>
        </p:nvSpPr>
        <p:spPr>
          <a:xfrm>
            <a:off x="7181850" y="5418367"/>
            <a:ext cx="7239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6006AF6-A9BB-394B-990A-73B0260C8E32}"/>
              </a:ext>
            </a:extLst>
          </p:cNvPr>
          <p:cNvSpPr/>
          <p:nvPr/>
        </p:nvSpPr>
        <p:spPr>
          <a:xfrm>
            <a:off x="8496300" y="5415643"/>
            <a:ext cx="7239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D389B8-463D-DE45-9716-1B34DC91DD24}"/>
              </a:ext>
            </a:extLst>
          </p:cNvPr>
          <p:cNvSpPr/>
          <p:nvPr/>
        </p:nvSpPr>
        <p:spPr>
          <a:xfrm>
            <a:off x="9810750" y="5410200"/>
            <a:ext cx="7239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7EFF4DD-121C-1345-B0AE-9E506EE6979F}"/>
              </a:ext>
            </a:extLst>
          </p:cNvPr>
          <p:cNvSpPr/>
          <p:nvPr/>
        </p:nvSpPr>
        <p:spPr>
          <a:xfrm>
            <a:off x="11125200" y="5410200"/>
            <a:ext cx="7239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4871257-8FAA-0D4F-B68A-597B1EE83674}"/>
              </a:ext>
            </a:extLst>
          </p:cNvPr>
          <p:cNvCxnSpPr>
            <a:cxnSpLocks/>
          </p:cNvCxnSpPr>
          <p:nvPr/>
        </p:nvCxnSpPr>
        <p:spPr>
          <a:xfrm flipH="1" flipV="1">
            <a:off x="7177087" y="4499883"/>
            <a:ext cx="1681163" cy="1253218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80C9E13-7DCB-CD43-9441-64A39B366C81}"/>
              </a:ext>
            </a:extLst>
          </p:cNvPr>
          <p:cNvCxnSpPr>
            <a:cxnSpLocks/>
          </p:cNvCxnSpPr>
          <p:nvPr/>
        </p:nvCxnSpPr>
        <p:spPr>
          <a:xfrm flipH="1" flipV="1">
            <a:off x="8343900" y="4533900"/>
            <a:ext cx="1828801" cy="1227367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36587DD-6A1D-474B-B5E1-73558CB254E9}"/>
              </a:ext>
            </a:extLst>
          </p:cNvPr>
          <p:cNvCxnSpPr>
            <a:cxnSpLocks/>
            <a:endCxn id="7" idx="2"/>
          </p:cNvCxnSpPr>
          <p:nvPr/>
        </p:nvCxnSpPr>
        <p:spPr>
          <a:xfrm flipH="1" flipV="1">
            <a:off x="9563100" y="4533900"/>
            <a:ext cx="1928814" cy="1261384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13780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Calling Generic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 if equal, neg if first before second, pos if second before first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sort_descending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(void *ptr1, void *ptr2)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???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23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3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[] = {4, 2, -5, 1, 12, 56};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nums_count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 /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[0]);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nums_count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[0]),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sort_descending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7491334-BB14-C588-CC4F-02B67E71483E}"/>
              </a:ext>
            </a:extLst>
          </p:cNvPr>
          <p:cNvSpPr/>
          <p:nvPr/>
        </p:nvSpPr>
        <p:spPr bwMode="auto">
          <a:xfrm>
            <a:off x="4267200" y="5181600"/>
            <a:ext cx="7467600" cy="1143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b="1" dirty="0">
                <a:latin typeface="+mn-lt"/>
                <a:cs typeface="Courier New" panose="02070309020205020404" pitchFamily="49" charset="0"/>
              </a:rPr>
              <a:t>Key idea: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now the comparison function is passed pointers to the elements being compared.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1723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F94B1-B35B-4A4F-AD89-CDB9EDA3C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851A71-8023-3248-B02C-B40023A2D1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How does the caller implement a comparison function that bubble sort can use?  </a:t>
            </a:r>
            <a:r>
              <a:rPr lang="en-US" b="1" dirty="0"/>
              <a:t>The key idea is now the comparison function is passed pointers to the elements that are being compared.</a:t>
            </a:r>
            <a:endParaRPr lang="en-US" i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 can use the following pattern:</a:t>
            </a:r>
          </a:p>
          <a:p>
            <a:pPr marL="514350" indent="-514350">
              <a:buAutoNum type="arabicParenR"/>
            </a:pPr>
            <a:r>
              <a:rPr lang="en-US" dirty="0"/>
              <a:t>Cast the void *argument(s) and set typed pointers equal to them.</a:t>
            </a:r>
          </a:p>
          <a:p>
            <a:pPr marL="514350" indent="-514350">
              <a:buAutoNum type="arabicParenR"/>
            </a:pPr>
            <a:r>
              <a:rPr lang="en-US" dirty="0"/>
              <a:t>Dereference the typed pointer(s) to access the values.</a:t>
            </a:r>
          </a:p>
          <a:p>
            <a:pPr marL="514350" indent="-514350">
              <a:buAutoNum type="arabicParenR"/>
            </a:pPr>
            <a:r>
              <a:rPr lang="en-US" dirty="0"/>
              <a:t>Perform the necessary operation.</a:t>
            </a:r>
          </a:p>
          <a:p>
            <a:pPr marL="514350" indent="-514350">
              <a:buAutoNum type="arabicParenR"/>
            </a:pPr>
            <a:endParaRPr lang="en-US" dirty="0"/>
          </a:p>
          <a:p>
            <a:pPr marL="0" indent="0">
              <a:buNone/>
            </a:pPr>
            <a:r>
              <a:rPr lang="en-US" dirty="0"/>
              <a:t>(steps 1 and 2 can often be combined into a single step)</a:t>
            </a:r>
          </a:p>
        </p:txBody>
      </p:sp>
    </p:spTree>
    <p:extLst>
      <p:ext uri="{BB962C8B-B14F-4D97-AF65-F5344CB8AC3E}">
        <p14:creationId xmlns:p14="http://schemas.microsoft.com/office/powerpoint/2010/main" val="1840629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sort_descending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(void *ptr1, void *ptr2)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1) cast arguments to int *s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int *num1ptr = (int *)ptr1;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int *num2ptr = (int *)ptr2;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// 2) dereference typed points to access values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num1 = *num1ptr;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num2 = *num2ptr;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// 3) perform operation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return num2 – num1;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B3057A-FB52-3048-BB8A-59184E43B5EE}"/>
              </a:ext>
            </a:extLst>
          </p:cNvPr>
          <p:cNvSpPr/>
          <p:nvPr/>
        </p:nvSpPr>
        <p:spPr bwMode="auto">
          <a:xfrm>
            <a:off x="5999747" y="4191000"/>
            <a:ext cx="5963653" cy="2362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This function is created by the caller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specifically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to compare integers, knowing their addresses are necessarily disguised as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void *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so that </a:t>
            </a:r>
            <a:r>
              <a:rPr lang="en-US" sz="2800" b="1" dirty="0" err="1">
                <a:latin typeface="+mn-lt"/>
                <a:cs typeface="Courier New" panose="02070309020205020404" pitchFamily="49" charset="0"/>
              </a:rPr>
              <a:t>bubble_sort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can work for any array type.</a:t>
            </a:r>
          </a:p>
          <a:p>
            <a:pPr algn="l" eaLnBrk="1" hangingPunct="1"/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8890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sort_descending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(void *ptr1, void *ptr2)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return *(int *)ptr2 - *(int *)ptr1;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2E4E10F-96E3-8C4E-A1AA-4B6FF3E4662C}"/>
              </a:ext>
            </a:extLst>
          </p:cNvPr>
          <p:cNvSpPr/>
          <p:nvPr/>
        </p:nvSpPr>
        <p:spPr>
          <a:xfrm>
            <a:off x="5693229" y="2590800"/>
            <a:ext cx="6324600" cy="12954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l"/>
            <a:r>
              <a:rPr lang="en-US" dirty="0">
                <a:solidFill>
                  <a:schemeClr val="tx1"/>
                </a:solidFill>
              </a:rPr>
              <a:t> . . . </a:t>
            </a:r>
            <a:endParaRPr lang="en-US" dirty="0"/>
          </a:p>
          <a:p>
            <a:pPr algn="ctr"/>
            <a:endParaRPr lang="en-US" dirty="0"/>
          </a:p>
          <a:p>
            <a:pPr algn="l"/>
            <a:r>
              <a:rPr lang="en-US" dirty="0">
                <a:solidFill>
                  <a:schemeClr val="tx1"/>
                </a:solidFill>
              </a:rPr>
              <a:t>Caller’s stack frame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6804B5A-A3AD-EF4C-8CEA-3FBF021A0FEC}"/>
              </a:ext>
            </a:extLst>
          </p:cNvPr>
          <p:cNvGraphicFramePr>
            <a:graphicFrameLocks noGrp="1"/>
          </p:cNvGraphicFramePr>
          <p:nvPr/>
        </p:nvGraphicFramePr>
        <p:xfrm>
          <a:off x="6988629" y="2781300"/>
          <a:ext cx="4800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0150">
                  <a:extLst>
                    <a:ext uri="{9D8B030D-6E8A-4147-A177-3AD203B41FA5}">
                      <a16:colId xmlns:a16="http://schemas.microsoft.com/office/drawing/2014/main" val="3174393368"/>
                    </a:ext>
                  </a:extLst>
                </a:gridCol>
                <a:gridCol w="1200150">
                  <a:extLst>
                    <a:ext uri="{9D8B030D-6E8A-4147-A177-3AD203B41FA5}">
                      <a16:colId xmlns:a16="http://schemas.microsoft.com/office/drawing/2014/main" val="2994261057"/>
                    </a:ext>
                  </a:extLst>
                </a:gridCol>
                <a:gridCol w="1200150">
                  <a:extLst>
                    <a:ext uri="{9D8B030D-6E8A-4147-A177-3AD203B41FA5}">
                      <a16:colId xmlns:a16="http://schemas.microsoft.com/office/drawing/2014/main" val="2732921674"/>
                    </a:ext>
                  </a:extLst>
                </a:gridCol>
                <a:gridCol w="1200150">
                  <a:extLst>
                    <a:ext uri="{9D8B030D-6E8A-4147-A177-3AD203B41FA5}">
                      <a16:colId xmlns:a16="http://schemas.microsoft.com/office/drawing/2014/main" val="2141100256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760887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CE1374D8-5946-164B-AA85-D7E06B4F5C5F}"/>
              </a:ext>
            </a:extLst>
          </p:cNvPr>
          <p:cNvSpPr/>
          <p:nvPr/>
        </p:nvSpPr>
        <p:spPr>
          <a:xfrm>
            <a:off x="5693229" y="3967843"/>
            <a:ext cx="6324600" cy="12954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l"/>
            <a:r>
              <a:rPr lang="en-US" dirty="0">
                <a:solidFill>
                  <a:schemeClr val="tx1"/>
                </a:solidFill>
              </a:rPr>
              <a:t> . . . </a:t>
            </a:r>
          </a:p>
          <a:p>
            <a:pPr algn="ctr"/>
            <a:endParaRPr lang="en-US" dirty="0"/>
          </a:p>
          <a:p>
            <a:pPr algn="l"/>
            <a:r>
              <a:rPr lang="en-US" dirty="0" err="1">
                <a:solidFill>
                  <a:schemeClr val="tx1"/>
                </a:solidFill>
              </a:rPr>
              <a:t>bubble_sort</a:t>
            </a: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i="1" dirty="0" err="1">
                <a:solidFill>
                  <a:schemeClr val="tx1"/>
                </a:solidFill>
              </a:rPr>
              <a:t>i</a:t>
            </a:r>
            <a:r>
              <a:rPr lang="en-US" i="1" dirty="0">
                <a:solidFill>
                  <a:schemeClr val="tx1"/>
                </a:solidFill>
              </a:rPr>
              <a:t>                       </a:t>
            </a:r>
            <a:r>
              <a:rPr lang="en-US" i="1" dirty="0" err="1">
                <a:solidFill>
                  <a:schemeClr val="tx1"/>
                </a:solidFill>
              </a:rPr>
              <a:t>arr</a:t>
            </a:r>
            <a:r>
              <a:rPr lang="en-US" i="1" dirty="0">
                <a:solidFill>
                  <a:schemeClr val="tx1"/>
                </a:solidFill>
              </a:rPr>
              <a:t>      </a:t>
            </a:r>
            <a:r>
              <a:rPr lang="en-US" i="1" dirty="0" err="1">
                <a:solidFill>
                  <a:schemeClr val="tx1"/>
                </a:solidFill>
              </a:rPr>
              <a:t>p_prev_elem</a:t>
            </a:r>
            <a:r>
              <a:rPr lang="en-US" i="1" dirty="0">
                <a:solidFill>
                  <a:schemeClr val="tx1"/>
                </a:solidFill>
              </a:rPr>
              <a:t>       </a:t>
            </a:r>
            <a:r>
              <a:rPr lang="en-US" i="1" dirty="0" err="1">
                <a:solidFill>
                  <a:schemeClr val="tx1"/>
                </a:solidFill>
              </a:rPr>
              <a:t>p_curr_elem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E42665-1933-1742-B94D-82E8574E7EC6}"/>
              </a:ext>
            </a:extLst>
          </p:cNvPr>
          <p:cNvSpPr/>
          <p:nvPr/>
        </p:nvSpPr>
        <p:spPr>
          <a:xfrm>
            <a:off x="7007679" y="4122967"/>
            <a:ext cx="7239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B285B4-68EC-A34A-B3FF-152E2A229B87}"/>
              </a:ext>
            </a:extLst>
          </p:cNvPr>
          <p:cNvSpPr/>
          <p:nvPr/>
        </p:nvSpPr>
        <p:spPr>
          <a:xfrm>
            <a:off x="8322129" y="4120243"/>
            <a:ext cx="7239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B73287D-71EE-834B-86CB-0A1B60423006}"/>
              </a:ext>
            </a:extLst>
          </p:cNvPr>
          <p:cNvSpPr/>
          <p:nvPr/>
        </p:nvSpPr>
        <p:spPr>
          <a:xfrm>
            <a:off x="9636579" y="4114800"/>
            <a:ext cx="7239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1E90F6-3114-BC40-A144-C4F3958FF58E}"/>
              </a:ext>
            </a:extLst>
          </p:cNvPr>
          <p:cNvSpPr/>
          <p:nvPr/>
        </p:nvSpPr>
        <p:spPr>
          <a:xfrm>
            <a:off x="10951029" y="4114800"/>
            <a:ext cx="7239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02F6215-7A27-B04E-A72F-43EAA7362927}"/>
              </a:ext>
            </a:extLst>
          </p:cNvPr>
          <p:cNvCxnSpPr>
            <a:cxnSpLocks/>
          </p:cNvCxnSpPr>
          <p:nvPr/>
        </p:nvCxnSpPr>
        <p:spPr>
          <a:xfrm flipH="1" flipV="1">
            <a:off x="7002916" y="3204483"/>
            <a:ext cx="1681163" cy="1253218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5CC57C6-9084-F24E-95A8-E803336B2E9B}"/>
              </a:ext>
            </a:extLst>
          </p:cNvPr>
          <p:cNvCxnSpPr>
            <a:cxnSpLocks/>
          </p:cNvCxnSpPr>
          <p:nvPr/>
        </p:nvCxnSpPr>
        <p:spPr>
          <a:xfrm flipH="1" flipV="1">
            <a:off x="8169729" y="3238500"/>
            <a:ext cx="1828801" cy="1227367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0DD4E58-1293-E34A-BF69-6158FABC774B}"/>
              </a:ext>
            </a:extLst>
          </p:cNvPr>
          <p:cNvCxnSpPr>
            <a:cxnSpLocks/>
            <a:endCxn id="5" idx="2"/>
          </p:cNvCxnSpPr>
          <p:nvPr/>
        </p:nvCxnSpPr>
        <p:spPr>
          <a:xfrm flipH="1" flipV="1">
            <a:off x="9388929" y="3238500"/>
            <a:ext cx="1928814" cy="1261384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CFF967D6-1B7B-A54D-9AF2-22483455B1DB}"/>
              </a:ext>
            </a:extLst>
          </p:cNvPr>
          <p:cNvSpPr/>
          <p:nvPr/>
        </p:nvSpPr>
        <p:spPr>
          <a:xfrm>
            <a:off x="5693229" y="5344886"/>
            <a:ext cx="6324600" cy="12954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l"/>
            <a:r>
              <a:rPr lang="en-US" dirty="0">
                <a:solidFill>
                  <a:schemeClr val="tx1"/>
                </a:solidFill>
              </a:rPr>
              <a:t> . . . </a:t>
            </a:r>
            <a:endParaRPr lang="en-US" dirty="0"/>
          </a:p>
          <a:p>
            <a:pPr algn="ctr"/>
            <a:endParaRPr lang="en-US" dirty="0"/>
          </a:p>
          <a:p>
            <a:pPr algn="l"/>
            <a:r>
              <a:rPr lang="en-US" dirty="0" err="1">
                <a:solidFill>
                  <a:schemeClr val="tx1"/>
                </a:solidFill>
              </a:rPr>
              <a:t>cmp_fn</a:t>
            </a:r>
            <a:r>
              <a:rPr lang="en-US" dirty="0">
                <a:solidFill>
                  <a:schemeClr val="tx1"/>
                </a:solidFill>
              </a:rPr>
              <a:t> stack frame                      </a:t>
            </a:r>
            <a:r>
              <a:rPr lang="en-US" i="1" dirty="0">
                <a:solidFill>
                  <a:schemeClr val="tx1"/>
                </a:solidFill>
              </a:rPr>
              <a:t>ptr1                 ptr2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057E6A5-781A-C344-8F81-14D117BA355E}"/>
              </a:ext>
            </a:extLst>
          </p:cNvPr>
          <p:cNvSpPr/>
          <p:nvPr/>
        </p:nvSpPr>
        <p:spPr>
          <a:xfrm>
            <a:off x="8541204" y="5562600"/>
            <a:ext cx="7239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7490447-EF20-C64E-8E25-C6D07485CCFA}"/>
              </a:ext>
            </a:extLst>
          </p:cNvPr>
          <p:cNvSpPr/>
          <p:nvPr/>
        </p:nvSpPr>
        <p:spPr>
          <a:xfrm>
            <a:off x="9855654" y="5562600"/>
            <a:ext cx="7239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0500B10-9F17-124D-AF06-07159C36B576}"/>
              </a:ext>
            </a:extLst>
          </p:cNvPr>
          <p:cNvCxnSpPr>
            <a:cxnSpLocks/>
          </p:cNvCxnSpPr>
          <p:nvPr/>
        </p:nvCxnSpPr>
        <p:spPr>
          <a:xfrm flipH="1" flipV="1">
            <a:off x="8322129" y="3429000"/>
            <a:ext cx="581028" cy="2597611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C0D85DD-DE20-884B-AC09-CE5B4563BA96}"/>
              </a:ext>
            </a:extLst>
          </p:cNvPr>
          <p:cNvCxnSpPr>
            <a:cxnSpLocks/>
          </p:cNvCxnSpPr>
          <p:nvPr/>
        </p:nvCxnSpPr>
        <p:spPr>
          <a:xfrm flipH="1" flipV="1">
            <a:off x="9525000" y="3429000"/>
            <a:ext cx="697369" cy="2631626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497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5" grpId="0" animBg="1"/>
      <p:bldP spid="16" grpId="0" animBg="1"/>
      <p:bldP spid="1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 Comparison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string_compare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(void *ptr1, void *ptr2)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cast arguments and dereference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char *str1 = *(char **)ptr1;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char *str2 = *(char **)ptr2;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// perform operation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     return </a:t>
            </a:r>
            <a:r>
              <a:rPr lang="en-US" sz="2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strcmp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(str1, str2);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527DAD9-E349-0C4F-A77F-49FE29186237}"/>
              </a:ext>
            </a:extLst>
          </p:cNvPr>
          <p:cNvSpPr/>
          <p:nvPr/>
        </p:nvSpPr>
        <p:spPr>
          <a:xfrm>
            <a:off x="5791200" y="2590800"/>
            <a:ext cx="6324600" cy="12954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l"/>
            <a:r>
              <a:rPr lang="en-US" dirty="0">
                <a:solidFill>
                  <a:schemeClr val="tx1"/>
                </a:solidFill>
              </a:rPr>
              <a:t> . . . </a:t>
            </a:r>
            <a:endParaRPr lang="en-US" dirty="0"/>
          </a:p>
          <a:p>
            <a:pPr algn="ctr"/>
            <a:endParaRPr lang="en-US" dirty="0"/>
          </a:p>
          <a:p>
            <a:pPr algn="l"/>
            <a:r>
              <a:rPr lang="en-US" dirty="0">
                <a:solidFill>
                  <a:schemeClr val="tx1"/>
                </a:solidFill>
              </a:rPr>
              <a:t>Caller’s stack frame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99C73154-BA3E-0E49-8FD6-026B925C33FA}"/>
              </a:ext>
            </a:extLst>
          </p:cNvPr>
          <p:cNvGraphicFramePr>
            <a:graphicFrameLocks noGrp="1"/>
          </p:cNvGraphicFramePr>
          <p:nvPr/>
        </p:nvGraphicFramePr>
        <p:xfrm>
          <a:off x="7086600" y="2781300"/>
          <a:ext cx="4800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0150">
                  <a:extLst>
                    <a:ext uri="{9D8B030D-6E8A-4147-A177-3AD203B41FA5}">
                      <a16:colId xmlns:a16="http://schemas.microsoft.com/office/drawing/2014/main" val="3174393368"/>
                    </a:ext>
                  </a:extLst>
                </a:gridCol>
                <a:gridCol w="1200150">
                  <a:extLst>
                    <a:ext uri="{9D8B030D-6E8A-4147-A177-3AD203B41FA5}">
                      <a16:colId xmlns:a16="http://schemas.microsoft.com/office/drawing/2014/main" val="2994261057"/>
                    </a:ext>
                  </a:extLst>
                </a:gridCol>
                <a:gridCol w="1200150">
                  <a:extLst>
                    <a:ext uri="{9D8B030D-6E8A-4147-A177-3AD203B41FA5}">
                      <a16:colId xmlns:a16="http://schemas.microsoft.com/office/drawing/2014/main" val="2732921674"/>
                    </a:ext>
                  </a:extLst>
                </a:gridCol>
                <a:gridCol w="1200150">
                  <a:extLst>
                    <a:ext uri="{9D8B030D-6E8A-4147-A177-3AD203B41FA5}">
                      <a16:colId xmlns:a16="http://schemas.microsoft.com/office/drawing/2014/main" val="2141100256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760887"/>
                  </a:ext>
                </a:extLst>
              </a:tr>
            </a:tbl>
          </a:graphicData>
        </a:graphic>
      </p:graphicFrame>
      <p:sp>
        <p:nvSpPr>
          <p:cNvPr id="21" name="Rectangle 20">
            <a:extLst>
              <a:ext uri="{FF2B5EF4-FFF2-40B4-BE49-F238E27FC236}">
                <a16:creationId xmlns:a16="http://schemas.microsoft.com/office/drawing/2014/main" id="{3FFBC11C-FEFE-BC46-B30B-05EDF3950DF5}"/>
              </a:ext>
            </a:extLst>
          </p:cNvPr>
          <p:cNvSpPr/>
          <p:nvPr/>
        </p:nvSpPr>
        <p:spPr>
          <a:xfrm>
            <a:off x="5791200" y="3967843"/>
            <a:ext cx="6324600" cy="12954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l"/>
            <a:r>
              <a:rPr lang="en-US" dirty="0">
                <a:solidFill>
                  <a:schemeClr val="tx1"/>
                </a:solidFill>
              </a:rPr>
              <a:t> . . . </a:t>
            </a:r>
          </a:p>
          <a:p>
            <a:pPr algn="ctr"/>
            <a:endParaRPr lang="en-US" dirty="0"/>
          </a:p>
          <a:p>
            <a:pPr algn="l"/>
            <a:r>
              <a:rPr lang="en-US" dirty="0" err="1">
                <a:solidFill>
                  <a:schemeClr val="tx1"/>
                </a:solidFill>
              </a:rPr>
              <a:t>bubble_sort</a:t>
            </a: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i="1" dirty="0" err="1">
                <a:solidFill>
                  <a:schemeClr val="tx1"/>
                </a:solidFill>
              </a:rPr>
              <a:t>i</a:t>
            </a:r>
            <a:r>
              <a:rPr lang="en-US" i="1" dirty="0">
                <a:solidFill>
                  <a:schemeClr val="tx1"/>
                </a:solidFill>
              </a:rPr>
              <a:t>                       </a:t>
            </a:r>
            <a:r>
              <a:rPr lang="en-US" i="1" dirty="0" err="1">
                <a:solidFill>
                  <a:schemeClr val="tx1"/>
                </a:solidFill>
              </a:rPr>
              <a:t>arr</a:t>
            </a:r>
            <a:r>
              <a:rPr lang="en-US" i="1" dirty="0">
                <a:solidFill>
                  <a:schemeClr val="tx1"/>
                </a:solidFill>
              </a:rPr>
              <a:t>      </a:t>
            </a:r>
            <a:r>
              <a:rPr lang="en-US" i="1" dirty="0" err="1">
                <a:solidFill>
                  <a:schemeClr val="tx1"/>
                </a:solidFill>
              </a:rPr>
              <a:t>p_prev_elem</a:t>
            </a:r>
            <a:r>
              <a:rPr lang="en-US" i="1" dirty="0">
                <a:solidFill>
                  <a:schemeClr val="tx1"/>
                </a:solidFill>
              </a:rPr>
              <a:t>       </a:t>
            </a:r>
            <a:r>
              <a:rPr lang="en-US" i="1" dirty="0" err="1">
                <a:solidFill>
                  <a:schemeClr val="tx1"/>
                </a:solidFill>
              </a:rPr>
              <a:t>p_curr_elem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5D9983B-94AE-264B-A09D-9834F78FACCF}"/>
              </a:ext>
            </a:extLst>
          </p:cNvPr>
          <p:cNvSpPr/>
          <p:nvPr/>
        </p:nvSpPr>
        <p:spPr>
          <a:xfrm>
            <a:off x="7105650" y="4122967"/>
            <a:ext cx="7239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B2EAF18-DE8F-9C42-A10C-9BB840E671A2}"/>
              </a:ext>
            </a:extLst>
          </p:cNvPr>
          <p:cNvSpPr/>
          <p:nvPr/>
        </p:nvSpPr>
        <p:spPr>
          <a:xfrm>
            <a:off x="8420100" y="4120243"/>
            <a:ext cx="7239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D29DAC1-C11F-4443-9CE3-2D94E38AF026}"/>
              </a:ext>
            </a:extLst>
          </p:cNvPr>
          <p:cNvSpPr/>
          <p:nvPr/>
        </p:nvSpPr>
        <p:spPr>
          <a:xfrm>
            <a:off x="9734550" y="4114800"/>
            <a:ext cx="7239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03DF3E0-64B8-B047-9B28-38501C8138D1}"/>
              </a:ext>
            </a:extLst>
          </p:cNvPr>
          <p:cNvSpPr/>
          <p:nvPr/>
        </p:nvSpPr>
        <p:spPr>
          <a:xfrm>
            <a:off x="11049000" y="4114800"/>
            <a:ext cx="7239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A29BCFF-0661-F847-93F6-4A6413632E41}"/>
              </a:ext>
            </a:extLst>
          </p:cNvPr>
          <p:cNvCxnSpPr>
            <a:cxnSpLocks/>
          </p:cNvCxnSpPr>
          <p:nvPr/>
        </p:nvCxnSpPr>
        <p:spPr>
          <a:xfrm flipH="1" flipV="1">
            <a:off x="7100887" y="3204483"/>
            <a:ext cx="1681163" cy="1253218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D078A50-1F72-7D49-9CE4-F40D6FCA7E0C}"/>
              </a:ext>
            </a:extLst>
          </p:cNvPr>
          <p:cNvCxnSpPr>
            <a:cxnSpLocks/>
          </p:cNvCxnSpPr>
          <p:nvPr/>
        </p:nvCxnSpPr>
        <p:spPr>
          <a:xfrm flipH="1" flipV="1">
            <a:off x="8267700" y="3238500"/>
            <a:ext cx="1828801" cy="1227367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F4781DD-E616-8B42-BF08-D5BBBD4DEA09}"/>
              </a:ext>
            </a:extLst>
          </p:cNvPr>
          <p:cNvCxnSpPr>
            <a:cxnSpLocks/>
            <a:endCxn id="20" idx="2"/>
          </p:cNvCxnSpPr>
          <p:nvPr/>
        </p:nvCxnSpPr>
        <p:spPr>
          <a:xfrm flipH="1" flipV="1">
            <a:off x="9486900" y="3238500"/>
            <a:ext cx="1928814" cy="1261384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8DE9EB21-3872-BD43-B98F-4344302E044D}"/>
              </a:ext>
            </a:extLst>
          </p:cNvPr>
          <p:cNvSpPr/>
          <p:nvPr/>
        </p:nvSpPr>
        <p:spPr>
          <a:xfrm>
            <a:off x="5791200" y="5344886"/>
            <a:ext cx="6324600" cy="12954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l"/>
            <a:r>
              <a:rPr lang="en-US" dirty="0">
                <a:solidFill>
                  <a:schemeClr val="tx1"/>
                </a:solidFill>
              </a:rPr>
              <a:t> . . . </a:t>
            </a:r>
            <a:endParaRPr lang="en-US" dirty="0"/>
          </a:p>
          <a:p>
            <a:pPr algn="ctr"/>
            <a:endParaRPr lang="en-US" dirty="0"/>
          </a:p>
          <a:p>
            <a:pPr algn="l"/>
            <a:r>
              <a:rPr lang="en-US" dirty="0" err="1">
                <a:solidFill>
                  <a:schemeClr val="tx1"/>
                </a:solidFill>
              </a:rPr>
              <a:t>Cmp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fn</a:t>
            </a:r>
            <a:r>
              <a:rPr lang="en-US" dirty="0">
                <a:solidFill>
                  <a:schemeClr val="tx1"/>
                </a:solidFill>
              </a:rPr>
              <a:t> stack frame                     </a:t>
            </a:r>
            <a:r>
              <a:rPr lang="en-US" i="1" dirty="0">
                <a:solidFill>
                  <a:schemeClr val="tx1"/>
                </a:solidFill>
              </a:rPr>
              <a:t>ptr1                   ptr2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818C767-2DDB-0642-877B-D2286E2D85FE}"/>
              </a:ext>
            </a:extLst>
          </p:cNvPr>
          <p:cNvSpPr/>
          <p:nvPr/>
        </p:nvSpPr>
        <p:spPr>
          <a:xfrm>
            <a:off x="8639175" y="5562600"/>
            <a:ext cx="7239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D270725-4614-3A4C-A683-64BDCEC2B8AA}"/>
              </a:ext>
            </a:extLst>
          </p:cNvPr>
          <p:cNvSpPr/>
          <p:nvPr/>
        </p:nvSpPr>
        <p:spPr>
          <a:xfrm>
            <a:off x="9953625" y="5562600"/>
            <a:ext cx="7239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41BBADB-9BDD-8D49-8CC7-2B801252F724}"/>
              </a:ext>
            </a:extLst>
          </p:cNvPr>
          <p:cNvCxnSpPr>
            <a:cxnSpLocks/>
          </p:cNvCxnSpPr>
          <p:nvPr/>
        </p:nvCxnSpPr>
        <p:spPr>
          <a:xfrm flipH="1" flipV="1">
            <a:off x="8420100" y="3429000"/>
            <a:ext cx="581028" cy="2597611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F81F936-F3B7-9543-9740-B441BEADB2A8}"/>
              </a:ext>
            </a:extLst>
          </p:cNvPr>
          <p:cNvCxnSpPr>
            <a:cxnSpLocks/>
          </p:cNvCxnSpPr>
          <p:nvPr/>
        </p:nvCxnSpPr>
        <p:spPr>
          <a:xfrm flipH="1" flipV="1">
            <a:off x="9622971" y="3429000"/>
            <a:ext cx="697369" cy="2631626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9949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9" grpId="0" animBg="1"/>
      <p:bldP spid="30" grpId="0" animBg="1"/>
      <p:bldP spid="3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351C9-E8E5-1F4C-B39A-6B8F04276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Pointer Pitfalls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1E9F8-CA95-1F42-A867-5C774D4A70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a function takes a function pointer as a parameter, any function with the expected prototype can be passed in, even if it’s the wrong function.</a:t>
            </a:r>
          </a:p>
          <a:p>
            <a:r>
              <a:rPr lang="en-US" dirty="0"/>
              <a:t>Think about what happens if you pass in a string comparison function when sorting an integer array?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6693722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51F9874-2FF5-634C-8DB3-56F433BCC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Count Matches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E88D649-E77E-0344-B54B-3FB30B68B8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write a generic function </a:t>
            </a:r>
            <a:r>
              <a:rPr lang="en-US" b="1" dirty="0" err="1"/>
              <a:t>count_matches</a:t>
            </a:r>
            <a:r>
              <a:rPr lang="en-US" b="1" dirty="0"/>
              <a:t> </a:t>
            </a:r>
            <a:r>
              <a:rPr lang="en-US" dirty="0"/>
              <a:t>that can count the number of a certain type of element in a generic array.</a:t>
            </a:r>
          </a:p>
          <a:p>
            <a:r>
              <a:rPr lang="en-US" dirty="0"/>
              <a:t>It should take in as parameters information about the generic array, and a function parameter that can take in a pointer to a single array element and tell us if it's a match.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count_matches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(void *base,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 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  bool (*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match_fn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)(void *));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BC7A964-5751-0051-084C-F2B77AEB66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5605" y="5455777"/>
            <a:ext cx="1227370" cy="1067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3405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Count Matches</a:t>
            </a:r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A7B04C4C-B20E-B241-ACBE-DE7B19342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E7EEB2-FD2A-A743-9300-7B06901CF3DD}"/>
              </a:ext>
            </a:extLst>
          </p:cNvPr>
          <p:cNvSpPr txBox="1"/>
          <p:nvPr/>
        </p:nvSpPr>
        <p:spPr>
          <a:xfrm>
            <a:off x="5061031" y="6324600"/>
            <a:ext cx="208422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count_matches.c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2426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8C13A-4C88-0C44-9C44-93DB9C0C2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Solution: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count_matches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AF2839-E0EB-8749-9FF1-AB1DDB678C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count_matches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(void *base,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  bool (*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match_fn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)(void *))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int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match_count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for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&lt;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void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curr_p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(char *)base +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if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match_fn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curr_p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match_count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match_count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2077600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9A409-00B1-2A4C-B620-9E5418CF6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C Standard Library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09DC44-F4A9-7143-BC66-223FD2449A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qsort</a:t>
            </a:r>
            <a:r>
              <a:rPr lang="en-US" dirty="0"/>
              <a:t> – I can sort an array of any type!  To do that, I need you to provide me a function that can compare two elements of the kind you are asking me to sort.</a:t>
            </a:r>
          </a:p>
          <a:p>
            <a:r>
              <a:rPr lang="en-US" b="1" dirty="0" err="1"/>
              <a:t>bsearch</a:t>
            </a:r>
            <a:r>
              <a:rPr lang="en-US" b="1" dirty="0"/>
              <a:t> </a:t>
            </a:r>
            <a:r>
              <a:rPr lang="en-US" dirty="0"/>
              <a:t>– I can use binary search to search for a key in an array of any type!  To do that, I need you to provide me a function that can compare two elements of the kind you are asking me to search.</a:t>
            </a:r>
          </a:p>
          <a:p>
            <a:r>
              <a:rPr lang="en-US" b="1" dirty="0" err="1"/>
              <a:t>lfind</a:t>
            </a:r>
            <a:r>
              <a:rPr lang="en-US" b="1" dirty="0"/>
              <a:t> </a:t>
            </a:r>
            <a:r>
              <a:rPr lang="en-US" dirty="0"/>
              <a:t>– I can use linear search to search for a key in an array of any type!  To do that, I need you to provide me a function that can compare two elements of the kind you are asking me to search.</a:t>
            </a:r>
          </a:p>
          <a:p>
            <a:r>
              <a:rPr lang="en-US" b="1" dirty="0" err="1"/>
              <a:t>lsearch</a:t>
            </a:r>
            <a:r>
              <a:rPr lang="en-US" b="1" dirty="0"/>
              <a:t> </a:t>
            </a:r>
            <a:r>
              <a:rPr lang="en-US" dirty="0"/>
              <a:t>- I can use linear search to search for a key in an array of any type!  I will also add the key for you if I can’t find it.   In order to do that, I need you to provide me a function that can compare two elements of the kind you are asking me to search.</a:t>
            </a:r>
          </a:p>
        </p:txBody>
      </p:sp>
    </p:spTree>
    <p:extLst>
      <p:ext uri="{BB962C8B-B14F-4D97-AF65-F5344CB8AC3E}">
        <p14:creationId xmlns:p14="http://schemas.microsoft.com/office/powerpoint/2010/main" val="3919615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sz="2400" dirty="0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16860</TotalTime>
  <Words>2625</Words>
  <Application>Microsoft Macintosh PowerPoint</Application>
  <PresentationFormat>Widescreen</PresentationFormat>
  <Paragraphs>302</Paragraphs>
  <Slides>24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Andale Mono</vt:lpstr>
      <vt:lpstr>Arial</vt:lpstr>
      <vt:lpstr>Calibri</vt:lpstr>
      <vt:lpstr>Consolas</vt:lpstr>
      <vt:lpstr>Courier New</vt:lpstr>
      <vt:lpstr>Tahoma</vt:lpstr>
      <vt:lpstr>Verdana</vt:lpstr>
      <vt:lpstr>Default Design</vt:lpstr>
      <vt:lpstr>CS107, Lecture 13 C Generics and Function Pointers, Take II</vt:lpstr>
      <vt:lpstr>Integer Bubble Sort</vt:lpstr>
      <vt:lpstr>Generic Bubble Sort</vt:lpstr>
      <vt:lpstr>Generic Bubble Sort</vt:lpstr>
      <vt:lpstr>Generic Bubble Sort</vt:lpstr>
      <vt:lpstr>Generic Bubble Sort</vt:lpstr>
      <vt:lpstr>How can we write a function that can take in parameters of any type?</vt:lpstr>
      <vt:lpstr>Generic Parameters</vt:lpstr>
      <vt:lpstr>Generic Bubble Sort</vt:lpstr>
      <vt:lpstr>Generic Bubble Sort</vt:lpstr>
      <vt:lpstr>Generic Bubble Sort</vt:lpstr>
      <vt:lpstr>Generic Bubble Sort</vt:lpstr>
      <vt:lpstr>Generic Bubble Sort</vt:lpstr>
      <vt:lpstr>Generic Bubble Sort</vt:lpstr>
      <vt:lpstr>Calling Generic Bubble Sort</vt:lpstr>
      <vt:lpstr>Function Pointers</vt:lpstr>
      <vt:lpstr>Function Pointers</vt:lpstr>
      <vt:lpstr>Function Pointers</vt:lpstr>
      <vt:lpstr>String Comparison Function</vt:lpstr>
      <vt:lpstr>Function Pointer Pitfalls</vt:lpstr>
      <vt:lpstr>Practice: Count Matches</vt:lpstr>
      <vt:lpstr>Demo: Count Matches</vt:lpstr>
      <vt:lpstr>Practice Solution: count_matches</vt:lpstr>
      <vt:lpstr>Generic C Standard Library Functions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Jerry Cain</cp:lastModifiedBy>
  <cp:revision>1818</cp:revision>
  <cp:lastPrinted>2023-10-24T21:58:37Z</cp:lastPrinted>
  <dcterms:created xsi:type="dcterms:W3CDTF">2008-06-28T20:57:21Z</dcterms:created>
  <dcterms:modified xsi:type="dcterms:W3CDTF">2025-10-20T01:53:05Z</dcterms:modified>
</cp:coreProperties>
</file>