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tif" ContentType="image/ti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5"/>
  </p:notesMasterIdLst>
  <p:handoutMasterIdLst>
    <p:handoutMasterId r:id="rId66"/>
  </p:handoutMasterIdLst>
  <p:sldIdLst>
    <p:sldId id="256" r:id="rId2"/>
    <p:sldId id="260" r:id="rId3"/>
    <p:sldId id="433" r:id="rId4"/>
    <p:sldId id="451" r:id="rId5"/>
    <p:sldId id="698" r:id="rId6"/>
    <p:sldId id="690" r:id="rId7"/>
    <p:sldId id="816" r:id="rId8"/>
    <p:sldId id="812" r:id="rId9"/>
    <p:sldId id="503" r:id="rId10"/>
    <p:sldId id="719" r:id="rId11"/>
    <p:sldId id="702" r:id="rId12"/>
    <p:sldId id="646" r:id="rId13"/>
    <p:sldId id="647" r:id="rId14"/>
    <p:sldId id="648" r:id="rId15"/>
    <p:sldId id="649" r:id="rId16"/>
    <p:sldId id="650" r:id="rId17"/>
    <p:sldId id="651" r:id="rId18"/>
    <p:sldId id="652" r:id="rId19"/>
    <p:sldId id="653" r:id="rId20"/>
    <p:sldId id="654" r:id="rId21"/>
    <p:sldId id="655" r:id="rId22"/>
    <p:sldId id="819" r:id="rId23"/>
    <p:sldId id="638" r:id="rId24"/>
    <p:sldId id="639" r:id="rId25"/>
    <p:sldId id="640" r:id="rId26"/>
    <p:sldId id="695" r:id="rId27"/>
    <p:sldId id="641" r:id="rId28"/>
    <p:sldId id="642" r:id="rId29"/>
    <p:sldId id="721" r:id="rId30"/>
    <p:sldId id="644" r:id="rId31"/>
    <p:sldId id="657" r:id="rId32"/>
    <p:sldId id="722" r:id="rId33"/>
    <p:sldId id="724" r:id="rId34"/>
    <p:sldId id="694" r:id="rId35"/>
    <p:sldId id="696" r:id="rId36"/>
    <p:sldId id="699" r:id="rId37"/>
    <p:sldId id="700" r:id="rId38"/>
    <p:sldId id="703" r:id="rId39"/>
    <p:sldId id="705" r:id="rId40"/>
    <p:sldId id="706" r:id="rId41"/>
    <p:sldId id="707" r:id="rId42"/>
    <p:sldId id="708" r:id="rId43"/>
    <p:sldId id="709" r:id="rId44"/>
    <p:sldId id="710" r:id="rId45"/>
    <p:sldId id="711" r:id="rId46"/>
    <p:sldId id="712" r:id="rId47"/>
    <p:sldId id="713" r:id="rId48"/>
    <p:sldId id="805" r:id="rId49"/>
    <p:sldId id="715" r:id="rId50"/>
    <p:sldId id="714" r:id="rId51"/>
    <p:sldId id="804" r:id="rId52"/>
    <p:sldId id="701" r:id="rId53"/>
    <p:sldId id="818" r:id="rId54"/>
    <p:sldId id="827" r:id="rId55"/>
    <p:sldId id="761" r:id="rId56"/>
    <p:sldId id="822" r:id="rId57"/>
    <p:sldId id="823" r:id="rId58"/>
    <p:sldId id="806" r:id="rId59"/>
    <p:sldId id="821" r:id="rId60"/>
    <p:sldId id="824" r:id="rId61"/>
    <p:sldId id="825" r:id="rId62"/>
    <p:sldId id="826" r:id="rId63"/>
    <p:sldId id="834" r:id="rId64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  <p14:sldId id="260"/>
            <p14:sldId id="433"/>
            <p14:sldId id="451"/>
          </p14:sldIdLst>
        </p14:section>
        <p14:section name="Overview" id="{6DFEA6F6-2A2B-C04B-AAF1-1EB26850646B}">
          <p14:sldIdLst>
            <p14:sldId id="698"/>
            <p14:sldId id="690"/>
            <p14:sldId id="816"/>
            <p14:sldId id="812"/>
            <p14:sldId id="503"/>
            <p14:sldId id="719"/>
            <p14:sldId id="702"/>
            <p14:sldId id="646"/>
            <p14:sldId id="647"/>
            <p14:sldId id="648"/>
            <p14:sldId id="649"/>
            <p14:sldId id="650"/>
            <p14:sldId id="651"/>
            <p14:sldId id="652"/>
            <p14:sldId id="653"/>
            <p14:sldId id="654"/>
            <p14:sldId id="655"/>
            <p14:sldId id="819"/>
          </p14:sldIdLst>
        </p14:section>
        <p14:section name="Registers" id="{4537FF12-6FE4-E241-9B79-C99450E802EB}">
          <p14:sldIdLst>
            <p14:sldId id="638"/>
            <p14:sldId id="639"/>
            <p14:sldId id="640"/>
            <p14:sldId id="695"/>
            <p14:sldId id="641"/>
            <p14:sldId id="642"/>
            <p14:sldId id="721"/>
            <p14:sldId id="644"/>
            <p14:sldId id="657"/>
            <p14:sldId id="722"/>
          </p14:sldIdLst>
        </p14:section>
        <p14:section name="mov" id="{3355F34F-DD95-BF47-B13C-ACD710AC1E47}">
          <p14:sldIdLst>
            <p14:sldId id="724"/>
            <p14:sldId id="694"/>
            <p14:sldId id="696"/>
            <p14:sldId id="699"/>
            <p14:sldId id="700"/>
            <p14:sldId id="703"/>
            <p14:sldId id="705"/>
            <p14:sldId id="706"/>
            <p14:sldId id="707"/>
            <p14:sldId id="708"/>
            <p14:sldId id="709"/>
            <p14:sldId id="710"/>
            <p14:sldId id="711"/>
            <p14:sldId id="712"/>
            <p14:sldId id="713"/>
            <p14:sldId id="805"/>
            <p14:sldId id="715"/>
            <p14:sldId id="714"/>
            <p14:sldId id="804"/>
            <p14:sldId id="701"/>
            <p14:sldId id="818"/>
            <p14:sldId id="827"/>
            <p14:sldId id="761"/>
            <p14:sldId id="822"/>
            <p14:sldId id="823"/>
            <p14:sldId id="806"/>
            <p14:sldId id="821"/>
            <p14:sldId id="824"/>
            <p14:sldId id="825"/>
            <p14:sldId id="826"/>
            <p14:sldId id="83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F8F8F8"/>
    <a:srgbClr val="D27BD6"/>
    <a:srgbClr val="D62ED6"/>
    <a:srgbClr val="942092"/>
    <a:srgbClr val="FF9999"/>
    <a:srgbClr val="008000"/>
    <a:srgbClr val="FF9300"/>
    <a:srgbClr val="DDDDDD"/>
    <a:srgbClr val="8C1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094" autoAdjust="0"/>
    <p:restoredTop sz="86842" autoAdjust="0"/>
  </p:normalViewPr>
  <p:slideViewPr>
    <p:cSldViewPr>
      <p:cViewPr varScale="1">
        <p:scale>
          <a:sx n="104" d="100"/>
          <a:sy n="104" d="100"/>
        </p:scale>
        <p:origin x="416" y="1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Don’t list everything, just pick a few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1317543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646010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Who is dealing with this encoding? Is it C? Is it something else? (it’s x86, the assembly language)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We’ve seen many data types so far: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› Integers: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• char/int/long (encoding as unsigned or two’s complement signed)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›  Letters/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punctutation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: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• Char(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ASCIIencoding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)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›  Real numbers: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• float/double(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IEEEfloatingpointencoding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)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›  Memory addresses: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•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pointertypes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unsignedlongencoding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)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›  Now a new one.....the code itself!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• Instructions(AMD64encoding)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Function pointers?</a:t>
            </a:r>
            <a:endParaRPr lang="en-US" dirty="0">
              <a:effectLst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9032692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Intel 8086: $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341.52 adjusting for inflation to current day</a:t>
            </a:r>
            <a:endParaRPr lang="en-US" dirty="0"/>
          </a:p>
          <a:p>
            <a:r>
              <a:rPr lang="en-US" dirty="0"/>
              <a:t>Broadcom 2836</a:t>
            </a:r>
          </a:p>
          <a:p>
            <a:r>
              <a:rPr lang="en-US" dirty="0"/>
              <a:t>i7 quad-core chip</a:t>
            </a:r>
          </a:p>
          <a:p>
            <a:endParaRPr lang="en-US" dirty="0"/>
          </a:p>
          <a:p>
            <a:r>
              <a:rPr lang="en-US" dirty="0"/>
              <a:t>microprocessor vs multi-core processor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829492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969628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top to bottom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959500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 code works on computer and phone, but needs to be recompiled!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921788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legacy and backwards compatibility!!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6784448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en-US" dirty="0"/>
              <a:t>Move 0x42 into %</a:t>
            </a:r>
            <a:r>
              <a:rPr lang="en-US" dirty="0" err="1"/>
              <a:t>rax</a:t>
            </a:r>
            <a:endParaRPr lang="en-US" dirty="0"/>
          </a:p>
          <a:p>
            <a:pPr marL="228600" indent="-228600">
              <a:buAutoNum type="arabicParenR"/>
            </a:pPr>
            <a:r>
              <a:rPr lang="en-US" dirty="0"/>
              <a:t>Move 5 into %</a:t>
            </a:r>
            <a:r>
              <a:rPr lang="en-US" dirty="0" err="1"/>
              <a:t>rax</a:t>
            </a:r>
            <a:endParaRPr lang="en-US" dirty="0"/>
          </a:p>
          <a:p>
            <a:pPr marL="228600" indent="-228600">
              <a:buAutoNum type="arabicParenR"/>
            </a:pPr>
            <a:r>
              <a:rPr lang="en-US" dirty="0"/>
              <a:t>Move 8 to address 0x55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348074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en-US" dirty="0"/>
              <a:t>Move 0x42 to memory address 0x100</a:t>
            </a:r>
          </a:p>
          <a:p>
            <a:pPr marL="228600" indent="-228600">
              <a:buAutoNum type="arabicParenR"/>
            </a:pPr>
            <a:r>
              <a:rPr lang="en-US" dirty="0"/>
              <a:t>Move 0xAB into %</a:t>
            </a:r>
            <a:r>
              <a:rPr lang="en-US" dirty="0" err="1"/>
              <a:t>rcx</a:t>
            </a:r>
            <a:endParaRPr lang="en-US" dirty="0"/>
          </a:p>
          <a:p>
            <a:pPr marL="228600" indent="-228600">
              <a:buAutoNum type="arabicParenR"/>
            </a:pPr>
            <a:r>
              <a:rPr lang="en-US" dirty="0"/>
              <a:t>Move 0x11 into %</a:t>
            </a:r>
            <a:r>
              <a:rPr lang="en-US" dirty="0" err="1"/>
              <a:t>rcx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483640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985141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en-US" dirty="0"/>
              <a:t>Move 0x42 to memory address 0x100</a:t>
            </a:r>
          </a:p>
          <a:p>
            <a:pPr marL="228600" indent="-228600">
              <a:buAutoNum type="arabicParenR"/>
            </a:pPr>
            <a:r>
              <a:rPr lang="en-US" dirty="0"/>
              <a:t>Move 0x11 to %</a:t>
            </a:r>
            <a:r>
              <a:rPr lang="en-US" dirty="0" err="1"/>
              <a:t>rbx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23593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Cain, Lisa Yan, Nick </a:t>
            </a:r>
            <a:r>
              <a:rPr lang="en-US" altLang="x-none" sz="800" dirty="0" err="1">
                <a:latin typeface="Calibri" charset="0"/>
              </a:rPr>
              <a:t>Troccoli</a:t>
            </a:r>
            <a:r>
              <a:rPr lang="en-US" altLang="x-none" sz="800" dirty="0">
                <a:latin typeface="Calibri" charset="0"/>
              </a:rPr>
              <a:t>,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dstem.org/us/courses/86308/discussion/7181382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tiff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eb.stanford.edu/class/cs107/resources/x86-64-reference.pdf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CS107, Lecture 14</a:t>
            </a:r>
            <a:br>
              <a:rPr lang="en-US" dirty="0"/>
            </a:br>
            <a:r>
              <a:rPr lang="en-US" sz="3400" dirty="0"/>
              <a:t>Introduction to Assembly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CA0DC82C-6894-009D-7FC1-46D2DF4B1512}"/>
              </a:ext>
            </a:extLst>
          </p:cNvPr>
          <p:cNvSpPr txBox="1">
            <a:spLocks/>
          </p:cNvSpPr>
          <p:nvPr/>
        </p:nvSpPr>
        <p:spPr bwMode="auto">
          <a:xfrm>
            <a:off x="1828800" y="4114800"/>
            <a:ext cx="8839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360"/>
              </a:spcBef>
              <a:spcAft>
                <a:spcPts val="0"/>
              </a:spcAft>
            </a:pPr>
            <a:r>
              <a:rPr lang="en-US" sz="2000" dirty="0"/>
              <a:t>Reading: B&amp;O 3.1-3.4</a:t>
            </a:r>
          </a:p>
          <a:p>
            <a:pPr fontAlgn="auto">
              <a:spcBef>
                <a:spcPts val="360"/>
              </a:spcBef>
              <a:spcAft>
                <a:spcPts val="0"/>
              </a:spcAft>
            </a:pPr>
            <a:r>
              <a:rPr lang="en-US" sz="2000" dirty="0">
                <a:hlinkClick r:id="rId3"/>
              </a:rPr>
              <a:t>Ed Discussion</a:t>
            </a:r>
            <a:endParaRPr lang="en-US" sz="2000" dirty="0"/>
          </a:p>
          <a:p>
            <a:pPr fontAlgn="auto">
              <a:spcBef>
                <a:spcPts val="360"/>
              </a:spcBef>
              <a:spcAft>
                <a:spcPts val="0"/>
              </a:spcAft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6703B-5F91-E244-830D-6F870236E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79511B-6901-5647-AE2A-D9B5CCEA78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Bits and Bytes - </a:t>
            </a:r>
            <a:r>
              <a:rPr lang="en-US" i="1" dirty="0">
                <a:solidFill>
                  <a:schemeClr val="bg1">
                    <a:lumMod val="85000"/>
                  </a:schemeClr>
                </a:solidFill>
              </a:rPr>
              <a:t>How can a computer represent integer numbers?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Chars and C-Strings - </a:t>
            </a:r>
            <a:r>
              <a:rPr lang="en-US" i="1" dirty="0">
                <a:solidFill>
                  <a:schemeClr val="bg1">
                    <a:lumMod val="85000"/>
                  </a:schemeClr>
                </a:solidFill>
              </a:rPr>
              <a:t>How can a computer represent and manipulate more complex data like text?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Pointers, Stack and Heap – </a:t>
            </a:r>
            <a:r>
              <a:rPr lang="en-US" i="1" dirty="0">
                <a:solidFill>
                  <a:schemeClr val="bg1">
                    <a:lumMod val="85000"/>
                  </a:schemeClr>
                </a:solidFill>
              </a:rPr>
              <a:t>How can we effectively manage all types of memory in our programs?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Generics - </a:t>
            </a:r>
            <a:r>
              <a:rPr lang="en-US" i="1" dirty="0">
                <a:solidFill>
                  <a:schemeClr val="bg1">
                    <a:lumMod val="85000"/>
                  </a:schemeClr>
                </a:solidFill>
              </a:rPr>
              <a:t>How can we use our knowledge of memory and data representation to write code that works with any data type?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 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Assembly - </a:t>
            </a:r>
            <a:r>
              <a:rPr lang="en-US" i="1" dirty="0"/>
              <a:t>How does a computer interpret and execute C programs?</a:t>
            </a:r>
            <a:r>
              <a:rPr lang="en-US" dirty="0"/>
              <a:t> 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Heap Allocators - </a:t>
            </a:r>
            <a:r>
              <a:rPr lang="en-US" i="1" dirty="0"/>
              <a:t>How do core memory-allocation operations like malloc and free work?</a:t>
            </a:r>
            <a:r>
              <a:rPr lang="en-US" dirty="0"/>
              <a:t> </a:t>
            </a:r>
            <a:endParaRPr lang="en-US" b="1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33DBA31-150C-E24D-984E-0200CAEA8CFB}"/>
              </a:ext>
            </a:extLst>
          </p:cNvPr>
          <p:cNvCxnSpPr/>
          <p:nvPr/>
        </p:nvCxnSpPr>
        <p:spPr>
          <a:xfrm flipH="1">
            <a:off x="152400" y="4419600"/>
            <a:ext cx="11811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4070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1CD580-B2C6-7244-909F-1578D0A93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44" y="2362200"/>
            <a:ext cx="10958512" cy="2852737"/>
          </a:xfrm>
        </p:spPr>
        <p:txBody>
          <a:bodyPr/>
          <a:lstStyle/>
          <a:p>
            <a:r>
              <a:rPr lang="en-US" u="sng" dirty="0"/>
              <a:t>CS107 Topic 5</a:t>
            </a:r>
            <a:r>
              <a:rPr lang="en-US" dirty="0"/>
              <a:t>: How does a computer interpret and execute C programs? </a:t>
            </a:r>
            <a:r>
              <a:rPr lang="en-US" b="0" dirty="0"/>
              <a:t> </a:t>
            </a:r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374546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73017C6-F1CB-F841-AEB5-52C17FC5C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CS107 Topic 5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4F1271C-0DF2-5F4F-A405-38443489F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/>
              <a:t>How does a computer interpret and execute C programs?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Why is answering this question important?</a:t>
            </a:r>
          </a:p>
          <a:p>
            <a:r>
              <a:rPr lang="en-US" dirty="0"/>
              <a:t>Learning how our code is really translated and executed helps us write better code</a:t>
            </a:r>
          </a:p>
          <a:p>
            <a:r>
              <a:rPr lang="en-US" dirty="0"/>
              <a:t>We can learn how to reverse engineer programs at the assembly level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90E81E-6DF3-4D42-93E6-F30DB072684E}"/>
              </a:ext>
            </a:extLst>
          </p:cNvPr>
          <p:cNvSpPr txBox="1"/>
          <p:nvPr/>
        </p:nvSpPr>
        <p:spPr>
          <a:xfrm>
            <a:off x="190500" y="5387471"/>
            <a:ext cx="11811000" cy="7571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15875" algn="l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2400" b="1" dirty="0"/>
              <a:t>assign5: </a:t>
            </a:r>
            <a:r>
              <a:rPr lang="en-US" sz="2400" dirty="0"/>
              <a:t>find and exploit vulnerabilities in an ATM program, reverse engineer a program without seeing its code, and de-anonymize users given a data leak.</a:t>
            </a: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35358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8B158-5336-E64D-9F84-16075F235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Bits all the way down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5EB269-B385-4E44-BAC5-D831909B00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Data representation so far </a:t>
            </a:r>
            <a:endParaRPr lang="en-US" dirty="0"/>
          </a:p>
          <a:p>
            <a:r>
              <a:rPr lang="en-US" dirty="0"/>
              <a:t>Integer (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unsigned</a:t>
            </a:r>
            <a:r>
              <a:rPr lang="en-US" dirty="0"/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/>
              <a:t>, 2’s complement signed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/>
              <a:t>)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dirty="0"/>
              <a:t> (ASCII)</a:t>
            </a:r>
          </a:p>
          <a:p>
            <a:r>
              <a:rPr lang="en-US" dirty="0"/>
              <a:t>Address (unsigned long)</a:t>
            </a:r>
          </a:p>
          <a:p>
            <a:r>
              <a:rPr lang="en-US" dirty="0"/>
              <a:t>Aggregates (arrays,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struct</a:t>
            </a:r>
            <a:r>
              <a:rPr lang="en-US" dirty="0"/>
              <a:t>s)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The code itself is binary too! </a:t>
            </a:r>
            <a:endParaRPr lang="en-US" dirty="0"/>
          </a:p>
          <a:p>
            <a:r>
              <a:rPr lang="en-US" dirty="0"/>
              <a:t>Instructions (machine code)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953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89151-5FA9-BB48-A4D2-ACF6FC98D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gcc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AAAD5-949B-6746-BCBF-81E8E5D9C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334000"/>
          </a:xfrm>
        </p:spPr>
        <p:txBody>
          <a:bodyPr/>
          <a:lstStyle/>
          <a:p>
            <a:r>
              <a:rPr lang="en-US" b="1" dirty="0" err="1"/>
              <a:t>gcc</a:t>
            </a:r>
            <a:r>
              <a:rPr lang="en-US" dirty="0"/>
              <a:t> is the compiler that converts your human-readable code into machine-readable instructions.</a:t>
            </a:r>
          </a:p>
          <a:p>
            <a:r>
              <a:rPr lang="en-US" dirty="0"/>
              <a:t>C, and other languages, are high-level abstractions we use to write code efficiently.  But computers don’t really understand things like data structures, variable types, etc.  Compilers are the translator!</a:t>
            </a:r>
          </a:p>
          <a:p>
            <a:r>
              <a:rPr lang="en-US" dirty="0"/>
              <a:t>Pure machine code is 1s and 0s – everything is bits, even your programs!  But we can read it in a human-readable form called </a:t>
            </a:r>
            <a:r>
              <a:rPr lang="en-US" b="1" dirty="0"/>
              <a:t>assembly</a:t>
            </a:r>
            <a:r>
              <a:rPr lang="en-US" dirty="0"/>
              <a:t>.  (Engineers used to write code in assembly before C).</a:t>
            </a:r>
          </a:p>
          <a:p>
            <a:r>
              <a:rPr lang="en-US" dirty="0"/>
              <a:t>There may be multiple assembly instructions needed to encode a single C instruction.</a:t>
            </a:r>
          </a:p>
          <a:p>
            <a:r>
              <a:rPr lang="en-US" dirty="0"/>
              <a:t>We’re going to go behind the curtain to see what the assembly code for our programs looks like.</a:t>
            </a:r>
          </a:p>
        </p:txBody>
      </p:sp>
    </p:spTree>
    <p:extLst>
      <p:ext uri="{BB962C8B-B14F-4D97-AF65-F5344CB8AC3E}">
        <p14:creationId xmlns:p14="http://schemas.microsoft.com/office/powerpoint/2010/main" val="3542726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808A2BF-273F-2D45-BBFA-7572DF2D0E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3962142"/>
            <a:ext cx="3124200" cy="254589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707F53-AA7B-0746-8E86-CF00DA89B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Central Processing Units (CPUs)</a:t>
            </a:r>
          </a:p>
        </p:txBody>
      </p:sp>
      <p:pic>
        <p:nvPicPr>
          <p:cNvPr id="4" name="Picture 3" descr="An image of a computer processor.">
            <a:extLst>
              <a:ext uri="{FF2B5EF4-FFF2-40B4-BE49-F238E27FC236}">
                <a16:creationId xmlns:a16="http://schemas.microsoft.com/office/drawing/2014/main" id="{365A2795-97D9-D341-89E1-10A1F0CD2F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0254" y="1312092"/>
            <a:ext cx="5867400" cy="232451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313199E-3EE9-234C-8F83-59443D5EC07B}"/>
              </a:ext>
            </a:extLst>
          </p:cNvPr>
          <p:cNvSpPr txBox="1"/>
          <p:nvPr/>
        </p:nvSpPr>
        <p:spPr>
          <a:xfrm>
            <a:off x="309282" y="1972528"/>
            <a:ext cx="1981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Intel 8086, 16-bit microprocessor</a:t>
            </a:r>
          </a:p>
          <a:p>
            <a:pPr algn="l"/>
            <a:r>
              <a:rPr lang="en-US" dirty="0"/>
              <a:t>($86.65, 1978)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2103A1-D8C9-8345-A849-1C37D99B26F7}"/>
              </a:ext>
            </a:extLst>
          </p:cNvPr>
          <p:cNvSpPr txBox="1"/>
          <p:nvPr/>
        </p:nvSpPr>
        <p:spPr>
          <a:xfrm>
            <a:off x="3429000" y="5523769"/>
            <a:ext cx="312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Raspberry Pi BCM2836</a:t>
            </a:r>
            <a:br>
              <a:rPr lang="en-US" dirty="0"/>
            </a:br>
            <a:r>
              <a:rPr lang="en-US" dirty="0"/>
              <a:t>32-bit </a:t>
            </a:r>
            <a:r>
              <a:rPr lang="en-US" b="1" dirty="0"/>
              <a:t>ARM</a:t>
            </a:r>
            <a:r>
              <a:rPr lang="en-US" dirty="0"/>
              <a:t> microprocessor</a:t>
            </a:r>
            <a:br>
              <a:rPr lang="en-US" dirty="0"/>
            </a:br>
            <a:r>
              <a:rPr lang="en-US" dirty="0"/>
              <a:t>($35 for everything, 2015)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6E1F11-939A-6346-BE2F-702BD00CC235}"/>
              </a:ext>
            </a:extLst>
          </p:cNvPr>
          <p:cNvSpPr txBox="1"/>
          <p:nvPr/>
        </p:nvSpPr>
        <p:spPr>
          <a:xfrm>
            <a:off x="8047313" y="5523769"/>
            <a:ext cx="33744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Intel Core i9-9900K 64-bit</a:t>
            </a:r>
            <a:br>
              <a:rPr lang="en-US" dirty="0"/>
            </a:br>
            <a:r>
              <a:rPr lang="en-US" dirty="0"/>
              <a:t>8-core multi-core processor</a:t>
            </a:r>
          </a:p>
          <a:p>
            <a:pPr algn="l"/>
            <a:r>
              <a:rPr lang="en-US" dirty="0"/>
              <a:t>($449, 2018)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564E05-54B3-4743-9F63-23BC9B6D387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065242" y="3286077"/>
            <a:ext cx="3356539" cy="2237692"/>
          </a:xfrm>
          <a:prstGeom prst="rect">
            <a:avLst/>
          </a:prstGeom>
        </p:spPr>
      </p:pic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3B3EB72E-2B64-AA43-B30B-A4B54339C16A}"/>
              </a:ext>
            </a:extLst>
          </p:cNvPr>
          <p:cNvSpPr/>
          <p:nvPr/>
        </p:nvSpPr>
        <p:spPr>
          <a:xfrm>
            <a:off x="1295400" y="4648200"/>
            <a:ext cx="838200" cy="875569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340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75F49-FE42-9149-8E05-45D7208D5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are we reading assembly?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8DC90-B023-A64E-A0D6-B5D659ACE1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4172490"/>
            <a:ext cx="11811000" cy="2514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Main goal</a:t>
            </a:r>
            <a:r>
              <a:rPr lang="en-US" dirty="0"/>
              <a:t>: Information retrieval</a:t>
            </a:r>
          </a:p>
          <a:p>
            <a:r>
              <a:rPr lang="en-US" dirty="0"/>
              <a:t>We will not be writing assembly! (that’s the compiler’s job)</a:t>
            </a:r>
          </a:p>
          <a:p>
            <a:r>
              <a:rPr lang="en-US" dirty="0"/>
              <a:t>Rather, we want to translate the assembly </a:t>
            </a:r>
            <a:r>
              <a:rPr lang="en-US" b="1" i="1" dirty="0"/>
              <a:t>back</a:t>
            </a:r>
            <a:r>
              <a:rPr lang="en-US" dirty="0"/>
              <a:t> into our C code.</a:t>
            </a:r>
          </a:p>
          <a:p>
            <a:r>
              <a:rPr lang="en-US" dirty="0"/>
              <a:t>Knowing how our C code is converted into machine instructions gives us insight into how to write cleaner, more efficient code.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8DCD1F-E66A-904A-95C7-8459175DB930}"/>
              </a:ext>
            </a:extLst>
          </p:cNvPr>
          <p:cNvSpPr/>
          <p:nvPr/>
        </p:nvSpPr>
        <p:spPr>
          <a:xfrm>
            <a:off x="3244742" y="1624635"/>
            <a:ext cx="1845636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C code</a:t>
            </a:r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id="{1645BD92-B757-2447-B80D-14F3A05BD8B8}"/>
              </a:ext>
            </a:extLst>
          </p:cNvPr>
          <p:cNvSpPr/>
          <p:nvPr/>
        </p:nvSpPr>
        <p:spPr>
          <a:xfrm>
            <a:off x="448618" y="1648448"/>
            <a:ext cx="1773706" cy="1095375"/>
          </a:xfrm>
          <a:prstGeom prst="cloud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idea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35B307-5C2E-9345-BC18-4377CED29EBD}"/>
              </a:ext>
            </a:extLst>
          </p:cNvPr>
          <p:cNvSpPr/>
          <p:nvPr/>
        </p:nvSpPr>
        <p:spPr>
          <a:xfrm>
            <a:off x="6339368" y="1624635"/>
            <a:ext cx="2286000" cy="1143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Assembly code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B52DC5-8CE0-E743-B8F5-A09F2C0A9F5A}"/>
              </a:ext>
            </a:extLst>
          </p:cNvPr>
          <p:cNvSpPr/>
          <p:nvPr/>
        </p:nvSpPr>
        <p:spPr>
          <a:xfrm>
            <a:off x="9525000" y="1624635"/>
            <a:ext cx="2286000" cy="1143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Machine code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F88D4C-B3F5-6747-AC7A-A2390829E1DF}"/>
              </a:ext>
            </a:extLst>
          </p:cNvPr>
          <p:cNvSpPr txBox="1"/>
          <p:nvPr/>
        </p:nvSpPr>
        <p:spPr>
          <a:xfrm>
            <a:off x="1339782" y="3080381"/>
            <a:ext cx="2286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Programmer-</a:t>
            </a:r>
            <a:b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generated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986ABD-73AC-8F4C-85FA-E8DB42043564}"/>
              </a:ext>
            </a:extLst>
          </p:cNvPr>
          <p:cNvSpPr txBox="1"/>
          <p:nvPr/>
        </p:nvSpPr>
        <p:spPr>
          <a:xfrm>
            <a:off x="6899590" y="3080381"/>
            <a:ext cx="39999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gcc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compiler+assembler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) generated</a:t>
            </a: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9FD45813-E625-8148-B0CF-563D459AD65B}"/>
              </a:ext>
            </a:extLst>
          </p:cNvPr>
          <p:cNvSpPr/>
          <p:nvPr/>
        </p:nvSpPr>
        <p:spPr>
          <a:xfrm>
            <a:off x="2482782" y="1771110"/>
            <a:ext cx="501503" cy="850051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12A74EB7-69EE-124B-8262-F654BB1419AB}"/>
              </a:ext>
            </a:extLst>
          </p:cNvPr>
          <p:cNvSpPr/>
          <p:nvPr/>
        </p:nvSpPr>
        <p:spPr>
          <a:xfrm>
            <a:off x="5638800" y="1771110"/>
            <a:ext cx="501503" cy="850051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BAF3B200-FE16-1248-A7D5-635BCF100EC0}"/>
              </a:ext>
            </a:extLst>
          </p:cNvPr>
          <p:cNvSpPr/>
          <p:nvPr/>
        </p:nvSpPr>
        <p:spPr>
          <a:xfrm>
            <a:off x="8824433" y="1771110"/>
            <a:ext cx="501503" cy="850051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B5DD035-5459-5C47-B55E-32DB9A3C1F26}"/>
              </a:ext>
            </a:extLst>
          </p:cNvPr>
          <p:cNvSpPr/>
          <p:nvPr/>
        </p:nvSpPr>
        <p:spPr>
          <a:xfrm>
            <a:off x="267107" y="1428210"/>
            <a:ext cx="4958836" cy="1535851"/>
          </a:xfrm>
          <a:prstGeom prst="rect">
            <a:avLst/>
          </a:prstGeom>
          <a:noFill/>
          <a:ln w="571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1B67204-4C4C-4346-AE5C-F818BCDA53AF}"/>
              </a:ext>
            </a:extLst>
          </p:cNvPr>
          <p:cNvSpPr/>
          <p:nvPr/>
        </p:nvSpPr>
        <p:spPr>
          <a:xfrm>
            <a:off x="5486400" y="1428210"/>
            <a:ext cx="6521343" cy="1535851"/>
          </a:xfrm>
          <a:prstGeom prst="rect">
            <a:avLst/>
          </a:prstGeom>
          <a:noFill/>
          <a:ln w="57150"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619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546BFB-AF33-574D-BD03-E122E7F8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Looking at an Executable (</a:t>
            </a:r>
            <a:r>
              <a:rPr lang="en-US" dirty="0" err="1"/>
              <a:t>objdump</a:t>
            </a:r>
            <a:r>
              <a:rPr lang="en-US" dirty="0"/>
              <a:t> -d)</a:t>
            </a:r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A7B04C4C-B20E-B241-ACBE-DE7B19342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861" y="4586422"/>
            <a:ext cx="1506277" cy="150627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5992593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E55A3-C37B-6F4B-8A83-87432C25E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57563-B18F-9E4D-8BD4-E8BB60A3A7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[],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sum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for (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&lt;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   sum +=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 return sum;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What does this look like in assembly?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1785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E55A3-C37B-6F4B-8A83-87432C25E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57563-B18F-9E4D-8BD4-E8BB60A3A7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2200" b="1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(int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[], int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int sum = 0;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for (int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&lt;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sum +=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return sum;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200" b="1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0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0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401136:	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40113b: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401140:	39 f0      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401142:	7d 0b      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401144:	48 63 c8   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401147:	03 14 8f             	add    (%rdi,%rcx,4),%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40114a:	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40114d:	eb f1      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40114f:	89 d0                	mov    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401151:	c3                   	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	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DBAF4DF-13A9-134B-A8AF-880ED550BA1B}"/>
              </a:ext>
            </a:extLst>
          </p:cNvPr>
          <p:cNvCxnSpPr>
            <a:cxnSpLocks/>
          </p:cNvCxnSpPr>
          <p:nvPr/>
        </p:nvCxnSpPr>
        <p:spPr>
          <a:xfrm>
            <a:off x="152400" y="3581400"/>
            <a:ext cx="67056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rved Left Arrow 3">
            <a:extLst>
              <a:ext uri="{FF2B5EF4-FFF2-40B4-BE49-F238E27FC236}">
                <a16:creationId xmlns:a16="http://schemas.microsoft.com/office/drawing/2014/main" id="{F31C0FAC-3B80-4A43-9AED-C77F0B733098}"/>
              </a:ext>
            </a:extLst>
          </p:cNvPr>
          <p:cNvSpPr/>
          <p:nvPr/>
        </p:nvSpPr>
        <p:spPr>
          <a:xfrm>
            <a:off x="7239000" y="2667000"/>
            <a:ext cx="1143000" cy="12954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ADF558-7D29-FF43-8BCB-DB9DA466EAF5}"/>
              </a:ext>
            </a:extLst>
          </p:cNvPr>
          <p:cNvSpPr txBox="1"/>
          <p:nvPr/>
        </p:nvSpPr>
        <p:spPr>
          <a:xfrm>
            <a:off x="8583692" y="3075057"/>
            <a:ext cx="23006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make</a:t>
            </a:r>
          </a:p>
          <a:p>
            <a:pPr algn="l"/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objdump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-d sum </a:t>
            </a:r>
          </a:p>
        </p:txBody>
      </p:sp>
    </p:spTree>
    <p:extLst>
      <p:ext uri="{BB962C8B-B14F-4D97-AF65-F5344CB8AC3E}">
        <p14:creationId xmlns:p14="http://schemas.microsoft.com/office/powerpoint/2010/main" val="40903611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401136:	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40113b: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401140:	39 f0                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401142:	7d 0b                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401144:	48 63 c8             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401147:	03 14 8f             	add    (%rdi,%rcx,4),%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40114a:	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40114d:	eb f1                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40114f:	89 d0                	mov   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401151:	c3                   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6126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401136:	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40113b: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401140:	39 f0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401142:	7d 0b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401144:	48 63 c8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401147:	03 14 8f             	add    (%rdi,%rcx,4),%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40114a:	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40114d:	eb f1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40114f:	89 d0                	mov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401151:	c3   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Left Brace 3">
            <a:extLst>
              <a:ext uri="{FF2B5EF4-FFF2-40B4-BE49-F238E27FC236}">
                <a16:creationId xmlns:a16="http://schemas.microsoft.com/office/drawing/2014/main" id="{7F85CA10-2D6D-4D4C-9654-C5B9213A90A4}"/>
              </a:ext>
            </a:extLst>
          </p:cNvPr>
          <p:cNvSpPr/>
          <p:nvPr/>
        </p:nvSpPr>
        <p:spPr>
          <a:xfrm rot="16200000">
            <a:off x="2324100" y="-571500"/>
            <a:ext cx="533400" cy="48768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0B1C25-1214-5D46-B2B3-E51F83D49DE7}"/>
              </a:ext>
            </a:extLst>
          </p:cNvPr>
          <p:cNvSpPr/>
          <p:nvPr/>
        </p:nvSpPr>
        <p:spPr bwMode="auto">
          <a:xfrm>
            <a:off x="181707" y="2256692"/>
            <a:ext cx="5914293" cy="14009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This is the name of the function (same as C) and the memory address where the code for this function starts.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42126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401136: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40113b: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401140: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39 f0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401142: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7d 0b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401144: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48 63 c8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401147: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03 14 8f             	add    (%rdi,%rcx,4),%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40114a: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40114d: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eb f1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40114f: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89 d0                	mov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401151: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c3   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0C6AF1-DB66-2F4E-96E5-61A8A7E35E7A}"/>
              </a:ext>
            </a:extLst>
          </p:cNvPr>
          <p:cNvSpPr/>
          <p:nvPr/>
        </p:nvSpPr>
        <p:spPr bwMode="auto">
          <a:xfrm>
            <a:off x="2590800" y="2499946"/>
            <a:ext cx="6248400" cy="14009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These are the memory addresses where each of the instructions live.  Sequential instructions are sequential in memory.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566E2E5D-AAE3-5F4B-A951-B6E7B61163E2}"/>
              </a:ext>
            </a:extLst>
          </p:cNvPr>
          <p:cNvSpPr/>
          <p:nvPr/>
        </p:nvSpPr>
        <p:spPr>
          <a:xfrm rot="10800000">
            <a:off x="1752600" y="1752600"/>
            <a:ext cx="533400" cy="31242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6623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401136:	b8 00 00 00 00      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40113b: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00 00 00 00      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401140:	39 f0               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401142:	7d 0b               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401144:	48 63 c8            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401147:	03 14 8f            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add    (%rdi,%rcx,4),%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40114a:	83 c0 01            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40114d:	eb f1               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40114f:	89 d0               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mov   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401151:	c3                  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62CEFA4-32C7-D04A-B134-79636ECC614D}"/>
              </a:ext>
            </a:extLst>
          </p:cNvPr>
          <p:cNvSpPr/>
          <p:nvPr/>
        </p:nvSpPr>
        <p:spPr bwMode="auto">
          <a:xfrm>
            <a:off x="228600" y="2485292"/>
            <a:ext cx="4800600" cy="14009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This is the assembly code: human-readable versions of each machine code instruction.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E65DF37F-AE3B-184C-B30E-83DCC2F3724A}"/>
              </a:ext>
            </a:extLst>
          </p:cNvPr>
          <p:cNvSpPr/>
          <p:nvPr/>
        </p:nvSpPr>
        <p:spPr>
          <a:xfrm>
            <a:off x="5257800" y="1737946"/>
            <a:ext cx="533400" cy="3138854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3569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401136: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b8 00 00 00 00       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40113b: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00 00 00 00       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401140: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39 f0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401142: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7d 0b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401144: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48 63 c8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401147: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03 14 8f             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add    (%rdi,%rcx,4),%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40114a: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83 c0 01             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40114d: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eb f1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40114f: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89 d0                	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401151:	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c3   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7EE02A-9BAB-8647-A8DD-171B2E5DB9A8}"/>
              </a:ext>
            </a:extLst>
          </p:cNvPr>
          <p:cNvSpPr/>
          <p:nvPr/>
        </p:nvSpPr>
        <p:spPr bwMode="auto">
          <a:xfrm>
            <a:off x="5791200" y="1935773"/>
            <a:ext cx="5715000" cy="23314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This is the machine code: raw hexadecimal instructions, representing binary as read by the computer.  Different instructions require a varying number of bytes.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CAB33AE4-435C-E74C-950E-1C2974DCE927}"/>
              </a:ext>
            </a:extLst>
          </p:cNvPr>
          <p:cNvSpPr/>
          <p:nvPr/>
        </p:nvSpPr>
        <p:spPr>
          <a:xfrm rot="10800000">
            <a:off x="4800600" y="1676400"/>
            <a:ext cx="533400" cy="32004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4973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401136:	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40113b: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401140:	39 f0                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401142:	7d 0b                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401144:	48 63 c8             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401147:	03 14 8f             	add    (%rdi,%rcx,4),%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40114a:	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40114d:	eb f1                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40114f:	89 d0                	mov   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401151:	c3                   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7023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401136:	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40113b: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401140:	39 f0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401142:	7d 0b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401144:	48 63 c8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401147:	03 14 8f             	add    (%rdi,%rcx,4),%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40114a:	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40114d:	eb f1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40114f:	89 d0                	mov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401151:	c3   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4BFBF5-2CF9-0E4E-BE78-8A0C6056E73F}"/>
              </a:ext>
            </a:extLst>
          </p:cNvPr>
          <p:cNvSpPr/>
          <p:nvPr/>
        </p:nvSpPr>
        <p:spPr bwMode="auto">
          <a:xfrm>
            <a:off x="3886200" y="5380892"/>
            <a:ext cx="4343400" cy="10961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Each instruction has an operation name ("opcode").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07FC78E-4EB6-DB48-BC73-2FE4538DFFAD}"/>
              </a:ext>
            </a:extLst>
          </p:cNvPr>
          <p:cNvCxnSpPr>
            <a:cxnSpLocks/>
            <a:stCxn id="4" idx="0"/>
          </p:cNvCxnSpPr>
          <p:nvPr/>
        </p:nvCxnSpPr>
        <p:spPr>
          <a:xfrm flipV="1">
            <a:off x="6057900" y="3886200"/>
            <a:ext cx="114300" cy="149469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18753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401136:	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40113b: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401140:	39 f0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401142:	7d 0b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401144:	48 63 c8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401147:	03 14 8f             	add    (%rdi,%rcx,4),%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40114a:	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40114d:	eb f1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40114f:	89 d0                	mov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401151:	c3   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4BFBF5-2CF9-0E4E-BE78-8A0C6056E73F}"/>
              </a:ext>
            </a:extLst>
          </p:cNvPr>
          <p:cNvSpPr/>
          <p:nvPr/>
        </p:nvSpPr>
        <p:spPr bwMode="auto">
          <a:xfrm>
            <a:off x="5410200" y="4542692"/>
            <a:ext cx="4572000" cy="10961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Each instruction can also have arguments ("operands").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798F70E0-BFDD-1240-AED9-D603C2903A97}"/>
              </a:ext>
            </a:extLst>
          </p:cNvPr>
          <p:cNvSpPr/>
          <p:nvPr/>
        </p:nvSpPr>
        <p:spPr>
          <a:xfrm rot="16200000">
            <a:off x="7429500" y="3355730"/>
            <a:ext cx="533400" cy="1524000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7396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401136:	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40113b: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401140:	39 f0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401142:	7d 0b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401144:	48 63 c8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401147:	03 14 8f             	add    (%rdi,%rcx,4),%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40114a:	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40114d:	eb f1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40114f:	89 d0                	mov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401151:	c3   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4BFBF5-2CF9-0E4E-BE78-8A0C6056E73F}"/>
              </a:ext>
            </a:extLst>
          </p:cNvPr>
          <p:cNvSpPr/>
          <p:nvPr/>
        </p:nvSpPr>
        <p:spPr bwMode="auto">
          <a:xfrm>
            <a:off x="5562600" y="5380892"/>
            <a:ext cx="5334000" cy="10961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b="1" dirty="0">
                <a:latin typeface="+mn-lt"/>
                <a:cs typeface="Courier New" panose="02070309020205020404" pitchFamily="49" charset="0"/>
              </a:rPr>
              <a:t>$[number] 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means a constant value, or "immediate" (e.g. 1 here).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07FC78E-4EB6-DB48-BC73-2FE4538DFFAD}"/>
              </a:ext>
            </a:extLst>
          </p:cNvPr>
          <p:cNvCxnSpPr>
            <a:cxnSpLocks/>
            <a:stCxn id="4" idx="0"/>
          </p:cNvCxnSpPr>
          <p:nvPr/>
        </p:nvCxnSpPr>
        <p:spPr>
          <a:xfrm flipH="1" flipV="1">
            <a:off x="7467600" y="3962400"/>
            <a:ext cx="762000" cy="141849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46993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85BD-BFCB-914D-9E0A-60331F51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5509-8A26-E948-847A-625C46E9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0000000000401136 &lt;</a:t>
            </a:r>
            <a:r>
              <a:rPr lang="en-US" sz="24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4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401136:	b8 00 00 00 00       	mov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40113b: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00 00 00 00       	mov   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401140:	39 f0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401142:	7d 0b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jge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40114f &lt;sum_array+0x19&gt;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401144:	48 63 c8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401147:	03 14 8f             	add    (%rdi,%rcx,4),%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40114a:	83 c0 01             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40114d:	eb f1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401140 &lt;sum_array+0xa&gt;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40114f:	89 d0                	mov    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401151:	c3                   	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4BFBF5-2CF9-0E4E-BE78-8A0C6056E73F}"/>
              </a:ext>
            </a:extLst>
          </p:cNvPr>
          <p:cNvSpPr/>
          <p:nvPr/>
        </p:nvSpPr>
        <p:spPr bwMode="auto">
          <a:xfrm>
            <a:off x="5562600" y="5380892"/>
            <a:ext cx="5943600" cy="10961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b="1" dirty="0">
                <a:latin typeface="+mn-lt"/>
                <a:cs typeface="Courier New" panose="02070309020205020404" pitchFamily="49" charset="0"/>
              </a:rPr>
              <a:t>%[name] 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identifies a register, a storage location on the CPU (e.g., 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eax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here).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07FC78E-4EB6-DB48-BC73-2FE4538DFFAD}"/>
              </a:ext>
            </a:extLst>
          </p:cNvPr>
          <p:cNvCxnSpPr>
            <a:cxnSpLocks/>
            <a:stCxn id="4" idx="0"/>
          </p:cNvCxnSpPr>
          <p:nvPr/>
        </p:nvCxnSpPr>
        <p:spPr>
          <a:xfrm flipH="1" flipV="1">
            <a:off x="8229600" y="3962400"/>
            <a:ext cx="304800" cy="141849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68300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35ACB-E81E-704A-B5F6-0D68C2D58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🌟 Keep a resource guide handy 🌟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39F99E-3331-AD4B-BE8C-F92CF9E95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https://web.stanford.edu/class/cs107/resources/x86-64-reference.pdf</a:t>
            </a:r>
            <a:endParaRPr lang="en-US" dirty="0"/>
          </a:p>
          <a:p>
            <a:r>
              <a:rPr lang="en-US" dirty="0"/>
              <a:t>B&amp;O book:</a:t>
            </a:r>
          </a:p>
          <a:p>
            <a:pPr lvl="1"/>
            <a:r>
              <a:rPr lang="en-US" dirty="0"/>
              <a:t>Canvas -&gt; Files</a:t>
            </a:r>
            <a:br>
              <a:rPr lang="en-US" dirty="0"/>
            </a:br>
            <a:r>
              <a:rPr lang="en-US" dirty="0"/>
              <a:t>-&gt; Bryant_OHallaron_ch3.1-3.8.pdf</a:t>
            </a:r>
          </a:p>
          <a:p>
            <a:r>
              <a:rPr lang="en-US" dirty="0"/>
              <a:t>It’s like learning how to read—though not speak—a new language!</a:t>
            </a:r>
          </a:p>
        </p:txBody>
      </p:sp>
    </p:spTree>
    <p:extLst>
      <p:ext uri="{BB962C8B-B14F-4D97-AF65-F5344CB8AC3E}">
        <p14:creationId xmlns:p14="http://schemas.microsoft.com/office/powerpoint/2010/main" val="3547421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8C947-57AD-D24B-BFF0-AC3A672C5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Assembly Abstraction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89531A-D744-BF4B-91F8-D1500BB199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 abstracts away the low-level details of machine code.  It lets us work using variables, variable types, and other higher-level abstractions.</a:t>
            </a:r>
          </a:p>
          <a:p>
            <a:r>
              <a:rPr lang="en-US" dirty="0"/>
              <a:t>C and other languages let us write code that works on most machines.</a:t>
            </a:r>
          </a:p>
          <a:p>
            <a:r>
              <a:rPr lang="en-US" dirty="0"/>
              <a:t>Assembly code is just bytes!  No variable types, no type checking, etc.</a:t>
            </a:r>
          </a:p>
          <a:p>
            <a:r>
              <a:rPr lang="en-US" dirty="0"/>
              <a:t>Assembly/machine code is processor-specific.</a:t>
            </a:r>
          </a:p>
          <a:p>
            <a:r>
              <a:rPr lang="en-US" dirty="0"/>
              <a:t>What is the level of abstraction for assembly code?</a:t>
            </a:r>
          </a:p>
        </p:txBody>
      </p:sp>
    </p:spTree>
    <p:extLst>
      <p:ext uri="{BB962C8B-B14F-4D97-AF65-F5344CB8AC3E}">
        <p14:creationId xmlns:p14="http://schemas.microsoft.com/office/powerpoint/2010/main" val="503812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4C726-37D1-1440-B3FB-60E30C9CB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Registers</a:t>
            </a:r>
          </a:p>
        </p:txBody>
      </p:sp>
      <p:sp>
        <p:nvSpPr>
          <p:cNvPr id="4" name="Frame 3">
            <a:extLst>
              <a:ext uri="{FF2B5EF4-FFF2-40B4-BE49-F238E27FC236}">
                <a16:creationId xmlns:a16="http://schemas.microsoft.com/office/drawing/2014/main" id="{18F7A401-1CD7-7547-97EE-00C2CF54B8D3}"/>
              </a:ext>
            </a:extLst>
          </p:cNvPr>
          <p:cNvSpPr/>
          <p:nvPr/>
        </p:nvSpPr>
        <p:spPr>
          <a:xfrm>
            <a:off x="5545393" y="356419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575BA6-E194-574A-A69F-1DE12DD11A2E}"/>
              </a:ext>
            </a:extLst>
          </p:cNvPr>
          <p:cNvSpPr txBox="1"/>
          <p:nvPr/>
        </p:nvSpPr>
        <p:spPr>
          <a:xfrm>
            <a:off x="5761667" y="4090220"/>
            <a:ext cx="710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7" name="Frame 6">
            <a:extLst>
              <a:ext uri="{FF2B5EF4-FFF2-40B4-BE49-F238E27FC236}">
                <a16:creationId xmlns:a16="http://schemas.microsoft.com/office/drawing/2014/main" id="{10DBAE50-2AD4-364F-9BE0-FB2069F861AF}"/>
              </a:ext>
            </a:extLst>
          </p:cNvPr>
          <p:cNvSpPr/>
          <p:nvPr/>
        </p:nvSpPr>
        <p:spPr>
          <a:xfrm>
            <a:off x="5530645" y="3581400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547377F8-10CD-2545-8297-BBA3805346D0}"/>
              </a:ext>
            </a:extLst>
          </p:cNvPr>
          <p:cNvSpPr/>
          <p:nvPr/>
        </p:nvSpPr>
        <p:spPr>
          <a:xfrm>
            <a:off x="5518355" y="3603522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1" name="Frame 10">
            <a:extLst>
              <a:ext uri="{FF2B5EF4-FFF2-40B4-BE49-F238E27FC236}">
                <a16:creationId xmlns:a16="http://schemas.microsoft.com/office/drawing/2014/main" id="{4AA0B03F-1D16-4F41-B103-D8A8D5ABBC31}"/>
              </a:ext>
            </a:extLst>
          </p:cNvPr>
          <p:cNvSpPr/>
          <p:nvPr/>
        </p:nvSpPr>
        <p:spPr>
          <a:xfrm>
            <a:off x="5533103" y="3574026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3" name="Frame 12">
            <a:extLst>
              <a:ext uri="{FF2B5EF4-FFF2-40B4-BE49-F238E27FC236}">
                <a16:creationId xmlns:a16="http://schemas.microsoft.com/office/drawing/2014/main" id="{5FA0ECC3-8384-FA4D-A2CC-E165E857BB4F}"/>
              </a:ext>
            </a:extLst>
          </p:cNvPr>
          <p:cNvSpPr/>
          <p:nvPr/>
        </p:nvSpPr>
        <p:spPr>
          <a:xfrm>
            <a:off x="5528187" y="35961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5CDBED10-53DD-8A43-98F7-985982238203}"/>
              </a:ext>
            </a:extLst>
          </p:cNvPr>
          <p:cNvSpPr/>
          <p:nvPr/>
        </p:nvSpPr>
        <p:spPr>
          <a:xfrm>
            <a:off x="5524500" y="3592461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7" name="Frame 16">
            <a:extLst>
              <a:ext uri="{FF2B5EF4-FFF2-40B4-BE49-F238E27FC236}">
                <a16:creationId xmlns:a16="http://schemas.microsoft.com/office/drawing/2014/main" id="{1AA16E9B-8D3C-9B4D-83B5-E55E48FEC4CC}"/>
              </a:ext>
            </a:extLst>
          </p:cNvPr>
          <p:cNvSpPr/>
          <p:nvPr/>
        </p:nvSpPr>
        <p:spPr>
          <a:xfrm>
            <a:off x="5528187" y="3592461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9" name="Frame 18">
            <a:extLst>
              <a:ext uri="{FF2B5EF4-FFF2-40B4-BE49-F238E27FC236}">
                <a16:creationId xmlns:a16="http://schemas.microsoft.com/office/drawing/2014/main" id="{1AA735BE-37CB-974B-AAAE-F75F7238B24E}"/>
              </a:ext>
            </a:extLst>
          </p:cNvPr>
          <p:cNvSpPr/>
          <p:nvPr/>
        </p:nvSpPr>
        <p:spPr>
          <a:xfrm>
            <a:off x="5520813" y="358877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1" name="Frame 20">
            <a:extLst>
              <a:ext uri="{FF2B5EF4-FFF2-40B4-BE49-F238E27FC236}">
                <a16:creationId xmlns:a16="http://schemas.microsoft.com/office/drawing/2014/main" id="{C2F96052-80D7-304A-A978-5822B0910F0C}"/>
              </a:ext>
            </a:extLst>
          </p:cNvPr>
          <p:cNvSpPr/>
          <p:nvPr/>
        </p:nvSpPr>
        <p:spPr>
          <a:xfrm>
            <a:off x="5525729" y="3587545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3" name="Frame 22">
            <a:extLst>
              <a:ext uri="{FF2B5EF4-FFF2-40B4-BE49-F238E27FC236}">
                <a16:creationId xmlns:a16="http://schemas.microsoft.com/office/drawing/2014/main" id="{A355DFFE-837F-304B-959C-BFA588AF689E}"/>
              </a:ext>
            </a:extLst>
          </p:cNvPr>
          <p:cNvSpPr/>
          <p:nvPr/>
        </p:nvSpPr>
        <p:spPr>
          <a:xfrm>
            <a:off x="5525729" y="3566652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5" name="Frame 24">
            <a:extLst>
              <a:ext uri="{FF2B5EF4-FFF2-40B4-BE49-F238E27FC236}">
                <a16:creationId xmlns:a16="http://schemas.microsoft.com/office/drawing/2014/main" id="{701CE872-83DC-7349-8F64-AD8C860FD091}"/>
              </a:ext>
            </a:extLst>
          </p:cNvPr>
          <p:cNvSpPr/>
          <p:nvPr/>
        </p:nvSpPr>
        <p:spPr>
          <a:xfrm>
            <a:off x="5525729" y="3576483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7" name="Frame 26">
            <a:extLst>
              <a:ext uri="{FF2B5EF4-FFF2-40B4-BE49-F238E27FC236}">
                <a16:creationId xmlns:a16="http://schemas.microsoft.com/office/drawing/2014/main" id="{DE41A969-D3D3-E648-80E6-748150AE7E06}"/>
              </a:ext>
            </a:extLst>
          </p:cNvPr>
          <p:cNvSpPr/>
          <p:nvPr/>
        </p:nvSpPr>
        <p:spPr>
          <a:xfrm>
            <a:off x="5540477" y="3574026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9" name="Frame 28">
            <a:extLst>
              <a:ext uri="{FF2B5EF4-FFF2-40B4-BE49-F238E27FC236}">
                <a16:creationId xmlns:a16="http://schemas.microsoft.com/office/drawing/2014/main" id="{EA61347B-ADB3-2443-AAB2-20B5F082D548}"/>
              </a:ext>
            </a:extLst>
          </p:cNvPr>
          <p:cNvSpPr/>
          <p:nvPr/>
        </p:nvSpPr>
        <p:spPr>
          <a:xfrm>
            <a:off x="5524498" y="357156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1" name="Frame 30">
            <a:extLst>
              <a:ext uri="{FF2B5EF4-FFF2-40B4-BE49-F238E27FC236}">
                <a16:creationId xmlns:a16="http://schemas.microsoft.com/office/drawing/2014/main" id="{E06EE7D7-F4F8-D647-B102-74CA9B3B7B42}"/>
              </a:ext>
            </a:extLst>
          </p:cNvPr>
          <p:cNvSpPr/>
          <p:nvPr/>
        </p:nvSpPr>
        <p:spPr>
          <a:xfrm>
            <a:off x="5524499" y="356419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3" name="Frame 32">
            <a:extLst>
              <a:ext uri="{FF2B5EF4-FFF2-40B4-BE49-F238E27FC236}">
                <a16:creationId xmlns:a16="http://schemas.microsoft.com/office/drawing/2014/main" id="{8415A861-4231-3D40-B1AA-953465B7844B}"/>
              </a:ext>
            </a:extLst>
          </p:cNvPr>
          <p:cNvSpPr/>
          <p:nvPr/>
        </p:nvSpPr>
        <p:spPr>
          <a:xfrm>
            <a:off x="5551538" y="358877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5" name="Frame 34">
            <a:extLst>
              <a:ext uri="{FF2B5EF4-FFF2-40B4-BE49-F238E27FC236}">
                <a16:creationId xmlns:a16="http://schemas.microsoft.com/office/drawing/2014/main" id="{B4358E3F-E925-4C4F-BA28-760C6844C386}"/>
              </a:ext>
            </a:extLst>
          </p:cNvPr>
          <p:cNvSpPr/>
          <p:nvPr/>
        </p:nvSpPr>
        <p:spPr>
          <a:xfrm>
            <a:off x="5524496" y="3603522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3225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4C726-37D1-1440-B3FB-60E30C9CB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Registers</a:t>
            </a:r>
          </a:p>
        </p:txBody>
      </p:sp>
      <p:sp>
        <p:nvSpPr>
          <p:cNvPr id="4" name="Frame 3">
            <a:extLst>
              <a:ext uri="{FF2B5EF4-FFF2-40B4-BE49-F238E27FC236}">
                <a16:creationId xmlns:a16="http://schemas.microsoft.com/office/drawing/2014/main" id="{18F7A401-1CD7-7547-97EE-00C2CF54B8D3}"/>
              </a:ext>
            </a:extLst>
          </p:cNvPr>
          <p:cNvSpPr/>
          <p:nvPr/>
        </p:nvSpPr>
        <p:spPr>
          <a:xfrm>
            <a:off x="2286000" y="1919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575BA6-E194-574A-A69F-1DE12DD11A2E}"/>
              </a:ext>
            </a:extLst>
          </p:cNvPr>
          <p:cNvSpPr txBox="1"/>
          <p:nvPr/>
        </p:nvSpPr>
        <p:spPr>
          <a:xfrm>
            <a:off x="2502274" y="2445774"/>
            <a:ext cx="710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7" name="Frame 6">
            <a:extLst>
              <a:ext uri="{FF2B5EF4-FFF2-40B4-BE49-F238E27FC236}">
                <a16:creationId xmlns:a16="http://schemas.microsoft.com/office/drawing/2014/main" id="{10DBAE50-2AD4-364F-9BE0-FB2069F861AF}"/>
              </a:ext>
            </a:extLst>
          </p:cNvPr>
          <p:cNvSpPr/>
          <p:nvPr/>
        </p:nvSpPr>
        <p:spPr>
          <a:xfrm>
            <a:off x="2286000" y="3062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4FB5E0-0130-5A4D-8353-AAC960B0F343}"/>
              </a:ext>
            </a:extLst>
          </p:cNvPr>
          <p:cNvSpPr txBox="1"/>
          <p:nvPr/>
        </p:nvSpPr>
        <p:spPr>
          <a:xfrm>
            <a:off x="2502274" y="3588774"/>
            <a:ext cx="710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rbx</a:t>
            </a:r>
            <a:endParaRPr lang="en-US" dirty="0"/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547377F8-10CD-2545-8297-BBA3805346D0}"/>
              </a:ext>
            </a:extLst>
          </p:cNvPr>
          <p:cNvSpPr/>
          <p:nvPr/>
        </p:nvSpPr>
        <p:spPr>
          <a:xfrm>
            <a:off x="2286000" y="412217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B2C838-F1A8-A946-9C9D-9944D9E53041}"/>
              </a:ext>
            </a:extLst>
          </p:cNvPr>
          <p:cNvSpPr txBox="1"/>
          <p:nvPr/>
        </p:nvSpPr>
        <p:spPr>
          <a:xfrm>
            <a:off x="2515098" y="4648200"/>
            <a:ext cx="697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rcx</a:t>
            </a:r>
            <a:endParaRPr lang="en-US" dirty="0"/>
          </a:p>
        </p:txBody>
      </p:sp>
      <p:sp>
        <p:nvSpPr>
          <p:cNvPr id="11" name="Frame 10">
            <a:extLst>
              <a:ext uri="{FF2B5EF4-FFF2-40B4-BE49-F238E27FC236}">
                <a16:creationId xmlns:a16="http://schemas.microsoft.com/office/drawing/2014/main" id="{4AA0B03F-1D16-4F41-B103-D8A8D5ABBC31}"/>
              </a:ext>
            </a:extLst>
          </p:cNvPr>
          <p:cNvSpPr/>
          <p:nvPr/>
        </p:nvSpPr>
        <p:spPr>
          <a:xfrm>
            <a:off x="2286000" y="5181600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7E180C-58C5-BF49-B557-AAB934F19235}"/>
              </a:ext>
            </a:extLst>
          </p:cNvPr>
          <p:cNvSpPr txBox="1"/>
          <p:nvPr/>
        </p:nvSpPr>
        <p:spPr>
          <a:xfrm>
            <a:off x="2502274" y="5707626"/>
            <a:ext cx="710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rdx</a:t>
            </a:r>
            <a:endParaRPr lang="en-US" dirty="0"/>
          </a:p>
        </p:txBody>
      </p:sp>
      <p:sp>
        <p:nvSpPr>
          <p:cNvPr id="13" name="Frame 12">
            <a:extLst>
              <a:ext uri="{FF2B5EF4-FFF2-40B4-BE49-F238E27FC236}">
                <a16:creationId xmlns:a16="http://schemas.microsoft.com/office/drawing/2014/main" id="{5FA0ECC3-8384-FA4D-A2CC-E165E857BB4F}"/>
              </a:ext>
            </a:extLst>
          </p:cNvPr>
          <p:cNvSpPr/>
          <p:nvPr/>
        </p:nvSpPr>
        <p:spPr>
          <a:xfrm>
            <a:off x="4495800" y="1919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A670158-CDAB-9D40-87CB-4700F0B79E59}"/>
              </a:ext>
            </a:extLst>
          </p:cNvPr>
          <p:cNvSpPr txBox="1"/>
          <p:nvPr/>
        </p:nvSpPr>
        <p:spPr>
          <a:xfrm>
            <a:off x="4789018" y="2445774"/>
            <a:ext cx="6335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rsi</a:t>
            </a:r>
            <a:endParaRPr lang="en-US" dirty="0"/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5CDBED10-53DD-8A43-98F7-985982238203}"/>
              </a:ext>
            </a:extLst>
          </p:cNvPr>
          <p:cNvSpPr/>
          <p:nvPr/>
        </p:nvSpPr>
        <p:spPr>
          <a:xfrm>
            <a:off x="4495800" y="3062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9D6A24-1904-DC40-AF59-7D818B6711AB}"/>
              </a:ext>
            </a:extLst>
          </p:cNvPr>
          <p:cNvSpPr txBox="1"/>
          <p:nvPr/>
        </p:nvSpPr>
        <p:spPr>
          <a:xfrm>
            <a:off x="4776194" y="3588774"/>
            <a:ext cx="646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rdi</a:t>
            </a:r>
            <a:endParaRPr lang="en-US" dirty="0"/>
          </a:p>
        </p:txBody>
      </p:sp>
      <p:sp>
        <p:nvSpPr>
          <p:cNvPr id="17" name="Frame 16">
            <a:extLst>
              <a:ext uri="{FF2B5EF4-FFF2-40B4-BE49-F238E27FC236}">
                <a16:creationId xmlns:a16="http://schemas.microsoft.com/office/drawing/2014/main" id="{1AA16E9B-8D3C-9B4D-83B5-E55E48FEC4CC}"/>
              </a:ext>
            </a:extLst>
          </p:cNvPr>
          <p:cNvSpPr/>
          <p:nvPr/>
        </p:nvSpPr>
        <p:spPr>
          <a:xfrm>
            <a:off x="4495800" y="412217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CE4751F-0A56-0D42-A929-6B7BC5EE5172}"/>
              </a:ext>
            </a:extLst>
          </p:cNvPr>
          <p:cNvSpPr txBox="1"/>
          <p:nvPr/>
        </p:nvSpPr>
        <p:spPr>
          <a:xfrm>
            <a:off x="4699250" y="4648200"/>
            <a:ext cx="72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rbp</a:t>
            </a:r>
            <a:endParaRPr lang="en-US" dirty="0"/>
          </a:p>
        </p:txBody>
      </p:sp>
      <p:sp>
        <p:nvSpPr>
          <p:cNvPr id="19" name="Frame 18">
            <a:extLst>
              <a:ext uri="{FF2B5EF4-FFF2-40B4-BE49-F238E27FC236}">
                <a16:creationId xmlns:a16="http://schemas.microsoft.com/office/drawing/2014/main" id="{1AA735BE-37CB-974B-AAAE-F75F7238B24E}"/>
              </a:ext>
            </a:extLst>
          </p:cNvPr>
          <p:cNvSpPr/>
          <p:nvPr/>
        </p:nvSpPr>
        <p:spPr>
          <a:xfrm>
            <a:off x="4495800" y="5181600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9C48642-2744-F94D-9DF9-A4D39A304DA9}"/>
              </a:ext>
            </a:extLst>
          </p:cNvPr>
          <p:cNvSpPr txBox="1"/>
          <p:nvPr/>
        </p:nvSpPr>
        <p:spPr>
          <a:xfrm>
            <a:off x="4712074" y="5707626"/>
            <a:ext cx="710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rsp</a:t>
            </a:r>
            <a:endParaRPr lang="en-US" dirty="0"/>
          </a:p>
        </p:txBody>
      </p:sp>
      <p:sp>
        <p:nvSpPr>
          <p:cNvPr id="21" name="Frame 20">
            <a:extLst>
              <a:ext uri="{FF2B5EF4-FFF2-40B4-BE49-F238E27FC236}">
                <a16:creationId xmlns:a16="http://schemas.microsoft.com/office/drawing/2014/main" id="{C2F96052-80D7-304A-A978-5822B0910F0C}"/>
              </a:ext>
            </a:extLst>
          </p:cNvPr>
          <p:cNvSpPr/>
          <p:nvPr/>
        </p:nvSpPr>
        <p:spPr>
          <a:xfrm>
            <a:off x="6705600" y="1919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E68E028-EC04-7F42-8E82-1397E95BA3F7}"/>
              </a:ext>
            </a:extLst>
          </p:cNvPr>
          <p:cNvSpPr txBox="1"/>
          <p:nvPr/>
        </p:nvSpPr>
        <p:spPr>
          <a:xfrm>
            <a:off x="7037291" y="2445774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%r8</a:t>
            </a:r>
          </a:p>
        </p:txBody>
      </p:sp>
      <p:sp>
        <p:nvSpPr>
          <p:cNvPr id="23" name="Frame 22">
            <a:extLst>
              <a:ext uri="{FF2B5EF4-FFF2-40B4-BE49-F238E27FC236}">
                <a16:creationId xmlns:a16="http://schemas.microsoft.com/office/drawing/2014/main" id="{A355DFFE-837F-304B-959C-BFA588AF689E}"/>
              </a:ext>
            </a:extLst>
          </p:cNvPr>
          <p:cNvSpPr/>
          <p:nvPr/>
        </p:nvSpPr>
        <p:spPr>
          <a:xfrm>
            <a:off x="6705600" y="3062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4DD73AF-C99F-E84C-80E1-01C1349DA19D}"/>
              </a:ext>
            </a:extLst>
          </p:cNvPr>
          <p:cNvSpPr txBox="1"/>
          <p:nvPr/>
        </p:nvSpPr>
        <p:spPr>
          <a:xfrm>
            <a:off x="7037291" y="3588774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%r9</a:t>
            </a:r>
          </a:p>
        </p:txBody>
      </p:sp>
      <p:sp>
        <p:nvSpPr>
          <p:cNvPr id="25" name="Frame 24">
            <a:extLst>
              <a:ext uri="{FF2B5EF4-FFF2-40B4-BE49-F238E27FC236}">
                <a16:creationId xmlns:a16="http://schemas.microsoft.com/office/drawing/2014/main" id="{701CE872-83DC-7349-8F64-AD8C860FD091}"/>
              </a:ext>
            </a:extLst>
          </p:cNvPr>
          <p:cNvSpPr/>
          <p:nvPr/>
        </p:nvSpPr>
        <p:spPr>
          <a:xfrm>
            <a:off x="6705600" y="412217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1C1EF45-EF46-A446-A283-3AC334441E29}"/>
              </a:ext>
            </a:extLst>
          </p:cNvPr>
          <p:cNvSpPr txBox="1"/>
          <p:nvPr/>
        </p:nvSpPr>
        <p:spPr>
          <a:xfrm>
            <a:off x="6909050" y="4648200"/>
            <a:ext cx="72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%r10</a:t>
            </a:r>
          </a:p>
        </p:txBody>
      </p:sp>
      <p:sp>
        <p:nvSpPr>
          <p:cNvPr id="27" name="Frame 26">
            <a:extLst>
              <a:ext uri="{FF2B5EF4-FFF2-40B4-BE49-F238E27FC236}">
                <a16:creationId xmlns:a16="http://schemas.microsoft.com/office/drawing/2014/main" id="{DE41A969-D3D3-E648-80E6-748150AE7E06}"/>
              </a:ext>
            </a:extLst>
          </p:cNvPr>
          <p:cNvSpPr/>
          <p:nvPr/>
        </p:nvSpPr>
        <p:spPr>
          <a:xfrm>
            <a:off x="6705600" y="5181600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210BF9C-2030-B84F-B6FF-DDF3D5D26B15}"/>
              </a:ext>
            </a:extLst>
          </p:cNvPr>
          <p:cNvSpPr txBox="1"/>
          <p:nvPr/>
        </p:nvSpPr>
        <p:spPr>
          <a:xfrm>
            <a:off x="6926171" y="5707626"/>
            <a:ext cx="706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%r11</a:t>
            </a:r>
          </a:p>
        </p:txBody>
      </p:sp>
      <p:sp>
        <p:nvSpPr>
          <p:cNvPr id="29" name="Frame 28">
            <a:extLst>
              <a:ext uri="{FF2B5EF4-FFF2-40B4-BE49-F238E27FC236}">
                <a16:creationId xmlns:a16="http://schemas.microsoft.com/office/drawing/2014/main" id="{EA61347B-ADB3-2443-AAB2-20B5F082D548}"/>
              </a:ext>
            </a:extLst>
          </p:cNvPr>
          <p:cNvSpPr/>
          <p:nvPr/>
        </p:nvSpPr>
        <p:spPr>
          <a:xfrm>
            <a:off x="8915400" y="1919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3F73724-E59E-A44D-8A60-91BA6349821A}"/>
              </a:ext>
            </a:extLst>
          </p:cNvPr>
          <p:cNvSpPr txBox="1"/>
          <p:nvPr/>
        </p:nvSpPr>
        <p:spPr>
          <a:xfrm>
            <a:off x="9118850" y="2445774"/>
            <a:ext cx="72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%r12</a:t>
            </a:r>
          </a:p>
        </p:txBody>
      </p:sp>
      <p:sp>
        <p:nvSpPr>
          <p:cNvPr id="31" name="Frame 30">
            <a:extLst>
              <a:ext uri="{FF2B5EF4-FFF2-40B4-BE49-F238E27FC236}">
                <a16:creationId xmlns:a16="http://schemas.microsoft.com/office/drawing/2014/main" id="{E06EE7D7-F4F8-D647-B102-74CA9B3B7B42}"/>
              </a:ext>
            </a:extLst>
          </p:cNvPr>
          <p:cNvSpPr/>
          <p:nvPr/>
        </p:nvSpPr>
        <p:spPr>
          <a:xfrm>
            <a:off x="8915400" y="3062748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7E26BEC-955D-824D-87C2-9BB880894A21}"/>
              </a:ext>
            </a:extLst>
          </p:cNvPr>
          <p:cNvSpPr txBox="1"/>
          <p:nvPr/>
        </p:nvSpPr>
        <p:spPr>
          <a:xfrm>
            <a:off x="9118850" y="3588774"/>
            <a:ext cx="72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%r13</a:t>
            </a:r>
          </a:p>
        </p:txBody>
      </p:sp>
      <p:sp>
        <p:nvSpPr>
          <p:cNvPr id="33" name="Frame 32">
            <a:extLst>
              <a:ext uri="{FF2B5EF4-FFF2-40B4-BE49-F238E27FC236}">
                <a16:creationId xmlns:a16="http://schemas.microsoft.com/office/drawing/2014/main" id="{8415A861-4231-3D40-B1AA-953465B7844B}"/>
              </a:ext>
            </a:extLst>
          </p:cNvPr>
          <p:cNvSpPr/>
          <p:nvPr/>
        </p:nvSpPr>
        <p:spPr>
          <a:xfrm>
            <a:off x="8915400" y="4122174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332EC50-A9D0-5440-9BF1-AF2D7F5A2E9E}"/>
              </a:ext>
            </a:extLst>
          </p:cNvPr>
          <p:cNvSpPr txBox="1"/>
          <p:nvPr/>
        </p:nvSpPr>
        <p:spPr>
          <a:xfrm>
            <a:off x="9118850" y="4648200"/>
            <a:ext cx="72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%r14</a:t>
            </a:r>
          </a:p>
        </p:txBody>
      </p:sp>
      <p:sp>
        <p:nvSpPr>
          <p:cNvPr id="35" name="Frame 34">
            <a:extLst>
              <a:ext uri="{FF2B5EF4-FFF2-40B4-BE49-F238E27FC236}">
                <a16:creationId xmlns:a16="http://schemas.microsoft.com/office/drawing/2014/main" id="{B4358E3F-E925-4C4F-BA28-760C6844C386}"/>
              </a:ext>
            </a:extLst>
          </p:cNvPr>
          <p:cNvSpPr/>
          <p:nvPr/>
        </p:nvSpPr>
        <p:spPr>
          <a:xfrm>
            <a:off x="8915400" y="5181600"/>
            <a:ext cx="1143000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40E0106-C378-AF44-B8DB-D68D1663CBC2}"/>
              </a:ext>
            </a:extLst>
          </p:cNvPr>
          <p:cNvSpPr txBox="1"/>
          <p:nvPr/>
        </p:nvSpPr>
        <p:spPr>
          <a:xfrm>
            <a:off x="9118850" y="5707626"/>
            <a:ext cx="72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%r15</a:t>
            </a:r>
          </a:p>
        </p:txBody>
      </p:sp>
    </p:spTree>
    <p:extLst>
      <p:ext uri="{BB962C8B-B14F-4D97-AF65-F5344CB8AC3E}">
        <p14:creationId xmlns:p14="http://schemas.microsoft.com/office/powerpoint/2010/main" val="14191018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29E9E-84F6-534B-8F6A-2124579FD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1E5376-E1BB-494D-ADE4-CD5362481E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en-US" sz="6600" dirty="0">
                <a:solidFill>
                  <a:srgbClr val="C00000"/>
                </a:solidFill>
              </a:rPr>
              <a:t>What is a register?</a:t>
            </a:r>
            <a:br>
              <a:rPr lang="en-US" sz="6600" dirty="0">
                <a:solidFill>
                  <a:srgbClr val="C00000"/>
                </a:solidFill>
              </a:rPr>
            </a:br>
            <a:endParaRPr lang="en-US" sz="4400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en-US" sz="5400" dirty="0">
                <a:solidFill>
                  <a:srgbClr val="0070C0"/>
                </a:solidFill>
              </a:rPr>
              <a:t>A register is a fast read/write memory slot right on the CPU that can hold variable values.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5A51C58-AA9F-B348-A773-AA4A10431127}"/>
              </a:ext>
            </a:extLst>
          </p:cNvPr>
          <p:cNvSpPr/>
          <p:nvPr/>
        </p:nvSpPr>
        <p:spPr bwMode="auto">
          <a:xfrm>
            <a:off x="3145971" y="5942366"/>
            <a:ext cx="5823857" cy="5627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Registers are 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not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located in memory.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584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53E5C-26F1-7146-9AA0-69BE97761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E893BE-B79C-9C4D-B46F-2B720D40B3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b="1" dirty="0"/>
              <a:t>register</a:t>
            </a:r>
            <a:r>
              <a:rPr lang="en-US" dirty="0"/>
              <a:t> is a 64-bit space inside the processor.  </a:t>
            </a:r>
          </a:p>
          <a:p>
            <a:r>
              <a:rPr lang="en-US" dirty="0"/>
              <a:t>There are 16 registers, each with a unique name.</a:t>
            </a:r>
          </a:p>
          <a:p>
            <a:r>
              <a:rPr lang="en-US" dirty="0"/>
              <a:t>Registers are like "scratch paper" for the processor.  Data being accessed or manipulated are first moved into registers.  Most ALU operations—that is, arithmetic-logic unit operations—can only act on values stored in registers.</a:t>
            </a:r>
          </a:p>
          <a:p>
            <a:r>
              <a:rPr lang="en-US" dirty="0"/>
              <a:t>Registers also hold parameters and return values for functions.</a:t>
            </a:r>
          </a:p>
          <a:p>
            <a:r>
              <a:rPr lang="en-US" dirty="0"/>
              <a:t>Registers are extremely </a:t>
            </a:r>
            <a:r>
              <a:rPr lang="en-US" i="1" dirty="0"/>
              <a:t>fast</a:t>
            </a:r>
            <a:r>
              <a:rPr lang="en-US" dirty="0"/>
              <a:t> memory!</a:t>
            </a:r>
          </a:p>
          <a:p>
            <a:r>
              <a:rPr lang="en-US" dirty="0"/>
              <a:t>Processor instructions consist mostly of moving data into/out of registers and performing arithmetic operations on them.  This is the level of logic your program must be in to execute!</a:t>
            </a:r>
          </a:p>
        </p:txBody>
      </p:sp>
    </p:spTree>
    <p:extLst>
      <p:ext uri="{BB962C8B-B14F-4D97-AF65-F5344CB8AC3E}">
        <p14:creationId xmlns:p14="http://schemas.microsoft.com/office/powerpoint/2010/main" val="1311464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14E9A-D0E4-6D4D-A455-18344D8CE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Machine-Level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E2809-009B-554C-BBEA-301B5A8755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Assembly instructions manipulate these registers.  For example:</a:t>
            </a:r>
          </a:p>
          <a:p>
            <a:r>
              <a:rPr lang="en-US" dirty="0"/>
              <a:t>One instruction adds two numbers in registers</a:t>
            </a:r>
          </a:p>
          <a:p>
            <a:r>
              <a:rPr lang="en-US" dirty="0"/>
              <a:t>One instruction transfers data from a register to memory</a:t>
            </a:r>
          </a:p>
          <a:p>
            <a:r>
              <a:rPr lang="en-US" dirty="0"/>
              <a:t>One instruction transfers data from memory to a register</a:t>
            </a:r>
          </a:p>
        </p:txBody>
      </p:sp>
    </p:spTree>
    <p:extLst>
      <p:ext uri="{BB962C8B-B14F-4D97-AF65-F5344CB8AC3E}">
        <p14:creationId xmlns:p14="http://schemas.microsoft.com/office/powerpoint/2010/main" val="17104081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FD673-8B5F-3346-925E-89DE45A0C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 architecture</a:t>
            </a:r>
          </a:p>
        </p:txBody>
      </p:sp>
      <p:pic>
        <p:nvPicPr>
          <p:cNvPr id="4" name="Picture 3" descr="A diagram showing the layout of a computer's architecture.  The CPU consists of registers, an &quot;Arithmetic Logic Unit&quot;, and communicates with the rest of the computer, for instance main memory (where the stack/heap/program code live), interfaces to other devices such as USB and Graphics devices and storage disks.">
            <a:extLst>
              <a:ext uri="{FF2B5EF4-FFF2-40B4-BE49-F238E27FC236}">
                <a16:creationId xmlns:a16="http://schemas.microsoft.com/office/drawing/2014/main" id="{AE86827D-4C95-A446-BBF1-538C39D6B69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223646" y="1371600"/>
            <a:ext cx="7439906" cy="5140012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FD9CCE83-0A51-8E44-A0A7-35180D194BE0}"/>
              </a:ext>
            </a:extLst>
          </p:cNvPr>
          <p:cNvSpPr/>
          <p:nvPr/>
        </p:nvSpPr>
        <p:spPr>
          <a:xfrm>
            <a:off x="2544132" y="1762899"/>
            <a:ext cx="2424554" cy="1200329"/>
          </a:xfrm>
          <a:prstGeom prst="round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27A1E48-AF27-A246-8BD2-8D9A3B18DD42}"/>
              </a:ext>
            </a:extLst>
          </p:cNvPr>
          <p:cNvSpPr/>
          <p:nvPr/>
        </p:nvSpPr>
        <p:spPr>
          <a:xfrm>
            <a:off x="7238998" y="2781300"/>
            <a:ext cx="2424553" cy="1295400"/>
          </a:xfrm>
          <a:prstGeom prst="round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C79F9F-09F1-FF4B-BF14-77B4F412DB62}"/>
              </a:ext>
            </a:extLst>
          </p:cNvPr>
          <p:cNvSpPr txBox="1"/>
          <p:nvPr/>
        </p:nvSpPr>
        <p:spPr>
          <a:xfrm>
            <a:off x="9687673" y="2690336"/>
            <a:ext cx="235192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dirty="0"/>
              <a:t>memory</a:t>
            </a:r>
            <a:r>
              <a:rPr lang="en-US" dirty="0"/>
              <a:t> needed</a:t>
            </a:r>
            <a:br>
              <a:rPr lang="en-US" dirty="0"/>
            </a:br>
            <a:r>
              <a:rPr lang="en-US" dirty="0"/>
              <a:t>for program</a:t>
            </a:r>
            <a:br>
              <a:rPr lang="en-US" dirty="0"/>
            </a:br>
            <a:r>
              <a:rPr lang="en-US" dirty="0"/>
              <a:t>execution</a:t>
            </a:r>
            <a:br>
              <a:rPr lang="en-US" dirty="0"/>
            </a:br>
            <a:r>
              <a:rPr lang="en-US" dirty="0"/>
              <a:t>(stack, heap, etc.)</a:t>
            </a:r>
            <a:br>
              <a:rPr lang="en-US" dirty="0"/>
            </a:br>
            <a:r>
              <a:rPr lang="en-US" dirty="0"/>
              <a:t>accessed by address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200B22-A306-CE4E-99FA-1D6C1EF3E1E0}"/>
              </a:ext>
            </a:extLst>
          </p:cNvPr>
          <p:cNvSpPr txBox="1"/>
          <p:nvPr/>
        </p:nvSpPr>
        <p:spPr>
          <a:xfrm>
            <a:off x="152401" y="1762898"/>
            <a:ext cx="22622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registers</a:t>
            </a:r>
            <a:r>
              <a:rPr lang="en-US" dirty="0"/>
              <a:t> accessed by name</a:t>
            </a:r>
          </a:p>
          <a:p>
            <a:r>
              <a:rPr lang="en-US" b="1" dirty="0"/>
              <a:t>ALU</a:t>
            </a:r>
            <a:r>
              <a:rPr lang="en-US" dirty="0"/>
              <a:t> is main workhorse of CPU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53274D-FAF4-FA47-834C-1FB873BFD3FD}"/>
              </a:ext>
            </a:extLst>
          </p:cNvPr>
          <p:cNvSpPr txBox="1"/>
          <p:nvPr/>
        </p:nvSpPr>
        <p:spPr>
          <a:xfrm>
            <a:off x="8839200" y="5833905"/>
            <a:ext cx="30187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dirty="0"/>
              <a:t>disk</a:t>
            </a:r>
            <a:r>
              <a:rPr lang="en-US" dirty="0"/>
              <a:t>/</a:t>
            </a:r>
            <a:r>
              <a:rPr lang="en-US" b="1" dirty="0"/>
              <a:t>server</a:t>
            </a:r>
            <a:r>
              <a:rPr lang="en-US" dirty="0"/>
              <a:t> stores program</a:t>
            </a:r>
            <a:br>
              <a:rPr lang="en-US" dirty="0"/>
            </a:br>
            <a:r>
              <a:rPr lang="en-US" dirty="0"/>
              <a:t>when not executing</a:t>
            </a:r>
          </a:p>
        </p:txBody>
      </p:sp>
    </p:spTree>
    <p:extLst>
      <p:ext uri="{BB962C8B-B14F-4D97-AF65-F5344CB8AC3E}">
        <p14:creationId xmlns:p14="http://schemas.microsoft.com/office/powerpoint/2010/main" val="1373615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/>
      <p:bldP spid="8" grpId="0"/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3C1D4-6998-5C4E-A0CE-E9770D933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GCC And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A322D1-F2E6-8347-9459-E64A909405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GCC compiles your program – it lays out memory on the stack and heap and generates assembly instructions to access and do calculations on those memory locations.</a:t>
            </a:r>
          </a:p>
          <a:p>
            <a:r>
              <a:rPr lang="en-US" dirty="0"/>
              <a:t>Here’s what the “assembly-level abstraction” of C code might look like: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573F6B3-D99F-B74F-921A-12A60A0AB5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1285968"/>
              </p:ext>
            </p:extLst>
          </p:nvPr>
        </p:nvGraphicFramePr>
        <p:xfrm>
          <a:off x="457200" y="3429000"/>
          <a:ext cx="11277600" cy="2499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38800">
                  <a:extLst>
                    <a:ext uri="{9D8B030D-6E8A-4147-A177-3AD203B41FA5}">
                      <a16:colId xmlns:a16="http://schemas.microsoft.com/office/drawing/2014/main" val="165012530"/>
                    </a:ext>
                  </a:extLst>
                </a:gridCol>
                <a:gridCol w="5638800">
                  <a:extLst>
                    <a:ext uri="{9D8B030D-6E8A-4147-A177-3AD203B41FA5}">
                      <a16:colId xmlns:a16="http://schemas.microsoft.com/office/drawing/2014/main" val="1336593305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C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Assembly Abstraction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0017848"/>
                  </a:ext>
                </a:extLst>
              </a:tr>
              <a:tr h="1447800">
                <a:tc>
                  <a:txBody>
                    <a:bodyPr/>
                    <a:lstStyle/>
                    <a:p>
                      <a:r>
                        <a:rPr lang="en-US" sz="4400" b="1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</a:t>
                      </a:r>
                      <a:r>
                        <a:rPr lang="en-US" sz="44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sum = x + y;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buAutoNum type="arabicParenR"/>
                      </a:pPr>
                      <a:r>
                        <a:rPr lang="en-US" sz="2400" dirty="0"/>
                        <a:t>Copy x into register 1</a:t>
                      </a:r>
                    </a:p>
                    <a:p>
                      <a:pPr marL="457200" indent="-457200">
                        <a:buAutoNum type="arabicParenR"/>
                      </a:pPr>
                      <a:r>
                        <a:rPr lang="en-US" sz="2400" dirty="0"/>
                        <a:t>Copy y into register 2</a:t>
                      </a:r>
                    </a:p>
                    <a:p>
                      <a:pPr marL="457200" indent="-457200">
                        <a:buAutoNum type="arabicParenR"/>
                      </a:pPr>
                      <a:r>
                        <a:rPr lang="en-US" sz="2400" dirty="0"/>
                        <a:t>Add register 2 to register 1</a:t>
                      </a:r>
                    </a:p>
                    <a:p>
                      <a:pPr marL="457200" indent="-457200">
                        <a:buAutoNum type="arabicParenR"/>
                      </a:pPr>
                      <a:r>
                        <a:rPr lang="en-US" sz="2400" dirty="0"/>
                        <a:t>Write register 1 to memory for sum</a:t>
                      </a:r>
                    </a:p>
                    <a:p>
                      <a:pPr marL="457200" indent="-457200">
                        <a:buAutoNum type="arabicParenR"/>
                      </a:pP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335737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7528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9766A-8831-A347-A2E6-0DD9E48CC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44111E-EC9E-784C-AE4A-44B21ECD0A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are going to learn the </a:t>
            </a:r>
            <a:r>
              <a:rPr lang="en-US" b="1" dirty="0"/>
              <a:t>x86-64 </a:t>
            </a:r>
            <a:r>
              <a:rPr lang="en-US" dirty="0"/>
              <a:t>instruction set architecture.  This instruction set is used by Intel and AMD processors.</a:t>
            </a:r>
          </a:p>
          <a:p>
            <a:r>
              <a:rPr lang="en-US" dirty="0"/>
              <a:t>There are many other instruction sets: ARM, MIPS, etc.</a:t>
            </a:r>
          </a:p>
        </p:txBody>
      </p:sp>
      <p:pic>
        <p:nvPicPr>
          <p:cNvPr id="4" name="Picture 3" descr="An image of a computer processor.">
            <a:extLst>
              <a:ext uri="{FF2B5EF4-FFF2-40B4-BE49-F238E27FC236}">
                <a16:creationId xmlns:a16="http://schemas.microsoft.com/office/drawing/2014/main" id="{3C2DDB40-608A-2040-8990-0EF491D63D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3800" y="4809671"/>
            <a:ext cx="4648200" cy="184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39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9766A-8831-A347-A2E6-0DD9E48CC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 set architecture (ISA)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44111E-EC9E-784C-AE4A-44B21ECD0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0591800" cy="5181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 contract between program/compiler and hardware:</a:t>
            </a:r>
          </a:p>
          <a:p>
            <a:pPr>
              <a:spcBef>
                <a:spcPts val="500"/>
              </a:spcBef>
            </a:pPr>
            <a:r>
              <a:rPr lang="en-US" sz="2400" dirty="0"/>
              <a:t>Defines operations that the processor (CPU) can execute</a:t>
            </a:r>
          </a:p>
          <a:p>
            <a:pPr>
              <a:spcBef>
                <a:spcPts val="500"/>
              </a:spcBef>
            </a:pPr>
            <a:r>
              <a:rPr lang="en-US" sz="2400" dirty="0"/>
              <a:t>Data read/write/transfer operations</a:t>
            </a:r>
          </a:p>
          <a:p>
            <a:pPr>
              <a:spcBef>
                <a:spcPts val="500"/>
              </a:spcBef>
              <a:spcAft>
                <a:spcPts val="1200"/>
              </a:spcAft>
            </a:pPr>
            <a:r>
              <a:rPr lang="en-US" sz="2400" dirty="0"/>
              <a:t>Control mechanisms </a:t>
            </a:r>
          </a:p>
          <a:p>
            <a:pPr>
              <a:spcBef>
                <a:spcPts val="500"/>
              </a:spcBef>
              <a:spcAft>
                <a:spcPts val="1200"/>
              </a:spcAft>
            </a:pPr>
            <a:endParaRPr lang="en-US" sz="2400" dirty="0"/>
          </a:p>
          <a:p>
            <a:pPr marL="0" indent="0">
              <a:buNone/>
            </a:pPr>
            <a:r>
              <a:rPr lang="en-US" dirty="0"/>
              <a:t>Intel originally designed their instruction set back in 1978.</a:t>
            </a:r>
          </a:p>
          <a:p>
            <a:pPr marL="230188" lvl="1" indent="-230188"/>
            <a:r>
              <a:rPr lang="en-US" dirty="0"/>
              <a:t>Legacy support is a huge issue for x86-64</a:t>
            </a:r>
          </a:p>
          <a:p>
            <a:pPr marL="230188" lvl="1" indent="-230188"/>
            <a:r>
              <a:rPr lang="en-US" dirty="0"/>
              <a:t>Originally 16-bit processor, then 32 bit, now 64 bit.</a:t>
            </a:r>
            <a:br>
              <a:rPr lang="en-US" dirty="0"/>
            </a:br>
            <a:r>
              <a:rPr lang="en-US" dirty="0"/>
              <a:t>These design choices dictated the register sizes</a:t>
            </a:r>
            <a:br>
              <a:rPr lang="en-US" dirty="0"/>
            </a:br>
            <a:r>
              <a:rPr lang="en-US" dirty="0"/>
              <a:t>(and even register/instruction names).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0F73CC-ACDD-4041-ABB8-83513BBCFE9A}"/>
              </a:ext>
            </a:extLst>
          </p:cNvPr>
          <p:cNvSpPr/>
          <p:nvPr/>
        </p:nvSpPr>
        <p:spPr>
          <a:xfrm>
            <a:off x="9067799" y="1838031"/>
            <a:ext cx="1376637" cy="5032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Compiler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2FD70A-7501-4047-A17C-CDB23E4EE543}"/>
              </a:ext>
            </a:extLst>
          </p:cNvPr>
          <p:cNvSpPr/>
          <p:nvPr/>
        </p:nvSpPr>
        <p:spPr>
          <a:xfrm>
            <a:off x="9067799" y="1334762"/>
            <a:ext cx="2753273" cy="5032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Application program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71FB46-F71B-C548-98BE-45E6CAD0AD19}"/>
              </a:ext>
            </a:extLst>
          </p:cNvPr>
          <p:cNvSpPr/>
          <p:nvPr/>
        </p:nvSpPr>
        <p:spPr>
          <a:xfrm>
            <a:off x="10444435" y="1838030"/>
            <a:ext cx="1376637" cy="5032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OS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DD8C120-53A7-C54E-85FA-E1C920A8B474}"/>
              </a:ext>
            </a:extLst>
          </p:cNvPr>
          <p:cNvSpPr/>
          <p:nvPr/>
        </p:nvSpPr>
        <p:spPr>
          <a:xfrm>
            <a:off x="8673445" y="2341299"/>
            <a:ext cx="3366155" cy="455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ISA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D608DFE-3B7B-C242-B701-B30733CC9EE3}"/>
              </a:ext>
            </a:extLst>
          </p:cNvPr>
          <p:cNvSpPr/>
          <p:nvPr/>
        </p:nvSpPr>
        <p:spPr>
          <a:xfrm>
            <a:off x="9067799" y="2805596"/>
            <a:ext cx="2753273" cy="5032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CPU design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F81B5B-609C-504C-B060-EFD3A31C6BD9}"/>
              </a:ext>
            </a:extLst>
          </p:cNvPr>
          <p:cNvSpPr/>
          <p:nvPr/>
        </p:nvSpPr>
        <p:spPr>
          <a:xfrm>
            <a:off x="9067799" y="3304480"/>
            <a:ext cx="2753273" cy="5032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Circuit design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0DDFE4-FF48-224F-80CE-A903D8B2169D}"/>
              </a:ext>
            </a:extLst>
          </p:cNvPr>
          <p:cNvSpPr/>
          <p:nvPr/>
        </p:nvSpPr>
        <p:spPr>
          <a:xfrm>
            <a:off x="9067799" y="3786965"/>
            <a:ext cx="2753273" cy="5032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Chip layout</a:t>
            </a:r>
          </a:p>
        </p:txBody>
      </p:sp>
      <p:pic>
        <p:nvPicPr>
          <p:cNvPr id="4" name="Picture 3" descr="An image of a computer processor.">
            <a:extLst>
              <a:ext uri="{FF2B5EF4-FFF2-40B4-BE49-F238E27FC236}">
                <a16:creationId xmlns:a16="http://schemas.microsoft.com/office/drawing/2014/main" id="{3C2DDB40-608A-2040-8990-0EF491D63DE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19072" y="5010047"/>
            <a:ext cx="3302000" cy="1308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230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5384A-221C-484B-B484-C798F0C65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mov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8D366F-2BD3-644C-9D75-D5FC477A8C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dirty="0"/>
              <a:t> instruction </a:t>
            </a:r>
            <a:r>
              <a:rPr lang="en-US" u="sng" dirty="0"/>
              <a:t>copies</a:t>
            </a:r>
            <a:r>
              <a:rPr lang="en-US" dirty="0"/>
              <a:t> bytes from one place to another;</a:t>
            </a:r>
            <a:br>
              <a:rPr lang="en-US" dirty="0"/>
            </a:br>
            <a:r>
              <a:rPr lang="en-US" dirty="0"/>
              <a:t>it is like the assignment operator (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dirty="0"/>
              <a:t>) in C, though the arguments are reversed.</a:t>
            </a:r>
            <a:endParaRPr lang="en-US" u="sng" dirty="0"/>
          </a:p>
          <a:p>
            <a:pPr marL="0" indent="0" algn="ctr">
              <a:spcBef>
                <a:spcPts val="2200"/>
              </a:spcBef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src,dst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algn="ctr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/>
              <a:t>The </a:t>
            </a:r>
            <a:r>
              <a:rPr lang="en-US" b="1" dirty="0" err="1"/>
              <a:t>src</a:t>
            </a:r>
            <a:r>
              <a:rPr lang="en-US" b="1" dirty="0"/>
              <a:t> </a:t>
            </a:r>
            <a:r>
              <a:rPr lang="en-US" dirty="0"/>
              <a:t>and </a:t>
            </a:r>
            <a:r>
              <a:rPr lang="en-US" b="1" dirty="0" err="1"/>
              <a:t>dst</a:t>
            </a:r>
            <a:r>
              <a:rPr lang="en-US" dirty="0"/>
              <a:t> can each be one of:</a:t>
            </a:r>
          </a:p>
          <a:p>
            <a:r>
              <a:rPr lang="en-US" dirty="0"/>
              <a:t>Immediate (constant value, like a number) (</a:t>
            </a:r>
            <a:r>
              <a:rPr lang="en-US" i="1" dirty="0"/>
              <a:t>only </a:t>
            </a:r>
            <a:r>
              <a:rPr lang="en-US" b="1" i="1" dirty="0" err="1"/>
              <a:t>src</a:t>
            </a:r>
            <a:r>
              <a:rPr lang="en-US" i="1" dirty="0"/>
              <a:t>)</a:t>
            </a:r>
            <a:br>
              <a:rPr lang="en-US" i="1" dirty="0"/>
            </a:br>
            <a:endParaRPr lang="en-US" dirty="0"/>
          </a:p>
          <a:p>
            <a:r>
              <a:rPr lang="en-US" dirty="0"/>
              <a:t>Register</a:t>
            </a:r>
            <a:br>
              <a:rPr lang="en-US" dirty="0"/>
            </a:br>
            <a:endParaRPr lang="en-US" dirty="0"/>
          </a:p>
          <a:p>
            <a:r>
              <a:rPr lang="en-US" dirty="0"/>
              <a:t>Memory Location</a:t>
            </a:r>
            <a:br>
              <a:rPr lang="en-US" dirty="0"/>
            </a:br>
            <a:r>
              <a:rPr lang="en-US" dirty="0"/>
              <a:t>(</a:t>
            </a:r>
            <a:r>
              <a:rPr lang="en-US" i="1" dirty="0"/>
              <a:t>at most one of </a:t>
            </a:r>
            <a:r>
              <a:rPr lang="en-US" b="1" i="1" dirty="0" err="1"/>
              <a:t>src</a:t>
            </a:r>
            <a:r>
              <a:rPr lang="en-US" b="1" i="1" dirty="0"/>
              <a:t>, </a:t>
            </a:r>
            <a:r>
              <a:rPr lang="en-US" b="1" i="1" dirty="0" err="1"/>
              <a:t>dst</a:t>
            </a:r>
            <a:r>
              <a:rPr lang="en-US" i="1" dirty="0"/>
              <a:t>)</a:t>
            </a:r>
            <a:endParaRPr lang="en-US" dirty="0"/>
          </a:p>
          <a:p>
            <a:pPr marL="0" indent="0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2DDB24-9389-2D40-8930-2E06C0CC4914}"/>
              </a:ext>
            </a:extLst>
          </p:cNvPr>
          <p:cNvSpPr/>
          <p:nvPr/>
        </p:nvSpPr>
        <p:spPr>
          <a:xfrm>
            <a:off x="10053879" y="3609860"/>
            <a:ext cx="187743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$0x104</a:t>
            </a:r>
            <a:endParaRPr lang="en-US" sz="12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C0CC8FA-6FB2-A14F-8F56-4AF1F14003CB}"/>
              </a:ext>
            </a:extLst>
          </p:cNvPr>
          <p:cNvSpPr/>
          <p:nvPr/>
        </p:nvSpPr>
        <p:spPr>
          <a:xfrm>
            <a:off x="10618136" y="4549914"/>
            <a:ext cx="131318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%</a:t>
            </a:r>
            <a:r>
              <a:rPr lang="en-US" sz="40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endParaRPr lang="en-US" sz="12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345866B-1B1A-4640-BE24-BA078743DEEC}"/>
              </a:ext>
            </a:extLst>
          </p:cNvPr>
          <p:cNvSpPr/>
          <p:nvPr/>
        </p:nvSpPr>
        <p:spPr>
          <a:xfrm>
            <a:off x="9489622" y="5350810"/>
            <a:ext cx="244169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0x6005c0</a:t>
            </a:r>
            <a:endParaRPr lang="en-US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7E6115-20EA-344C-B6F6-21B85A666317}"/>
              </a:ext>
            </a:extLst>
          </p:cNvPr>
          <p:cNvSpPr txBox="1"/>
          <p:nvPr/>
        </p:nvSpPr>
        <p:spPr>
          <a:xfrm>
            <a:off x="7620000" y="5562600"/>
            <a:ext cx="16782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Direct address</a:t>
            </a:r>
          </a:p>
        </p:txBody>
      </p:sp>
    </p:spTree>
    <p:extLst>
      <p:ext uri="{BB962C8B-B14F-4D97-AF65-F5344CB8AC3E}">
        <p14:creationId xmlns:p14="http://schemas.microsoft.com/office/powerpoint/2010/main" val="2548458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Immediate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D0AB2-8192-7C49-A838-578444725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476500"/>
            <a:ext cx="11277600" cy="1905000"/>
          </a:xfrm>
        </p:spPr>
        <p:txBody>
          <a:bodyPr anchor="ctr"/>
          <a:lstStyle/>
          <a:p>
            <a:pPr marL="0" indent="0" algn="ctr"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		$0x104,_____</a:t>
            </a: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59469542-8AB0-154C-AEB8-598B82B3DC73}"/>
              </a:ext>
            </a:extLst>
          </p:cNvPr>
          <p:cNvSpPr/>
          <p:nvPr/>
        </p:nvSpPr>
        <p:spPr>
          <a:xfrm>
            <a:off x="6096000" y="3851728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2BF2A1-8675-C04C-B639-F1DD18638B74}"/>
              </a:ext>
            </a:extLst>
          </p:cNvPr>
          <p:cNvSpPr txBox="1"/>
          <p:nvPr/>
        </p:nvSpPr>
        <p:spPr>
          <a:xfrm>
            <a:off x="4724400" y="4792029"/>
            <a:ext cx="3115664" cy="1288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0x104 into some destination.</a:t>
            </a:r>
          </a:p>
        </p:txBody>
      </p:sp>
    </p:spTree>
    <p:extLst>
      <p:ext uri="{BB962C8B-B14F-4D97-AF65-F5344CB8AC3E}">
        <p14:creationId xmlns:p14="http://schemas.microsoft.com/office/powerpoint/2010/main" val="2892687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D0AB2-8192-7C49-A838-578444725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5600" y="2209800"/>
            <a:ext cx="6400800" cy="3162300"/>
          </a:xfrm>
        </p:spPr>
        <p:txBody>
          <a:bodyPr anchor="ctr"/>
          <a:lstStyle/>
          <a:p>
            <a:pPr marL="0" indent="0"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		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,____</a:t>
            </a:r>
          </a:p>
          <a:p>
            <a:pPr marL="0" indent="0"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____,%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Up Arrow 4">
            <a:extLst>
              <a:ext uri="{FF2B5EF4-FFF2-40B4-BE49-F238E27FC236}">
                <a16:creationId xmlns:a16="http://schemas.microsoft.com/office/drawing/2014/main" id="{A080E398-9C30-4C4C-B49B-C6AAA4B7A978}"/>
              </a:ext>
            </a:extLst>
          </p:cNvPr>
          <p:cNvSpPr/>
          <p:nvPr/>
        </p:nvSpPr>
        <p:spPr>
          <a:xfrm rot="12922622">
            <a:off x="7399358" y="1885317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F03CC8-6A62-C046-94EF-9E002BDFDD84}"/>
              </a:ext>
            </a:extLst>
          </p:cNvPr>
          <p:cNvSpPr txBox="1"/>
          <p:nvPr/>
        </p:nvSpPr>
        <p:spPr>
          <a:xfrm>
            <a:off x="7738568" y="1166119"/>
            <a:ext cx="31156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in register %</a:t>
            </a:r>
            <a:r>
              <a:rPr lang="en-US" sz="2600" i="1" dirty="0" err="1"/>
              <a:t>rbx</a:t>
            </a:r>
            <a:r>
              <a:rPr lang="en-US" sz="2600" i="1" dirty="0"/>
              <a:t> into some destination.</a:t>
            </a:r>
          </a:p>
        </p:txBody>
      </p:sp>
      <p:sp>
        <p:nvSpPr>
          <p:cNvPr id="9" name="Up Arrow 8">
            <a:extLst>
              <a:ext uri="{FF2B5EF4-FFF2-40B4-BE49-F238E27FC236}">
                <a16:creationId xmlns:a16="http://schemas.microsoft.com/office/drawing/2014/main" id="{F30A18CF-E835-3A4F-8737-40A468381F33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C8DEB0-3D0D-7D4D-B014-3BF7BFDB428D}"/>
              </a:ext>
            </a:extLst>
          </p:cNvPr>
          <p:cNvSpPr txBox="1"/>
          <p:nvPr/>
        </p:nvSpPr>
        <p:spPr>
          <a:xfrm>
            <a:off x="8763000" y="5181600"/>
            <a:ext cx="31156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register %</a:t>
            </a:r>
            <a:r>
              <a:rPr lang="en-US" sz="2600" i="1" dirty="0" err="1"/>
              <a:t>rbx</a:t>
            </a:r>
            <a:r>
              <a:rPr lang="en-US" sz="2600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14658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9" grpId="0" animBg="1"/>
      <p:bldP spid="1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Absolute Addresses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2552700" y="2209800"/>
            <a:ext cx="70866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		0x104,_____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_____,0x104</a:t>
            </a:r>
          </a:p>
        </p:txBody>
      </p:sp>
      <p:sp>
        <p:nvSpPr>
          <p:cNvPr id="7" name="Up Arrow 6">
            <a:extLst>
              <a:ext uri="{FF2B5EF4-FFF2-40B4-BE49-F238E27FC236}">
                <a16:creationId xmlns:a16="http://schemas.microsoft.com/office/drawing/2014/main" id="{CC985D0B-F41B-2841-8103-BDE4403A8DBF}"/>
              </a:ext>
            </a:extLst>
          </p:cNvPr>
          <p:cNvSpPr/>
          <p:nvPr/>
        </p:nvSpPr>
        <p:spPr>
          <a:xfrm rot="12922622">
            <a:off x="7399358" y="1885317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7DB826-2178-9F4B-AA0B-5FB3F273CDBE}"/>
              </a:ext>
            </a:extLst>
          </p:cNvPr>
          <p:cNvSpPr txBox="1"/>
          <p:nvPr/>
        </p:nvSpPr>
        <p:spPr>
          <a:xfrm>
            <a:off x="7738568" y="1166119"/>
            <a:ext cx="31156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address 0x104 into some destination.</a:t>
            </a:r>
          </a:p>
        </p:txBody>
      </p:sp>
      <p:sp>
        <p:nvSpPr>
          <p:cNvPr id="9" name="Up Arrow 8">
            <a:extLst>
              <a:ext uri="{FF2B5EF4-FFF2-40B4-BE49-F238E27FC236}">
                <a16:creationId xmlns:a16="http://schemas.microsoft.com/office/drawing/2014/main" id="{84BED421-00BE-7448-A786-7D61547797BB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36372C-E466-0B40-B27D-F1116B950F31}"/>
              </a:ext>
            </a:extLst>
          </p:cNvPr>
          <p:cNvSpPr txBox="1"/>
          <p:nvPr/>
        </p:nvSpPr>
        <p:spPr>
          <a:xfrm>
            <a:off x="8763000" y="5181600"/>
            <a:ext cx="311566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address 0x104.</a:t>
            </a:r>
          </a:p>
        </p:txBody>
      </p:sp>
    </p:spTree>
    <p:extLst>
      <p:ext uri="{BB962C8B-B14F-4D97-AF65-F5344CB8AC3E}">
        <p14:creationId xmlns:p14="http://schemas.microsoft.com/office/powerpoint/2010/main" val="1645254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EE04E-171B-414B-9254-61176D823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Operand 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F33D7-7E80-AF44-8D25-6121C013B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are the results of the following move instructions (executed separately)?  For this problem, assume the value </a:t>
            </a:r>
            <a:r>
              <a:rPr lang="en-US" i="1" dirty="0"/>
              <a:t>5</a:t>
            </a:r>
            <a:r>
              <a:rPr lang="en-US" dirty="0"/>
              <a:t> is stored at address 0x42, and the value </a:t>
            </a:r>
            <a:r>
              <a:rPr lang="en-US" i="1" dirty="0"/>
              <a:t>8</a:t>
            </a:r>
            <a:r>
              <a:rPr lang="en-US" dirty="0"/>
              <a:t> is stored in %</a:t>
            </a:r>
            <a:r>
              <a:rPr lang="en-US" dirty="0" err="1"/>
              <a:t>rbx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b="1" dirty="0"/>
          </a:p>
          <a:p>
            <a:pPr marL="514350" indent="-514350">
              <a:buFont typeface="+mj-lt"/>
              <a:buAutoNum type="arabicPeriod"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$0x42,%rax</a:t>
            </a:r>
          </a:p>
          <a:p>
            <a:pPr marL="514350" indent="-514350">
              <a:buFont typeface="+mj-lt"/>
              <a:buAutoNum type="arabicPeriod"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 0x42,%rax</a:t>
            </a:r>
          </a:p>
          <a:p>
            <a:pPr marL="514350" indent="-514350">
              <a:buFont typeface="+mj-lt"/>
              <a:buAutoNum type="arabicPeriod"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 %rbx,0x55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D8CBFA-7216-133A-D4C4-97DB04FDC8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4473" y="5689533"/>
            <a:ext cx="958502" cy="83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9004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Indirect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2171700" y="2209800"/>
            <a:ext cx="78486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		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),_____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 _____,(%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5FC8867B-6B69-A440-9460-0FC4219B423C}"/>
              </a:ext>
            </a:extLst>
          </p:cNvPr>
          <p:cNvSpPr/>
          <p:nvPr/>
        </p:nvSpPr>
        <p:spPr>
          <a:xfrm rot="12922622">
            <a:off x="7399358" y="1885317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90A03C-D3C4-5B4E-8EEE-25D35FB9F2B8}"/>
              </a:ext>
            </a:extLst>
          </p:cNvPr>
          <p:cNvSpPr txBox="1"/>
          <p:nvPr/>
        </p:nvSpPr>
        <p:spPr>
          <a:xfrm>
            <a:off x="7738568" y="1166119"/>
            <a:ext cx="437723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the address stored in register %</a:t>
            </a:r>
            <a:r>
              <a:rPr lang="en-US" sz="2600" i="1" dirty="0" err="1"/>
              <a:t>rbx</a:t>
            </a:r>
            <a:r>
              <a:rPr lang="en-US" sz="2600" i="1" dirty="0"/>
              <a:t> into some destination.</a:t>
            </a:r>
          </a:p>
        </p:txBody>
      </p:sp>
      <p:sp>
        <p:nvSpPr>
          <p:cNvPr id="7" name="Up Arrow 6">
            <a:extLst>
              <a:ext uri="{FF2B5EF4-FFF2-40B4-BE49-F238E27FC236}">
                <a16:creationId xmlns:a16="http://schemas.microsoft.com/office/drawing/2014/main" id="{8C9F661D-E804-0646-9687-EC1AFB443D2B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FAF2E4-964F-7F49-A346-549B54C83431}"/>
              </a:ext>
            </a:extLst>
          </p:cNvPr>
          <p:cNvSpPr txBox="1"/>
          <p:nvPr/>
        </p:nvSpPr>
        <p:spPr>
          <a:xfrm>
            <a:off x="6248400" y="5565338"/>
            <a:ext cx="57064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the address stored in register %</a:t>
            </a:r>
            <a:r>
              <a:rPr lang="en-US" sz="2600" i="1" dirty="0" err="1"/>
              <a:t>rbx</a:t>
            </a:r>
            <a:r>
              <a:rPr lang="en-US" sz="2600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82723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Base + Displacement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685800" y="2209800"/>
            <a:ext cx="10820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		0x10(%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),_________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__________,0x10(%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089CCEF8-0F66-0648-8C45-176EA46666AA}"/>
              </a:ext>
            </a:extLst>
          </p:cNvPr>
          <p:cNvSpPr/>
          <p:nvPr/>
        </p:nvSpPr>
        <p:spPr>
          <a:xfrm rot="12922622">
            <a:off x="7399358" y="1885317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E74FF9-5DDA-EC43-B214-3747F813C417}"/>
              </a:ext>
            </a:extLst>
          </p:cNvPr>
          <p:cNvSpPr txBox="1"/>
          <p:nvPr/>
        </p:nvSpPr>
        <p:spPr>
          <a:xfrm>
            <a:off x="7738568" y="1166119"/>
            <a:ext cx="437723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the address (</a:t>
            </a:r>
            <a:r>
              <a:rPr lang="en-US" sz="2600" b="1" i="1" u="sng" dirty="0"/>
              <a:t>0x10 plus </a:t>
            </a:r>
            <a:r>
              <a:rPr lang="en-US" sz="2600" i="1" dirty="0"/>
              <a:t>what is stored in register %</a:t>
            </a:r>
            <a:r>
              <a:rPr lang="en-US" sz="2600" i="1" dirty="0" err="1"/>
              <a:t>rax</a:t>
            </a:r>
            <a:r>
              <a:rPr lang="en-US" sz="2600" i="1" dirty="0"/>
              <a:t>) into some destination.</a:t>
            </a:r>
          </a:p>
        </p:txBody>
      </p:sp>
      <p:sp>
        <p:nvSpPr>
          <p:cNvPr id="7" name="Up Arrow 6">
            <a:extLst>
              <a:ext uri="{FF2B5EF4-FFF2-40B4-BE49-F238E27FC236}">
                <a16:creationId xmlns:a16="http://schemas.microsoft.com/office/drawing/2014/main" id="{244EFEF2-BD31-6448-A993-33F90EAF32E2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E3007D-5424-AB42-AE58-59AD965E9C92}"/>
              </a:ext>
            </a:extLst>
          </p:cNvPr>
          <p:cNvSpPr txBox="1"/>
          <p:nvPr/>
        </p:nvSpPr>
        <p:spPr>
          <a:xfrm>
            <a:off x="6248400" y="5565338"/>
            <a:ext cx="57064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the address (</a:t>
            </a:r>
            <a:r>
              <a:rPr lang="en-US" sz="2600" b="1" i="1" u="sng" dirty="0"/>
              <a:t>0x10 plus</a:t>
            </a:r>
            <a:r>
              <a:rPr lang="en-US" sz="2600" i="1" dirty="0"/>
              <a:t> what is stored in register %</a:t>
            </a:r>
            <a:r>
              <a:rPr lang="en-US" sz="2600" i="1" dirty="0" err="1"/>
              <a:t>rax</a:t>
            </a:r>
            <a:r>
              <a:rPr lang="en-US" sz="2600" i="1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803968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Indexed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304800" y="2209800"/>
            <a:ext cx="11582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		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),__________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___________,(%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E75B6BE9-8E81-6A4A-B52A-D3DA52A63601}"/>
              </a:ext>
            </a:extLst>
          </p:cNvPr>
          <p:cNvSpPr/>
          <p:nvPr/>
        </p:nvSpPr>
        <p:spPr>
          <a:xfrm rot="12922622">
            <a:off x="5554642" y="1752600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3D6F96-0C71-8D46-9916-141FB0DDDDBC}"/>
              </a:ext>
            </a:extLst>
          </p:cNvPr>
          <p:cNvSpPr txBox="1"/>
          <p:nvPr/>
        </p:nvSpPr>
        <p:spPr>
          <a:xfrm>
            <a:off x="5867400" y="1166119"/>
            <a:ext cx="62484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the address which is (the sum of the values in registers %</a:t>
            </a:r>
            <a:r>
              <a:rPr lang="en-US" sz="2600" i="1" dirty="0" err="1"/>
              <a:t>rax</a:t>
            </a:r>
            <a:r>
              <a:rPr lang="en-US" sz="2600" i="1" dirty="0"/>
              <a:t> and %</a:t>
            </a:r>
            <a:r>
              <a:rPr lang="en-US" sz="2600" i="1" dirty="0" err="1"/>
              <a:t>rdx</a:t>
            </a:r>
            <a:r>
              <a:rPr lang="en-US" sz="2600" i="1" dirty="0"/>
              <a:t>) into some destination.</a:t>
            </a:r>
          </a:p>
        </p:txBody>
      </p:sp>
      <p:sp>
        <p:nvSpPr>
          <p:cNvPr id="7" name="Up Arrow 6">
            <a:extLst>
              <a:ext uri="{FF2B5EF4-FFF2-40B4-BE49-F238E27FC236}">
                <a16:creationId xmlns:a16="http://schemas.microsoft.com/office/drawing/2014/main" id="{786B2C97-128F-C442-A564-181CBD10B93D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A7F1E2-DF9F-234B-BBF0-0D3C2569EDEB}"/>
              </a:ext>
            </a:extLst>
          </p:cNvPr>
          <p:cNvSpPr txBox="1"/>
          <p:nvPr/>
        </p:nvSpPr>
        <p:spPr>
          <a:xfrm>
            <a:off x="5105400" y="5565338"/>
            <a:ext cx="68494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the address which is (the sum of the values in registers %</a:t>
            </a:r>
            <a:r>
              <a:rPr lang="en-US" sz="2600" i="1" dirty="0" err="1"/>
              <a:t>rax</a:t>
            </a:r>
            <a:r>
              <a:rPr lang="en-US" sz="2600" i="1" dirty="0"/>
              <a:t> and %</a:t>
            </a:r>
            <a:r>
              <a:rPr lang="en-US" sz="2600" i="1" dirty="0" err="1"/>
              <a:t>rdx</a:t>
            </a:r>
            <a:r>
              <a:rPr lang="en-US" sz="2600" i="1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825486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Indexed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304800" y="2209800"/>
            <a:ext cx="11582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0x10(%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),______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_______,0x10(%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9" name="Up Arrow 8">
            <a:extLst>
              <a:ext uri="{FF2B5EF4-FFF2-40B4-BE49-F238E27FC236}">
                <a16:creationId xmlns:a16="http://schemas.microsoft.com/office/drawing/2014/main" id="{5F04CEC4-4C10-1841-AC5C-365DFA5C178F}"/>
              </a:ext>
            </a:extLst>
          </p:cNvPr>
          <p:cNvSpPr/>
          <p:nvPr/>
        </p:nvSpPr>
        <p:spPr>
          <a:xfrm rot="12922622">
            <a:off x="5326041" y="1752600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496F76-7240-9645-98DE-7BF9C9A46AB0}"/>
              </a:ext>
            </a:extLst>
          </p:cNvPr>
          <p:cNvSpPr txBox="1"/>
          <p:nvPr/>
        </p:nvSpPr>
        <p:spPr>
          <a:xfrm>
            <a:off x="5486400" y="1166119"/>
            <a:ext cx="66294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the address which is (the sum of </a:t>
            </a:r>
            <a:r>
              <a:rPr lang="en-US" sz="2600" b="1" i="1" u="sng" dirty="0"/>
              <a:t>0x10 plus</a:t>
            </a:r>
            <a:r>
              <a:rPr lang="en-US" sz="2600" i="1" dirty="0"/>
              <a:t> the values in registers %</a:t>
            </a:r>
            <a:r>
              <a:rPr lang="en-US" sz="2600" i="1" dirty="0" err="1"/>
              <a:t>rax</a:t>
            </a:r>
            <a:r>
              <a:rPr lang="en-US" sz="2600" i="1" dirty="0"/>
              <a:t> and %</a:t>
            </a:r>
            <a:r>
              <a:rPr lang="en-US" sz="2600" i="1" dirty="0" err="1"/>
              <a:t>rdx</a:t>
            </a:r>
            <a:r>
              <a:rPr lang="en-US" sz="2600" i="1" dirty="0"/>
              <a:t>) into some destination.</a:t>
            </a:r>
          </a:p>
        </p:txBody>
      </p:sp>
      <p:sp>
        <p:nvSpPr>
          <p:cNvPr id="11" name="Up Arrow 10">
            <a:extLst>
              <a:ext uri="{FF2B5EF4-FFF2-40B4-BE49-F238E27FC236}">
                <a16:creationId xmlns:a16="http://schemas.microsoft.com/office/drawing/2014/main" id="{41435861-29C8-EB4E-AD92-B1EF35241417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0D3482-2C5F-F842-A050-A6B562E3FEAB}"/>
              </a:ext>
            </a:extLst>
          </p:cNvPr>
          <p:cNvSpPr txBox="1"/>
          <p:nvPr/>
        </p:nvSpPr>
        <p:spPr>
          <a:xfrm>
            <a:off x="4419600" y="5565338"/>
            <a:ext cx="75352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the address which is (the sum of </a:t>
            </a:r>
            <a:r>
              <a:rPr lang="en-US" sz="2600" b="1" i="1" u="sng" dirty="0"/>
              <a:t>0x10 plus</a:t>
            </a:r>
            <a:r>
              <a:rPr lang="en-US" sz="2600" b="1" i="1" dirty="0"/>
              <a:t> </a:t>
            </a:r>
            <a:r>
              <a:rPr lang="en-US" sz="2600" i="1" dirty="0"/>
              <a:t>the values in registers %</a:t>
            </a:r>
            <a:r>
              <a:rPr lang="en-US" sz="2600" i="1" dirty="0" err="1"/>
              <a:t>rax</a:t>
            </a:r>
            <a:r>
              <a:rPr lang="en-US" sz="2600" i="1" dirty="0"/>
              <a:t> and %</a:t>
            </a:r>
            <a:r>
              <a:rPr lang="en-US" sz="2600" i="1" dirty="0" err="1"/>
              <a:t>rdx</a:t>
            </a:r>
            <a:r>
              <a:rPr lang="en-US" sz="2600" i="1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643162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EE04E-171B-414B-9254-61176D823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Operand 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F33D7-7E80-AF44-8D25-6121C013B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are the results of the following move instructions (executed separately)?  For this problem, assume the value </a:t>
            </a:r>
            <a:r>
              <a:rPr lang="en-US" i="1" dirty="0"/>
              <a:t>0x11</a:t>
            </a:r>
            <a:r>
              <a:rPr lang="en-US" dirty="0"/>
              <a:t> is stored at address </a:t>
            </a:r>
            <a:r>
              <a:rPr lang="en-US" i="1" dirty="0"/>
              <a:t>0x10C</a:t>
            </a:r>
            <a:r>
              <a:rPr lang="en-US" dirty="0"/>
              <a:t>, </a:t>
            </a:r>
            <a:r>
              <a:rPr lang="en-US" i="1" dirty="0"/>
              <a:t>0xAB </a:t>
            </a:r>
            <a:r>
              <a:rPr lang="en-US" dirty="0"/>
              <a:t>is stored at address </a:t>
            </a:r>
            <a:r>
              <a:rPr lang="en-US" i="1" dirty="0"/>
              <a:t>0x104</a:t>
            </a:r>
            <a:r>
              <a:rPr lang="en-US" dirty="0"/>
              <a:t>, </a:t>
            </a:r>
            <a:r>
              <a:rPr lang="en-US" i="1" dirty="0"/>
              <a:t>0x100</a:t>
            </a:r>
            <a:r>
              <a:rPr lang="en-US" dirty="0"/>
              <a:t> is stored in register %</a:t>
            </a:r>
            <a:r>
              <a:rPr lang="en-US" dirty="0" err="1"/>
              <a:t>rax</a:t>
            </a:r>
            <a:r>
              <a:rPr lang="en-US" dirty="0"/>
              <a:t> and </a:t>
            </a:r>
            <a:r>
              <a:rPr lang="en-US" i="1" dirty="0"/>
              <a:t>0x3</a:t>
            </a:r>
            <a:r>
              <a:rPr lang="en-US" dirty="0"/>
              <a:t> is stored in %</a:t>
            </a:r>
            <a:r>
              <a:rPr lang="en-US" dirty="0" err="1"/>
              <a:t>rdx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b="1" dirty="0"/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mov   $0x42,(%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mov   4(%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9(%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79CF99-EA16-C346-8562-B7D52B2CD73F}"/>
              </a:ext>
            </a:extLst>
          </p:cNvPr>
          <p:cNvSpPr/>
          <p:nvPr/>
        </p:nvSpPr>
        <p:spPr bwMode="auto">
          <a:xfrm>
            <a:off x="571500" y="5334000"/>
            <a:ext cx="10972800" cy="4899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8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Imm</a:t>
            </a:r>
            <a:r>
              <a:rPr lang="en-US" sz="28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8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2800" b="1" baseline="-25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sz="28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8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2800" b="1" baseline="-25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8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sz="28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is equivalent to address </a:t>
            </a:r>
            <a:r>
              <a:rPr lang="en-US" sz="28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Imm</a:t>
            </a:r>
            <a:r>
              <a:rPr lang="en-US" sz="28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R[</a:t>
            </a:r>
            <a:r>
              <a:rPr lang="en-US" sz="28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2800" b="1" baseline="-25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sz="28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 + R[</a:t>
            </a:r>
            <a:r>
              <a:rPr lang="en-US" sz="28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2800" b="1" baseline="-25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8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  <a:endParaRPr lang="en-US" sz="28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Rectangular Callout 4">
            <a:extLst>
              <a:ext uri="{FF2B5EF4-FFF2-40B4-BE49-F238E27FC236}">
                <a16:creationId xmlns:a16="http://schemas.microsoft.com/office/drawing/2014/main" id="{CF64D617-F1A0-E749-9EA7-9146D053A076}"/>
              </a:ext>
            </a:extLst>
          </p:cNvPr>
          <p:cNvSpPr/>
          <p:nvPr/>
        </p:nvSpPr>
        <p:spPr>
          <a:xfrm>
            <a:off x="3124200" y="6043297"/>
            <a:ext cx="4110270" cy="714069"/>
          </a:xfrm>
          <a:prstGeom prst="wedgeRectCallout">
            <a:avLst>
              <a:gd name="adj1" fmla="val 52725"/>
              <a:gd name="adj2" fmla="val -94471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/>
            <a:r>
              <a:rPr lang="en-US" sz="2200" b="1" dirty="0">
                <a:solidFill>
                  <a:prstClr val="black"/>
                </a:solidFill>
                <a:cs typeface="Courier New" panose="02070309020205020404" pitchFamily="49" charset="0"/>
              </a:rPr>
              <a:t>Displacemen</a:t>
            </a:r>
            <a:r>
              <a:rPr lang="en-US" sz="2200" dirty="0">
                <a:solidFill>
                  <a:prstClr val="black"/>
                </a:solidFill>
                <a:cs typeface="Courier New" panose="02070309020205020404" pitchFamily="49" charset="0"/>
              </a:rPr>
              <a:t>t: positive or negative constant (if missing, = 0)</a:t>
            </a:r>
            <a:endParaRPr lang="en-US" sz="2200" dirty="0"/>
          </a:p>
        </p:txBody>
      </p:sp>
      <p:sp>
        <p:nvSpPr>
          <p:cNvPr id="6" name="Rectangular Callout 5">
            <a:extLst>
              <a:ext uri="{FF2B5EF4-FFF2-40B4-BE49-F238E27FC236}">
                <a16:creationId xmlns:a16="http://schemas.microsoft.com/office/drawing/2014/main" id="{172EB95A-49D4-7A4B-955A-8A816BA77635}"/>
              </a:ext>
            </a:extLst>
          </p:cNvPr>
          <p:cNvSpPr/>
          <p:nvPr/>
        </p:nvSpPr>
        <p:spPr>
          <a:xfrm>
            <a:off x="7467600" y="6049103"/>
            <a:ext cx="1900989" cy="708263"/>
          </a:xfrm>
          <a:prstGeom prst="wedgeRectCallout">
            <a:avLst>
              <a:gd name="adj1" fmla="val 16790"/>
              <a:gd name="adj2" fmla="val -96409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/>
            <a:r>
              <a:rPr lang="en-US" sz="2200" b="1" dirty="0">
                <a:solidFill>
                  <a:prstClr val="black"/>
                </a:solidFill>
                <a:cs typeface="Courier New" panose="02070309020205020404" pitchFamily="49" charset="0"/>
              </a:rPr>
              <a:t>Base</a:t>
            </a:r>
            <a:r>
              <a:rPr lang="en-US" sz="2200" dirty="0">
                <a:solidFill>
                  <a:prstClr val="black"/>
                </a:solidFill>
                <a:cs typeface="Courier New" panose="02070309020205020404" pitchFamily="49" charset="0"/>
              </a:rPr>
              <a:t>: register (if missing, = 0)</a:t>
            </a:r>
            <a:endParaRPr lang="en-US" sz="2200" dirty="0"/>
          </a:p>
        </p:txBody>
      </p:sp>
      <p:sp>
        <p:nvSpPr>
          <p:cNvPr id="7" name="Rectangular Callout 6">
            <a:extLst>
              <a:ext uri="{FF2B5EF4-FFF2-40B4-BE49-F238E27FC236}">
                <a16:creationId xmlns:a16="http://schemas.microsoft.com/office/drawing/2014/main" id="{DCC89C12-1863-8C4C-86FF-A0BA535B1D26}"/>
              </a:ext>
            </a:extLst>
          </p:cNvPr>
          <p:cNvSpPr/>
          <p:nvPr/>
        </p:nvSpPr>
        <p:spPr>
          <a:xfrm>
            <a:off x="9829801" y="6101338"/>
            <a:ext cx="2065940" cy="656028"/>
          </a:xfrm>
          <a:prstGeom prst="wedgeRectCallout">
            <a:avLst>
              <a:gd name="adj1" fmla="val -31887"/>
              <a:gd name="adj2" fmla="val -10876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/>
            <a:r>
              <a:rPr lang="en-US" sz="2200" b="1" dirty="0">
                <a:solidFill>
                  <a:prstClr val="black"/>
                </a:solidFill>
                <a:cs typeface="Courier New" panose="02070309020205020404" pitchFamily="49" charset="0"/>
              </a:rPr>
              <a:t>Index</a:t>
            </a:r>
            <a:r>
              <a:rPr lang="en-US" sz="2200" dirty="0">
                <a:solidFill>
                  <a:prstClr val="black"/>
                </a:solidFill>
                <a:cs typeface="Courier New" panose="02070309020205020404" pitchFamily="49" charset="0"/>
              </a:rPr>
              <a:t>: register (if missing, = 0)</a:t>
            </a:r>
            <a:endParaRPr lang="en-US" sz="22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1525EB-7350-D750-21AC-FB2B88455B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4473" y="4224316"/>
            <a:ext cx="958502" cy="83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678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Scaled Indexed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304800" y="2209800"/>
            <a:ext cx="11582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(,%rdx,4),______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_______,(,%rdx,4)</a:t>
            </a:r>
          </a:p>
        </p:txBody>
      </p:sp>
      <p:sp>
        <p:nvSpPr>
          <p:cNvPr id="9" name="Up Arrow 8">
            <a:extLst>
              <a:ext uri="{FF2B5EF4-FFF2-40B4-BE49-F238E27FC236}">
                <a16:creationId xmlns:a16="http://schemas.microsoft.com/office/drawing/2014/main" id="{5F04CEC4-4C10-1841-AC5C-365DFA5C178F}"/>
              </a:ext>
            </a:extLst>
          </p:cNvPr>
          <p:cNvSpPr/>
          <p:nvPr/>
        </p:nvSpPr>
        <p:spPr>
          <a:xfrm rot="12922622">
            <a:off x="5326041" y="1752600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496F76-7240-9645-98DE-7BF9C9A46AB0}"/>
              </a:ext>
            </a:extLst>
          </p:cNvPr>
          <p:cNvSpPr txBox="1"/>
          <p:nvPr/>
        </p:nvSpPr>
        <p:spPr>
          <a:xfrm>
            <a:off x="5410200" y="1166119"/>
            <a:ext cx="55626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the address which is (</a:t>
            </a:r>
            <a:r>
              <a:rPr lang="en-US" sz="2600" b="1" i="1" u="sng" dirty="0"/>
              <a:t>4 times</a:t>
            </a:r>
            <a:r>
              <a:rPr lang="en-US" sz="2600" i="1" dirty="0"/>
              <a:t> the value in register %</a:t>
            </a:r>
            <a:r>
              <a:rPr lang="en-US" sz="2600" i="1" dirty="0" err="1"/>
              <a:t>rdx</a:t>
            </a:r>
            <a:r>
              <a:rPr lang="en-US" sz="2600" i="1" dirty="0"/>
              <a:t>) into some destination.</a:t>
            </a:r>
          </a:p>
        </p:txBody>
      </p:sp>
      <p:sp>
        <p:nvSpPr>
          <p:cNvPr id="11" name="Up Arrow 10">
            <a:extLst>
              <a:ext uri="{FF2B5EF4-FFF2-40B4-BE49-F238E27FC236}">
                <a16:creationId xmlns:a16="http://schemas.microsoft.com/office/drawing/2014/main" id="{41435861-29C8-EB4E-AD92-B1EF35241417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0D3482-2C5F-F842-A050-A6B562E3FEAB}"/>
              </a:ext>
            </a:extLst>
          </p:cNvPr>
          <p:cNvSpPr txBox="1"/>
          <p:nvPr/>
        </p:nvSpPr>
        <p:spPr>
          <a:xfrm>
            <a:off x="5638800" y="5565338"/>
            <a:ext cx="63160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the address which is (</a:t>
            </a:r>
            <a:r>
              <a:rPr lang="en-US" sz="2600" b="1" i="1" u="sng" dirty="0"/>
              <a:t>4 times</a:t>
            </a:r>
            <a:r>
              <a:rPr lang="en-US" sz="2600" i="1" dirty="0"/>
              <a:t> the value in register %</a:t>
            </a:r>
            <a:r>
              <a:rPr lang="en-US" sz="2600" i="1" dirty="0" err="1"/>
              <a:t>rdx</a:t>
            </a:r>
            <a:r>
              <a:rPr lang="en-US" sz="2600" i="1" dirty="0"/>
              <a:t>).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5499C6-AC6D-E248-8C82-F0332B8D9B29}"/>
              </a:ext>
            </a:extLst>
          </p:cNvPr>
          <p:cNvSpPr/>
          <p:nvPr/>
        </p:nvSpPr>
        <p:spPr bwMode="auto">
          <a:xfrm>
            <a:off x="9232063" y="2680247"/>
            <a:ext cx="2769437" cy="222140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The </a:t>
            </a:r>
            <a:r>
              <a:rPr lang="en-US" sz="2800" i="1" dirty="0">
                <a:latin typeface="+mn-lt"/>
                <a:cs typeface="Courier New" panose="02070309020205020404" pitchFamily="49" charset="0"/>
              </a:rPr>
              <a:t>scaling factor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(e.g. 4 here) must be hardcoded to be either 1, 2, 4 or 8.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629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/>
      <p:bldP spid="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Scaled Indexed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304800" y="2209800"/>
            <a:ext cx="11582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0x4(,%rdx,4),______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_______,0x4(,%rdx,4)</a:t>
            </a:r>
          </a:p>
        </p:txBody>
      </p:sp>
      <p:sp>
        <p:nvSpPr>
          <p:cNvPr id="9" name="Up Arrow 8">
            <a:extLst>
              <a:ext uri="{FF2B5EF4-FFF2-40B4-BE49-F238E27FC236}">
                <a16:creationId xmlns:a16="http://schemas.microsoft.com/office/drawing/2014/main" id="{5F04CEC4-4C10-1841-AC5C-365DFA5C178F}"/>
              </a:ext>
            </a:extLst>
          </p:cNvPr>
          <p:cNvSpPr/>
          <p:nvPr/>
        </p:nvSpPr>
        <p:spPr>
          <a:xfrm rot="12922622">
            <a:off x="5630841" y="1752600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496F76-7240-9645-98DE-7BF9C9A46AB0}"/>
              </a:ext>
            </a:extLst>
          </p:cNvPr>
          <p:cNvSpPr txBox="1"/>
          <p:nvPr/>
        </p:nvSpPr>
        <p:spPr>
          <a:xfrm>
            <a:off x="6019800" y="1166119"/>
            <a:ext cx="6096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the address which is (4 times the value in register %</a:t>
            </a:r>
            <a:r>
              <a:rPr lang="en-US" sz="2600" i="1" dirty="0" err="1"/>
              <a:t>rdx</a:t>
            </a:r>
            <a:r>
              <a:rPr lang="en-US" sz="2600" i="1" dirty="0"/>
              <a:t>, </a:t>
            </a:r>
            <a:r>
              <a:rPr lang="en-US" sz="2600" b="1" i="1" u="sng" dirty="0"/>
              <a:t>plus 0x4)</a:t>
            </a:r>
            <a:r>
              <a:rPr lang="en-US" sz="2600" b="1" i="1" dirty="0"/>
              <a:t>,</a:t>
            </a:r>
            <a:r>
              <a:rPr lang="en-US" sz="2600" i="1" dirty="0"/>
              <a:t> into some destination.</a:t>
            </a:r>
          </a:p>
        </p:txBody>
      </p:sp>
      <p:sp>
        <p:nvSpPr>
          <p:cNvPr id="11" name="Up Arrow 10">
            <a:extLst>
              <a:ext uri="{FF2B5EF4-FFF2-40B4-BE49-F238E27FC236}">
                <a16:creationId xmlns:a16="http://schemas.microsoft.com/office/drawing/2014/main" id="{41435861-29C8-EB4E-AD92-B1EF35241417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0D3482-2C5F-F842-A050-A6B562E3FEAB}"/>
              </a:ext>
            </a:extLst>
          </p:cNvPr>
          <p:cNvSpPr txBox="1"/>
          <p:nvPr/>
        </p:nvSpPr>
        <p:spPr>
          <a:xfrm>
            <a:off x="5638800" y="5565338"/>
            <a:ext cx="63160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the address which is (4 times the value in register %</a:t>
            </a:r>
            <a:r>
              <a:rPr lang="en-US" sz="2600" i="1" dirty="0" err="1"/>
              <a:t>rdx</a:t>
            </a:r>
            <a:r>
              <a:rPr lang="en-US" sz="2600" i="1" dirty="0"/>
              <a:t>, </a:t>
            </a:r>
            <a:r>
              <a:rPr lang="en-US" sz="2600" b="1" i="1" u="sng" dirty="0"/>
              <a:t>plus 0x4).</a:t>
            </a:r>
            <a:endParaRPr lang="en-US" sz="2600" i="1" dirty="0"/>
          </a:p>
        </p:txBody>
      </p:sp>
    </p:spTree>
    <p:extLst>
      <p:ext uri="{BB962C8B-B14F-4D97-AF65-F5344CB8AC3E}">
        <p14:creationId xmlns:p14="http://schemas.microsoft.com/office/powerpoint/2010/main" val="4165395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Scaled Indexed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304800" y="2209800"/>
            <a:ext cx="11582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		(%rax,%rdx,2),________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_________,(%rax,%rdx,2)</a:t>
            </a: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E75B6BE9-8E81-6A4A-B52A-D3DA52A63601}"/>
              </a:ext>
            </a:extLst>
          </p:cNvPr>
          <p:cNvSpPr/>
          <p:nvPr/>
        </p:nvSpPr>
        <p:spPr>
          <a:xfrm rot="12922622">
            <a:off x="4351359" y="1752600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3D6F96-0C71-8D46-9916-141FB0DDDDBC}"/>
              </a:ext>
            </a:extLst>
          </p:cNvPr>
          <p:cNvSpPr txBox="1"/>
          <p:nvPr/>
        </p:nvSpPr>
        <p:spPr>
          <a:xfrm>
            <a:off x="4800600" y="1166119"/>
            <a:ext cx="73152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the address which is (</a:t>
            </a:r>
            <a:r>
              <a:rPr lang="en-US" sz="2600" b="1" i="1" u="sng" dirty="0"/>
              <a:t>the value in register %</a:t>
            </a:r>
            <a:r>
              <a:rPr lang="en-US" sz="2600" b="1" i="1" u="sng" dirty="0" err="1"/>
              <a:t>rax</a:t>
            </a:r>
            <a:r>
              <a:rPr lang="en-US" sz="2600" b="1" i="1" dirty="0"/>
              <a:t> </a:t>
            </a:r>
            <a:r>
              <a:rPr lang="en-US" sz="2600" i="1" dirty="0"/>
              <a:t>plus 2 times the value in register %</a:t>
            </a:r>
            <a:r>
              <a:rPr lang="en-US" sz="2600" i="1" dirty="0" err="1"/>
              <a:t>rdx</a:t>
            </a:r>
            <a:r>
              <a:rPr lang="en-US" sz="2600" i="1" dirty="0"/>
              <a:t>) into some destination.</a:t>
            </a:r>
          </a:p>
        </p:txBody>
      </p:sp>
      <p:sp>
        <p:nvSpPr>
          <p:cNvPr id="7" name="Up Arrow 6">
            <a:extLst>
              <a:ext uri="{FF2B5EF4-FFF2-40B4-BE49-F238E27FC236}">
                <a16:creationId xmlns:a16="http://schemas.microsoft.com/office/drawing/2014/main" id="{786B2C97-128F-C442-A564-181CBD10B93D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A7F1E2-DF9F-234B-BBF0-0D3C2569EDEB}"/>
              </a:ext>
            </a:extLst>
          </p:cNvPr>
          <p:cNvSpPr txBox="1"/>
          <p:nvPr/>
        </p:nvSpPr>
        <p:spPr>
          <a:xfrm>
            <a:off x="3886200" y="5565338"/>
            <a:ext cx="80686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the address which is (</a:t>
            </a:r>
            <a:r>
              <a:rPr lang="en-US" sz="2600" b="1" i="1" u="sng" dirty="0"/>
              <a:t>the value in register %</a:t>
            </a:r>
            <a:r>
              <a:rPr lang="en-US" sz="2600" b="1" i="1" u="sng" dirty="0" err="1"/>
              <a:t>rax</a:t>
            </a:r>
            <a:r>
              <a:rPr lang="en-US" sz="2600" i="1" dirty="0"/>
              <a:t> plus 2 times the value in register %</a:t>
            </a:r>
            <a:r>
              <a:rPr lang="en-US" sz="2600" i="1" dirty="0" err="1"/>
              <a:t>rdx</a:t>
            </a:r>
            <a:r>
              <a:rPr lang="en-US" sz="2600" i="1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958408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Forms: Scaled Indexed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304800" y="2209800"/>
            <a:ext cx="11582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		0x4(%rax,%rdx,2),_____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   ______,0x4(%rax,%rdx,2)</a:t>
            </a: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E75B6BE9-8E81-6A4A-B52A-D3DA52A63601}"/>
              </a:ext>
            </a:extLst>
          </p:cNvPr>
          <p:cNvSpPr/>
          <p:nvPr/>
        </p:nvSpPr>
        <p:spPr>
          <a:xfrm rot="12922622">
            <a:off x="3894159" y="1752600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3D6F96-0C71-8D46-9916-141FB0DDDDBC}"/>
              </a:ext>
            </a:extLst>
          </p:cNvPr>
          <p:cNvSpPr txBox="1"/>
          <p:nvPr/>
        </p:nvSpPr>
        <p:spPr>
          <a:xfrm>
            <a:off x="4191000" y="1166119"/>
            <a:ext cx="79248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at the address which is (</a:t>
            </a:r>
            <a:r>
              <a:rPr lang="en-US" sz="2600" b="1" i="1" u="sng" dirty="0"/>
              <a:t>0x4 plus</a:t>
            </a:r>
            <a:r>
              <a:rPr lang="en-US" sz="2600" b="1" i="1" dirty="0"/>
              <a:t> </a:t>
            </a:r>
            <a:r>
              <a:rPr lang="en-US" sz="2600" i="1" dirty="0"/>
              <a:t>the value in register %</a:t>
            </a:r>
            <a:r>
              <a:rPr lang="en-US" sz="2600" i="1" dirty="0" err="1"/>
              <a:t>rax</a:t>
            </a:r>
            <a:r>
              <a:rPr lang="en-US" sz="2600" i="1" dirty="0"/>
              <a:t> plus 2 times the value in register %</a:t>
            </a:r>
            <a:r>
              <a:rPr lang="en-US" sz="2600" i="1" dirty="0" err="1"/>
              <a:t>rdx</a:t>
            </a:r>
            <a:r>
              <a:rPr lang="en-US" sz="2600" i="1" dirty="0"/>
              <a:t>) into some destination.</a:t>
            </a:r>
          </a:p>
        </p:txBody>
      </p:sp>
      <p:sp>
        <p:nvSpPr>
          <p:cNvPr id="7" name="Up Arrow 6">
            <a:extLst>
              <a:ext uri="{FF2B5EF4-FFF2-40B4-BE49-F238E27FC236}">
                <a16:creationId xmlns:a16="http://schemas.microsoft.com/office/drawing/2014/main" id="{786B2C97-128F-C442-A564-181CBD10B93D}"/>
              </a:ext>
            </a:extLst>
          </p:cNvPr>
          <p:cNvSpPr/>
          <p:nvPr/>
        </p:nvSpPr>
        <p:spPr>
          <a:xfrm rot="19357011">
            <a:off x="8475882" y="4856433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A7F1E2-DF9F-234B-BBF0-0D3C2569EDEB}"/>
              </a:ext>
            </a:extLst>
          </p:cNvPr>
          <p:cNvSpPr txBox="1"/>
          <p:nvPr/>
        </p:nvSpPr>
        <p:spPr>
          <a:xfrm>
            <a:off x="3886200" y="5565338"/>
            <a:ext cx="80686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/>
              <a:t>Copy the value from some source into the memory at the address which is (</a:t>
            </a:r>
            <a:r>
              <a:rPr lang="en-US" sz="2600" b="1" i="1" u="sng" dirty="0"/>
              <a:t>0x4 plus</a:t>
            </a:r>
            <a:r>
              <a:rPr lang="en-US" sz="2600" b="1" i="1" dirty="0"/>
              <a:t> </a:t>
            </a:r>
            <a:r>
              <a:rPr lang="en-US" sz="2600" i="1" dirty="0"/>
              <a:t>the value in register %</a:t>
            </a:r>
            <a:r>
              <a:rPr lang="en-US" sz="2600" i="1" dirty="0" err="1"/>
              <a:t>rax</a:t>
            </a:r>
            <a:r>
              <a:rPr lang="en-US" sz="2600" i="1" dirty="0"/>
              <a:t> plus 2 times the value in register %</a:t>
            </a:r>
            <a:r>
              <a:rPr lang="en-US" sz="2600" i="1" dirty="0" err="1"/>
              <a:t>rdx</a:t>
            </a:r>
            <a:r>
              <a:rPr lang="en-US" sz="2600" i="1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669475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Most General Operand Form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480D60-92DC-4147-A83D-6A3D29E0371D}"/>
              </a:ext>
            </a:extLst>
          </p:cNvPr>
          <p:cNvSpPr txBox="1">
            <a:spLocks/>
          </p:cNvSpPr>
          <p:nvPr/>
        </p:nvSpPr>
        <p:spPr bwMode="auto">
          <a:xfrm>
            <a:off x="304800" y="2209800"/>
            <a:ext cx="115824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Imm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5400" b="1" baseline="-25000" dirty="0" err="1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,r</a:t>
            </a:r>
            <a:r>
              <a:rPr lang="en-US" sz="5400" b="1" baseline="-250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,s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i="1" dirty="0"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i="1" dirty="0">
                <a:cs typeface="Consolas" panose="020B0609020204030204" pitchFamily="49" charset="0"/>
              </a:rPr>
              <a:t>is equivalent to…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Imm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 + R[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5400" b="1" baseline="-25000" dirty="0" err="1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] + R[</a:t>
            </a:r>
            <a:r>
              <a:rPr lang="en-US" sz="5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5400" b="1" baseline="-250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5400" b="1" dirty="0">
                <a:latin typeface="Consolas" panose="020B0609020204030204" pitchFamily="49" charset="0"/>
                <a:cs typeface="Consolas" panose="020B0609020204030204" pitchFamily="49" charset="0"/>
              </a:rPr>
              <a:t>]*s</a:t>
            </a:r>
          </a:p>
        </p:txBody>
      </p:sp>
    </p:spTree>
    <p:extLst>
      <p:ext uri="{BB962C8B-B14F-4D97-AF65-F5344CB8AC3E}">
        <p14:creationId xmlns:p14="http://schemas.microsoft.com/office/powerpoint/2010/main" val="27076243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8EE3-2E5F-6B41-AEFF-C9A1665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Most General Operand Form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DC8CCAF-5000-C24C-84B9-25F202517FDD}"/>
              </a:ext>
            </a:extLst>
          </p:cNvPr>
          <p:cNvSpPr/>
          <p:nvPr/>
        </p:nvSpPr>
        <p:spPr bwMode="auto">
          <a:xfrm>
            <a:off x="779350" y="1540855"/>
            <a:ext cx="10633299" cy="174348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54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Imm</a:t>
            </a:r>
            <a:r>
              <a:rPr lang="en-US" sz="54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54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5400" b="1" baseline="-25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sz="54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54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5400" b="1" baseline="-25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54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s)</a:t>
            </a:r>
            <a:r>
              <a:rPr lang="en-US" sz="5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is equivalent to </a:t>
            </a:r>
            <a:br>
              <a:rPr lang="en-US" sz="5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5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address </a:t>
            </a:r>
            <a:r>
              <a:rPr lang="en-US" sz="54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Imm</a:t>
            </a:r>
            <a:r>
              <a:rPr lang="en-US" sz="54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R[</a:t>
            </a:r>
            <a:r>
              <a:rPr lang="en-US" sz="54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5400" b="1" baseline="-25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sz="54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 + R[</a:t>
            </a:r>
            <a:r>
              <a:rPr lang="en-US" sz="5400" b="1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5400" b="1" baseline="-250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54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]*s</a:t>
            </a:r>
            <a:endParaRPr lang="en-US" sz="5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Rectangular Callout 4">
            <a:extLst>
              <a:ext uri="{FF2B5EF4-FFF2-40B4-BE49-F238E27FC236}">
                <a16:creationId xmlns:a16="http://schemas.microsoft.com/office/drawing/2014/main" id="{6C523F4B-2292-484F-8C5B-7162B8A2998F}"/>
              </a:ext>
            </a:extLst>
          </p:cNvPr>
          <p:cNvSpPr/>
          <p:nvPr/>
        </p:nvSpPr>
        <p:spPr>
          <a:xfrm>
            <a:off x="456194" y="3472408"/>
            <a:ext cx="3338244" cy="1527829"/>
          </a:xfrm>
          <a:prstGeom prst="wedgeRectCallout">
            <a:avLst>
              <a:gd name="adj1" fmla="val 50177"/>
              <a:gd name="adj2" fmla="val -8552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/>
            <a:r>
              <a:rPr lang="en-US" sz="3200" b="1" dirty="0">
                <a:solidFill>
                  <a:prstClr val="black"/>
                </a:solidFill>
                <a:cs typeface="Courier New" panose="02070309020205020404" pitchFamily="49" charset="0"/>
              </a:rPr>
              <a:t>Displacemen</a:t>
            </a:r>
            <a:r>
              <a:rPr lang="en-US" sz="3200" dirty="0">
                <a:solidFill>
                  <a:prstClr val="black"/>
                </a:solidFill>
                <a:cs typeface="Courier New" panose="02070309020205020404" pitchFamily="49" charset="0"/>
              </a:rPr>
              <a:t>t: pos/neg constant (if missing, = 0)</a:t>
            </a:r>
            <a:endParaRPr lang="en-US" sz="3200" dirty="0"/>
          </a:p>
        </p:txBody>
      </p:sp>
      <p:sp>
        <p:nvSpPr>
          <p:cNvPr id="7" name="Rectangular Callout 6">
            <a:extLst>
              <a:ext uri="{FF2B5EF4-FFF2-40B4-BE49-F238E27FC236}">
                <a16:creationId xmlns:a16="http://schemas.microsoft.com/office/drawing/2014/main" id="{6C0361A4-1CA6-F146-945F-5C445CB3581F}"/>
              </a:ext>
            </a:extLst>
          </p:cNvPr>
          <p:cNvSpPr/>
          <p:nvPr/>
        </p:nvSpPr>
        <p:spPr>
          <a:xfrm>
            <a:off x="6934200" y="3472019"/>
            <a:ext cx="2895600" cy="999993"/>
          </a:xfrm>
          <a:prstGeom prst="wedgeRectCallout">
            <a:avLst>
              <a:gd name="adj1" fmla="val 41092"/>
              <a:gd name="adj2" fmla="val -100332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/>
            <a:r>
              <a:rPr lang="en-US" sz="3200" b="1" dirty="0">
                <a:solidFill>
                  <a:prstClr val="black"/>
                </a:solidFill>
                <a:cs typeface="Courier New" panose="02070309020205020404" pitchFamily="49" charset="0"/>
              </a:rPr>
              <a:t>Index</a:t>
            </a:r>
            <a:r>
              <a:rPr lang="en-US" sz="3200" dirty="0">
                <a:solidFill>
                  <a:prstClr val="black"/>
                </a:solidFill>
                <a:cs typeface="Courier New" panose="02070309020205020404" pitchFamily="49" charset="0"/>
              </a:rPr>
              <a:t>: register (if missing, = 0)</a:t>
            </a:r>
            <a:endParaRPr lang="en-US" sz="3200" dirty="0"/>
          </a:p>
        </p:txBody>
      </p:sp>
      <p:sp>
        <p:nvSpPr>
          <p:cNvPr id="8" name="Rectangular Callout 7">
            <a:extLst>
              <a:ext uri="{FF2B5EF4-FFF2-40B4-BE49-F238E27FC236}">
                <a16:creationId xmlns:a16="http://schemas.microsoft.com/office/drawing/2014/main" id="{72B8F2B8-4805-1044-BD07-4C709BB67286}"/>
              </a:ext>
            </a:extLst>
          </p:cNvPr>
          <p:cNvSpPr/>
          <p:nvPr/>
        </p:nvSpPr>
        <p:spPr>
          <a:xfrm>
            <a:off x="9067800" y="4637944"/>
            <a:ext cx="2971801" cy="1743481"/>
          </a:xfrm>
          <a:prstGeom prst="wedgeRectCallout">
            <a:avLst>
              <a:gd name="adj1" fmla="val 11653"/>
              <a:gd name="adj2" fmla="val -148774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/>
            <a:r>
              <a:rPr lang="en-US" sz="3200" b="1" dirty="0">
                <a:solidFill>
                  <a:prstClr val="black"/>
                </a:solidFill>
                <a:cs typeface="Courier New" panose="02070309020205020404" pitchFamily="49" charset="0"/>
              </a:rPr>
              <a:t>Scale</a:t>
            </a:r>
            <a:r>
              <a:rPr lang="en-US" sz="3200" dirty="0">
                <a:solidFill>
                  <a:prstClr val="black"/>
                </a:solidFill>
                <a:cs typeface="Courier New" panose="02070309020205020404" pitchFamily="49" charset="0"/>
              </a:rPr>
              <a:t> must be 1,2,4, or 8</a:t>
            </a:r>
            <a:br>
              <a:rPr lang="en-US" sz="3200" dirty="0">
                <a:solidFill>
                  <a:prstClr val="black"/>
                </a:solidFill>
                <a:cs typeface="Courier New" panose="02070309020205020404" pitchFamily="49" charset="0"/>
              </a:rPr>
            </a:br>
            <a:r>
              <a:rPr lang="en-US" sz="3200" dirty="0">
                <a:solidFill>
                  <a:prstClr val="black"/>
                </a:solidFill>
                <a:cs typeface="Courier New" panose="02070309020205020404" pitchFamily="49" charset="0"/>
              </a:rPr>
              <a:t>(if missing, = 1)</a:t>
            </a:r>
            <a:endParaRPr lang="en-US" sz="32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EDF8B4D-E136-7445-80B9-20CEF52F04ED}"/>
              </a:ext>
            </a:extLst>
          </p:cNvPr>
          <p:cNvSpPr/>
          <p:nvPr/>
        </p:nvSpPr>
        <p:spPr>
          <a:xfrm>
            <a:off x="4565853" y="4509691"/>
            <a:ext cx="3060291" cy="9999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/>
            <a:r>
              <a:rPr lang="en-US" sz="3200" b="1" dirty="0">
                <a:solidFill>
                  <a:prstClr val="black"/>
                </a:solidFill>
                <a:cs typeface="Courier New" panose="02070309020205020404" pitchFamily="49" charset="0"/>
              </a:rPr>
              <a:t>Base</a:t>
            </a:r>
            <a:r>
              <a:rPr lang="en-US" sz="3200" dirty="0">
                <a:solidFill>
                  <a:prstClr val="black"/>
                </a:solidFill>
                <a:cs typeface="Courier New" panose="02070309020205020404" pitchFamily="49" charset="0"/>
              </a:rPr>
              <a:t>: register (if missing, = 0)</a:t>
            </a:r>
            <a:endParaRPr lang="en-US" sz="3200" dirty="0">
              <a:solidFill>
                <a:prstClr val="white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F2D678E-C646-7C41-8BA4-C62717986991}"/>
              </a:ext>
            </a:extLst>
          </p:cNvPr>
          <p:cNvCxnSpPr>
            <a:cxnSpLocks/>
          </p:cNvCxnSpPr>
          <p:nvPr/>
        </p:nvCxnSpPr>
        <p:spPr>
          <a:xfrm flipV="1">
            <a:off x="6288243" y="3042376"/>
            <a:ext cx="398307" cy="14673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6685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6FFA4-197A-E24F-AD3F-99475642F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Content Placeholder 3">
                <a:extLst>
                  <a:ext uri="{FF2B5EF4-FFF2-40B4-BE49-F238E27FC236}">
                    <a16:creationId xmlns:a16="http://schemas.microsoft.com/office/drawing/2014/main" id="{69372A05-8AED-A34C-9FE2-C5B28F564304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866812307"/>
                  </p:ext>
                </p:extLst>
              </p:nvPr>
            </p:nvGraphicFramePr>
            <p:xfrm>
              <a:off x="152400" y="1295400"/>
              <a:ext cx="11811000" cy="4988560"/>
            </p:xfrm>
            <a:graphic>
              <a:graphicData uri="http://schemas.openxmlformats.org/drawingml/2006/table">
                <a:tbl>
                  <a:tblPr firstRow="1" bandRow="1">
                    <a:tableStyleId>{7E9639D4-E3E2-4D34-9284-5A2195B3D0D7}</a:tableStyleId>
                  </a:tblPr>
                  <a:tblGrid>
                    <a:gridCol w="2952750">
                      <a:extLst>
                        <a:ext uri="{9D8B030D-6E8A-4147-A177-3AD203B41FA5}">
                          <a16:colId xmlns:a16="http://schemas.microsoft.com/office/drawing/2014/main" val="2274311269"/>
                        </a:ext>
                      </a:extLst>
                    </a:gridCol>
                    <a:gridCol w="2952750">
                      <a:extLst>
                        <a:ext uri="{9D8B030D-6E8A-4147-A177-3AD203B41FA5}">
                          <a16:colId xmlns:a16="http://schemas.microsoft.com/office/drawing/2014/main" val="1999330854"/>
                        </a:ext>
                      </a:extLst>
                    </a:gridCol>
                    <a:gridCol w="2952750">
                      <a:extLst>
                        <a:ext uri="{9D8B030D-6E8A-4147-A177-3AD203B41FA5}">
                          <a16:colId xmlns:a16="http://schemas.microsoft.com/office/drawing/2014/main" val="1391640483"/>
                        </a:ext>
                      </a:extLst>
                    </a:gridCol>
                    <a:gridCol w="2952750">
                      <a:extLst>
                        <a:ext uri="{9D8B030D-6E8A-4147-A177-3AD203B41FA5}">
                          <a16:colId xmlns:a16="http://schemas.microsoft.com/office/drawing/2014/main" val="373608379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Type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Form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Operand Value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Name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9320432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Immediate</a:t>
                          </a:r>
                        </a:p>
                        <a:p>
                          <a:pPr algn="l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$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Immediate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885970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Register</a:t>
                          </a:r>
                        </a:p>
                        <a:p>
                          <a:pPr algn="l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Register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0511049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Absolute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6877306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Indirect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978063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Base + displacement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328688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4483253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81844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Scaled 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6283356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Scaled 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615688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Scaled 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203246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𝐼𝑚𝑚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+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Scaled 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817605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Content Placeholder 3">
                <a:extLst>
                  <a:ext uri="{FF2B5EF4-FFF2-40B4-BE49-F238E27FC236}">
                    <a16:creationId xmlns:a16="http://schemas.microsoft.com/office/drawing/2014/main" id="{69372A05-8AED-A34C-9FE2-C5B28F564304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866812307"/>
                  </p:ext>
                </p:extLst>
              </p:nvPr>
            </p:nvGraphicFramePr>
            <p:xfrm>
              <a:off x="152400" y="1295400"/>
              <a:ext cx="11811000" cy="4988560"/>
            </p:xfrm>
            <a:graphic>
              <a:graphicData uri="http://schemas.openxmlformats.org/drawingml/2006/table">
                <a:tbl>
                  <a:tblPr firstRow="1" bandRow="1">
                    <a:tableStyleId>{7E9639D4-E3E2-4D34-9284-5A2195B3D0D7}</a:tableStyleId>
                  </a:tblPr>
                  <a:tblGrid>
                    <a:gridCol w="2952750">
                      <a:extLst>
                        <a:ext uri="{9D8B030D-6E8A-4147-A177-3AD203B41FA5}">
                          <a16:colId xmlns:a16="http://schemas.microsoft.com/office/drawing/2014/main" val="2274311269"/>
                        </a:ext>
                      </a:extLst>
                    </a:gridCol>
                    <a:gridCol w="2952750">
                      <a:extLst>
                        <a:ext uri="{9D8B030D-6E8A-4147-A177-3AD203B41FA5}">
                          <a16:colId xmlns:a16="http://schemas.microsoft.com/office/drawing/2014/main" val="1999330854"/>
                        </a:ext>
                      </a:extLst>
                    </a:gridCol>
                    <a:gridCol w="2952750">
                      <a:extLst>
                        <a:ext uri="{9D8B030D-6E8A-4147-A177-3AD203B41FA5}">
                          <a16:colId xmlns:a16="http://schemas.microsoft.com/office/drawing/2014/main" val="1391640483"/>
                        </a:ext>
                      </a:extLst>
                    </a:gridCol>
                    <a:gridCol w="2952750">
                      <a:extLst>
                        <a:ext uri="{9D8B030D-6E8A-4147-A177-3AD203B41FA5}">
                          <a16:colId xmlns:a16="http://schemas.microsoft.com/office/drawing/2014/main" val="373608379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Type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Form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Operand Value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Name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93204325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Immediate</a:t>
                          </a:r>
                        </a:p>
                        <a:p>
                          <a:pPr algn="l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62745" r="-200431" b="-6274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62745" r="-99571" b="-6274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Immediate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88597084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Register</a:t>
                          </a:r>
                        </a:p>
                        <a:p>
                          <a:pPr algn="l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166000" r="-200431" b="-54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166000" r="-99571" b="-54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Register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0511049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458621" r="-200431" b="-8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458621" r="-99571" b="-8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Absolute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6877306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558621" r="-200431" b="-7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558621" r="-99571" b="-7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Indirect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978063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636667" r="-200431" b="-60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636667" r="-99571" b="-60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Base + displacement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328688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762069" r="-200431" b="-5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762069" r="-99571" b="-5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4483253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862069" r="-200431" b="-4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862069" r="-99571" b="-4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81844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962069" r="-200431" b="-3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962069" r="-99571" b="-3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Scaled 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6283356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1026667" r="-200431" b="-2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1026667" r="-99571" b="-2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Scaled 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615688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1165517" r="-200431" b="-1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1165517" r="-99571" b="-1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Scaled 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203246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dirty="0"/>
                            <a:t>Memory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862" t="-1265517" r="-200431" b="-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1265517" r="-99571" b="-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Scaled indexed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8176053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A0345E5E-6A96-1544-8A10-DE45182710D5}"/>
              </a:ext>
            </a:extLst>
          </p:cNvPr>
          <p:cNvSpPr txBox="1"/>
          <p:nvPr/>
        </p:nvSpPr>
        <p:spPr>
          <a:xfrm>
            <a:off x="152400" y="6283960"/>
            <a:ext cx="1181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/>
              <a:t>Figure 3.3 from the book: “Operand forms. </a:t>
            </a:r>
            <a:r>
              <a:rPr lang="en-US" dirty="0"/>
              <a:t>Operands can denote immediate (constant) values, register values, or values from memory.   The scaling factor </a:t>
            </a:r>
            <a:r>
              <a:rPr lang="en-US" i="1" dirty="0"/>
              <a:t>s</a:t>
            </a:r>
            <a:r>
              <a:rPr lang="en-US" dirty="0"/>
              <a:t> must be either. 1, 2, 4, or 8.”</a:t>
            </a:r>
          </a:p>
        </p:txBody>
      </p:sp>
    </p:spTree>
    <p:extLst>
      <p:ext uri="{BB962C8B-B14F-4D97-AF65-F5344CB8AC3E}">
        <p14:creationId xmlns:p14="http://schemas.microsoft.com/office/powerpoint/2010/main" val="273532210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EE04E-171B-414B-9254-61176D823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Operand 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F33D7-7E80-AF44-8D25-6121C013B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are the results of the following move instructions (executed separately)?  For this problem, assume the value </a:t>
            </a:r>
            <a:r>
              <a:rPr lang="en-US" i="1" dirty="0"/>
              <a:t>0x1</a:t>
            </a:r>
            <a:r>
              <a:rPr lang="en-US" dirty="0"/>
              <a:t> is stored in register %</a:t>
            </a:r>
            <a:r>
              <a:rPr lang="en-US" dirty="0" err="1"/>
              <a:t>rcx</a:t>
            </a:r>
            <a:r>
              <a:rPr lang="en-US" dirty="0"/>
              <a:t>, the value </a:t>
            </a:r>
            <a:r>
              <a:rPr lang="en-US" i="1" dirty="0"/>
              <a:t>0x100</a:t>
            </a:r>
            <a:r>
              <a:rPr lang="en-US" dirty="0"/>
              <a:t> is stored in register %</a:t>
            </a:r>
            <a:r>
              <a:rPr lang="en-US" dirty="0" err="1"/>
              <a:t>rax</a:t>
            </a:r>
            <a:r>
              <a:rPr lang="en-US" dirty="0"/>
              <a:t>, the value </a:t>
            </a:r>
            <a:r>
              <a:rPr lang="en-US" i="1" dirty="0"/>
              <a:t>0x3</a:t>
            </a:r>
            <a:r>
              <a:rPr lang="en-US" dirty="0"/>
              <a:t> is stored in register %</a:t>
            </a:r>
            <a:r>
              <a:rPr lang="en-US" dirty="0" err="1"/>
              <a:t>rdx</a:t>
            </a:r>
            <a:r>
              <a:rPr lang="en-US" dirty="0"/>
              <a:t>, and value </a:t>
            </a:r>
            <a:r>
              <a:rPr lang="en-US" i="1" dirty="0"/>
              <a:t>0x11</a:t>
            </a:r>
            <a:r>
              <a:rPr lang="en-US" dirty="0"/>
              <a:t> is stored at address </a:t>
            </a:r>
            <a:r>
              <a:rPr lang="en-US" i="1" dirty="0"/>
              <a:t>0x10C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b="1" dirty="0"/>
          </a:p>
          <a:p>
            <a:pPr marL="514350" indent="-514350">
              <a:buFont typeface="+mj-lt"/>
              <a:buAutoNum type="arabicPeriod"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$0x42,0xfc(,%rcx,4)</a:t>
            </a:r>
          </a:p>
          <a:p>
            <a:pPr marL="514350" indent="-514350">
              <a:buFont typeface="+mj-lt"/>
              <a:buAutoNum type="arabicPeriod"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  (%rax,%rdx,4),%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E3CBC0A-6D12-AC43-B03E-620332AE5DDE}"/>
              </a:ext>
            </a:extLst>
          </p:cNvPr>
          <p:cNvGrpSpPr/>
          <p:nvPr/>
        </p:nvGrpSpPr>
        <p:grpSpPr>
          <a:xfrm>
            <a:off x="5993641" y="4795083"/>
            <a:ext cx="5969759" cy="1535034"/>
            <a:chOff x="228601" y="5170566"/>
            <a:chExt cx="5969759" cy="15350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3B247A7-0866-6A44-A587-9C9484E340B4}"/>
                </a:ext>
              </a:extLst>
            </p:cNvPr>
            <p:cNvSpPr/>
            <p:nvPr/>
          </p:nvSpPr>
          <p:spPr bwMode="auto">
            <a:xfrm>
              <a:off x="228601" y="5170566"/>
              <a:ext cx="5969759" cy="1466275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algn="l" fontAlgn="auto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</a:pPr>
              <a:r>
                <a:rPr lang="en-US" sz="2800" b="1" dirty="0" err="1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Imm</a:t>
              </a:r>
              <a:r>
                <a:rPr lang="en-US" sz="2800" b="1" dirty="0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lang="en-US" sz="2800" b="1" dirty="0" err="1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</a:t>
              </a:r>
              <a:r>
                <a:rPr lang="en-US" sz="2800" b="1" baseline="-25000" dirty="0" err="1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  <a:r>
                <a:rPr lang="en-US" sz="2800" b="1" dirty="0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, </a:t>
              </a:r>
              <a:r>
                <a:rPr lang="en-US" sz="2800" b="1" dirty="0" err="1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</a:t>
              </a:r>
              <a:r>
                <a:rPr lang="en-US" sz="2800" b="1" baseline="-25000" dirty="0" err="1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lang="en-US" sz="2800" b="1" dirty="0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, s)</a:t>
              </a:r>
              <a:r>
                <a:rPr lang="en-US" sz="28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is equivalent to address </a:t>
              </a:r>
              <a:r>
                <a:rPr lang="en-US" sz="2800" b="1" dirty="0" err="1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Imm</a:t>
              </a:r>
              <a:r>
                <a:rPr lang="en-US" sz="2800" b="1" dirty="0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+ R[</a:t>
              </a:r>
              <a:r>
                <a:rPr lang="en-US" sz="2800" b="1" dirty="0" err="1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</a:t>
              </a:r>
              <a:r>
                <a:rPr lang="en-US" sz="2800" b="1" baseline="-25000" dirty="0" err="1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  <a:r>
                <a:rPr lang="en-US" sz="2800" b="1" dirty="0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] + R[</a:t>
              </a:r>
              <a:r>
                <a:rPr lang="en-US" sz="2800" b="1" dirty="0" err="1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</a:t>
              </a:r>
              <a:r>
                <a:rPr lang="en-US" sz="2800" b="1" baseline="-25000" dirty="0" err="1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lang="en-US" sz="2800" b="1" dirty="0">
                  <a:solidFill>
                    <a:prstClr val="black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]*s</a:t>
              </a:r>
              <a:endParaRPr lang="en-US" sz="28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BC169A-4B63-D94D-9319-7206A54576D7}"/>
                </a:ext>
              </a:extLst>
            </p:cNvPr>
            <p:cNvSpPr txBox="1"/>
            <p:nvPr/>
          </p:nvSpPr>
          <p:spPr>
            <a:xfrm>
              <a:off x="824363" y="5936159"/>
              <a:ext cx="178183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2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Displacement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8DC75D3-5582-1248-9F2E-64565E5350E6}"/>
                </a:ext>
              </a:extLst>
            </p:cNvPr>
            <p:cNvSpPr txBox="1"/>
            <p:nvPr/>
          </p:nvSpPr>
          <p:spPr>
            <a:xfrm>
              <a:off x="2844629" y="5936159"/>
              <a:ext cx="737702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2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Base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7917E94-83D4-F449-B987-F752CCA8D908}"/>
                </a:ext>
              </a:extLst>
            </p:cNvPr>
            <p:cNvSpPr txBox="1"/>
            <p:nvPr/>
          </p:nvSpPr>
          <p:spPr>
            <a:xfrm>
              <a:off x="4232052" y="5936159"/>
              <a:ext cx="829458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2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Index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4512EAB-FEAF-B346-BFA0-1C9257A25507}"/>
                </a:ext>
              </a:extLst>
            </p:cNvPr>
            <p:cNvSpPr txBox="1"/>
            <p:nvPr/>
          </p:nvSpPr>
          <p:spPr>
            <a:xfrm>
              <a:off x="5061510" y="5936159"/>
              <a:ext cx="113685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2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Scale</a:t>
              </a:r>
              <a:br>
                <a:rPr lang="en-US" sz="22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US" sz="22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(1,2,4,8)</a:t>
              </a:r>
              <a:endParaRPr lang="en-US" sz="2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9357582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29E9E-84F6-534B-8F6A-2124579FD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 of indirect addressing: 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1E5376-E1BB-494D-ADE4-CD5362481E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en-US" sz="6600" dirty="0">
                <a:solidFill>
                  <a:srgbClr val="C00000"/>
                </a:solidFill>
              </a:rPr>
              <a:t>Why are there so many forms of indirect addressing?</a:t>
            </a:r>
          </a:p>
          <a:p>
            <a:pPr marL="0" indent="0" algn="ctr">
              <a:buNone/>
            </a:pPr>
            <a:endParaRPr lang="en-US" sz="4800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en-US" sz="5400" dirty="0">
                <a:solidFill>
                  <a:srgbClr val="0070C0"/>
                </a:solidFill>
              </a:rPr>
              <a:t>We see these indirect addressing paradigms in C as well!</a:t>
            </a:r>
          </a:p>
        </p:txBody>
      </p:sp>
    </p:spTree>
    <p:extLst>
      <p:ext uri="{BB962C8B-B14F-4D97-AF65-F5344CB8AC3E}">
        <p14:creationId xmlns:p14="http://schemas.microsoft.com/office/powerpoint/2010/main" val="3220719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E55A3-C37B-6F4B-8A83-87432C25E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57563-B18F-9E4D-8BD4-E8BB60A3A7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2200" b="1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(int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[], int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int sum = 0;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for (int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&lt;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nelems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sum += 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2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return sum;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200" b="1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00000000004005b6 &lt;</a:t>
            </a:r>
            <a:r>
              <a:rPr lang="en-US" sz="2200" b="1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sum_array</a:t>
            </a:r>
            <a:r>
              <a:rPr lang="en-US" sz="22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 4005b6:   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ba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00 00 00 00       mov    $0x0,%edx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4005bb:    b8 00 00 00 00       mov   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4005c0:    eb 09               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  4005cb &lt;sum_array+0x15&gt;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4005c2:    48 63 ca            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4005c5:    03 04 8f             add    (%rdi,%rcx,4),%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4005c8:    83 c2 01             add    $0x1,%edx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4005cb:    39 f2               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  %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4005cd:    7c f3               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jl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    4005c2 &lt;sum_array+0xc&gt;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 4005cf:    f3 c3               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repz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DBAF4DF-13A9-134B-A8AF-880ED550BA1B}"/>
              </a:ext>
            </a:extLst>
          </p:cNvPr>
          <p:cNvCxnSpPr>
            <a:cxnSpLocks/>
          </p:cNvCxnSpPr>
          <p:nvPr/>
        </p:nvCxnSpPr>
        <p:spPr>
          <a:xfrm>
            <a:off x="152400" y="3581400"/>
            <a:ext cx="67056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339F0F2A-95F7-FA45-9DB8-1FB92D48FDF1}"/>
              </a:ext>
            </a:extLst>
          </p:cNvPr>
          <p:cNvSpPr/>
          <p:nvPr/>
        </p:nvSpPr>
        <p:spPr>
          <a:xfrm>
            <a:off x="6400800" y="1295401"/>
            <a:ext cx="5562600" cy="2285997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r>
              <a:rPr lang="en-US" sz="2000" dirty="0">
                <a:solidFill>
                  <a:schemeClr val="tx1"/>
                </a:solidFill>
              </a:rPr>
              <a:t>We’re on our way to understanding assembly! </a:t>
            </a:r>
            <a:r>
              <a:rPr lang="en-US" sz="2000" b="1" dirty="0">
                <a:solidFill>
                  <a:schemeClr val="tx1"/>
                </a:solidFill>
              </a:rPr>
              <a:t>What looks understandable right now?</a:t>
            </a:r>
          </a:p>
          <a:p>
            <a:pPr algn="l">
              <a:spcBef>
                <a:spcPts val="600"/>
              </a:spcBef>
            </a:pPr>
            <a:r>
              <a:rPr lang="en-US" sz="2000" dirty="0">
                <a:solidFill>
                  <a:schemeClr val="tx1"/>
                </a:solidFill>
              </a:rPr>
              <a:t>Some notes:</a:t>
            </a:r>
          </a:p>
          <a:p>
            <a:pPr marL="173038" indent="-173038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Registers store addresses and values</a:t>
            </a:r>
          </a:p>
          <a:p>
            <a:pPr marL="173038" indent="-173038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 </a:t>
            </a:r>
            <a:r>
              <a:rPr lang="en-US" sz="20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b="1" i="1" dirty="0">
                <a:solidFill>
                  <a:schemeClr val="tx1"/>
                </a:solidFill>
              </a:rPr>
              <a:t>copies</a:t>
            </a:r>
            <a:r>
              <a:rPr lang="en-US" sz="2000" dirty="0">
                <a:solidFill>
                  <a:schemeClr val="tx1"/>
                </a:solidFill>
              </a:rPr>
              <a:t> value into </a:t>
            </a:r>
            <a:r>
              <a:rPr lang="en-US" sz="2000" dirty="0" err="1">
                <a:solidFill>
                  <a:schemeClr val="tx1"/>
                </a:solidFill>
              </a:rPr>
              <a:t>dst</a:t>
            </a:r>
            <a:endParaRPr lang="en-US" sz="2000" dirty="0">
              <a:solidFill>
                <a:schemeClr val="tx1"/>
              </a:solidFill>
            </a:endParaRPr>
          </a:p>
          <a:p>
            <a:pPr marL="173038" indent="-173038" algn="l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(int)</a:t>
            </a:r>
            <a:r>
              <a:rPr lang="en-US" sz="2000" dirty="0">
                <a:solidFill>
                  <a:schemeClr val="tx1"/>
                </a:solidFill>
              </a:rPr>
              <a:t> is 4</a:t>
            </a:r>
          </a:p>
          <a:p>
            <a:pPr marL="173038" indent="-173038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Instructions executed sequentially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1EAED1-A882-DD42-B029-DBECC2B2E581}"/>
              </a:ext>
            </a:extLst>
          </p:cNvPr>
          <p:cNvSpPr/>
          <p:nvPr/>
        </p:nvSpPr>
        <p:spPr bwMode="auto">
          <a:xfrm>
            <a:off x="152400" y="5734709"/>
            <a:ext cx="4191000" cy="97089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We’ll come back to this example in future lectures!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34EA53-8093-C067-70CE-B8C5AF7180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4473" y="5689533"/>
            <a:ext cx="958502" cy="83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028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allAtOnce" animBg="1"/>
      <p:bldP spid="11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61F9C1F-B0A9-E14E-AAE1-0DD524A25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From Assembly to C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9F3E78-1788-3642-B4D0-EB7D0E4E7B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Spend a few minutes thinking about the main paradigms of the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dirty="0"/>
              <a:t> instruction.</a:t>
            </a:r>
          </a:p>
          <a:p>
            <a:r>
              <a:rPr lang="en-US" dirty="0"/>
              <a:t>What might be the equivalent C-like operation?</a:t>
            </a:r>
          </a:p>
          <a:p>
            <a:r>
              <a:rPr lang="en-US" dirty="0"/>
              <a:t>Examples (note %r__ registers are 64-bit):</a:t>
            </a:r>
          </a:p>
          <a:p>
            <a:pPr marL="461963" indent="-461963">
              <a:buClr>
                <a:schemeClr val="accent2"/>
              </a:buClr>
              <a:buFont typeface="+mj-lt"/>
              <a:buAutoNum type="arabicPeriod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    $0x0,%rdx</a:t>
            </a:r>
            <a:endParaRPr lang="en-US" dirty="0"/>
          </a:p>
          <a:p>
            <a:pPr marL="461963" indent="-461963">
              <a:buClr>
                <a:schemeClr val="accent2"/>
              </a:buClr>
              <a:buFont typeface="+mj-lt"/>
              <a:buAutoNum type="arabicPeriod"/>
            </a:pP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  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61963" indent="-461963">
              <a:buClr>
                <a:schemeClr val="accent2"/>
              </a:buClr>
              <a:buFont typeface="+mj-lt"/>
              <a:buAutoNum type="arabicPeriod"/>
            </a:pPr>
            <a:r>
              <a:rPr lang="en-US" dirty="0"/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    $0x42,(%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461963" indent="-461963">
              <a:buClr>
                <a:schemeClr val="accent2"/>
              </a:buClr>
              <a:buFont typeface="+mj-lt"/>
              <a:buAutoNum type="arabicPeriod"/>
            </a:pPr>
            <a:r>
              <a:rPr lang="en-US" dirty="0"/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   (%rax,%rcx,8),%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endParaRPr lang="en-US" dirty="0"/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A3D7617-BF82-687E-6628-96CF247BA5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4473" y="5689533"/>
            <a:ext cx="958502" cy="83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669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61F9C1F-B0A9-E14E-AAE1-0DD524A25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From Assembly to C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9F3E78-1788-3642-B4D0-EB7D0E4E7B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Spend a few minutes thinking about the main paradigms of the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dirty="0"/>
              <a:t> instruction.</a:t>
            </a:r>
          </a:p>
          <a:p>
            <a:r>
              <a:rPr lang="en-US" dirty="0"/>
              <a:t>What might be the equivalent C-like operation?</a:t>
            </a:r>
          </a:p>
          <a:p>
            <a:r>
              <a:rPr lang="en-US" dirty="0"/>
              <a:t>Examples (note %r__ registers are 64-bit):</a:t>
            </a:r>
          </a:p>
          <a:p>
            <a:pPr marL="461963" indent="-461963">
              <a:buClr>
                <a:schemeClr val="accent2"/>
              </a:buClr>
              <a:buFont typeface="+mj-lt"/>
              <a:buAutoNum type="arabicPeriod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    $0x0,%rdx -&gt; maybe long x = 0</a:t>
            </a:r>
            <a:endParaRPr lang="en-US" dirty="0"/>
          </a:p>
          <a:p>
            <a:pPr marL="461963" indent="-461963">
              <a:buClr>
                <a:schemeClr val="accent2"/>
              </a:buClr>
              <a:buFont typeface="+mj-lt"/>
              <a:buAutoNum type="arabicPeriod"/>
            </a:pP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  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-&gt; maybe long x = y;</a:t>
            </a:r>
          </a:p>
          <a:p>
            <a:pPr marL="461963" indent="-461963">
              <a:buClr>
                <a:schemeClr val="accent2"/>
              </a:buClr>
              <a:buFont typeface="+mj-lt"/>
              <a:buAutoNum type="arabicPeriod"/>
            </a:pPr>
            <a:r>
              <a:rPr lang="en-US" dirty="0"/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    $0x42,(%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 -&gt; maybe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0x42;</a:t>
            </a:r>
          </a:p>
          <a:p>
            <a:pPr marL="461963" indent="-461963">
              <a:buClr>
                <a:schemeClr val="accent2"/>
              </a:buClr>
              <a:buFont typeface="+mj-lt"/>
              <a:buAutoNum type="arabicPeriod"/>
            </a:pPr>
            <a:r>
              <a:rPr lang="en-US" dirty="0"/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   (%rax,%rcx,8),%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-&gt; maybe long x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  <a:endParaRPr lang="en-US" dirty="0"/>
          </a:p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FA6EC85-3777-9A45-A5F7-B5BAA02C76E0}"/>
              </a:ext>
            </a:extLst>
          </p:cNvPr>
          <p:cNvSpPr/>
          <p:nvPr/>
        </p:nvSpPr>
        <p:spPr bwMode="auto">
          <a:xfrm>
            <a:off x="9296400" y="1993134"/>
            <a:ext cx="2667000" cy="12072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400" dirty="0">
                <a:latin typeface="+mn-lt"/>
                <a:cs typeface="Courier New" panose="02070309020205020404" pitchFamily="49" charset="0"/>
              </a:rPr>
              <a:t>Indirect addressing is like pointer arithmetic/</a:t>
            </a:r>
            <a:r>
              <a:rPr lang="en-US" sz="2400" dirty="0" err="1">
                <a:latin typeface="+mn-lt"/>
                <a:cs typeface="Courier New" panose="02070309020205020404" pitchFamily="49" charset="0"/>
              </a:rPr>
              <a:t>deref</a:t>
            </a:r>
            <a:r>
              <a:rPr lang="en-US" sz="2400" dirty="0">
                <a:latin typeface="+mn-lt"/>
                <a:cs typeface="Courier New" panose="02070309020205020404" pitchFamily="49" charset="0"/>
              </a:rPr>
              <a:t>!</a:t>
            </a: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162A9C9-15BF-C6DC-4388-3290850A44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4473" y="5689533"/>
            <a:ext cx="958502" cy="83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576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475DA-4819-0D41-8E83-DEE6B6391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Practice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C5CDF-D548-B846-81C5-6347E6258B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59401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1A2443-DECB-7C4C-837D-5794FF0CA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tabLst>
                <a:tab pos="6843713" algn="l"/>
              </a:tabLst>
            </a:pPr>
            <a:r>
              <a:rPr lang="en-US" dirty="0"/>
              <a:t>Fill in the blank to complete the C code that 	</a:t>
            </a:r>
            <a:br>
              <a:rPr lang="en-US" dirty="0"/>
            </a:br>
            <a:r>
              <a:rPr lang="en-US" dirty="0"/>
              <a:t>	</a:t>
            </a:r>
          </a:p>
          <a:p>
            <a:pPr marL="0" indent="0">
              <a:buNone/>
              <a:tabLst>
                <a:tab pos="6843713" algn="l"/>
              </a:tabLst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x = 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malloc(…);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___???___ = _???_;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ecx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8782B5-853B-A842-979B-B977DED1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Extra Practice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4F0F5EB-72E5-7549-BDEA-FB8341ADED0D}"/>
              </a:ext>
            </a:extLst>
          </p:cNvPr>
          <p:cNvCxnSpPr>
            <a:cxnSpLocks/>
          </p:cNvCxnSpPr>
          <p:nvPr/>
        </p:nvCxnSpPr>
        <p:spPr>
          <a:xfrm>
            <a:off x="257506" y="4495800"/>
            <a:ext cx="70104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ame 5">
            <a:extLst>
              <a:ext uri="{FF2B5EF4-FFF2-40B4-BE49-F238E27FC236}">
                <a16:creationId xmlns:a16="http://schemas.microsoft.com/office/drawing/2014/main" id="{C263BFDA-BEF9-A14B-B535-B3E8235D3264}"/>
              </a:ext>
            </a:extLst>
          </p:cNvPr>
          <p:cNvSpPr/>
          <p:nvPr/>
        </p:nvSpPr>
        <p:spPr>
          <a:xfrm>
            <a:off x="257506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x&gt;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7A0997-F6C7-6D41-BBA4-74A3DAA9F6B9}"/>
              </a:ext>
            </a:extLst>
          </p:cNvPr>
          <p:cNvSpPr txBox="1"/>
          <p:nvPr/>
        </p:nvSpPr>
        <p:spPr>
          <a:xfrm>
            <a:off x="632805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ecx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FD4C05D-921E-A546-8A27-7398194D638C}"/>
              </a:ext>
            </a:extLst>
          </p:cNvPr>
          <p:cNvSpPr txBox="1"/>
          <p:nvPr/>
        </p:nvSpPr>
        <p:spPr>
          <a:xfrm>
            <a:off x="8496101" y="5620018"/>
            <a:ext cx="28176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(Pedantic: You should sub in &lt;x&gt; and &lt;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ptr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&gt; with actual values, like 4 and 0x7fff80)</a:t>
            </a:r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CEB3B6DE-D347-3746-BA2A-1E7D2BBB4D07}"/>
              </a:ext>
            </a:extLst>
          </p:cNvPr>
          <p:cNvSpPr/>
          <p:nvPr/>
        </p:nvSpPr>
        <p:spPr>
          <a:xfrm>
            <a:off x="2956547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B05C3C-8C0D-C94B-8E23-599443216AE0}"/>
              </a:ext>
            </a:extLst>
          </p:cNvPr>
          <p:cNvSpPr txBox="1"/>
          <p:nvPr/>
        </p:nvSpPr>
        <p:spPr>
          <a:xfrm>
            <a:off x="3331846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99C5E94-053C-2329-7A60-28A5EA3D5F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4473" y="4634289"/>
            <a:ext cx="958502" cy="83332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8CC86BE-9767-E11F-5BB9-910B49D914FF}"/>
              </a:ext>
            </a:extLst>
          </p:cNvPr>
          <p:cNvSpPr txBox="1"/>
          <p:nvPr/>
        </p:nvSpPr>
        <p:spPr>
          <a:xfrm>
            <a:off x="6400800" y="1676400"/>
            <a:ext cx="58169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mystery line compiles to this assembly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registers hold these values</a:t>
            </a:r>
          </a:p>
        </p:txBody>
      </p:sp>
    </p:spTree>
    <p:extLst>
      <p:ext uri="{BB962C8B-B14F-4D97-AF65-F5344CB8AC3E}">
        <p14:creationId xmlns:p14="http://schemas.microsoft.com/office/powerpoint/2010/main" val="4101232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4" grpId="0"/>
      <p:bldP spid="15" grpId="0" animBg="1"/>
      <p:bldP spid="16" grpId="0"/>
      <p:bldP spid="3" grpId="0"/>
      <p:bldP spid="3" grpId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1A2443-DECB-7C4C-837D-5794FF0CA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tabLst>
                <a:tab pos="6843713" algn="l"/>
              </a:tabLst>
            </a:pPr>
            <a:r>
              <a:rPr lang="en-US" dirty="0"/>
              <a:t>Fill in the blank to complete the C code that 	</a:t>
            </a:r>
            <a:br>
              <a:rPr lang="en-US" dirty="0"/>
            </a:br>
            <a:r>
              <a:rPr lang="en-US" dirty="0"/>
              <a:t>	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x = 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*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malloc(…);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___???___ = _???_;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ecx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8782B5-853B-A842-979B-B977DED1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Extra Practice</a:t>
            </a:r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C263BFDA-BEF9-A14B-B535-B3E8235D3264}"/>
              </a:ext>
            </a:extLst>
          </p:cNvPr>
          <p:cNvSpPr/>
          <p:nvPr/>
        </p:nvSpPr>
        <p:spPr>
          <a:xfrm>
            <a:off x="257506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x&gt;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7A0997-F6C7-6D41-BBA4-74A3DAA9F6B9}"/>
              </a:ext>
            </a:extLst>
          </p:cNvPr>
          <p:cNvSpPr txBox="1"/>
          <p:nvPr/>
        </p:nvSpPr>
        <p:spPr>
          <a:xfrm>
            <a:off x="632805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ecx</a:t>
            </a:r>
            <a:endParaRPr lang="en-US" dirty="0"/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CEB3B6DE-D347-3746-BA2A-1E7D2BBB4D07}"/>
              </a:ext>
            </a:extLst>
          </p:cNvPr>
          <p:cNvSpPr/>
          <p:nvPr/>
        </p:nvSpPr>
        <p:spPr>
          <a:xfrm>
            <a:off x="2956547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B05C3C-8C0D-C94B-8E23-599443216AE0}"/>
              </a:ext>
            </a:extLst>
          </p:cNvPr>
          <p:cNvSpPr txBox="1"/>
          <p:nvPr/>
        </p:nvSpPr>
        <p:spPr>
          <a:xfrm>
            <a:off x="3331846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9A7E15-49E5-5D4B-BCBD-B6AF7900392D}"/>
              </a:ext>
            </a:extLst>
          </p:cNvPr>
          <p:cNvSpPr/>
          <p:nvPr/>
        </p:nvSpPr>
        <p:spPr>
          <a:xfrm>
            <a:off x="4343400" y="3678709"/>
            <a:ext cx="19591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US" sz="28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x;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2686075-E9EA-8A43-8141-EA8338D7EF0E}"/>
              </a:ext>
            </a:extLst>
          </p:cNvPr>
          <p:cNvCxnSpPr>
            <a:cxnSpLocks/>
          </p:cNvCxnSpPr>
          <p:nvPr/>
        </p:nvCxnSpPr>
        <p:spPr>
          <a:xfrm>
            <a:off x="257506" y="4495800"/>
            <a:ext cx="70104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7177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1A2443-DECB-7C4C-837D-5794FF0CA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tabLst>
                <a:tab pos="6843713" algn="l"/>
              </a:tabLst>
            </a:pPr>
            <a:r>
              <a:rPr lang="en-US" dirty="0"/>
              <a:t>Fill in the blank to complete the C code that 	</a:t>
            </a:r>
            <a:r>
              <a:rPr lang="en-US" dirty="0">
                <a:solidFill>
                  <a:schemeClr val="accent2"/>
                </a:solidFill>
              </a:rPr>
              <a:t>1. </a:t>
            </a:r>
            <a:r>
              <a:rPr lang="en-US" dirty="0"/>
              <a:t>generates this assembly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>
                <a:solidFill>
                  <a:schemeClr val="accent2"/>
                </a:solidFill>
              </a:rPr>
              <a:t>2. </a:t>
            </a:r>
            <a:r>
              <a:rPr lang="en-US" b="1" dirty="0"/>
              <a:t>results in</a:t>
            </a:r>
            <a:r>
              <a:rPr lang="en-US" dirty="0"/>
              <a:t> this register layout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long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[5];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long num = ____???___;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8),%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8782B5-853B-A842-979B-B977DED1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Extra Practice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4F0F5EB-72E5-7549-BDEA-FB8341ADED0D}"/>
              </a:ext>
            </a:extLst>
          </p:cNvPr>
          <p:cNvCxnSpPr>
            <a:cxnSpLocks/>
          </p:cNvCxnSpPr>
          <p:nvPr/>
        </p:nvCxnSpPr>
        <p:spPr>
          <a:xfrm>
            <a:off x="152400" y="4114800"/>
            <a:ext cx="70104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ame 5">
            <a:extLst>
              <a:ext uri="{FF2B5EF4-FFF2-40B4-BE49-F238E27FC236}">
                <a16:creationId xmlns:a16="http://schemas.microsoft.com/office/drawing/2014/main" id="{C263BFDA-BEF9-A14B-B535-B3E8235D3264}"/>
              </a:ext>
            </a:extLst>
          </p:cNvPr>
          <p:cNvSpPr/>
          <p:nvPr/>
        </p:nvSpPr>
        <p:spPr>
          <a:xfrm>
            <a:off x="257506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num&gt;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7A0997-F6C7-6D41-BBA4-74A3DAA9F6B9}"/>
              </a:ext>
            </a:extLst>
          </p:cNvPr>
          <p:cNvSpPr txBox="1"/>
          <p:nvPr/>
        </p:nvSpPr>
        <p:spPr>
          <a:xfrm>
            <a:off x="632805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C09EF070-7CF0-654B-A927-9004FF722136}"/>
              </a:ext>
            </a:extLst>
          </p:cNvPr>
          <p:cNvSpPr/>
          <p:nvPr/>
        </p:nvSpPr>
        <p:spPr>
          <a:xfrm>
            <a:off x="2956547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223974-BDD1-974E-961D-A8A66FF9D1CB}"/>
              </a:ext>
            </a:extLst>
          </p:cNvPr>
          <p:cNvSpPr txBox="1"/>
          <p:nvPr/>
        </p:nvSpPr>
        <p:spPr>
          <a:xfrm>
            <a:off x="3331846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rcx</a:t>
            </a:r>
            <a:endParaRPr lang="en-US" dirty="0"/>
          </a:p>
        </p:txBody>
      </p:sp>
      <p:sp>
        <p:nvSpPr>
          <p:cNvPr id="11" name="Frame 10">
            <a:extLst>
              <a:ext uri="{FF2B5EF4-FFF2-40B4-BE49-F238E27FC236}">
                <a16:creationId xmlns:a16="http://schemas.microsoft.com/office/drawing/2014/main" id="{C019C3EC-6DD2-FA46-8EF9-038E4BEB04E1}"/>
              </a:ext>
            </a:extLst>
          </p:cNvPr>
          <p:cNvSpPr/>
          <p:nvPr/>
        </p:nvSpPr>
        <p:spPr>
          <a:xfrm>
            <a:off x="5655589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F06FE6-7D7C-C94F-A2C3-D897ACBE396B}"/>
              </a:ext>
            </a:extLst>
          </p:cNvPr>
          <p:cNvSpPr txBox="1"/>
          <p:nvPr/>
        </p:nvSpPr>
        <p:spPr>
          <a:xfrm>
            <a:off x="6030888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rdi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5919AA2-0CE7-CECB-FDF2-6CAE9BC096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4473" y="5689533"/>
            <a:ext cx="958502" cy="83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288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 animBg="1"/>
      <p:bldP spid="10" grpId="0"/>
      <p:bldP spid="11" grpId="0" animBg="1"/>
      <p:bldP spid="12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1A2443-DECB-7C4C-837D-5794FF0CA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tabLst>
                <a:tab pos="6843713" algn="l"/>
              </a:tabLst>
            </a:pPr>
            <a:r>
              <a:rPr lang="en-US" dirty="0"/>
              <a:t>Fill in the blank to complete the C code that 	</a:t>
            </a:r>
            <a:r>
              <a:rPr lang="en-US" dirty="0">
                <a:solidFill>
                  <a:schemeClr val="accent2"/>
                </a:solidFill>
              </a:rPr>
              <a:t>1. </a:t>
            </a:r>
            <a:r>
              <a:rPr lang="en-US" dirty="0"/>
              <a:t>generates this assembly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>
                <a:solidFill>
                  <a:schemeClr val="accent2"/>
                </a:solidFill>
              </a:rPr>
              <a:t>2. </a:t>
            </a:r>
            <a:r>
              <a:rPr lang="en-US" b="1" dirty="0"/>
              <a:t>results in </a:t>
            </a:r>
            <a:r>
              <a:rPr lang="en-US" dirty="0"/>
              <a:t>this register layout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long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[5];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long num = ____???___;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8),%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8782B5-853B-A842-979B-B977DED1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Extra Practice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4F0F5EB-72E5-7549-BDEA-FB8341ADED0D}"/>
              </a:ext>
            </a:extLst>
          </p:cNvPr>
          <p:cNvCxnSpPr>
            <a:cxnSpLocks/>
          </p:cNvCxnSpPr>
          <p:nvPr/>
        </p:nvCxnSpPr>
        <p:spPr>
          <a:xfrm>
            <a:off x="152400" y="4114800"/>
            <a:ext cx="70104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2E2BB673-934E-0840-AE7F-4776ADED5846}"/>
              </a:ext>
            </a:extLst>
          </p:cNvPr>
          <p:cNvSpPr/>
          <p:nvPr/>
        </p:nvSpPr>
        <p:spPr>
          <a:xfrm>
            <a:off x="6057900" y="2461334"/>
            <a:ext cx="452239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long num = </a:t>
            </a:r>
            <a:r>
              <a:rPr lang="en-US" sz="28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[3];</a:t>
            </a:r>
          </a:p>
          <a:p>
            <a:pPr algn="l"/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long num = *(</a:t>
            </a:r>
            <a:r>
              <a:rPr lang="en-US" sz="28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+ 3);</a:t>
            </a:r>
          </a:p>
          <a:p>
            <a:pPr algn="l"/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long num = *(</a:t>
            </a:r>
            <a:r>
              <a:rPr lang="en-US" sz="28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y);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688DCD-2E67-DF46-A4F6-F7BA7483CA2C}"/>
              </a:ext>
            </a:extLst>
          </p:cNvPr>
          <p:cNvSpPr txBox="1"/>
          <p:nvPr/>
        </p:nvSpPr>
        <p:spPr>
          <a:xfrm>
            <a:off x="8918171" y="3991802"/>
            <a:ext cx="30452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(assume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long y = 3;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declared earlier)</a:t>
            </a:r>
          </a:p>
        </p:txBody>
      </p:sp>
      <p:sp>
        <p:nvSpPr>
          <p:cNvPr id="17" name="Frame 16">
            <a:extLst>
              <a:ext uri="{FF2B5EF4-FFF2-40B4-BE49-F238E27FC236}">
                <a16:creationId xmlns:a16="http://schemas.microsoft.com/office/drawing/2014/main" id="{1A9D3B71-9E60-EC45-A427-3B9F41BA2D49}"/>
              </a:ext>
            </a:extLst>
          </p:cNvPr>
          <p:cNvSpPr/>
          <p:nvPr/>
        </p:nvSpPr>
        <p:spPr>
          <a:xfrm>
            <a:off x="257506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num&gt;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63C3D43-28F9-944D-8EBC-0CEBC8C56B7D}"/>
              </a:ext>
            </a:extLst>
          </p:cNvPr>
          <p:cNvSpPr txBox="1"/>
          <p:nvPr/>
        </p:nvSpPr>
        <p:spPr>
          <a:xfrm>
            <a:off x="632805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19" name="Frame 18">
            <a:extLst>
              <a:ext uri="{FF2B5EF4-FFF2-40B4-BE49-F238E27FC236}">
                <a16:creationId xmlns:a16="http://schemas.microsoft.com/office/drawing/2014/main" id="{88861D45-F5C3-D146-9FE4-9E111ADCAFA8}"/>
              </a:ext>
            </a:extLst>
          </p:cNvPr>
          <p:cNvSpPr/>
          <p:nvPr/>
        </p:nvSpPr>
        <p:spPr>
          <a:xfrm>
            <a:off x="2956547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AB488C5-B37D-CD4E-97FD-EE81FEEAE999}"/>
              </a:ext>
            </a:extLst>
          </p:cNvPr>
          <p:cNvSpPr txBox="1"/>
          <p:nvPr/>
        </p:nvSpPr>
        <p:spPr>
          <a:xfrm>
            <a:off x="3331846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rcx</a:t>
            </a:r>
            <a:endParaRPr lang="en-US" dirty="0"/>
          </a:p>
        </p:txBody>
      </p:sp>
      <p:sp>
        <p:nvSpPr>
          <p:cNvPr id="21" name="Frame 20">
            <a:extLst>
              <a:ext uri="{FF2B5EF4-FFF2-40B4-BE49-F238E27FC236}">
                <a16:creationId xmlns:a16="http://schemas.microsoft.com/office/drawing/2014/main" id="{DE9A8ADC-371A-CB47-93F3-5B725A35F5DC}"/>
              </a:ext>
            </a:extLst>
          </p:cNvPr>
          <p:cNvSpPr/>
          <p:nvPr/>
        </p:nvSpPr>
        <p:spPr>
          <a:xfrm>
            <a:off x="5655589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D334BC-3138-CC44-8441-32C1C20FAE1A}"/>
              </a:ext>
            </a:extLst>
          </p:cNvPr>
          <p:cNvSpPr txBox="1"/>
          <p:nvPr/>
        </p:nvSpPr>
        <p:spPr>
          <a:xfrm>
            <a:off x="6030888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655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1A2443-DECB-7C4C-837D-5794FF0CA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tabLst>
                <a:tab pos="6843713" algn="l"/>
              </a:tabLst>
            </a:pPr>
            <a:r>
              <a:rPr lang="en-US" dirty="0"/>
              <a:t>Fill in the blank to complete the C code that 	</a:t>
            </a:r>
            <a:r>
              <a:rPr lang="en-US" dirty="0">
                <a:solidFill>
                  <a:schemeClr val="accent2"/>
                </a:solidFill>
              </a:rPr>
              <a:t>1. </a:t>
            </a:r>
            <a:r>
              <a:rPr lang="en-US" dirty="0"/>
              <a:t>generates this assembly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>
                <a:solidFill>
                  <a:schemeClr val="accent2"/>
                </a:solidFill>
              </a:rPr>
              <a:t>2. </a:t>
            </a:r>
            <a:r>
              <a:rPr lang="en-US" dirty="0"/>
              <a:t>has this register layout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str[5];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___???___ = 'c';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$0x63,(%rcx,%rdx,1)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8782B5-853B-A842-979B-B977DED1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Extra Practice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4F0F5EB-72E5-7549-BDEA-FB8341ADED0D}"/>
              </a:ext>
            </a:extLst>
          </p:cNvPr>
          <p:cNvCxnSpPr>
            <a:cxnSpLocks/>
          </p:cNvCxnSpPr>
          <p:nvPr/>
        </p:nvCxnSpPr>
        <p:spPr>
          <a:xfrm>
            <a:off x="152400" y="4114800"/>
            <a:ext cx="70104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ame 5">
            <a:extLst>
              <a:ext uri="{FF2B5EF4-FFF2-40B4-BE49-F238E27FC236}">
                <a16:creationId xmlns:a16="http://schemas.microsoft.com/office/drawing/2014/main" id="{C263BFDA-BEF9-A14B-B535-B3E8235D3264}"/>
              </a:ext>
            </a:extLst>
          </p:cNvPr>
          <p:cNvSpPr/>
          <p:nvPr/>
        </p:nvSpPr>
        <p:spPr>
          <a:xfrm>
            <a:off x="257506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str&gt;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7A0997-F6C7-6D41-BBA4-74A3DAA9F6B9}"/>
              </a:ext>
            </a:extLst>
          </p:cNvPr>
          <p:cNvSpPr txBox="1"/>
          <p:nvPr/>
        </p:nvSpPr>
        <p:spPr>
          <a:xfrm>
            <a:off x="632805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rcx</a:t>
            </a:r>
            <a:endParaRPr lang="en-US" dirty="0"/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CEB3B6DE-D347-3746-BA2A-1E7D2BBB4D07}"/>
              </a:ext>
            </a:extLst>
          </p:cNvPr>
          <p:cNvSpPr/>
          <p:nvPr/>
        </p:nvSpPr>
        <p:spPr>
          <a:xfrm>
            <a:off x="2956547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B05C3C-8C0D-C94B-8E23-599443216AE0}"/>
              </a:ext>
            </a:extLst>
          </p:cNvPr>
          <p:cNvSpPr txBox="1"/>
          <p:nvPr/>
        </p:nvSpPr>
        <p:spPr>
          <a:xfrm>
            <a:off x="3331846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rdx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57DF09F-ED09-C2BA-9823-C1FA97FA6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4473" y="5689533"/>
            <a:ext cx="958502" cy="83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78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5" grpId="0" animBg="1"/>
      <p:bldP spid="16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1A2443-DECB-7C4C-837D-5794FF0CA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tabLst>
                <a:tab pos="6843713" algn="l"/>
              </a:tabLst>
            </a:pPr>
            <a:r>
              <a:rPr lang="en-US" dirty="0"/>
              <a:t>Fill in the blank to complete the C code that 	</a:t>
            </a:r>
            <a:r>
              <a:rPr lang="en-US" dirty="0">
                <a:solidFill>
                  <a:schemeClr val="accent2"/>
                </a:solidFill>
              </a:rPr>
              <a:t>1. </a:t>
            </a:r>
            <a:r>
              <a:rPr lang="en-US" dirty="0"/>
              <a:t>generates this assembly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>
                <a:solidFill>
                  <a:schemeClr val="accent2"/>
                </a:solidFill>
              </a:rPr>
              <a:t>2. </a:t>
            </a:r>
            <a:r>
              <a:rPr lang="en-US" dirty="0"/>
              <a:t>has this register layout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char str[5];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___???___ = 'c';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$0x63,(%rcx,%rdx,1)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8782B5-853B-A842-979B-B977DED1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Extra Practice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4F0F5EB-72E5-7549-BDEA-FB8341ADED0D}"/>
              </a:ext>
            </a:extLst>
          </p:cNvPr>
          <p:cNvCxnSpPr>
            <a:cxnSpLocks/>
          </p:cNvCxnSpPr>
          <p:nvPr/>
        </p:nvCxnSpPr>
        <p:spPr>
          <a:xfrm>
            <a:off x="152400" y="4114800"/>
            <a:ext cx="70104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ame 5">
            <a:extLst>
              <a:ext uri="{FF2B5EF4-FFF2-40B4-BE49-F238E27FC236}">
                <a16:creationId xmlns:a16="http://schemas.microsoft.com/office/drawing/2014/main" id="{C263BFDA-BEF9-A14B-B535-B3E8235D3264}"/>
              </a:ext>
            </a:extLst>
          </p:cNvPr>
          <p:cNvSpPr/>
          <p:nvPr/>
        </p:nvSpPr>
        <p:spPr>
          <a:xfrm>
            <a:off x="257506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of str&gt;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7A0997-F6C7-6D41-BBA4-74A3DAA9F6B9}"/>
              </a:ext>
            </a:extLst>
          </p:cNvPr>
          <p:cNvSpPr txBox="1"/>
          <p:nvPr/>
        </p:nvSpPr>
        <p:spPr>
          <a:xfrm>
            <a:off x="632805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rcx</a:t>
            </a:r>
            <a:endParaRPr lang="en-US" dirty="0"/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CEB3B6DE-D347-3746-BA2A-1E7D2BBB4D07}"/>
              </a:ext>
            </a:extLst>
          </p:cNvPr>
          <p:cNvSpPr/>
          <p:nvPr/>
        </p:nvSpPr>
        <p:spPr>
          <a:xfrm>
            <a:off x="2956547" y="5675129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B05C3C-8C0D-C94B-8E23-599443216AE0}"/>
              </a:ext>
            </a:extLst>
          </p:cNvPr>
          <p:cNvSpPr txBox="1"/>
          <p:nvPr/>
        </p:nvSpPr>
        <p:spPr>
          <a:xfrm>
            <a:off x="3331846" y="6201155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rdx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9A7E15-49E5-5D4B-BCBD-B6AF7900392D}"/>
              </a:ext>
            </a:extLst>
          </p:cNvPr>
          <p:cNvSpPr/>
          <p:nvPr/>
        </p:nvSpPr>
        <p:spPr>
          <a:xfrm>
            <a:off x="6096000" y="2932093"/>
            <a:ext cx="353654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str[2] = 'c';</a:t>
            </a:r>
          </a:p>
          <a:p>
            <a:pPr algn="l"/>
            <a:r>
              <a:rPr lang="en-US" sz="28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*(str + 2) = 'c';</a:t>
            </a:r>
          </a:p>
        </p:txBody>
      </p:sp>
    </p:spTree>
    <p:extLst>
      <p:ext uri="{BB962C8B-B14F-4D97-AF65-F5344CB8AC3E}">
        <p14:creationId xmlns:p14="http://schemas.microsoft.com/office/powerpoint/2010/main" val="611539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7F40A-1576-6840-8463-537FEAAF1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Bonus: Sneak peek into next week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BDA6CC-0E4D-A044-AE2C-EC1B9CEB0D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944650"/>
          </a:xfrm>
        </p:spPr>
        <p:txBody>
          <a:bodyPr/>
          <a:lstStyle/>
          <a:p>
            <a:r>
              <a:rPr lang="en-US" dirty="0"/>
              <a:t>The below code is the </a:t>
            </a:r>
            <a:r>
              <a:rPr lang="en-US" dirty="0" err="1"/>
              <a:t>objdump</a:t>
            </a:r>
            <a:r>
              <a:rPr lang="en-US" dirty="0"/>
              <a:t> of a C function,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foo</a:t>
            </a:r>
            <a:r>
              <a:rPr lang="en-US" dirty="0"/>
              <a:t>.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foo</a:t>
            </a:r>
            <a:r>
              <a:rPr lang="en-US" dirty="0"/>
              <a:t> keeps its 1</a:t>
            </a:r>
            <a:r>
              <a:rPr lang="en-US" baseline="30000" dirty="0"/>
              <a:t>st</a:t>
            </a:r>
            <a:r>
              <a:rPr lang="en-US" dirty="0"/>
              <a:t> and 2</a:t>
            </a:r>
            <a:r>
              <a:rPr lang="en-US" baseline="30000" dirty="0"/>
              <a:t>nd</a:t>
            </a:r>
            <a:r>
              <a:rPr lang="en-US" dirty="0"/>
              <a:t> parameters are in registers %</a:t>
            </a:r>
            <a:r>
              <a:rPr lang="en-US" dirty="0" err="1"/>
              <a:t>rdi</a:t>
            </a:r>
            <a:r>
              <a:rPr lang="en-US" dirty="0"/>
              <a:t> and %</a:t>
            </a:r>
            <a:r>
              <a:rPr lang="en-US" dirty="0" err="1"/>
              <a:t>rsi</a:t>
            </a:r>
            <a:r>
              <a:rPr lang="en-US" dirty="0"/>
              <a:t>, respectively.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811E1D-EB9A-6B46-ACF5-1F03BC376555}"/>
              </a:ext>
            </a:extLst>
          </p:cNvPr>
          <p:cNvSpPr txBox="1"/>
          <p:nvPr/>
        </p:nvSpPr>
        <p:spPr>
          <a:xfrm>
            <a:off x="152400" y="2264627"/>
            <a:ext cx="664156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0x4005b6 &lt;foo&gt;     mov    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0x4005b9 &lt;foo+3&gt;   mov    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0x4005bc &lt;foo+6&gt;   mov   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0x4005bf &lt;foo+9&gt;   mov   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 </a:t>
            </a:r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822FBDF9-710C-3C40-A226-27AFF2B5F51A}"/>
              </a:ext>
            </a:extLst>
          </p:cNvPr>
          <p:cNvSpPr/>
          <p:nvPr/>
        </p:nvSpPr>
        <p:spPr>
          <a:xfrm>
            <a:off x="7344397" y="3952324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0x7fffe868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179E56-A69E-BF4E-88D5-7F5B9CC3C511}"/>
              </a:ext>
            </a:extLst>
          </p:cNvPr>
          <p:cNvSpPr txBox="1"/>
          <p:nvPr/>
        </p:nvSpPr>
        <p:spPr>
          <a:xfrm>
            <a:off x="7719696" y="4478350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rdi</a:t>
            </a:r>
            <a:endParaRPr lang="en-US" dirty="0"/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4B531808-1410-7D40-981C-E64143C47440}"/>
              </a:ext>
            </a:extLst>
          </p:cNvPr>
          <p:cNvSpPr/>
          <p:nvPr/>
        </p:nvSpPr>
        <p:spPr>
          <a:xfrm>
            <a:off x="9738114" y="3944950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0x7fffe870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0BA473-552F-C745-88E9-7F649DA0413A}"/>
              </a:ext>
            </a:extLst>
          </p:cNvPr>
          <p:cNvSpPr txBox="1"/>
          <p:nvPr/>
        </p:nvSpPr>
        <p:spPr>
          <a:xfrm>
            <a:off x="10113413" y="4470976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rsi</a:t>
            </a:r>
            <a:endParaRPr lang="en-US" dirty="0"/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6293A618-1AE5-2246-963F-345470E7A7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4187721"/>
              </p:ext>
            </p:extLst>
          </p:nvPr>
        </p:nvGraphicFramePr>
        <p:xfrm>
          <a:off x="9359355" y="2392450"/>
          <a:ext cx="2209800" cy="838200"/>
        </p:xfrm>
        <a:graphic>
          <a:graphicData uri="http://schemas.openxmlformats.org/drawingml/2006/table">
            <a:tbl>
              <a:tblPr/>
              <a:tblGrid>
                <a:gridCol w="220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42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999604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1000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8390422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F9BF6555-321F-7F49-A15E-E88B147F0D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9325243"/>
              </p:ext>
            </p:extLst>
          </p:nvPr>
        </p:nvGraphicFramePr>
        <p:xfrm>
          <a:off x="7923860" y="2607237"/>
          <a:ext cx="1435495" cy="838200"/>
        </p:xfrm>
        <a:graphic>
          <a:graphicData uri="http://schemas.openxmlformats.org/drawingml/2006/table">
            <a:tbl>
              <a:tblPr/>
              <a:tblGrid>
                <a:gridCol w="1435495">
                  <a:extLst>
                    <a:ext uri="{9D8B030D-6E8A-4147-A177-3AD203B41FA5}">
                      <a16:colId xmlns:a16="http://schemas.microsoft.com/office/drawing/2014/main" val="4165197226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65000"/>
                            </a:prstClr>
                          </a:solidFill>
                          <a:effectLst/>
                          <a:uLnTx/>
                          <a:uFillTx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0x7fffe870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3683141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65000"/>
                            </a:prstClr>
                          </a:solidFill>
                          <a:effectLst/>
                          <a:uLnTx/>
                          <a:uFillTx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0x7fffe868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3305975"/>
                  </a:ext>
                </a:extLst>
              </a:tr>
            </a:tbl>
          </a:graphicData>
        </a:graphic>
      </p:graphicFrame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F56FF10-23CA-4D41-A01B-0E24AB3C8B1E}"/>
              </a:ext>
            </a:extLst>
          </p:cNvPr>
          <p:cNvCxnSpPr/>
          <p:nvPr/>
        </p:nvCxnSpPr>
        <p:spPr>
          <a:xfrm flipV="1">
            <a:off x="9374595" y="3440200"/>
            <a:ext cx="2194560" cy="0"/>
          </a:xfrm>
          <a:prstGeom prst="straightConnector1">
            <a:avLst/>
          </a:prstGeom>
          <a:ln w="9525"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94B508A-D4A5-9E4F-B9A4-D0D3EA30C801}"/>
              </a:ext>
            </a:extLst>
          </p:cNvPr>
          <p:cNvSpPr txBox="1"/>
          <p:nvPr/>
        </p:nvSpPr>
        <p:spPr>
          <a:xfrm>
            <a:off x="10059904" y="3334838"/>
            <a:ext cx="92845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8 bytes</a:t>
            </a:r>
          </a:p>
        </p:txBody>
      </p:sp>
      <p:sp>
        <p:nvSpPr>
          <p:cNvPr id="14" name="Frame 13">
            <a:extLst>
              <a:ext uri="{FF2B5EF4-FFF2-40B4-BE49-F238E27FC236}">
                <a16:creationId xmlns:a16="http://schemas.microsoft.com/office/drawing/2014/main" id="{9A0456F0-E72A-144E-9A9D-56063C207762}"/>
              </a:ext>
            </a:extLst>
          </p:cNvPr>
          <p:cNvSpPr/>
          <p:nvPr/>
        </p:nvSpPr>
        <p:spPr>
          <a:xfrm>
            <a:off x="7344397" y="5034821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9424A0-7DA7-AA4F-BCA0-9F408B5BD6A5}"/>
              </a:ext>
            </a:extLst>
          </p:cNvPr>
          <p:cNvSpPr txBox="1"/>
          <p:nvPr/>
        </p:nvSpPr>
        <p:spPr>
          <a:xfrm>
            <a:off x="7719696" y="5560847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16" name="Frame 15">
            <a:extLst>
              <a:ext uri="{FF2B5EF4-FFF2-40B4-BE49-F238E27FC236}">
                <a16:creationId xmlns:a16="http://schemas.microsoft.com/office/drawing/2014/main" id="{50959AB2-ED59-EF41-A0EC-1B8FF6EB4FC3}"/>
              </a:ext>
            </a:extLst>
          </p:cNvPr>
          <p:cNvSpPr/>
          <p:nvPr/>
        </p:nvSpPr>
        <p:spPr>
          <a:xfrm>
            <a:off x="9738114" y="5027447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D005AD7-9CDF-2049-9FFC-EEFE18560E03}"/>
              </a:ext>
            </a:extLst>
          </p:cNvPr>
          <p:cNvSpPr txBox="1"/>
          <p:nvPr/>
        </p:nvSpPr>
        <p:spPr>
          <a:xfrm>
            <a:off x="10113413" y="5553473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rdx</a:t>
            </a:r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C864F64-7CD3-574C-B48C-5423E05EC746}"/>
              </a:ext>
            </a:extLst>
          </p:cNvPr>
          <p:cNvSpPr/>
          <p:nvPr/>
        </p:nvSpPr>
        <p:spPr>
          <a:xfrm>
            <a:off x="193572" y="3976537"/>
            <a:ext cx="4654033" cy="1815882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marL="457200" indent="-457200" algn="l">
              <a:buClr>
                <a:schemeClr val="accent2"/>
              </a:buClr>
              <a:buFont typeface="+mj-lt"/>
              <a:buAutoNum type="arabicPeriod"/>
            </a:pPr>
            <a:r>
              <a:rPr lang="en-US" sz="2400" b="1" dirty="0">
                <a:latin typeface="+mn-lt"/>
              </a:rPr>
              <a:t>What does this function do?</a:t>
            </a:r>
          </a:p>
          <a:p>
            <a:pPr marL="457200" indent="-457200" algn="l">
              <a:buClr>
                <a:schemeClr val="accent2"/>
              </a:buClr>
              <a:buFont typeface="+mj-lt"/>
              <a:buAutoNum type="arabicPeriod"/>
            </a:pPr>
            <a:r>
              <a:rPr lang="en-US" sz="2400" b="1" dirty="0">
                <a:latin typeface="+mn-lt"/>
              </a:rPr>
              <a:t>What C code could have generated this assembly?</a:t>
            </a:r>
          </a:p>
          <a:p>
            <a:pPr algn="l">
              <a:buClr>
                <a:schemeClr val="accent2"/>
              </a:buClr>
            </a:pPr>
            <a:r>
              <a:rPr lang="en-US" sz="2000" dirty="0">
                <a:latin typeface="+mn-lt"/>
              </a:rPr>
              <a:t>(Hints: make up C variable names as needed, assume all regs 64-bit)</a:t>
            </a:r>
            <a:endParaRPr lang="en-US" sz="2400" b="1" dirty="0">
              <a:latin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053332-82D1-63E6-311B-CE3D057D7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4473" y="5689533"/>
            <a:ext cx="958502" cy="83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7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  <p:bldP spid="13" grpId="0" animBg="1"/>
      <p:bldP spid="14" grpId="0" animBg="1"/>
      <p:bldP spid="15" grpId="0"/>
      <p:bldP spid="16" grpId="0" animBg="1"/>
      <p:bldP spid="17" grpId="0"/>
      <p:bldP spid="20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7F40A-1576-6840-8463-537FEAAF1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Bonus: Sneak peek into next week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BDA6CC-0E4D-A044-AE2C-EC1B9CEB0D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944650"/>
          </a:xfrm>
        </p:spPr>
        <p:txBody>
          <a:bodyPr/>
          <a:lstStyle/>
          <a:p>
            <a:r>
              <a:rPr lang="en-US" dirty="0"/>
              <a:t>The below code is the </a:t>
            </a:r>
            <a:r>
              <a:rPr lang="en-US" dirty="0" err="1"/>
              <a:t>objdump</a:t>
            </a:r>
            <a:r>
              <a:rPr lang="en-US" dirty="0"/>
              <a:t> of a C function,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foo</a:t>
            </a:r>
            <a:r>
              <a:rPr lang="en-US" dirty="0"/>
              <a:t>.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foo</a:t>
            </a:r>
            <a:r>
              <a:rPr lang="en-US" dirty="0"/>
              <a:t> keeps its 1</a:t>
            </a:r>
            <a:r>
              <a:rPr lang="en-US" baseline="30000" dirty="0"/>
              <a:t>st</a:t>
            </a:r>
            <a:r>
              <a:rPr lang="en-US" dirty="0"/>
              <a:t> and 2</a:t>
            </a:r>
            <a:r>
              <a:rPr lang="en-US" baseline="30000" dirty="0"/>
              <a:t>nd</a:t>
            </a:r>
            <a:r>
              <a:rPr lang="en-US" dirty="0"/>
              <a:t> parameters are in registers %</a:t>
            </a:r>
            <a:r>
              <a:rPr lang="en-US" dirty="0" err="1"/>
              <a:t>rdi</a:t>
            </a:r>
            <a:r>
              <a:rPr lang="en-US" dirty="0"/>
              <a:t> and %</a:t>
            </a:r>
            <a:r>
              <a:rPr lang="en-US" dirty="0" err="1"/>
              <a:t>rsi</a:t>
            </a:r>
            <a:r>
              <a:rPr lang="en-US" dirty="0"/>
              <a:t>, respectively.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811E1D-EB9A-6B46-ACF5-1F03BC376555}"/>
              </a:ext>
            </a:extLst>
          </p:cNvPr>
          <p:cNvSpPr txBox="1"/>
          <p:nvPr/>
        </p:nvSpPr>
        <p:spPr>
          <a:xfrm>
            <a:off x="152400" y="2264627"/>
            <a:ext cx="664156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0x4005b6 &lt;foo&gt;     mov    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0x4005b9 &lt;foo+3&gt;   mov    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0x4005bc &lt;foo+6&gt;   mov   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</a:p>
          <a:p>
            <a:pPr algn="l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0x4005bf &lt;foo+9&gt;   mov   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 </a:t>
            </a:r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822FBDF9-710C-3C40-A226-27AFF2B5F51A}"/>
              </a:ext>
            </a:extLst>
          </p:cNvPr>
          <p:cNvSpPr/>
          <p:nvPr/>
        </p:nvSpPr>
        <p:spPr>
          <a:xfrm>
            <a:off x="7344397" y="3952324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0x7fffe868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179E56-A69E-BF4E-88D5-7F5B9CC3C511}"/>
              </a:ext>
            </a:extLst>
          </p:cNvPr>
          <p:cNvSpPr txBox="1"/>
          <p:nvPr/>
        </p:nvSpPr>
        <p:spPr>
          <a:xfrm>
            <a:off x="7719696" y="4478350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rdi</a:t>
            </a:r>
            <a:endParaRPr lang="en-US" dirty="0"/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4B531808-1410-7D40-981C-E64143C47440}"/>
              </a:ext>
            </a:extLst>
          </p:cNvPr>
          <p:cNvSpPr/>
          <p:nvPr/>
        </p:nvSpPr>
        <p:spPr>
          <a:xfrm>
            <a:off x="9738114" y="3944950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0x7fffe870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0BA473-552F-C745-88E9-7F649DA0413A}"/>
              </a:ext>
            </a:extLst>
          </p:cNvPr>
          <p:cNvSpPr txBox="1"/>
          <p:nvPr/>
        </p:nvSpPr>
        <p:spPr>
          <a:xfrm>
            <a:off x="10113413" y="4470976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rsi</a:t>
            </a:r>
            <a:endParaRPr lang="en-US" dirty="0"/>
          </a:p>
        </p:txBody>
      </p:sp>
      <p:graphicFrame>
        <p:nvGraphicFramePr>
          <p:cNvPr id="10" name="Group 63">
            <a:extLst>
              <a:ext uri="{FF2B5EF4-FFF2-40B4-BE49-F238E27FC236}">
                <a16:creationId xmlns:a16="http://schemas.microsoft.com/office/drawing/2014/main" id="{6293A618-1AE5-2246-963F-345470E7A78F}"/>
              </a:ext>
            </a:extLst>
          </p:cNvPr>
          <p:cNvGraphicFramePr>
            <a:graphicFrameLocks noGrp="1"/>
          </p:cNvGraphicFramePr>
          <p:nvPr/>
        </p:nvGraphicFramePr>
        <p:xfrm>
          <a:off x="9359355" y="2392450"/>
          <a:ext cx="2209800" cy="838200"/>
        </p:xfrm>
        <a:graphic>
          <a:graphicData uri="http://schemas.openxmlformats.org/drawingml/2006/table">
            <a:tbl>
              <a:tblPr/>
              <a:tblGrid>
                <a:gridCol w="220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42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999604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</a:rPr>
                        <a:t>1000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8390422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F9BF6555-321F-7F49-A15E-E88B147F0D64}"/>
              </a:ext>
            </a:extLst>
          </p:cNvPr>
          <p:cNvGraphicFramePr>
            <a:graphicFrameLocks noGrp="1"/>
          </p:cNvGraphicFramePr>
          <p:nvPr/>
        </p:nvGraphicFramePr>
        <p:xfrm>
          <a:off x="7923860" y="2607237"/>
          <a:ext cx="1435495" cy="838200"/>
        </p:xfrm>
        <a:graphic>
          <a:graphicData uri="http://schemas.openxmlformats.org/drawingml/2006/table">
            <a:tbl>
              <a:tblPr/>
              <a:tblGrid>
                <a:gridCol w="1435495">
                  <a:extLst>
                    <a:ext uri="{9D8B030D-6E8A-4147-A177-3AD203B41FA5}">
                      <a16:colId xmlns:a16="http://schemas.microsoft.com/office/drawing/2014/main" val="4165197226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65000"/>
                            </a:prstClr>
                          </a:solidFill>
                          <a:effectLst/>
                          <a:uLnTx/>
                          <a:uFillTx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0x7fffe870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3683141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x-none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65000"/>
                            </a:prstClr>
                          </a:solidFill>
                          <a:effectLst/>
                          <a:uLnTx/>
                          <a:uFillTx/>
                          <a:latin typeface="Calibri" charset="0"/>
                          <a:ea typeface="Times New Roman" charset="0"/>
                          <a:cs typeface="Times New Roman" charset="0"/>
                        </a:rPr>
                        <a:t>0x7fffe868</a:t>
                      </a: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3305975"/>
                  </a:ext>
                </a:extLst>
              </a:tr>
            </a:tbl>
          </a:graphicData>
        </a:graphic>
      </p:graphicFrame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F56FF10-23CA-4D41-A01B-0E24AB3C8B1E}"/>
              </a:ext>
            </a:extLst>
          </p:cNvPr>
          <p:cNvCxnSpPr/>
          <p:nvPr/>
        </p:nvCxnSpPr>
        <p:spPr>
          <a:xfrm flipV="1">
            <a:off x="9374595" y="3440200"/>
            <a:ext cx="2194560" cy="0"/>
          </a:xfrm>
          <a:prstGeom prst="straightConnector1">
            <a:avLst/>
          </a:prstGeom>
          <a:ln w="9525"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94B508A-D4A5-9E4F-B9A4-D0D3EA30C801}"/>
              </a:ext>
            </a:extLst>
          </p:cNvPr>
          <p:cNvSpPr txBox="1"/>
          <p:nvPr/>
        </p:nvSpPr>
        <p:spPr>
          <a:xfrm>
            <a:off x="10059904" y="3334838"/>
            <a:ext cx="92845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8 bytes</a:t>
            </a:r>
          </a:p>
        </p:txBody>
      </p:sp>
      <p:sp>
        <p:nvSpPr>
          <p:cNvPr id="14" name="Frame 13">
            <a:extLst>
              <a:ext uri="{FF2B5EF4-FFF2-40B4-BE49-F238E27FC236}">
                <a16:creationId xmlns:a16="http://schemas.microsoft.com/office/drawing/2014/main" id="{9A0456F0-E72A-144E-9A9D-56063C207762}"/>
              </a:ext>
            </a:extLst>
          </p:cNvPr>
          <p:cNvSpPr/>
          <p:nvPr/>
        </p:nvSpPr>
        <p:spPr>
          <a:xfrm>
            <a:off x="7344397" y="5034821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9424A0-7DA7-AA4F-BCA0-9F408B5BD6A5}"/>
              </a:ext>
            </a:extLst>
          </p:cNvPr>
          <p:cNvSpPr txBox="1"/>
          <p:nvPr/>
        </p:nvSpPr>
        <p:spPr>
          <a:xfrm>
            <a:off x="7719696" y="5560847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16" name="Frame 15">
            <a:extLst>
              <a:ext uri="{FF2B5EF4-FFF2-40B4-BE49-F238E27FC236}">
                <a16:creationId xmlns:a16="http://schemas.microsoft.com/office/drawing/2014/main" id="{50959AB2-ED59-EF41-A0EC-1B8FF6EB4FC3}"/>
              </a:ext>
            </a:extLst>
          </p:cNvPr>
          <p:cNvSpPr/>
          <p:nvPr/>
        </p:nvSpPr>
        <p:spPr>
          <a:xfrm>
            <a:off x="9738114" y="5027447"/>
            <a:ext cx="1983441" cy="533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D005AD7-9CDF-2049-9FFC-EEFE18560E03}"/>
              </a:ext>
            </a:extLst>
          </p:cNvPr>
          <p:cNvSpPr txBox="1"/>
          <p:nvPr/>
        </p:nvSpPr>
        <p:spPr>
          <a:xfrm>
            <a:off x="10113413" y="5553473"/>
            <a:ext cx="123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%</a:t>
            </a:r>
            <a:r>
              <a:rPr lang="en-US" dirty="0" err="1"/>
              <a:t>rdx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58318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defRPr sz="2400" dirty="0" smtClean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15205</TotalTime>
  <Words>5583</Words>
  <Application>Microsoft Macintosh PowerPoint</Application>
  <PresentationFormat>Widescreen</PresentationFormat>
  <Paragraphs>675</Paragraphs>
  <Slides>63</Slides>
  <Notes>13</Notes>
  <HiddenSlides>9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72" baseType="lpstr">
      <vt:lpstr>Andale Mono</vt:lpstr>
      <vt:lpstr>Arial</vt:lpstr>
      <vt:lpstr>Calibri</vt:lpstr>
      <vt:lpstr>Cambria Math</vt:lpstr>
      <vt:lpstr>Consolas</vt:lpstr>
      <vt:lpstr>Courier New</vt:lpstr>
      <vt:lpstr>Tahoma</vt:lpstr>
      <vt:lpstr>Verdana</vt:lpstr>
      <vt:lpstr>Default Design</vt:lpstr>
      <vt:lpstr>CS107, Lecture 14 Introduction to Assembly</vt:lpstr>
      <vt:lpstr>Course Overview</vt:lpstr>
      <vt:lpstr>CS107 Topic 5: How does a computer interpret and execute C programs?   </vt:lpstr>
      <vt:lpstr>CS107 Topic 5</vt:lpstr>
      <vt:lpstr>Bits all the way down</vt:lpstr>
      <vt:lpstr>gcc</vt:lpstr>
      <vt:lpstr>Central Processing Units (CPUs)</vt:lpstr>
      <vt:lpstr>Why are we reading assembly?</vt:lpstr>
      <vt:lpstr>Demo: Looking at an Executable (objdump -d)</vt:lpstr>
      <vt:lpstr>Our First Assembly</vt:lpstr>
      <vt:lpstr>Our First Assembly</vt:lpstr>
      <vt:lpstr>Our First Assembly</vt:lpstr>
      <vt:lpstr>Our First Assembly</vt:lpstr>
      <vt:lpstr>Our First Assembly</vt:lpstr>
      <vt:lpstr>Our First Assembly</vt:lpstr>
      <vt:lpstr>Our First Assembly</vt:lpstr>
      <vt:lpstr>Our First Assembly</vt:lpstr>
      <vt:lpstr>Our First Assembly</vt:lpstr>
      <vt:lpstr>Our First Assembly</vt:lpstr>
      <vt:lpstr>Our First Assembly</vt:lpstr>
      <vt:lpstr>Our First Assembly</vt:lpstr>
      <vt:lpstr>🌟 Keep a resource guide handy 🌟</vt:lpstr>
      <vt:lpstr>Assembly Abstraction</vt:lpstr>
      <vt:lpstr>Registers</vt:lpstr>
      <vt:lpstr>Registers</vt:lpstr>
      <vt:lpstr>Registers</vt:lpstr>
      <vt:lpstr>Registers</vt:lpstr>
      <vt:lpstr>Machine-Level Code</vt:lpstr>
      <vt:lpstr>Computer architecture</vt:lpstr>
      <vt:lpstr>GCC And Assembly</vt:lpstr>
      <vt:lpstr>Assembly</vt:lpstr>
      <vt:lpstr>Instruction set architecture (ISA)</vt:lpstr>
      <vt:lpstr>mov</vt:lpstr>
      <vt:lpstr>Operand Forms: Immediate</vt:lpstr>
      <vt:lpstr>Operand Forms: Registers</vt:lpstr>
      <vt:lpstr>Operand Forms: Absolute Addresses</vt:lpstr>
      <vt:lpstr>Practice: Operand Forms</vt:lpstr>
      <vt:lpstr>Operand Forms: Indirect</vt:lpstr>
      <vt:lpstr>Operand Forms: Base + Displacement</vt:lpstr>
      <vt:lpstr>Operand Forms: Indexed</vt:lpstr>
      <vt:lpstr>Operand Forms: Indexed</vt:lpstr>
      <vt:lpstr>Practice: Operand Forms</vt:lpstr>
      <vt:lpstr>Operand Forms: Scaled Indexed</vt:lpstr>
      <vt:lpstr>Operand Forms: Scaled Indexed</vt:lpstr>
      <vt:lpstr>Operand Forms: Scaled Indexed</vt:lpstr>
      <vt:lpstr>Operand Forms: Scaled Indexed</vt:lpstr>
      <vt:lpstr>Most General Operand Form</vt:lpstr>
      <vt:lpstr>Most General Operand Form</vt:lpstr>
      <vt:lpstr>Operand Forms</vt:lpstr>
      <vt:lpstr>Practice: Operand Forms</vt:lpstr>
      <vt:lpstr>Goals of indirect addressing: C</vt:lpstr>
      <vt:lpstr>Our First Assembly</vt:lpstr>
      <vt:lpstr>From Assembly to C</vt:lpstr>
      <vt:lpstr>From Assembly to C</vt:lpstr>
      <vt:lpstr>Extra Practice</vt:lpstr>
      <vt:lpstr>1. Extra Practice</vt:lpstr>
      <vt:lpstr>1. Extra Practice</vt:lpstr>
      <vt:lpstr>2. Extra Practice</vt:lpstr>
      <vt:lpstr>2. Extra Practice</vt:lpstr>
      <vt:lpstr>3. Extra Practice</vt:lpstr>
      <vt:lpstr>3. Extra Practice</vt:lpstr>
      <vt:lpstr>Bonus: Sneak peek into next week</vt:lpstr>
      <vt:lpstr>Bonus: Sneak peek into next week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Jerry Cain</cp:lastModifiedBy>
  <cp:revision>1658</cp:revision>
  <cp:lastPrinted>2025-10-22T15:55:48Z</cp:lastPrinted>
  <dcterms:created xsi:type="dcterms:W3CDTF">2008-06-28T20:57:21Z</dcterms:created>
  <dcterms:modified xsi:type="dcterms:W3CDTF">2025-10-22T15:59:02Z</dcterms:modified>
</cp:coreProperties>
</file>