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822" r:id="rId3"/>
    <p:sldId id="823" r:id="rId4"/>
    <p:sldId id="806" r:id="rId5"/>
    <p:sldId id="821" r:id="rId6"/>
    <p:sldId id="824" r:id="rId7"/>
    <p:sldId id="825" r:id="rId8"/>
    <p:sldId id="826" r:id="rId9"/>
    <p:sldId id="834" r:id="rId10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822"/>
            <p14:sldId id="823"/>
            <p14:sldId id="806"/>
            <p14:sldId id="821"/>
            <p14:sldId id="824"/>
            <p14:sldId id="825"/>
          </p14:sldIdLst>
        </p14:section>
        <p14:section name="mov" id="{3355F34F-DD95-BF47-B13C-ACD710AC1E47}">
          <p14:sldIdLst>
            <p14:sldId id="826"/>
            <p14:sldId id="83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8F8F8"/>
    <a:srgbClr val="D27BD6"/>
    <a:srgbClr val="D62ED6"/>
    <a:srgbClr val="942092"/>
    <a:srgbClr val="FF9999"/>
    <a:srgbClr val="008000"/>
    <a:srgbClr val="FF9300"/>
    <a:srgbClr val="DDDDDD"/>
    <a:srgbClr val="8C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094" autoAdjust="0"/>
    <p:restoredTop sz="86849" autoAdjust="0"/>
  </p:normalViewPr>
  <p:slideViewPr>
    <p:cSldViewPr>
      <p:cViewPr varScale="1">
        <p:scale>
          <a:sx n="105" d="100"/>
          <a:sy n="105" d="100"/>
        </p:scale>
        <p:origin x="360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70267/discussion/6141248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15</a:t>
            </a:r>
            <a:br>
              <a:rPr lang="en-US" dirty="0"/>
            </a:br>
            <a:r>
              <a:rPr lang="en-US" sz="3400" dirty="0"/>
              <a:t>Introduction to Assembly, Take II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A0DC82C-6894-009D-7FC1-46D2DF4B1512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/>
              <a:t>Reading: B&amp;O 3.1-3.4</a:t>
            </a:r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>
                <a:hlinkClick r:id="rId3"/>
              </a:rPr>
              <a:t>Ed Discussion</a:t>
            </a:r>
            <a:endParaRPr lang="en-US" sz="2000" dirty="0"/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endParaRPr lang="en-US" sz="2000" dirty="0"/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br>
              <a:rPr lang="en-US" dirty="0"/>
            </a:br>
            <a:r>
              <a:rPr lang="en-US" dirty="0"/>
              <a:t>	</a:t>
            </a:r>
          </a:p>
          <a:p>
            <a:pPr marL="0" indent="0">
              <a:buNone/>
              <a:tabLst>
                <a:tab pos="6843713" algn="l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malloc(…);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_???_;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Practice 1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257506" y="4495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x&gt;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ecx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D4C05D-921E-A546-8A27-7398194D638C}"/>
              </a:ext>
            </a:extLst>
          </p:cNvPr>
          <p:cNvSpPr txBox="1"/>
          <p:nvPr/>
        </p:nvSpPr>
        <p:spPr>
          <a:xfrm>
            <a:off x="8496101" y="5620018"/>
            <a:ext cx="28176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Try subbing in &lt;x&gt; and &lt;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ptr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&gt; with actual values, like 4 and 0x7fff80</a:t>
            </a:r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9C5E94-053C-2329-7A60-28A5EA3D5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4634289"/>
            <a:ext cx="958502" cy="8333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CC86BE-9767-E11F-5BB9-910B49D914FF}"/>
              </a:ext>
            </a:extLst>
          </p:cNvPr>
          <p:cNvSpPr txBox="1"/>
          <p:nvPr/>
        </p:nvSpPr>
        <p:spPr>
          <a:xfrm>
            <a:off x="5647599" y="1690510"/>
            <a:ext cx="64120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chemeClr val="accent2"/>
                </a:solidFill>
              </a:rPr>
              <a:t>1.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mystery line compiles to this assembly</a:t>
            </a:r>
          </a:p>
          <a:p>
            <a:pPr algn="l"/>
            <a:r>
              <a:rPr lang="en-US" sz="2800" dirty="0">
                <a:solidFill>
                  <a:schemeClr val="accent2"/>
                </a:solidFill>
              </a:rPr>
              <a:t>2.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registers hold these values</a:t>
            </a:r>
          </a:p>
        </p:txBody>
      </p:sp>
    </p:spTree>
    <p:extLst>
      <p:ext uri="{BB962C8B-B14F-4D97-AF65-F5344CB8AC3E}">
        <p14:creationId xmlns:p14="http://schemas.microsoft.com/office/powerpoint/2010/main" val="4101232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4" grpId="0"/>
      <p:bldP spid="15" grpId="0" animBg="1"/>
      <p:bldP spid="16" grpId="0"/>
      <p:bldP spid="3" grpId="0"/>
      <p:bldP spid="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br>
              <a:rPr lang="en-US" dirty="0"/>
            </a:b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malloc(…);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_???_;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Practice 1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x&gt;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ecx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9A7E15-49E5-5D4B-BCBD-B6AF7900392D}"/>
              </a:ext>
            </a:extLst>
          </p:cNvPr>
          <p:cNvSpPr/>
          <p:nvPr/>
        </p:nvSpPr>
        <p:spPr>
          <a:xfrm>
            <a:off x="4343400" y="3678709"/>
            <a:ext cx="19591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x;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686075-E9EA-8A43-8141-EA8338D7EF0E}"/>
              </a:ext>
            </a:extLst>
          </p:cNvPr>
          <p:cNvCxnSpPr>
            <a:cxnSpLocks/>
          </p:cNvCxnSpPr>
          <p:nvPr/>
        </p:nvCxnSpPr>
        <p:spPr>
          <a:xfrm>
            <a:off x="257506" y="4495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17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b="1" dirty="0"/>
              <a:t>results in</a:t>
            </a:r>
            <a:r>
              <a:rPr lang="en-US" dirty="0"/>
              <a:t>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malloc(…);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num = ____???___;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8),%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Practice 2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num&gt;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C09EF070-7CF0-654B-A927-9004FF722136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223974-BDD1-974E-961D-A8A66FF9D1CB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C019C3EC-6DD2-FA46-8EF9-038E4BEB04E1}"/>
              </a:ext>
            </a:extLst>
          </p:cNvPr>
          <p:cNvSpPr/>
          <p:nvPr/>
        </p:nvSpPr>
        <p:spPr>
          <a:xfrm>
            <a:off x="5655589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F06FE6-7D7C-C94F-A2C3-D897ACBE396B}"/>
              </a:ext>
            </a:extLst>
          </p:cNvPr>
          <p:cNvSpPr txBox="1"/>
          <p:nvPr/>
        </p:nvSpPr>
        <p:spPr>
          <a:xfrm>
            <a:off x="6030888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919AA2-0CE7-CECB-FDF2-6CAE9BC09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28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b="1" dirty="0"/>
              <a:t>results in </a:t>
            </a:r>
            <a:r>
              <a:rPr lang="en-US" dirty="0"/>
              <a:t>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malloc(…);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num = ____???___;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8),%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Practice 2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2E2BB673-934E-0840-AE7F-4776ADED5846}"/>
              </a:ext>
            </a:extLst>
          </p:cNvPr>
          <p:cNvSpPr/>
          <p:nvPr/>
        </p:nvSpPr>
        <p:spPr>
          <a:xfrm>
            <a:off x="6057900" y="2461334"/>
            <a:ext cx="452239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 num = 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[3];</a:t>
            </a:r>
          </a:p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 num = *(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+ 3);</a:t>
            </a:r>
          </a:p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 num = *(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y);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688DCD-2E67-DF46-A4F6-F7BA7483CA2C}"/>
              </a:ext>
            </a:extLst>
          </p:cNvPr>
          <p:cNvSpPr txBox="1"/>
          <p:nvPr/>
        </p:nvSpPr>
        <p:spPr>
          <a:xfrm>
            <a:off x="8918171" y="3991802"/>
            <a:ext cx="3045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assume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long y = 3;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declared earlier</a:t>
            </a:r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1A9D3B71-9E60-EC45-A427-3B9F41BA2D49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num&gt;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3C3D43-28F9-944D-8EBC-0CEBC8C56B7D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88861D45-F5C3-D146-9FE4-9E111ADCAFA8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B488C5-B37D-CD4E-97FD-EE81FEEAE999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DE9A8ADC-371A-CB47-93F3-5B725A35F5DC}"/>
              </a:ext>
            </a:extLst>
          </p:cNvPr>
          <p:cNvSpPr/>
          <p:nvPr/>
        </p:nvSpPr>
        <p:spPr>
          <a:xfrm>
            <a:off x="5655589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D334BC-3138-CC44-8441-32C1C20FAE1A}"/>
              </a:ext>
            </a:extLst>
          </p:cNvPr>
          <p:cNvSpPr txBox="1"/>
          <p:nvPr/>
        </p:nvSpPr>
        <p:spPr>
          <a:xfrm>
            <a:off x="6030888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65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dirty="0"/>
              <a:t>has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 = malloc(…);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2;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'c';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movb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$0x63,(%rcx,%rdx,1)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Practice 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str&gt;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7DF09F-ED09-C2BA-9823-C1FA97FA6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7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5" grpId="0" animBg="1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dirty="0"/>
              <a:t>has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 = malloc(…);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2;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'c';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movb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$0x63,(%rcx,%rdx,1)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Practice 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str&gt;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9A7E15-49E5-5D4B-BCBD-B6AF7900392D}"/>
              </a:ext>
            </a:extLst>
          </p:cNvPr>
          <p:cNvSpPr/>
          <p:nvPr/>
        </p:nvSpPr>
        <p:spPr>
          <a:xfrm>
            <a:off x="6096000" y="2932093"/>
            <a:ext cx="353654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str[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= 'c';</a:t>
            </a:r>
          </a:p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*(str + i) = 'c';</a:t>
            </a:r>
          </a:p>
        </p:txBody>
      </p:sp>
    </p:spTree>
    <p:extLst>
      <p:ext uri="{BB962C8B-B14F-4D97-AF65-F5344CB8AC3E}">
        <p14:creationId xmlns:p14="http://schemas.microsoft.com/office/powerpoint/2010/main" val="61153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7F40A-1576-6840-8463-537FEAAF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Bonus: Sneak peek into next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DA6CC-0E4D-A044-AE2C-EC1B9CEB0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944650"/>
          </a:xfrm>
        </p:spPr>
        <p:txBody>
          <a:bodyPr/>
          <a:lstStyle/>
          <a:p>
            <a:r>
              <a:rPr lang="en-US" dirty="0"/>
              <a:t>The below code is the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objdump</a:t>
            </a:r>
            <a:r>
              <a:rPr lang="en-US" dirty="0"/>
              <a:t> of a C function,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foo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en-US" dirty="0"/>
              <a:t> keeps its 1</a:t>
            </a:r>
            <a:r>
              <a:rPr lang="en-US" baseline="30000" dirty="0"/>
              <a:t>st</a:t>
            </a:r>
            <a:r>
              <a:rPr lang="en-US" dirty="0"/>
              <a:t> and 2</a:t>
            </a:r>
            <a:r>
              <a:rPr lang="en-US" baseline="30000" dirty="0"/>
              <a:t>nd</a:t>
            </a:r>
            <a:r>
              <a:rPr lang="en-US" dirty="0"/>
              <a:t> parameters are in registers %</a:t>
            </a:r>
            <a:r>
              <a:rPr lang="en-US" dirty="0" err="1"/>
              <a:t>rdi</a:t>
            </a:r>
            <a:r>
              <a:rPr lang="en-US" dirty="0"/>
              <a:t> and %</a:t>
            </a:r>
            <a:r>
              <a:rPr lang="en-US" dirty="0" err="1"/>
              <a:t>rsi</a:t>
            </a:r>
            <a:r>
              <a:rPr lang="en-US" dirty="0"/>
              <a:t>, respectively.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811E1D-EB9A-6B46-ACF5-1F03BC376555}"/>
              </a:ext>
            </a:extLst>
          </p:cNvPr>
          <p:cNvSpPr txBox="1"/>
          <p:nvPr/>
        </p:nvSpPr>
        <p:spPr>
          <a:xfrm>
            <a:off x="152400" y="2264627"/>
            <a:ext cx="66415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0x4005b6 &lt;foo&gt;  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0x4005b9 &lt;foo+3&gt;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0x4005bc &lt;foo+6&gt;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0x4005bf &lt;foo+9&gt;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 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822FBDF9-710C-3C40-A226-27AFF2B5F51A}"/>
              </a:ext>
            </a:extLst>
          </p:cNvPr>
          <p:cNvSpPr/>
          <p:nvPr/>
        </p:nvSpPr>
        <p:spPr>
          <a:xfrm>
            <a:off x="7344397" y="3952324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0x7fffe868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179E56-A69E-BF4E-88D5-7F5B9CC3C511}"/>
              </a:ext>
            </a:extLst>
          </p:cNvPr>
          <p:cNvSpPr txBox="1"/>
          <p:nvPr/>
        </p:nvSpPr>
        <p:spPr>
          <a:xfrm>
            <a:off x="7719696" y="4478350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4B531808-1410-7D40-981C-E64143C47440}"/>
              </a:ext>
            </a:extLst>
          </p:cNvPr>
          <p:cNvSpPr/>
          <p:nvPr/>
        </p:nvSpPr>
        <p:spPr>
          <a:xfrm>
            <a:off x="9738114" y="3944950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0x7fffe870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0BA473-552F-C745-88E9-7F649DA0413A}"/>
              </a:ext>
            </a:extLst>
          </p:cNvPr>
          <p:cNvSpPr txBox="1"/>
          <p:nvPr/>
        </p:nvSpPr>
        <p:spPr>
          <a:xfrm>
            <a:off x="10113413" y="4470976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6293A618-1AE5-2246-963F-345470E7A7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200949"/>
              </p:ext>
            </p:extLst>
          </p:nvPr>
        </p:nvGraphicFramePr>
        <p:xfrm>
          <a:off x="9359355" y="2392450"/>
          <a:ext cx="2209800" cy="838200"/>
        </p:xfrm>
        <a:graphic>
          <a:graphicData uri="http://schemas.openxmlformats.org/drawingml/2006/table">
            <a:tbl>
              <a:tblPr/>
              <a:tblGrid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42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99604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1000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39042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9BF6555-321F-7F49-A15E-E88B147F0D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325243"/>
              </p:ext>
            </p:extLst>
          </p:nvPr>
        </p:nvGraphicFramePr>
        <p:xfrm>
          <a:off x="7923860" y="2607237"/>
          <a:ext cx="1435495" cy="838200"/>
        </p:xfrm>
        <a:graphic>
          <a:graphicData uri="http://schemas.openxmlformats.org/drawingml/2006/table">
            <a:tbl>
              <a:tblPr/>
              <a:tblGrid>
                <a:gridCol w="1435495">
                  <a:extLst>
                    <a:ext uri="{9D8B030D-6E8A-4147-A177-3AD203B41FA5}">
                      <a16:colId xmlns:a16="http://schemas.microsoft.com/office/drawing/2014/main" val="4165197226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0x7fffe870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68314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0x7fffe868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305975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F56FF10-23CA-4D41-A01B-0E24AB3C8B1E}"/>
              </a:ext>
            </a:extLst>
          </p:cNvPr>
          <p:cNvCxnSpPr/>
          <p:nvPr/>
        </p:nvCxnSpPr>
        <p:spPr>
          <a:xfrm flipV="1">
            <a:off x="9374595" y="3440200"/>
            <a:ext cx="2194560" cy="0"/>
          </a:xfrm>
          <a:prstGeom prst="straightConnector1">
            <a:avLst/>
          </a:prstGeom>
          <a:ln w="952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94B508A-D4A5-9E4F-B9A4-D0D3EA30C801}"/>
              </a:ext>
            </a:extLst>
          </p:cNvPr>
          <p:cNvSpPr txBox="1"/>
          <p:nvPr/>
        </p:nvSpPr>
        <p:spPr>
          <a:xfrm>
            <a:off x="10059904" y="3334838"/>
            <a:ext cx="92845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8 bytes</a:t>
            </a:r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9A0456F0-E72A-144E-9A9D-56063C207762}"/>
              </a:ext>
            </a:extLst>
          </p:cNvPr>
          <p:cNvSpPr/>
          <p:nvPr/>
        </p:nvSpPr>
        <p:spPr>
          <a:xfrm>
            <a:off x="7344397" y="5034821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9424A0-7DA7-AA4F-BCA0-9F408B5BD6A5}"/>
              </a:ext>
            </a:extLst>
          </p:cNvPr>
          <p:cNvSpPr txBox="1"/>
          <p:nvPr/>
        </p:nvSpPr>
        <p:spPr>
          <a:xfrm>
            <a:off x="7719696" y="5560847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6" name="Frame 15">
            <a:extLst>
              <a:ext uri="{FF2B5EF4-FFF2-40B4-BE49-F238E27FC236}">
                <a16:creationId xmlns:a16="http://schemas.microsoft.com/office/drawing/2014/main" id="{50959AB2-ED59-EF41-A0EC-1B8FF6EB4FC3}"/>
              </a:ext>
            </a:extLst>
          </p:cNvPr>
          <p:cNvSpPr/>
          <p:nvPr/>
        </p:nvSpPr>
        <p:spPr>
          <a:xfrm>
            <a:off x="9738114" y="5027447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005AD7-9CDF-2049-9FFC-EEFE18560E03}"/>
              </a:ext>
            </a:extLst>
          </p:cNvPr>
          <p:cNvSpPr txBox="1"/>
          <p:nvPr/>
        </p:nvSpPr>
        <p:spPr>
          <a:xfrm>
            <a:off x="10113413" y="5553473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864F64-7CD3-574C-B48C-5423E05EC746}"/>
              </a:ext>
            </a:extLst>
          </p:cNvPr>
          <p:cNvSpPr/>
          <p:nvPr/>
        </p:nvSpPr>
        <p:spPr>
          <a:xfrm>
            <a:off x="193572" y="3976537"/>
            <a:ext cx="4654033" cy="1815882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rabicPeriod"/>
            </a:pPr>
            <a:r>
              <a:rPr lang="en-US" sz="2400" b="1" dirty="0">
                <a:latin typeface="+mn-lt"/>
              </a:rPr>
              <a:t>What does this function do?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rabicPeriod"/>
            </a:pPr>
            <a:r>
              <a:rPr lang="en-US" sz="2400" b="1" dirty="0">
                <a:latin typeface="+mn-lt"/>
              </a:rPr>
              <a:t>What C code could have generated this assembly?</a:t>
            </a:r>
          </a:p>
          <a:p>
            <a:pPr algn="l">
              <a:buClr>
                <a:schemeClr val="accent2"/>
              </a:buClr>
            </a:pPr>
            <a:r>
              <a:rPr lang="en-US" sz="2000" dirty="0">
                <a:latin typeface="+mn-lt"/>
              </a:rPr>
              <a:t>(Hints: make up C variable names as needed, assume all regs 64-bit)</a:t>
            </a:r>
            <a:endParaRPr lang="en-US" sz="2400" b="1"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053332-82D1-63E6-311B-CE3D057D7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2BA04E6-6C0E-CD38-42D9-941DEECA0837}"/>
              </a:ext>
            </a:extLst>
          </p:cNvPr>
          <p:cNvSpPr txBox="1"/>
          <p:nvPr/>
        </p:nvSpPr>
        <p:spPr>
          <a:xfrm>
            <a:off x="7923859" y="5117486"/>
            <a:ext cx="7177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x-non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charset="0"/>
              </a:rPr>
              <a:t>1000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53303AC-6B6E-BE7C-A5B6-D613F3D3C08D}"/>
              </a:ext>
            </a:extLst>
          </p:cNvPr>
          <p:cNvSpPr txBox="1"/>
          <p:nvPr/>
        </p:nvSpPr>
        <p:spPr>
          <a:xfrm>
            <a:off x="10287000" y="5130022"/>
            <a:ext cx="6606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x-non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charset="0"/>
              </a:rPr>
              <a:t>42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3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3" grpId="0" animBg="1"/>
      <p:bldP spid="14" grpId="0" animBg="1"/>
      <p:bldP spid="15" grpId="0"/>
      <p:bldP spid="16" grpId="0" animBg="1"/>
      <p:bldP spid="17" grpId="0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7F40A-1576-6840-8463-537FEAAF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Bonus: Sneak peek into next week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DA6CC-0E4D-A044-AE2C-EC1B9CEB0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944650"/>
          </a:xfrm>
        </p:spPr>
        <p:txBody>
          <a:bodyPr/>
          <a:lstStyle/>
          <a:p>
            <a:r>
              <a:rPr lang="en-US" dirty="0"/>
              <a:t>The below code is the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objdump</a:t>
            </a:r>
            <a:r>
              <a:rPr lang="en-US" dirty="0"/>
              <a:t> of a C function,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foo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en-US" dirty="0"/>
              <a:t> keeps its 1</a:t>
            </a:r>
            <a:r>
              <a:rPr lang="en-US" baseline="30000" dirty="0"/>
              <a:t>st</a:t>
            </a:r>
            <a:r>
              <a:rPr lang="en-US" dirty="0"/>
              <a:t> and 2</a:t>
            </a:r>
            <a:r>
              <a:rPr lang="en-US" baseline="30000" dirty="0"/>
              <a:t>nd</a:t>
            </a:r>
            <a:r>
              <a:rPr lang="en-US" dirty="0"/>
              <a:t> parameters are in registers %</a:t>
            </a:r>
            <a:r>
              <a:rPr lang="en-US" dirty="0" err="1"/>
              <a:t>rdi</a:t>
            </a:r>
            <a:r>
              <a:rPr lang="en-US" dirty="0"/>
              <a:t> and %</a:t>
            </a:r>
            <a:r>
              <a:rPr lang="en-US" dirty="0" err="1"/>
              <a:t>rsi</a:t>
            </a:r>
            <a:r>
              <a:rPr lang="en-US" dirty="0"/>
              <a:t>, respectively.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811E1D-EB9A-6B46-ACF5-1F03BC376555}"/>
              </a:ext>
            </a:extLst>
          </p:cNvPr>
          <p:cNvSpPr txBox="1"/>
          <p:nvPr/>
        </p:nvSpPr>
        <p:spPr>
          <a:xfrm>
            <a:off x="152400" y="2264627"/>
            <a:ext cx="66415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0x4005b6 &lt;foo&gt;  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0x4005b9 &lt;foo+3&gt;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0x4005bc &lt;foo+6&gt;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0x4005bf &lt;foo+9&gt;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 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822FBDF9-710C-3C40-A226-27AFF2B5F51A}"/>
              </a:ext>
            </a:extLst>
          </p:cNvPr>
          <p:cNvSpPr/>
          <p:nvPr/>
        </p:nvSpPr>
        <p:spPr>
          <a:xfrm>
            <a:off x="7344397" y="3952324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0x7fffe868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179E56-A69E-BF4E-88D5-7F5B9CC3C511}"/>
              </a:ext>
            </a:extLst>
          </p:cNvPr>
          <p:cNvSpPr txBox="1"/>
          <p:nvPr/>
        </p:nvSpPr>
        <p:spPr>
          <a:xfrm>
            <a:off x="7719696" y="4478350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4B531808-1410-7D40-981C-E64143C47440}"/>
              </a:ext>
            </a:extLst>
          </p:cNvPr>
          <p:cNvSpPr/>
          <p:nvPr/>
        </p:nvSpPr>
        <p:spPr>
          <a:xfrm>
            <a:off x="9738114" y="3944950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0x7fffe870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0BA473-552F-C745-88E9-7F649DA0413A}"/>
              </a:ext>
            </a:extLst>
          </p:cNvPr>
          <p:cNvSpPr txBox="1"/>
          <p:nvPr/>
        </p:nvSpPr>
        <p:spPr>
          <a:xfrm>
            <a:off x="10113413" y="4470976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6293A618-1AE5-2246-963F-345470E7A7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4080846"/>
              </p:ext>
            </p:extLst>
          </p:nvPr>
        </p:nvGraphicFramePr>
        <p:xfrm>
          <a:off x="9359355" y="2392450"/>
          <a:ext cx="2209800" cy="838200"/>
        </p:xfrm>
        <a:graphic>
          <a:graphicData uri="http://schemas.openxmlformats.org/drawingml/2006/table">
            <a:tbl>
              <a:tblPr/>
              <a:tblGrid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1000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99604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42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39042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9BF6555-321F-7F49-A15E-E88B147F0D64}"/>
              </a:ext>
            </a:extLst>
          </p:cNvPr>
          <p:cNvGraphicFramePr>
            <a:graphicFrameLocks noGrp="1"/>
          </p:cNvGraphicFramePr>
          <p:nvPr/>
        </p:nvGraphicFramePr>
        <p:xfrm>
          <a:off x="7923860" y="2607237"/>
          <a:ext cx="1435495" cy="838200"/>
        </p:xfrm>
        <a:graphic>
          <a:graphicData uri="http://schemas.openxmlformats.org/drawingml/2006/table">
            <a:tbl>
              <a:tblPr/>
              <a:tblGrid>
                <a:gridCol w="1435495">
                  <a:extLst>
                    <a:ext uri="{9D8B030D-6E8A-4147-A177-3AD203B41FA5}">
                      <a16:colId xmlns:a16="http://schemas.microsoft.com/office/drawing/2014/main" val="4165197226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0x7fffe870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68314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0x7fffe868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305975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F56FF10-23CA-4D41-A01B-0E24AB3C8B1E}"/>
              </a:ext>
            </a:extLst>
          </p:cNvPr>
          <p:cNvCxnSpPr/>
          <p:nvPr/>
        </p:nvCxnSpPr>
        <p:spPr>
          <a:xfrm flipV="1">
            <a:off x="9374595" y="3440200"/>
            <a:ext cx="2194560" cy="0"/>
          </a:xfrm>
          <a:prstGeom prst="straightConnector1">
            <a:avLst/>
          </a:prstGeom>
          <a:ln w="952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94B508A-D4A5-9E4F-B9A4-D0D3EA30C801}"/>
              </a:ext>
            </a:extLst>
          </p:cNvPr>
          <p:cNvSpPr txBox="1"/>
          <p:nvPr/>
        </p:nvSpPr>
        <p:spPr>
          <a:xfrm>
            <a:off x="10059904" y="3334838"/>
            <a:ext cx="92845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8 bytes</a:t>
            </a:r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9A0456F0-E72A-144E-9A9D-56063C207762}"/>
              </a:ext>
            </a:extLst>
          </p:cNvPr>
          <p:cNvSpPr/>
          <p:nvPr/>
        </p:nvSpPr>
        <p:spPr>
          <a:xfrm>
            <a:off x="7344397" y="5034821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9424A0-7DA7-AA4F-BCA0-9F408B5BD6A5}"/>
              </a:ext>
            </a:extLst>
          </p:cNvPr>
          <p:cNvSpPr txBox="1"/>
          <p:nvPr/>
        </p:nvSpPr>
        <p:spPr>
          <a:xfrm>
            <a:off x="7719696" y="5560847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6" name="Frame 15">
            <a:extLst>
              <a:ext uri="{FF2B5EF4-FFF2-40B4-BE49-F238E27FC236}">
                <a16:creationId xmlns:a16="http://schemas.microsoft.com/office/drawing/2014/main" id="{50959AB2-ED59-EF41-A0EC-1B8FF6EB4FC3}"/>
              </a:ext>
            </a:extLst>
          </p:cNvPr>
          <p:cNvSpPr/>
          <p:nvPr/>
        </p:nvSpPr>
        <p:spPr>
          <a:xfrm>
            <a:off x="9738114" y="5027447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005AD7-9CDF-2049-9FFC-EEFE18560E03}"/>
              </a:ext>
            </a:extLst>
          </p:cNvPr>
          <p:cNvSpPr txBox="1"/>
          <p:nvPr/>
        </p:nvSpPr>
        <p:spPr>
          <a:xfrm>
            <a:off x="10113413" y="5553473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BBEEDA-B70D-AE62-446E-C077C7B1F166}"/>
              </a:ext>
            </a:extLst>
          </p:cNvPr>
          <p:cNvSpPr txBox="1"/>
          <p:nvPr/>
        </p:nvSpPr>
        <p:spPr>
          <a:xfrm>
            <a:off x="7923859" y="5117486"/>
            <a:ext cx="7177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x-non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charset="0"/>
              </a:rPr>
              <a:t>1000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184BE48-2BE9-084E-42B1-F6862BAE4316}"/>
              </a:ext>
            </a:extLst>
          </p:cNvPr>
          <p:cNvSpPr txBox="1"/>
          <p:nvPr/>
        </p:nvSpPr>
        <p:spPr>
          <a:xfrm>
            <a:off x="10287000" y="5130022"/>
            <a:ext cx="6606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x-non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charset="0"/>
              </a:rPr>
              <a:t>42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F73AF7-48F0-43D5-2658-AB772E85D149}"/>
              </a:ext>
            </a:extLst>
          </p:cNvPr>
          <p:cNvSpPr txBox="1"/>
          <p:nvPr/>
        </p:nvSpPr>
        <p:spPr>
          <a:xfrm>
            <a:off x="403769" y="3858864"/>
            <a:ext cx="68338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void foo(long *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xp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long *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yp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b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long a = *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xp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b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long b = *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yp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b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*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yp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a;</a:t>
            </a:r>
            <a:b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*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xp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b;</a:t>
            </a:r>
            <a:b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  <a:b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58318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2400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14187</TotalTime>
  <Words>738</Words>
  <Application>Microsoft Macintosh PowerPoint</Application>
  <PresentationFormat>Widescreen</PresentationFormat>
  <Paragraphs>134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Andale Mono</vt:lpstr>
      <vt:lpstr>Arial</vt:lpstr>
      <vt:lpstr>Calibri</vt:lpstr>
      <vt:lpstr>Consolas</vt:lpstr>
      <vt:lpstr>Courier New</vt:lpstr>
      <vt:lpstr>Tahoma</vt:lpstr>
      <vt:lpstr>Verdana</vt:lpstr>
      <vt:lpstr>Default Design</vt:lpstr>
      <vt:lpstr>CS107, Lecture 15 Introduction to Assembly, Take II</vt:lpstr>
      <vt:lpstr>Extra Practice 1</vt:lpstr>
      <vt:lpstr>Extra Practice 1</vt:lpstr>
      <vt:lpstr>Extra Practice 2</vt:lpstr>
      <vt:lpstr>Extra Practice 2</vt:lpstr>
      <vt:lpstr>Extra Practice 3</vt:lpstr>
      <vt:lpstr>Extra Practice 3</vt:lpstr>
      <vt:lpstr>Bonus: Sneak peek into next week</vt:lpstr>
      <vt:lpstr>Bonus: Sneak peek into next week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1658</cp:revision>
  <cp:lastPrinted>2024-10-25T16:40:26Z</cp:lastPrinted>
  <dcterms:created xsi:type="dcterms:W3CDTF">2008-06-28T20:57:21Z</dcterms:created>
  <dcterms:modified xsi:type="dcterms:W3CDTF">2025-02-10T02:43:58Z</dcterms:modified>
</cp:coreProperties>
</file>