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669" r:id="rId3"/>
    <p:sldId id="782" r:id="rId4"/>
    <p:sldId id="783" r:id="rId5"/>
    <p:sldId id="784" r:id="rId6"/>
    <p:sldId id="684" r:id="rId7"/>
    <p:sldId id="671" r:id="rId8"/>
    <p:sldId id="769" r:id="rId9"/>
    <p:sldId id="770" r:id="rId10"/>
    <p:sldId id="670" r:id="rId11"/>
    <p:sldId id="673" r:id="rId12"/>
    <p:sldId id="779" r:id="rId13"/>
    <p:sldId id="780" r:id="rId14"/>
    <p:sldId id="854" r:id="rId15"/>
    <p:sldId id="855" r:id="rId16"/>
    <p:sldId id="683" r:id="rId17"/>
    <p:sldId id="771" r:id="rId18"/>
    <p:sldId id="772" r:id="rId19"/>
    <p:sldId id="773" r:id="rId20"/>
    <p:sldId id="774" r:id="rId21"/>
    <p:sldId id="849" r:id="rId22"/>
    <p:sldId id="850" r:id="rId23"/>
    <p:sldId id="800" r:id="rId24"/>
    <p:sldId id="685" r:id="rId25"/>
    <p:sldId id="686" r:id="rId26"/>
    <p:sldId id="687" r:id="rId27"/>
    <p:sldId id="688" r:id="rId28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Data and register sizes" id="{CAE0ADBA-D71D-6F45-8037-713D8A08BEB0}">
          <p14:sldIdLst>
            <p14:sldId id="669"/>
            <p14:sldId id="782"/>
            <p14:sldId id="783"/>
            <p14:sldId id="784"/>
            <p14:sldId id="684"/>
            <p14:sldId id="671"/>
            <p14:sldId id="769"/>
            <p14:sldId id="770"/>
            <p14:sldId id="670"/>
            <p14:sldId id="673"/>
            <p14:sldId id="779"/>
            <p14:sldId id="780"/>
            <p14:sldId id="854"/>
            <p14:sldId id="855"/>
          </p14:sldIdLst>
        </p14:section>
        <p14:section name="lea" id="{6985C355-2F7D-0240-9FFA-36A0EC93D874}">
          <p14:sldIdLst>
            <p14:sldId id="683"/>
            <p14:sldId id="771"/>
            <p14:sldId id="772"/>
            <p14:sldId id="773"/>
            <p14:sldId id="774"/>
            <p14:sldId id="849"/>
            <p14:sldId id="850"/>
          </p14:sldIdLst>
        </p14:section>
        <p14:section name="Arith + Logic" id="{B0DAF500-79B0-4F48-AD09-5D010255323B}">
          <p14:sldIdLst>
            <p14:sldId id="800"/>
            <p14:sldId id="685"/>
            <p14:sldId id="686"/>
            <p14:sldId id="687"/>
            <p14:sldId id="688"/>
          </p14:sldIdLst>
        </p14:section>
        <p14:section name="Practice" id="{1097BD26-3C58-144C-8C5B-6ECBE0A2DE4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4472C4"/>
    <a:srgbClr val="F8F8F8"/>
    <a:srgbClr val="D27BD6"/>
    <a:srgbClr val="D62ED6"/>
    <a:srgbClr val="942092"/>
    <a:srgbClr val="FF9999"/>
    <a:srgbClr val="008000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16" autoAdjust="0"/>
    <p:restoredTop sz="86981" autoAdjust="0"/>
  </p:normalViewPr>
  <p:slideViewPr>
    <p:cSldViewPr>
      <p:cViewPr varScale="1">
        <p:scale>
          <a:sx n="104" d="100"/>
          <a:sy n="104" d="100"/>
        </p:scale>
        <p:origin x="744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</a:t>
            </a:r>
          </a:p>
          <a:p>
            <a:r>
              <a:rPr lang="en-US" dirty="0"/>
              <a:t>W</a:t>
            </a:r>
          </a:p>
          <a:p>
            <a:r>
              <a:rPr lang="en-US" dirty="0"/>
              <a:t>B</a:t>
            </a:r>
          </a:p>
          <a:p>
            <a:r>
              <a:rPr lang="en-US" dirty="0"/>
              <a:t>B</a:t>
            </a:r>
          </a:p>
          <a:p>
            <a:r>
              <a:rPr lang="en-US" dirty="0"/>
              <a:t>Q</a:t>
            </a:r>
          </a:p>
          <a:p>
            <a:r>
              <a:rPr lang="en-US" dirty="0"/>
              <a:t>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83915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</a:t>
            </a:r>
          </a:p>
          <a:p>
            <a:r>
              <a:rPr lang="en-US" dirty="0"/>
              <a:t>W</a:t>
            </a:r>
          </a:p>
          <a:p>
            <a:r>
              <a:rPr lang="en-US" dirty="0"/>
              <a:t>B</a:t>
            </a:r>
          </a:p>
          <a:p>
            <a:r>
              <a:rPr lang="en-US" dirty="0"/>
              <a:t>B</a:t>
            </a:r>
          </a:p>
          <a:p>
            <a:r>
              <a:rPr lang="en-US" dirty="0"/>
              <a:t>Q</a:t>
            </a:r>
          </a:p>
          <a:p>
            <a:r>
              <a:rPr lang="en-US" dirty="0"/>
              <a:t>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9585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86308/discussion/720903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16</a:t>
            </a:r>
            <a:br>
              <a:rPr lang="en-US" dirty="0"/>
            </a:br>
            <a:r>
              <a:rPr lang="en-US" sz="3400" dirty="0"/>
              <a:t>Assembly: Arithmetic and Logic Operations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842D035-8B5D-964F-0B64-241C771C5D39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Reading: B&amp;O 3.5-3.6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hlinkClick r:id="rId3"/>
              </a:rPr>
              <a:t>Ed Discussion</a:t>
            </a:r>
            <a:endParaRPr lang="en-US" sz="2000" dirty="0"/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9DE38-3397-E34A-BA0A-5F28BB4E1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Sizes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A5EC29-429E-4744-89CA-8DCFB76DB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Data types in assembly are managed via a slightly different set of names:</a:t>
            </a:r>
          </a:p>
          <a:p>
            <a:r>
              <a:rPr lang="en-US" dirty="0"/>
              <a:t>A </a:t>
            </a:r>
            <a:r>
              <a:rPr lang="en-US" b="1" dirty="0"/>
              <a:t>byte</a:t>
            </a:r>
            <a:r>
              <a:rPr lang="en-US" dirty="0"/>
              <a:t> is 1 byte.</a:t>
            </a:r>
          </a:p>
          <a:p>
            <a:r>
              <a:rPr lang="en-US" dirty="0"/>
              <a:t>A </a:t>
            </a:r>
            <a:r>
              <a:rPr lang="en-US" b="1" dirty="0"/>
              <a:t>word</a:t>
            </a:r>
            <a:r>
              <a:rPr lang="en-US" dirty="0"/>
              <a:t> is 2 bytes.</a:t>
            </a:r>
          </a:p>
          <a:p>
            <a:r>
              <a:rPr lang="en-US" dirty="0"/>
              <a:t>A </a:t>
            </a:r>
            <a:r>
              <a:rPr lang="en-US" b="1" dirty="0"/>
              <a:t>double word</a:t>
            </a:r>
            <a:r>
              <a:rPr lang="en-US" dirty="0"/>
              <a:t> is 4 bytes.</a:t>
            </a:r>
          </a:p>
          <a:p>
            <a:r>
              <a:rPr lang="en-US" dirty="0"/>
              <a:t>A </a:t>
            </a:r>
            <a:r>
              <a:rPr lang="en-US" b="1" dirty="0"/>
              <a:t>quad word</a:t>
            </a:r>
            <a:r>
              <a:rPr lang="en-US" dirty="0"/>
              <a:t> is 8 bytes.</a:t>
            </a:r>
            <a:endParaRPr lang="en-US" sz="2000" dirty="0"/>
          </a:p>
          <a:p>
            <a:pPr marL="0" indent="0">
              <a:buNone/>
            </a:pPr>
            <a:r>
              <a:rPr lang="en-US" dirty="0"/>
              <a:t>Assembly instructions—particularly move instructions—can include suffixes to refer to these types: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dirty="0"/>
              <a:t> means </a:t>
            </a:r>
            <a:r>
              <a:rPr lang="en-US" b="1" dirty="0"/>
              <a:t>byte</a:t>
            </a:r>
            <a:endParaRPr lang="en-US" dirty="0"/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dirty="0"/>
              <a:t> means </a:t>
            </a:r>
            <a:r>
              <a:rPr lang="en-US" b="1" dirty="0"/>
              <a:t>word</a:t>
            </a:r>
            <a:endParaRPr lang="en-US" dirty="0"/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dirty="0"/>
              <a:t> means </a:t>
            </a:r>
            <a:r>
              <a:rPr lang="en-US" b="1" dirty="0"/>
              <a:t>double word</a:t>
            </a:r>
            <a:endParaRPr lang="en-US" dirty="0"/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lang="en-US" dirty="0"/>
              <a:t> means </a:t>
            </a:r>
            <a:r>
              <a:rPr lang="en-US" b="1" dirty="0"/>
              <a:t>quad word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19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BE93D-324E-534C-A68D-0B5544DF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Sizes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4D4FA72-044B-6242-93D1-78D2549AA7F2}"/>
              </a:ext>
            </a:extLst>
          </p:cNvPr>
          <p:cNvSpPr txBox="1"/>
          <p:nvPr/>
        </p:nvSpPr>
        <p:spPr>
          <a:xfrm>
            <a:off x="457200" y="1229187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63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E07829D-A313-FF4D-8316-EF2322947E4E}"/>
              </a:ext>
            </a:extLst>
          </p:cNvPr>
          <p:cNvSpPr txBox="1"/>
          <p:nvPr/>
        </p:nvSpPr>
        <p:spPr>
          <a:xfrm>
            <a:off x="-60892" y="1224893"/>
            <a:ext cx="518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Bit: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DD7A2DD-9656-5744-A0E7-93C1A7D901A6}"/>
              </a:ext>
            </a:extLst>
          </p:cNvPr>
          <p:cNvSpPr txBox="1"/>
          <p:nvPr/>
        </p:nvSpPr>
        <p:spPr>
          <a:xfrm>
            <a:off x="11441559" y="12291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5F8D730-2AB2-264A-A69B-B3B8586B5170}"/>
              </a:ext>
            </a:extLst>
          </p:cNvPr>
          <p:cNvSpPr txBox="1"/>
          <p:nvPr/>
        </p:nvSpPr>
        <p:spPr>
          <a:xfrm>
            <a:off x="10102306" y="12291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692B79-45FE-094B-A763-E87375D27809}"/>
              </a:ext>
            </a:extLst>
          </p:cNvPr>
          <p:cNvSpPr txBox="1"/>
          <p:nvPr/>
        </p:nvSpPr>
        <p:spPr>
          <a:xfrm>
            <a:off x="8768779" y="122934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7D90828-71B0-484D-A485-945AC9BAB1A8}"/>
              </a:ext>
            </a:extLst>
          </p:cNvPr>
          <p:cNvSpPr txBox="1"/>
          <p:nvPr/>
        </p:nvSpPr>
        <p:spPr>
          <a:xfrm>
            <a:off x="6045609" y="121920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31</a:t>
            </a:r>
          </a:p>
        </p:txBody>
      </p:sp>
      <p:grpSp>
        <p:nvGrpSpPr>
          <p:cNvPr id="11" name="Group 10" descr="%rax is a 64-bit register; its least significant 32 bits also represent the 32-bit register %eax.  Its least significant 16 bits represent the 16-bit register %ax.  And its least significant 8 bits represent the 8 bit register %al.">
            <a:extLst>
              <a:ext uri="{FF2B5EF4-FFF2-40B4-BE49-F238E27FC236}">
                <a16:creationId xmlns:a16="http://schemas.microsoft.com/office/drawing/2014/main" id="{36D1C561-374B-EA43-A121-1C2CECEE3DB8}"/>
              </a:ext>
            </a:extLst>
          </p:cNvPr>
          <p:cNvGrpSpPr/>
          <p:nvPr/>
        </p:nvGrpSpPr>
        <p:grpSpPr>
          <a:xfrm>
            <a:off x="571500" y="1561493"/>
            <a:ext cx="11049000" cy="724507"/>
            <a:chOff x="533400" y="1524000"/>
            <a:chExt cx="11049000" cy="9906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EDDC0BA-CA1E-9543-BD4D-5A80AD7B96F0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rax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5875348-156B-3849-9BF0-813E324FCD39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eax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A5C4B18-C79D-9747-906B-FD300E3472C3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%ax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B1BCB21-3113-C84B-8308-F3E4CB8F2E48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%al</a:t>
              </a:r>
            </a:p>
          </p:txBody>
        </p:sp>
      </p:grpSp>
      <p:grpSp>
        <p:nvGrpSpPr>
          <p:cNvPr id="39" name="Group 38" descr="%rbx is a 64-bit register; its least significant 32 bits also represent the 32-bit register %ebx.  Its least significant 16 bits represent the 16-bit register %bx.  And its least significant 8 bits represent the 8 bit register %bl.">
            <a:extLst>
              <a:ext uri="{FF2B5EF4-FFF2-40B4-BE49-F238E27FC236}">
                <a16:creationId xmlns:a16="http://schemas.microsoft.com/office/drawing/2014/main" id="{53F68E53-1A5B-964E-B73F-4AB3969ADB23}"/>
              </a:ext>
            </a:extLst>
          </p:cNvPr>
          <p:cNvGrpSpPr/>
          <p:nvPr/>
        </p:nvGrpSpPr>
        <p:grpSpPr>
          <a:xfrm>
            <a:off x="571500" y="2346647"/>
            <a:ext cx="11049000" cy="724507"/>
            <a:chOff x="533400" y="1524000"/>
            <a:chExt cx="11049000" cy="9906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04A5766-8083-B241-BA66-C16CC265E145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rbx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E6F9705-EE36-6E41-9D62-705E6B3C1C44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ebx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31A2487-7738-9B45-A9C2-A59D0E7AD43D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%bx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92CAA51-974A-CC4B-BCEE-A8C697066A6E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%bl</a:t>
              </a:r>
            </a:p>
          </p:txBody>
        </p:sp>
      </p:grpSp>
      <p:grpSp>
        <p:nvGrpSpPr>
          <p:cNvPr id="59" name="Group 58" descr="%rcx is a 64-bit register; its least significant 32 bits also represent the 32-bit register %ecx.  Its least significant 16 bits represent the 16-bit register %cx.  And its least significant 8 bits represent the 8 bit register %cl.">
            <a:extLst>
              <a:ext uri="{FF2B5EF4-FFF2-40B4-BE49-F238E27FC236}">
                <a16:creationId xmlns:a16="http://schemas.microsoft.com/office/drawing/2014/main" id="{7A58D518-03F2-E84E-ABE7-2077B27F2F14}"/>
              </a:ext>
            </a:extLst>
          </p:cNvPr>
          <p:cNvGrpSpPr/>
          <p:nvPr/>
        </p:nvGrpSpPr>
        <p:grpSpPr>
          <a:xfrm>
            <a:off x="571500" y="3144091"/>
            <a:ext cx="11049000" cy="724507"/>
            <a:chOff x="533400" y="1524000"/>
            <a:chExt cx="11049000" cy="99060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D926159-D6C4-D84E-A806-36B4CA17B9A3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rcx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88DBFDA-B9ED-7E4A-AAE3-3485767F55A5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ecx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D07C4C4-F41D-C54E-A3B3-26664219C505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%cx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1994642-8C91-8F4E-B482-DC9CCD096BE7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%cl</a:t>
              </a:r>
            </a:p>
          </p:txBody>
        </p:sp>
      </p:grpSp>
      <p:grpSp>
        <p:nvGrpSpPr>
          <p:cNvPr id="64" name="Group 63" descr="%rdx is a 64-bit register; its least significant 32 bits also represent the 32-bit register %edx.  Its least significant 16 bits represent the 16-bit register %dx.  And its least significant 8 bits represent the 8 bit register %dl.">
            <a:extLst>
              <a:ext uri="{FF2B5EF4-FFF2-40B4-BE49-F238E27FC236}">
                <a16:creationId xmlns:a16="http://schemas.microsoft.com/office/drawing/2014/main" id="{286BDC21-6FEF-AF47-B55E-72ACC733F0AF}"/>
              </a:ext>
            </a:extLst>
          </p:cNvPr>
          <p:cNvGrpSpPr/>
          <p:nvPr/>
        </p:nvGrpSpPr>
        <p:grpSpPr>
          <a:xfrm>
            <a:off x="571500" y="3929245"/>
            <a:ext cx="11049000" cy="724507"/>
            <a:chOff x="533400" y="1524000"/>
            <a:chExt cx="11049000" cy="990600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22C5FA3-4EF3-0E47-B348-EFF2960C6E32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rdx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B420424-DCBE-F14E-91BB-C02A16641319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edx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BB2D05A-459D-A341-A59C-0AA93635690F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%dx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1B4EC5B-B77E-B041-AC36-8D6AE6157FAE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%dl</a:t>
              </a:r>
            </a:p>
          </p:txBody>
        </p:sp>
      </p:grpSp>
      <p:grpSp>
        <p:nvGrpSpPr>
          <p:cNvPr id="89" name="Group 88" descr="%rsi is a 64-bit register; its least significant 32 bits also represent the 32-bit register %esi.  Its least significant 16 bits represent the 16-bit register %si.  And its least significant 8 bits represent the 8 bit register %sil.">
            <a:extLst>
              <a:ext uri="{FF2B5EF4-FFF2-40B4-BE49-F238E27FC236}">
                <a16:creationId xmlns:a16="http://schemas.microsoft.com/office/drawing/2014/main" id="{D5A63D09-FF44-3940-9AD3-D5EEE4D681C3}"/>
              </a:ext>
            </a:extLst>
          </p:cNvPr>
          <p:cNvGrpSpPr/>
          <p:nvPr/>
        </p:nvGrpSpPr>
        <p:grpSpPr>
          <a:xfrm>
            <a:off x="571500" y="4736522"/>
            <a:ext cx="11049000" cy="724507"/>
            <a:chOff x="533400" y="1524000"/>
            <a:chExt cx="11049000" cy="990600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A8E22ED5-0245-D643-A8A9-E4D5DA8EEF2B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rsi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2D7B5964-C21E-1145-BD82-F7BB6531542E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esi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A44630D5-6E63-C949-9182-87664D48473E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si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96E51872-8879-8F4F-97C7-49CF36FA2324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sil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94" name="Group 93" descr="%rdi is a 64-bit register; its least significant 32 bits also represent the 32-bit register %edi.  Its least significant 16 bits represent the 16-bit register %di.  And its least significant 8 bits represent the 8 bit register %dil.">
            <a:extLst>
              <a:ext uri="{FF2B5EF4-FFF2-40B4-BE49-F238E27FC236}">
                <a16:creationId xmlns:a16="http://schemas.microsoft.com/office/drawing/2014/main" id="{662AE642-E298-294E-959E-2341F2E15182}"/>
              </a:ext>
            </a:extLst>
          </p:cNvPr>
          <p:cNvGrpSpPr/>
          <p:nvPr/>
        </p:nvGrpSpPr>
        <p:grpSpPr>
          <a:xfrm>
            <a:off x="571500" y="5521676"/>
            <a:ext cx="11049000" cy="724507"/>
            <a:chOff x="533400" y="1524000"/>
            <a:chExt cx="11049000" cy="990600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F79BE315-78CA-E849-B3A9-973BA8EEAAFF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rdi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727A524-01C2-AC40-A8E4-D17BD5AA3BF6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edi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4E23980B-6EDC-DC44-822F-719E8A40B235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%di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FDDBB8FC-51ED-F049-8FAC-7B1E61B42191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dil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954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BE93D-324E-534C-A68D-0B5544DF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Sizes</a:t>
            </a:r>
          </a:p>
        </p:txBody>
      </p:sp>
      <p:grpSp>
        <p:nvGrpSpPr>
          <p:cNvPr id="11" name="Group 10" descr="%rbp is a 64-bit register; its least significant 32 bits also represent the 32-bit register %ebp.  Its least significant 16 bits represent the 16-bit register %bp.  And its least significant 8 bits represent the 8 bit register %bpl.">
            <a:extLst>
              <a:ext uri="{FF2B5EF4-FFF2-40B4-BE49-F238E27FC236}">
                <a16:creationId xmlns:a16="http://schemas.microsoft.com/office/drawing/2014/main" id="{36D1C561-374B-EA43-A121-1C2CECEE3DB8}"/>
              </a:ext>
            </a:extLst>
          </p:cNvPr>
          <p:cNvGrpSpPr/>
          <p:nvPr/>
        </p:nvGrpSpPr>
        <p:grpSpPr>
          <a:xfrm>
            <a:off x="571500" y="1561493"/>
            <a:ext cx="11049000" cy="724507"/>
            <a:chOff x="533400" y="1524000"/>
            <a:chExt cx="11049000" cy="9906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EDDC0BA-CA1E-9543-BD4D-5A80AD7B96F0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rbp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5875348-156B-3849-9BF0-813E324FCD39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ebp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A5C4B18-C79D-9747-906B-FD300E3472C3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%bp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B1BCB21-3113-C84B-8308-F3E4CB8F2E48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bpl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F4D4FA72-044B-6242-93D1-78D2549AA7F2}"/>
              </a:ext>
            </a:extLst>
          </p:cNvPr>
          <p:cNvSpPr txBox="1"/>
          <p:nvPr/>
        </p:nvSpPr>
        <p:spPr>
          <a:xfrm>
            <a:off x="457200" y="1229187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63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E07829D-A313-FF4D-8316-EF2322947E4E}"/>
              </a:ext>
            </a:extLst>
          </p:cNvPr>
          <p:cNvSpPr txBox="1"/>
          <p:nvPr/>
        </p:nvSpPr>
        <p:spPr>
          <a:xfrm>
            <a:off x="-60892" y="1224893"/>
            <a:ext cx="518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Bit: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DD7A2DD-9656-5744-A0E7-93C1A7D901A6}"/>
              </a:ext>
            </a:extLst>
          </p:cNvPr>
          <p:cNvSpPr txBox="1"/>
          <p:nvPr/>
        </p:nvSpPr>
        <p:spPr>
          <a:xfrm>
            <a:off x="11441559" y="12291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5F8D730-2AB2-264A-A69B-B3B8586B5170}"/>
              </a:ext>
            </a:extLst>
          </p:cNvPr>
          <p:cNvSpPr txBox="1"/>
          <p:nvPr/>
        </p:nvSpPr>
        <p:spPr>
          <a:xfrm>
            <a:off x="10102306" y="12291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692B79-45FE-094B-A763-E87375D27809}"/>
              </a:ext>
            </a:extLst>
          </p:cNvPr>
          <p:cNvSpPr txBox="1"/>
          <p:nvPr/>
        </p:nvSpPr>
        <p:spPr>
          <a:xfrm>
            <a:off x="8768779" y="122934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7D90828-71B0-484D-A485-945AC9BAB1A8}"/>
              </a:ext>
            </a:extLst>
          </p:cNvPr>
          <p:cNvSpPr txBox="1"/>
          <p:nvPr/>
        </p:nvSpPr>
        <p:spPr>
          <a:xfrm>
            <a:off x="6045609" y="121920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31</a:t>
            </a:r>
          </a:p>
        </p:txBody>
      </p:sp>
      <p:grpSp>
        <p:nvGrpSpPr>
          <p:cNvPr id="39" name="Group 38" descr="%rsp is a 64-bit register; its least significant 32 bits also represent the 32-bit register %esp.  Its least significant 16 bits represent the 16-bit register %sp.  And its least significant 8 bits represent the 8 bit register %spl.">
            <a:extLst>
              <a:ext uri="{FF2B5EF4-FFF2-40B4-BE49-F238E27FC236}">
                <a16:creationId xmlns:a16="http://schemas.microsoft.com/office/drawing/2014/main" id="{53F68E53-1A5B-964E-B73F-4AB3969ADB23}"/>
              </a:ext>
            </a:extLst>
          </p:cNvPr>
          <p:cNvGrpSpPr/>
          <p:nvPr/>
        </p:nvGrpSpPr>
        <p:grpSpPr>
          <a:xfrm>
            <a:off x="571500" y="2346647"/>
            <a:ext cx="11049000" cy="724507"/>
            <a:chOff x="533400" y="1524000"/>
            <a:chExt cx="11049000" cy="9906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04A5766-8083-B241-BA66-C16CC265E145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rsp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E6F9705-EE36-6E41-9D62-705E6B3C1C44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esp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31A2487-7738-9B45-A9C2-A59D0E7AD43D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sp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92CAA51-974A-CC4B-BCEE-A8C697066A6E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spl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59" name="Group 58" descr="%r8 is a 64-bit register; its least significant 32 bits also represent the 32-bit register %r8d.  Its least significant 16 bits represent the 16-bit register %r8w.  And its least significant 8 bits represent the 8 bit register %r8b.">
            <a:extLst>
              <a:ext uri="{FF2B5EF4-FFF2-40B4-BE49-F238E27FC236}">
                <a16:creationId xmlns:a16="http://schemas.microsoft.com/office/drawing/2014/main" id="{7A58D518-03F2-E84E-ABE7-2077B27F2F14}"/>
              </a:ext>
            </a:extLst>
          </p:cNvPr>
          <p:cNvGrpSpPr/>
          <p:nvPr/>
        </p:nvGrpSpPr>
        <p:grpSpPr>
          <a:xfrm>
            <a:off x="571500" y="3144091"/>
            <a:ext cx="11049000" cy="724507"/>
            <a:chOff x="533400" y="1524000"/>
            <a:chExt cx="11049000" cy="99060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D926159-D6C4-D84E-A806-36B4CA17B9A3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%r8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88DBFDA-B9ED-7E4A-AAE3-3485767F55A5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%r8d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D07C4C4-F41D-C54E-A3B3-26664219C505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%r8w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1994642-8C91-8F4E-B482-DC9CCD096BE7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%r8b</a:t>
              </a:r>
            </a:p>
          </p:txBody>
        </p:sp>
      </p:grpSp>
      <p:grpSp>
        <p:nvGrpSpPr>
          <p:cNvPr id="64" name="Group 63" descr="%r9 is a 64-bit register; its least significant 32 bits also represent the 32-bit register %r9d.  Its least significant 16 bits represent the 16-bit register %r9w.  And its least significant 8 bits represent the 8 bit register %r9b.">
            <a:extLst>
              <a:ext uri="{FF2B5EF4-FFF2-40B4-BE49-F238E27FC236}">
                <a16:creationId xmlns:a16="http://schemas.microsoft.com/office/drawing/2014/main" id="{286BDC21-6FEF-AF47-B55E-72ACC733F0AF}"/>
              </a:ext>
            </a:extLst>
          </p:cNvPr>
          <p:cNvGrpSpPr/>
          <p:nvPr/>
        </p:nvGrpSpPr>
        <p:grpSpPr>
          <a:xfrm>
            <a:off x="571500" y="3929245"/>
            <a:ext cx="11049000" cy="724507"/>
            <a:chOff x="533400" y="1524000"/>
            <a:chExt cx="11049000" cy="990600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22C5FA3-4EF3-0E47-B348-EFF2960C6E32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%r9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B420424-DCBE-F14E-91BB-C02A16641319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%r9d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BB2D05A-459D-A341-A59C-0AA93635690F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%r9w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1B4EC5B-B77E-B041-AC36-8D6AE6157FAE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%r9b</a:t>
              </a:r>
            </a:p>
          </p:txBody>
        </p:sp>
      </p:grpSp>
      <p:grpSp>
        <p:nvGrpSpPr>
          <p:cNvPr id="89" name="Group 88" descr="%r10 is a 64-bit register; its least significant 32 bits also represent the 32-bit register %r10d.  Its least significant 16 bits represent the 16-bit register %r10w.  And its least significant 8 bits represent the 8 bit register %r10b.">
            <a:extLst>
              <a:ext uri="{FF2B5EF4-FFF2-40B4-BE49-F238E27FC236}">
                <a16:creationId xmlns:a16="http://schemas.microsoft.com/office/drawing/2014/main" id="{D5A63D09-FF44-3940-9AD3-D5EEE4D681C3}"/>
              </a:ext>
            </a:extLst>
          </p:cNvPr>
          <p:cNvGrpSpPr/>
          <p:nvPr/>
        </p:nvGrpSpPr>
        <p:grpSpPr>
          <a:xfrm>
            <a:off x="571500" y="4736522"/>
            <a:ext cx="11049000" cy="724507"/>
            <a:chOff x="533400" y="1524000"/>
            <a:chExt cx="11049000" cy="990600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A8E22ED5-0245-D643-A8A9-E4D5DA8EEF2B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%r10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2D7B5964-C21E-1145-BD82-F7BB6531542E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%r10d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A44630D5-6E63-C949-9182-87664D48473E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%r10w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96E51872-8879-8F4F-97C7-49CF36FA2324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%r10b</a:t>
              </a:r>
            </a:p>
          </p:txBody>
        </p:sp>
      </p:grpSp>
      <p:grpSp>
        <p:nvGrpSpPr>
          <p:cNvPr id="94" name="Group 93" descr="%r11 is a 64-bit register; its least significant 32 bits also represent the 32-bit register %r11d.  Its least significant 16 bits represent the 16-bit register %r11w.  And its least significant 8 bits represent the 8 bit register %r11b.">
            <a:extLst>
              <a:ext uri="{FF2B5EF4-FFF2-40B4-BE49-F238E27FC236}">
                <a16:creationId xmlns:a16="http://schemas.microsoft.com/office/drawing/2014/main" id="{662AE642-E298-294E-959E-2341F2E15182}"/>
              </a:ext>
            </a:extLst>
          </p:cNvPr>
          <p:cNvGrpSpPr/>
          <p:nvPr/>
        </p:nvGrpSpPr>
        <p:grpSpPr>
          <a:xfrm>
            <a:off x="571500" y="5521676"/>
            <a:ext cx="11049000" cy="724507"/>
            <a:chOff x="533400" y="1524000"/>
            <a:chExt cx="11049000" cy="990600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F79BE315-78CA-E849-B3A9-973BA8EEAAFF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%r11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727A524-01C2-AC40-A8E4-D17BD5AA3BF6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%r11d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4E23980B-6EDC-DC44-822F-719E8A40B235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%r11w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FDDBB8FC-51ED-F049-8FAC-7B1E61B42191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%r11b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0892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BE93D-324E-534C-A68D-0B5544DF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Sizes</a:t>
            </a:r>
          </a:p>
        </p:txBody>
      </p:sp>
      <p:grpSp>
        <p:nvGrpSpPr>
          <p:cNvPr id="11" name="Group 10" descr="%r12 is a 64-bit register; its least significant 32 bits also represent the 32-bit register %r12d.  Its least significant 16 bits represent the 16-bit register %r12w.  And its least significant 8 bits represent the 8 bit register %r12b.">
            <a:extLst>
              <a:ext uri="{FF2B5EF4-FFF2-40B4-BE49-F238E27FC236}">
                <a16:creationId xmlns:a16="http://schemas.microsoft.com/office/drawing/2014/main" id="{36D1C561-374B-EA43-A121-1C2CECEE3DB8}"/>
              </a:ext>
            </a:extLst>
          </p:cNvPr>
          <p:cNvGrpSpPr/>
          <p:nvPr/>
        </p:nvGrpSpPr>
        <p:grpSpPr>
          <a:xfrm>
            <a:off x="571500" y="1561493"/>
            <a:ext cx="11049000" cy="724507"/>
            <a:chOff x="533400" y="1524000"/>
            <a:chExt cx="11049000" cy="9906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EDDC0BA-CA1E-9543-BD4D-5A80AD7B96F0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%r12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5875348-156B-3849-9BF0-813E324FCD39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%r12d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A5C4B18-C79D-9747-906B-FD300E3472C3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%r12w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B1BCB21-3113-C84B-8308-F3E4CB8F2E48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%r12b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F4D4FA72-044B-6242-93D1-78D2549AA7F2}"/>
              </a:ext>
            </a:extLst>
          </p:cNvPr>
          <p:cNvSpPr txBox="1"/>
          <p:nvPr/>
        </p:nvSpPr>
        <p:spPr>
          <a:xfrm>
            <a:off x="457200" y="1229187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63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E07829D-A313-FF4D-8316-EF2322947E4E}"/>
              </a:ext>
            </a:extLst>
          </p:cNvPr>
          <p:cNvSpPr txBox="1"/>
          <p:nvPr/>
        </p:nvSpPr>
        <p:spPr>
          <a:xfrm>
            <a:off x="-60892" y="1224893"/>
            <a:ext cx="518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Bit: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DD7A2DD-9656-5744-A0E7-93C1A7D901A6}"/>
              </a:ext>
            </a:extLst>
          </p:cNvPr>
          <p:cNvSpPr txBox="1"/>
          <p:nvPr/>
        </p:nvSpPr>
        <p:spPr>
          <a:xfrm>
            <a:off x="11441559" y="12291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5F8D730-2AB2-264A-A69B-B3B8586B5170}"/>
              </a:ext>
            </a:extLst>
          </p:cNvPr>
          <p:cNvSpPr txBox="1"/>
          <p:nvPr/>
        </p:nvSpPr>
        <p:spPr>
          <a:xfrm>
            <a:off x="10102306" y="12291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692B79-45FE-094B-A763-E87375D27809}"/>
              </a:ext>
            </a:extLst>
          </p:cNvPr>
          <p:cNvSpPr txBox="1"/>
          <p:nvPr/>
        </p:nvSpPr>
        <p:spPr>
          <a:xfrm>
            <a:off x="8768779" y="122934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7D90828-71B0-484D-A485-945AC9BAB1A8}"/>
              </a:ext>
            </a:extLst>
          </p:cNvPr>
          <p:cNvSpPr txBox="1"/>
          <p:nvPr/>
        </p:nvSpPr>
        <p:spPr>
          <a:xfrm>
            <a:off x="6045609" y="121920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31</a:t>
            </a:r>
          </a:p>
        </p:txBody>
      </p:sp>
      <p:grpSp>
        <p:nvGrpSpPr>
          <p:cNvPr id="39" name="Group 38" descr="%r13 is a 64-bit register; its least significant 32 bits also represent the 32-bit register %r13d.  Its least significant 16 bits represent the 16-bit register %r13w.  And its least significant 8 bits represent the 8 bit register %r13b.">
            <a:extLst>
              <a:ext uri="{FF2B5EF4-FFF2-40B4-BE49-F238E27FC236}">
                <a16:creationId xmlns:a16="http://schemas.microsoft.com/office/drawing/2014/main" id="{53F68E53-1A5B-964E-B73F-4AB3969ADB23}"/>
              </a:ext>
            </a:extLst>
          </p:cNvPr>
          <p:cNvGrpSpPr/>
          <p:nvPr/>
        </p:nvGrpSpPr>
        <p:grpSpPr>
          <a:xfrm>
            <a:off x="571500" y="2346647"/>
            <a:ext cx="11049000" cy="724507"/>
            <a:chOff x="533400" y="1524000"/>
            <a:chExt cx="11049000" cy="9906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04A5766-8083-B241-BA66-C16CC265E145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%r13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E6F9705-EE36-6E41-9D62-705E6B3C1C44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%r13d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31A2487-7738-9B45-A9C2-A59D0E7AD43D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%r13w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92CAA51-974A-CC4B-BCEE-A8C697066A6E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%r13b</a:t>
              </a:r>
            </a:p>
          </p:txBody>
        </p:sp>
      </p:grpSp>
      <p:grpSp>
        <p:nvGrpSpPr>
          <p:cNvPr id="59" name="Group 58" descr="%r14 is a 64-bit register; its least significant 32 bits also represent the 32-bit register %r14d.  Its least significant 16 bits represent the 16-bit register %r14w.  And its least significant 8 bits represent the 8 bit register %r14b.">
            <a:extLst>
              <a:ext uri="{FF2B5EF4-FFF2-40B4-BE49-F238E27FC236}">
                <a16:creationId xmlns:a16="http://schemas.microsoft.com/office/drawing/2014/main" id="{7A58D518-03F2-E84E-ABE7-2077B27F2F14}"/>
              </a:ext>
            </a:extLst>
          </p:cNvPr>
          <p:cNvGrpSpPr/>
          <p:nvPr/>
        </p:nvGrpSpPr>
        <p:grpSpPr>
          <a:xfrm>
            <a:off x="571500" y="3144091"/>
            <a:ext cx="11049000" cy="724507"/>
            <a:chOff x="533400" y="1524000"/>
            <a:chExt cx="11049000" cy="99060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D926159-D6C4-D84E-A806-36B4CA17B9A3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%r14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88DBFDA-B9ED-7E4A-AAE3-3485767F55A5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%r14d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D07C4C4-F41D-C54E-A3B3-26664219C505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%r14w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1994642-8C91-8F4E-B482-DC9CCD096BE7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%r14b</a:t>
              </a:r>
            </a:p>
          </p:txBody>
        </p:sp>
      </p:grpSp>
      <p:grpSp>
        <p:nvGrpSpPr>
          <p:cNvPr id="64" name="Group 63" descr="%r15 is a 64-bit register; its least significant 32 bits also represent the 32-bit register %r15d.  Its least significant 16 bits represent the 16-bit register %r15w.  And its least significant 8 bits represent the 8 bit register %r15b.">
            <a:extLst>
              <a:ext uri="{FF2B5EF4-FFF2-40B4-BE49-F238E27FC236}">
                <a16:creationId xmlns:a16="http://schemas.microsoft.com/office/drawing/2014/main" id="{286BDC21-6FEF-AF47-B55E-72ACC733F0AF}"/>
              </a:ext>
            </a:extLst>
          </p:cNvPr>
          <p:cNvGrpSpPr/>
          <p:nvPr/>
        </p:nvGrpSpPr>
        <p:grpSpPr>
          <a:xfrm>
            <a:off x="571500" y="3929245"/>
            <a:ext cx="11049000" cy="724507"/>
            <a:chOff x="533400" y="1524000"/>
            <a:chExt cx="11049000" cy="990600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22C5FA3-4EF3-0E47-B348-EFF2960C6E32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%r15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B420424-DCBE-F14E-91BB-C02A16641319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%r15d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BB2D05A-459D-A341-A59C-0AA93635690F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%r15w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1B4EC5B-B77E-B041-AC36-8D6AE6157FAE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%r15b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5786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64725-334C-FF41-A4F1-74F1AB70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8B470-26E1-B543-96DA-220BB0986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Some registers take on special responsibilities during program execution.</a:t>
            </a:r>
          </a:p>
          <a:p>
            <a:r>
              <a:rPr lang="en-US" b="1" dirty="0"/>
              <a:t>%</a:t>
            </a:r>
            <a:r>
              <a:rPr lang="en-US" b="1" dirty="0" err="1"/>
              <a:t>rax</a:t>
            </a:r>
            <a:r>
              <a:rPr lang="en-US" dirty="0"/>
              <a:t> stores the return value</a:t>
            </a:r>
          </a:p>
          <a:p>
            <a:r>
              <a:rPr lang="en-US" b="1" dirty="0"/>
              <a:t>%</a:t>
            </a:r>
            <a:r>
              <a:rPr lang="en-US" b="1" dirty="0" err="1"/>
              <a:t>rdi</a:t>
            </a:r>
            <a:r>
              <a:rPr lang="en-US" b="1" dirty="0"/>
              <a:t> </a:t>
            </a:r>
            <a:r>
              <a:rPr lang="en-US" dirty="0"/>
              <a:t>stores the first parameter to a function</a:t>
            </a:r>
          </a:p>
          <a:p>
            <a:r>
              <a:rPr lang="en-US" b="1" dirty="0"/>
              <a:t>%</a:t>
            </a:r>
            <a:r>
              <a:rPr lang="en-US" b="1" dirty="0" err="1"/>
              <a:t>rsi</a:t>
            </a:r>
            <a:r>
              <a:rPr lang="en-US" dirty="0"/>
              <a:t> stores the second parameter to a function</a:t>
            </a:r>
          </a:p>
          <a:p>
            <a:r>
              <a:rPr lang="en-US" b="1" dirty="0"/>
              <a:t>%</a:t>
            </a:r>
            <a:r>
              <a:rPr lang="en-US" b="1" dirty="0" err="1"/>
              <a:t>rdx</a:t>
            </a:r>
            <a:r>
              <a:rPr lang="en-US" dirty="0"/>
              <a:t> stores the third parameter to a function</a:t>
            </a:r>
            <a:endParaRPr lang="en-US" b="1" dirty="0"/>
          </a:p>
          <a:p>
            <a:r>
              <a:rPr lang="en-US" b="1" dirty="0"/>
              <a:t>%rip </a:t>
            </a:r>
            <a:r>
              <a:rPr lang="en-US" dirty="0"/>
              <a:t>stores the address of the next instruction to be executed</a:t>
            </a:r>
          </a:p>
          <a:p>
            <a:r>
              <a:rPr lang="en-US" b="1" dirty="0"/>
              <a:t>%</a:t>
            </a:r>
            <a:r>
              <a:rPr lang="en-US" b="1" dirty="0" err="1"/>
              <a:t>rsp</a:t>
            </a:r>
            <a:r>
              <a:rPr lang="en-US" dirty="0"/>
              <a:t> stores the address of the stack frame of the currently executing function</a:t>
            </a:r>
          </a:p>
          <a:p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718968-DBC2-B24C-972C-5F06337C2B67}"/>
              </a:ext>
            </a:extLst>
          </p:cNvPr>
          <p:cNvSpPr txBox="1"/>
          <p:nvPr/>
        </p:nvSpPr>
        <p:spPr>
          <a:xfrm>
            <a:off x="1932841" y="6090037"/>
            <a:ext cx="832631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Reference Sheet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cs107.stanford.edu/resources/x86-64-reference.pdf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See more guides on Resources page of course website!</a:t>
            </a:r>
          </a:p>
        </p:txBody>
      </p:sp>
    </p:spTree>
    <p:extLst>
      <p:ext uri="{BB962C8B-B14F-4D97-AF65-F5344CB8AC3E}">
        <p14:creationId xmlns:p14="http://schemas.microsoft.com/office/powerpoint/2010/main" val="2595832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10F61-0A1C-EB43-A651-C20B6A11F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</a:t>
            </a:r>
            <a:r>
              <a:rPr lang="en-US" dirty="0"/>
              <a:t> Variants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0F44A-7591-8D4F-AEDD-C8BC4008F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mov</a:t>
            </a:r>
            <a:r>
              <a:rPr lang="en-US" dirty="0"/>
              <a:t> can take an optional suffix (b/w/l/q) that specifies the size of data to move: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movb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b="1" dirty="0"/>
              <a:t>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movw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b="1" dirty="0"/>
              <a:t>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b="1" dirty="0"/>
              <a:t>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/>
              <a:t>The optional suffix can be omitted if the size of the move is implied by one or both of the arguments, as with: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 $0x0, %al</a:t>
            </a:r>
          </a:p>
          <a:p>
            <a:r>
              <a:rPr lang="en-US" b="1" dirty="0" err="1"/>
              <a:t>mov</a:t>
            </a:r>
            <a:r>
              <a:rPr lang="en-US" dirty="0"/>
              <a:t> only updates the specific register bytes or memory locations indicated.</a:t>
            </a:r>
          </a:p>
          <a:p>
            <a:pPr lvl="1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Exception: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movl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writing to a register will also set high order 4 bytes to 0.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600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6B3C0-D356-E84D-9CFF-18469685D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</a:t>
            </a:r>
            <a:r>
              <a:rPr lang="en-US" dirty="0" err="1"/>
              <a:t>mov</a:t>
            </a:r>
            <a:r>
              <a:rPr lang="en-US" dirty="0"/>
              <a:t> And Data Sizes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AF827-C2B1-764A-9175-6AE9B41D2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each of the following </a:t>
            </a:r>
            <a:r>
              <a:rPr lang="en-US" b="1" dirty="0"/>
              <a:t>mov</a:t>
            </a:r>
            <a:r>
              <a:rPr lang="en-US" dirty="0"/>
              <a:t> instructions, determine the appropriate suffix based on the operands (e.g., </a:t>
            </a:r>
            <a:r>
              <a:rPr lang="en-US" b="1" dirty="0" err="1"/>
              <a:t>movb</a:t>
            </a:r>
            <a:r>
              <a:rPr lang="en-US" dirty="0"/>
              <a:t>, </a:t>
            </a:r>
            <a:r>
              <a:rPr lang="en-US" b="1" dirty="0" err="1"/>
              <a:t>movw</a:t>
            </a:r>
            <a:r>
              <a:rPr lang="en-US" dirty="0"/>
              <a:t>, </a:t>
            </a:r>
            <a:r>
              <a:rPr lang="en-US" b="1" dirty="0" err="1"/>
              <a:t>movl</a:t>
            </a:r>
            <a:r>
              <a:rPr lang="en-US" dirty="0"/>
              <a:t> or </a:t>
            </a:r>
            <a:r>
              <a:rPr lang="en-US" b="1" dirty="0" err="1"/>
              <a:t>movq</a:t>
            </a:r>
            <a:r>
              <a:rPr lang="en-US" dirty="0"/>
              <a:t>).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mov_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rsp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mov_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 %dx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mov_ $0xff, %bl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mov_ (%rsp,%rdx,4),%dl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mov_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mov_ %dx,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727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6B3C0-D356-E84D-9CFF-18469685D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</a:t>
            </a:r>
            <a:r>
              <a:rPr lang="en-US" dirty="0" err="1"/>
              <a:t>mov</a:t>
            </a:r>
            <a:r>
              <a:rPr lang="en-US" dirty="0"/>
              <a:t> And Data Sizes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AF827-C2B1-764A-9175-6AE9B41D2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each of the following </a:t>
            </a:r>
            <a:r>
              <a:rPr lang="en-US" b="1" dirty="0"/>
              <a:t>mov</a:t>
            </a:r>
            <a:r>
              <a:rPr lang="en-US" dirty="0"/>
              <a:t> instructions, determine the appropriate suffix based on the operands (e.g., </a:t>
            </a:r>
            <a:r>
              <a:rPr lang="en-US" b="1" dirty="0" err="1"/>
              <a:t>movb</a:t>
            </a:r>
            <a:r>
              <a:rPr lang="en-US" dirty="0"/>
              <a:t>, </a:t>
            </a:r>
            <a:r>
              <a:rPr lang="en-US" b="1" dirty="0" err="1"/>
              <a:t>movw</a:t>
            </a:r>
            <a:r>
              <a:rPr lang="en-US" dirty="0"/>
              <a:t>, </a:t>
            </a:r>
            <a:r>
              <a:rPr lang="en-US" b="1" dirty="0" err="1"/>
              <a:t>movl</a:t>
            </a:r>
            <a:r>
              <a:rPr lang="en-US" dirty="0"/>
              <a:t> or </a:t>
            </a:r>
            <a:r>
              <a:rPr lang="en-US" b="1" dirty="0" err="1"/>
              <a:t>movq</a:t>
            </a:r>
            <a:r>
              <a:rPr lang="en-US" dirty="0"/>
              <a:t>).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rsp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movw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 %dx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$0xff,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bl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(%rsp,%rdx,4),%dl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movw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%dx,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611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E3B76-4804-C94C-8EA1-6047BE6D6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10D14-C327-0D4D-A75C-0F8CF8EAC9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 err="1"/>
              <a:t>movabsq</a:t>
            </a:r>
            <a:r>
              <a:rPr lang="en-US" dirty="0"/>
              <a:t> instruction is used to write a 64-bit immediate (constant) value.</a:t>
            </a:r>
          </a:p>
          <a:p>
            <a:r>
              <a:rPr lang="en-US" dirty="0"/>
              <a:t>The regular </a:t>
            </a:r>
            <a:r>
              <a:rPr lang="en-US" b="1" dirty="0" err="1"/>
              <a:t>movq</a:t>
            </a:r>
            <a:r>
              <a:rPr lang="en-US" dirty="0"/>
              <a:t> instruction can only take 32-bit </a:t>
            </a:r>
            <a:r>
              <a:rPr lang="en-US" dirty="0" err="1"/>
              <a:t>immediates</a:t>
            </a:r>
            <a:r>
              <a:rPr lang="en-US" dirty="0"/>
              <a:t>.</a:t>
            </a:r>
          </a:p>
          <a:p>
            <a:r>
              <a:rPr lang="en-US" dirty="0"/>
              <a:t>64-bit immediate as source, register as destination.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b="1" dirty="0" err="1"/>
              <a:t>movabsq</a:t>
            </a:r>
            <a:r>
              <a:rPr lang="en-US" b="1" dirty="0"/>
              <a:t> $0x0011223344556677, %</a:t>
            </a:r>
            <a:r>
              <a:rPr lang="en-US" b="1" dirty="0" err="1"/>
              <a:t>rax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420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4A344-EFB2-E741-A570-036E91F12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movz</a:t>
            </a:r>
            <a:r>
              <a:rPr lang="en-US" dirty="0"/>
              <a:t> and </a:t>
            </a:r>
            <a:r>
              <a:rPr lang="en-US" dirty="0" err="1"/>
              <a:t>movs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0A98A-CA8F-0442-931C-4298FF03A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two </a:t>
            </a:r>
            <a:r>
              <a:rPr lang="en-US" b="1" dirty="0" err="1"/>
              <a:t>mov</a:t>
            </a:r>
            <a:r>
              <a:rPr lang="en-US" dirty="0"/>
              <a:t> instructions that can be used to copy a smaller source to a larger destination:  </a:t>
            </a:r>
            <a:r>
              <a:rPr lang="en-US" b="1" dirty="0" err="1"/>
              <a:t>movz</a:t>
            </a:r>
            <a:r>
              <a:rPr lang="en-US" dirty="0"/>
              <a:t> and </a:t>
            </a:r>
            <a:r>
              <a:rPr lang="en-US" b="1" dirty="0" err="1"/>
              <a:t>movs</a:t>
            </a:r>
            <a:r>
              <a:rPr lang="en-US" dirty="0"/>
              <a:t>.</a:t>
            </a:r>
          </a:p>
          <a:p>
            <a:r>
              <a:rPr lang="en-US" b="1" dirty="0" err="1"/>
              <a:t>movz</a:t>
            </a:r>
            <a:r>
              <a:rPr lang="en-US" dirty="0"/>
              <a:t> fills the remaining bytes with zeros</a:t>
            </a:r>
          </a:p>
          <a:p>
            <a:r>
              <a:rPr lang="en-US" b="1" dirty="0" err="1"/>
              <a:t>movs</a:t>
            </a:r>
            <a:r>
              <a:rPr lang="en-US" dirty="0"/>
              <a:t> fills the remaining bytes by sign-extending the most significant bit of the source.</a:t>
            </a:r>
          </a:p>
          <a:p>
            <a:r>
              <a:rPr lang="en-US" dirty="0"/>
              <a:t>The source must be from memory or a register, and the destination must be a register.</a:t>
            </a:r>
          </a:p>
        </p:txBody>
      </p:sp>
    </p:spTree>
    <p:extLst>
      <p:ext uri="{BB962C8B-B14F-4D97-AF65-F5344CB8AC3E}">
        <p14:creationId xmlns:p14="http://schemas.microsoft.com/office/powerpoint/2010/main" val="424042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6A7C4-FEC3-8B40-9EE4-5F65742E0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movz</a:t>
            </a:r>
            <a:r>
              <a:rPr lang="en-US" dirty="0"/>
              <a:t> and </a:t>
            </a:r>
            <a:r>
              <a:rPr lang="en-US" dirty="0" err="1"/>
              <a:t>movs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F7FBA30-4955-BE45-A4D8-5ED6A853EC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419906"/>
              </p:ext>
            </p:extLst>
          </p:nvPr>
        </p:nvGraphicFramePr>
        <p:xfrm>
          <a:off x="190500" y="2819400"/>
          <a:ext cx="11811000" cy="222504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905500">
                  <a:extLst>
                    <a:ext uri="{9D8B030D-6E8A-4147-A177-3AD203B41FA5}">
                      <a16:colId xmlns:a16="http://schemas.microsoft.com/office/drawing/2014/main" val="3231654358"/>
                    </a:ext>
                  </a:extLst>
                </a:gridCol>
                <a:gridCol w="5905500">
                  <a:extLst>
                    <a:ext uri="{9D8B030D-6E8A-4147-A177-3AD203B41FA5}">
                      <a16:colId xmlns:a16="http://schemas.microsoft.com/office/drawing/2014/main" val="4198587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0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movzbw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zero-extended byte to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0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movzbl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zero-extended byte to double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1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movzwl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zero-extended word to double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9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movzbq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zero-extended byte to quad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9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movzwq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zero-extended word to quad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367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DED1590-6F8F-834D-B1AB-70331C2A7F5F}"/>
              </a:ext>
            </a:extLst>
          </p:cNvPr>
          <p:cNvSpPr txBox="1"/>
          <p:nvPr/>
        </p:nvSpPr>
        <p:spPr>
          <a:xfrm>
            <a:off x="2274280" y="1828800"/>
            <a:ext cx="76434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MOVZ S,R        R ← </a:t>
            </a:r>
            <a:r>
              <a:rPr lang="en-US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ZeroExtend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(S)</a:t>
            </a:r>
          </a:p>
        </p:txBody>
      </p:sp>
    </p:spTree>
    <p:extLst>
      <p:ext uri="{BB962C8B-B14F-4D97-AF65-F5344CB8AC3E}">
        <p14:creationId xmlns:p14="http://schemas.microsoft.com/office/powerpoint/2010/main" val="1754171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6A7C4-FEC3-8B40-9EE4-5F65742E0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movz</a:t>
            </a:r>
            <a:r>
              <a:rPr lang="en-US" dirty="0"/>
              <a:t> and </a:t>
            </a:r>
            <a:r>
              <a:rPr lang="en-US" dirty="0" err="1"/>
              <a:t>movs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F7FBA30-4955-BE45-A4D8-5ED6A853EC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4111844"/>
              </p:ext>
            </p:extLst>
          </p:nvPr>
        </p:nvGraphicFramePr>
        <p:xfrm>
          <a:off x="190500" y="2819400"/>
          <a:ext cx="11811000" cy="32359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905500">
                  <a:extLst>
                    <a:ext uri="{9D8B030D-6E8A-4147-A177-3AD203B41FA5}">
                      <a16:colId xmlns:a16="http://schemas.microsoft.com/office/drawing/2014/main" val="3231654358"/>
                    </a:ext>
                  </a:extLst>
                </a:gridCol>
                <a:gridCol w="5905500">
                  <a:extLst>
                    <a:ext uri="{9D8B030D-6E8A-4147-A177-3AD203B41FA5}">
                      <a16:colId xmlns:a16="http://schemas.microsoft.com/office/drawing/2014/main" val="4198587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0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movsbw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sign-extended byte to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0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movsbl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sign-extended byte to double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1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movswl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sign-extended word to double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9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movsbq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sign-extended byte to quad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9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movswq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sign-extended word to quad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3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movslq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sign-extended double word to quad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872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cltq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Sign-extend %</a:t>
                      </a:r>
                      <a:r>
                        <a:rPr lang="en-US" dirty="0" err="1"/>
                        <a:t>eax</a:t>
                      </a:r>
                      <a:r>
                        <a:rPr lang="en-US" dirty="0"/>
                        <a:t> in place to fill all of %</a:t>
                      </a:r>
                      <a:r>
                        <a:rPr lang="en-US" dirty="0" err="1"/>
                        <a:t>rax</a:t>
                      </a:r>
                      <a:endParaRPr lang="en-US" dirty="0"/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&lt;-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SignExtend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06919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DED1590-6F8F-834D-B1AB-70331C2A7F5F}"/>
              </a:ext>
            </a:extLst>
          </p:cNvPr>
          <p:cNvSpPr txBox="1"/>
          <p:nvPr/>
        </p:nvSpPr>
        <p:spPr>
          <a:xfrm>
            <a:off x="2274280" y="1828800"/>
            <a:ext cx="76434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MOVS S,R        R ← </a:t>
            </a:r>
            <a:r>
              <a:rPr lang="en-US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SignExtend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(S)</a:t>
            </a:r>
          </a:p>
        </p:txBody>
      </p:sp>
    </p:spTree>
    <p:extLst>
      <p:ext uri="{BB962C8B-B14F-4D97-AF65-F5344CB8AC3E}">
        <p14:creationId xmlns:p14="http://schemas.microsoft.com/office/powerpoint/2010/main" val="2285148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EEA34-7863-02A9-D940-55177AAAD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Sizes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0A988-8627-3576-CFF8-4952B5477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operand forms with parentheses (e.g., </a:t>
            </a:r>
            <a:r>
              <a:rPr lang="en-US" b="1" dirty="0"/>
              <a:t>mov (%</a:t>
            </a:r>
            <a:r>
              <a:rPr lang="en-US" b="1" dirty="0" err="1"/>
              <a:t>rax</a:t>
            </a:r>
            <a:r>
              <a:rPr lang="en-US" b="1" dirty="0"/>
              <a:t>), %</a:t>
            </a:r>
            <a:r>
              <a:rPr lang="en-US" b="1" dirty="0" err="1"/>
              <a:t>rdi</a:t>
            </a:r>
            <a:r>
              <a:rPr lang="en-US" dirty="0"/>
              <a:t>) require that registers in parentheses be the 64-bit registers.</a:t>
            </a:r>
          </a:p>
          <a:p>
            <a:r>
              <a:rPr lang="en-US" dirty="0"/>
              <a:t>For that reason, you may see smaller registers extended with e.g., </a:t>
            </a:r>
            <a:r>
              <a:rPr lang="en-US" b="1" dirty="0" err="1"/>
              <a:t>movs</a:t>
            </a:r>
            <a:r>
              <a:rPr lang="en-US" dirty="0"/>
              <a:t> into the larger registers before these kinds of instructions.</a:t>
            </a:r>
          </a:p>
        </p:txBody>
      </p:sp>
    </p:spTree>
    <p:extLst>
      <p:ext uri="{BB962C8B-B14F-4D97-AF65-F5344CB8AC3E}">
        <p14:creationId xmlns:p14="http://schemas.microsoft.com/office/powerpoint/2010/main" val="1687597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0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0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0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>
            <a:off x="152400" y="3581400"/>
            <a:ext cx="67056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471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384A-221C-484B-B484-C798F0C6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D366F-2BD3-644C-9D75-D5FC477A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/>
              <a:t>lea</a:t>
            </a:r>
            <a:r>
              <a:rPr lang="en-US" dirty="0"/>
              <a:t> instruction </a:t>
            </a:r>
            <a:r>
              <a:rPr lang="en-US" u="sng" dirty="0"/>
              <a:t>copies</a:t>
            </a:r>
            <a:r>
              <a:rPr lang="en-US" dirty="0"/>
              <a:t> an "effective address" from one place to another.</a:t>
            </a:r>
            <a:endParaRPr lang="en-US" u="sng" dirty="0"/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lea	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src,dst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Unlike </a:t>
            </a:r>
            <a:r>
              <a:rPr lang="en-US" b="1" dirty="0" err="1"/>
              <a:t>mov</a:t>
            </a:r>
            <a:r>
              <a:rPr lang="en-US" dirty="0"/>
              <a:t>, which copies data </a:t>
            </a:r>
            <a:r>
              <a:rPr lang="en-US" u="sng" dirty="0"/>
              <a:t>at</a:t>
            </a:r>
            <a:r>
              <a:rPr lang="en-US" dirty="0"/>
              <a:t> the address </a:t>
            </a:r>
            <a:r>
              <a:rPr lang="en-US" dirty="0" err="1"/>
              <a:t>src</a:t>
            </a:r>
            <a:r>
              <a:rPr lang="en-US" dirty="0"/>
              <a:t> to the destination, </a:t>
            </a:r>
            <a:r>
              <a:rPr lang="en-US" b="1" dirty="0"/>
              <a:t>lea</a:t>
            </a:r>
            <a:r>
              <a:rPr lang="en-US" dirty="0"/>
              <a:t> copies the value of </a:t>
            </a:r>
            <a:r>
              <a:rPr lang="en-US" dirty="0" err="1"/>
              <a:t>src</a:t>
            </a:r>
            <a:r>
              <a:rPr lang="en-US" dirty="0"/>
              <a:t> </a:t>
            </a:r>
            <a:r>
              <a:rPr lang="en-US" i="1" dirty="0"/>
              <a:t>itself</a:t>
            </a:r>
            <a:r>
              <a:rPr lang="en-US" dirty="0"/>
              <a:t> to the destination.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7E2BE1-FADB-7F4C-B800-F26BA3D91618}"/>
              </a:ext>
            </a:extLst>
          </p:cNvPr>
          <p:cNvSpPr/>
          <p:nvPr/>
        </p:nvSpPr>
        <p:spPr bwMode="auto">
          <a:xfrm>
            <a:off x="2286000" y="4953000"/>
            <a:ext cx="7543800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>
              <a:buNone/>
            </a:pPr>
            <a:r>
              <a:rPr lang="en-US" sz="2800" dirty="0"/>
              <a:t>The syntax for the destinations is the same as </a:t>
            </a:r>
            <a:r>
              <a:rPr lang="en-US" sz="2800" b="1" dirty="0"/>
              <a:t>mov</a:t>
            </a:r>
            <a:r>
              <a:rPr lang="en-US" sz="2800" dirty="0"/>
              <a:t>.  The difference is how it handles the </a:t>
            </a:r>
            <a:r>
              <a:rPr lang="en-US" sz="2800" dirty="0" err="1"/>
              <a:t>src</a:t>
            </a:r>
            <a:r>
              <a:rPr lang="en-US" sz="2800" dirty="0"/>
              <a:t>.</a:t>
            </a:r>
            <a:endParaRPr lang="en-US"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94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E28E-B082-ED4A-85A6-1024670E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 vs. </a:t>
            </a:r>
            <a:r>
              <a:rPr lang="en-US" dirty="0" err="1"/>
              <a:t>mov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19AF0C-3B18-FC46-8922-791EF6F575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9026073"/>
              </p:ext>
            </p:extLst>
          </p:nvPr>
        </p:nvGraphicFramePr>
        <p:xfrm>
          <a:off x="152400" y="1295400"/>
          <a:ext cx="11811000" cy="1010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37000">
                  <a:extLst>
                    <a:ext uri="{9D8B030D-6E8A-4147-A177-3AD203B41FA5}">
                      <a16:colId xmlns:a16="http://schemas.microsoft.com/office/drawing/2014/main" val="438727323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3392164529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50157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Operands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mov</a:t>
                      </a:r>
                      <a:r>
                        <a:rPr lang="en-US" dirty="0"/>
                        <a:t> Interpretation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 Interpretation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7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),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797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583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E28E-B082-ED4A-85A6-1024670E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 vs. </a:t>
            </a:r>
            <a:r>
              <a:rPr lang="en-US" dirty="0" err="1"/>
              <a:t>mov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19AF0C-3B18-FC46-8922-791EF6F575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5944092"/>
              </p:ext>
            </p:extLst>
          </p:nvPr>
        </p:nvGraphicFramePr>
        <p:xfrm>
          <a:off x="152400" y="1295400"/>
          <a:ext cx="11811000" cy="1925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37000">
                  <a:extLst>
                    <a:ext uri="{9D8B030D-6E8A-4147-A177-3AD203B41FA5}">
                      <a16:colId xmlns:a16="http://schemas.microsoft.com/office/drawing/2014/main" val="438727323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3392164529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50157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Operands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mov</a:t>
                      </a:r>
                      <a:r>
                        <a:rPr lang="en-US" dirty="0"/>
                        <a:t> Interpretation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 Interpretation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7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),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797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rcx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what’s in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(what’s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what’s in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785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0042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E28E-B082-ED4A-85A6-1024670E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 vs. </a:t>
            </a:r>
            <a:r>
              <a:rPr lang="en-US" dirty="0" err="1"/>
              <a:t>mov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19AF0C-3B18-FC46-8922-791EF6F575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1554105"/>
              </p:ext>
            </p:extLst>
          </p:nvPr>
        </p:nvGraphicFramePr>
        <p:xfrm>
          <a:off x="152400" y="1295400"/>
          <a:ext cx="11811000" cy="2565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37000">
                  <a:extLst>
                    <a:ext uri="{9D8B030D-6E8A-4147-A177-3AD203B41FA5}">
                      <a16:colId xmlns:a16="http://schemas.microsoft.com/office/drawing/2014/main" val="438727323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3392164529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50157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Operands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mov</a:t>
                      </a:r>
                      <a:r>
                        <a:rPr lang="en-US" dirty="0"/>
                        <a:t> Interpretation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 Interpretation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7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),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797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rcx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what’s in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(what’s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what’s in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78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rcx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4),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+ 4 *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and copy data there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(%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+ 4 *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344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900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E28E-B082-ED4A-85A6-1024670E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 vs. </a:t>
            </a:r>
            <a:r>
              <a:rPr lang="en-US" dirty="0" err="1"/>
              <a:t>mov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19AF0C-3B18-FC46-8922-791EF6F575E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2400" y="1295400"/>
          <a:ext cx="11811000" cy="3205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37000">
                  <a:extLst>
                    <a:ext uri="{9D8B030D-6E8A-4147-A177-3AD203B41FA5}">
                      <a16:colId xmlns:a16="http://schemas.microsoft.com/office/drawing/2014/main" val="438727323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3392164529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50157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Operands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mov</a:t>
                      </a:r>
                      <a:r>
                        <a:rPr lang="en-US" dirty="0"/>
                        <a:t> Interpretation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 Interpretation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7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),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797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rcx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what’s in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(what’s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what’s in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78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rcx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4),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+ 4 *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and copy data there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(%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+ 4 *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34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8),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(7 +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+ 8 *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) and copy data there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(7 +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+ 8 *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)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27783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8992E9BA-CF52-634E-A1B7-26036E818837}"/>
              </a:ext>
            </a:extLst>
          </p:cNvPr>
          <p:cNvSpPr/>
          <p:nvPr/>
        </p:nvSpPr>
        <p:spPr bwMode="auto">
          <a:xfrm>
            <a:off x="2324100" y="4953000"/>
            <a:ext cx="7543800" cy="1477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>
              <a:buNone/>
            </a:pPr>
            <a:r>
              <a:rPr lang="en-US" sz="2800" dirty="0"/>
              <a:t>Unlike </a:t>
            </a:r>
            <a:r>
              <a:rPr lang="en-US" sz="2800" b="1" dirty="0"/>
              <a:t>mov</a:t>
            </a:r>
            <a:r>
              <a:rPr lang="en-US" sz="2800" dirty="0"/>
              <a:t>, which copies data </a:t>
            </a:r>
            <a:r>
              <a:rPr lang="en-US" sz="2800" u="sng" dirty="0"/>
              <a:t>at</a:t>
            </a:r>
            <a:r>
              <a:rPr lang="en-US" sz="2800" dirty="0"/>
              <a:t> the address </a:t>
            </a:r>
            <a:r>
              <a:rPr lang="en-US" sz="2800" dirty="0" err="1"/>
              <a:t>src</a:t>
            </a:r>
            <a:r>
              <a:rPr lang="en-US" sz="2800" dirty="0"/>
              <a:t> to the destination, </a:t>
            </a:r>
            <a:r>
              <a:rPr lang="en-US" sz="2800" b="1" dirty="0"/>
              <a:t>lea</a:t>
            </a:r>
            <a:r>
              <a:rPr lang="en-US" sz="2800" dirty="0"/>
              <a:t> copies the computed value of </a:t>
            </a:r>
            <a:r>
              <a:rPr lang="en-US" sz="2800" dirty="0" err="1"/>
              <a:t>src</a:t>
            </a:r>
            <a:r>
              <a:rPr lang="en-US" sz="2800" dirty="0"/>
              <a:t> </a:t>
            </a:r>
            <a:r>
              <a:rPr lang="en-US" sz="2800" i="1" dirty="0"/>
              <a:t>itself</a:t>
            </a:r>
            <a:r>
              <a:rPr lang="en-US" sz="2800" dirty="0"/>
              <a:t> to the destination.</a:t>
            </a:r>
            <a:endParaRPr lang="en-US"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07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E5BC-8EF8-6F48-8D63-10E9621B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Engineering Practice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2279B-5F04-F34C-8C16-DF68040F1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calculate(int x, int y, int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____?____;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----------</a:t>
            </a:r>
          </a:p>
          <a:p>
            <a:pPr marL="0" indent="0">
              <a:spcBef>
                <a:spcPts val="0"/>
              </a:spcBef>
              <a:buNone/>
            </a:pPr>
            <a:b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calculate: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leal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(%rdi,%rsi,2),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ret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A65A19-2470-2D88-3333-E51ADA1CEF3F}"/>
              </a:ext>
            </a:extLst>
          </p:cNvPr>
          <p:cNvSpPr txBox="1"/>
          <p:nvPr/>
        </p:nvSpPr>
        <p:spPr>
          <a:xfrm>
            <a:off x="7315200" y="1981200"/>
            <a:ext cx="4419600" cy="8925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600" b="1" dirty="0"/>
              <a:t>Note: </a:t>
            </a:r>
            <a:r>
              <a:rPr lang="en-US" sz="2600" dirty="0"/>
              <a:t>assume x is in %</a:t>
            </a:r>
            <a:r>
              <a:rPr lang="en-US" sz="2600" dirty="0" err="1"/>
              <a:t>rdi</a:t>
            </a:r>
            <a:r>
              <a:rPr lang="en-US" sz="2600" dirty="0"/>
              <a:t>, y is in %</a:t>
            </a:r>
            <a:r>
              <a:rPr lang="en-US" sz="2600" dirty="0" err="1"/>
              <a:t>rsi</a:t>
            </a:r>
            <a:r>
              <a:rPr lang="en-US" sz="2600" dirty="0"/>
              <a:t> and </a:t>
            </a:r>
            <a:r>
              <a:rPr lang="en-US" sz="2600" dirty="0" err="1"/>
              <a:t>ptr</a:t>
            </a:r>
            <a:r>
              <a:rPr lang="en-US" sz="2600" dirty="0"/>
              <a:t> is in %</a:t>
            </a:r>
            <a:r>
              <a:rPr lang="en-US" sz="2600" dirty="0" err="1"/>
              <a:t>rdx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8570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E5BC-8EF8-6F48-8D63-10E9621B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Engineering Practice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2279B-5F04-F34C-8C16-DF68040F1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calculate(int x, int y, int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x + 2 * y;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----------</a:t>
            </a:r>
          </a:p>
          <a:p>
            <a:pPr marL="0" indent="0">
              <a:spcBef>
                <a:spcPts val="0"/>
              </a:spcBef>
              <a:buNone/>
            </a:pPr>
            <a:b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calculate: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leal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(%rdi,%rsi,2),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ret</a:t>
            </a:r>
          </a:p>
        </p:txBody>
      </p:sp>
    </p:spTree>
    <p:extLst>
      <p:ext uri="{BB962C8B-B14F-4D97-AF65-F5344CB8AC3E}">
        <p14:creationId xmlns:p14="http://schemas.microsoft.com/office/powerpoint/2010/main" val="2602126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B447A-BAD6-4744-922A-A145A121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Note About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B8A12-D00A-6E46-AC4F-84AE58A62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instructions share the same address operand forms that </a:t>
            </a:r>
            <a:r>
              <a:rPr lang="en-US" b="1" dirty="0"/>
              <a:t>mov</a:t>
            </a:r>
            <a:r>
              <a:rPr lang="en-US" dirty="0"/>
              <a:t> uses.</a:t>
            </a:r>
          </a:p>
          <a:p>
            <a:pPr lvl="1"/>
            <a:r>
              <a:rPr lang="en-US" dirty="0"/>
              <a:t>e.g., </a:t>
            </a:r>
            <a:r>
              <a:rPr lang="en-US" sz="2800" b="1" dirty="0"/>
              <a:t>7(%</a:t>
            </a:r>
            <a:r>
              <a:rPr lang="en-US" sz="2800" b="1" dirty="0" err="1"/>
              <a:t>rax</a:t>
            </a:r>
            <a:r>
              <a:rPr lang="en-US" sz="2800" b="1" dirty="0"/>
              <a:t>, %</a:t>
            </a:r>
            <a:r>
              <a:rPr lang="en-US" sz="2800" b="1" dirty="0" err="1"/>
              <a:t>rcx</a:t>
            </a:r>
            <a:r>
              <a:rPr lang="en-US" sz="2800" b="1" dirty="0"/>
              <a:t>, 2)</a:t>
            </a:r>
            <a:r>
              <a:rPr lang="en-US" dirty="0"/>
              <a:t>.</a:t>
            </a:r>
          </a:p>
          <a:p>
            <a:r>
              <a:rPr lang="en-US" dirty="0"/>
              <a:t>These forms work the same way for other instructions (exception, </a:t>
            </a:r>
            <a:r>
              <a:rPr lang="en-US" b="1" dirty="0"/>
              <a:t>lea</a:t>
            </a:r>
            <a:r>
              <a:rPr lang="en-US" dirty="0"/>
              <a:t>)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dirty="0"/>
              <a:t>It interprets this form as just the calculation, </a:t>
            </a:r>
            <a:r>
              <a:rPr lang="en-US" i="1" dirty="0"/>
              <a:t>not the dereferencing</a:t>
            </a:r>
          </a:p>
          <a:p>
            <a:pPr lvl="1"/>
            <a:r>
              <a:rPr lang="en-US" sz="2800" b="1" dirty="0"/>
              <a:t>lea 8(%</a:t>
            </a:r>
            <a:r>
              <a:rPr lang="en-US" sz="2800" b="1" dirty="0" err="1"/>
              <a:t>rax</a:t>
            </a:r>
            <a:r>
              <a:rPr lang="en-US" sz="2800" b="1" dirty="0"/>
              <a:t>,%</a:t>
            </a:r>
            <a:r>
              <a:rPr lang="en-US" sz="2800" b="1" dirty="0" err="1"/>
              <a:t>rdx</a:t>
            </a:r>
            <a:r>
              <a:rPr lang="en-US" sz="2800" b="1" dirty="0"/>
              <a:t>),%</a:t>
            </a:r>
            <a:r>
              <a:rPr lang="en-US" sz="2800" b="1" dirty="0" err="1"/>
              <a:t>rcx</a:t>
            </a:r>
            <a:r>
              <a:rPr lang="en-US" dirty="0"/>
              <a:t> -&gt; Calculate </a:t>
            </a:r>
            <a:r>
              <a:rPr lang="en-US" sz="2800" b="1" dirty="0"/>
              <a:t>8 + %</a:t>
            </a:r>
            <a:r>
              <a:rPr lang="en-US" sz="2800" b="1" dirty="0" err="1"/>
              <a:t>rax</a:t>
            </a:r>
            <a:r>
              <a:rPr lang="en-US" sz="2800" b="1" dirty="0"/>
              <a:t> + %</a:t>
            </a:r>
            <a:r>
              <a:rPr lang="en-US" sz="2800" b="1" dirty="0" err="1"/>
              <a:t>rdx</a:t>
            </a:r>
            <a:r>
              <a:rPr lang="en-US" dirty="0"/>
              <a:t>, put it in </a:t>
            </a:r>
            <a:r>
              <a:rPr lang="en-US" sz="2800" b="1" dirty="0"/>
              <a:t>%</a:t>
            </a:r>
            <a:r>
              <a:rPr lang="en-US" sz="2800" b="1" dirty="0" err="1"/>
              <a:t>rcx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86547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8C66F-2825-A349-82FB-A2B6C0CB5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Unary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3D363-8D9A-D34F-9B13-47F15D4CF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following instructions operate on a single operand (register or memory):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Examples: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incq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16(%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dec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not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0E5E9F1-CEDA-914F-83FE-6DD9DCDDAC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297132"/>
              </p:ext>
            </p:extLst>
          </p:nvPr>
        </p:nvGraphicFramePr>
        <p:xfrm>
          <a:off x="2032000" y="2032000"/>
          <a:ext cx="8127999" cy="18542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87046512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249227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40440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1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inc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+ 1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53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dec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- 1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neg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-D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Negate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21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not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~D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461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93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F70EE-08EF-3840-A8BD-5D5593083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324EC-BF66-424A-8657-50C2C8A39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These instructions operate on two operands. At most one of the operands can be a memory location, and the source can be an immediate.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b="1" dirty="0"/>
            </a:br>
            <a:r>
              <a:rPr lang="en-US" b="1" dirty="0"/>
              <a:t>Examples: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addq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xorq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$16,(%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8)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subq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%rdx,8(%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CA111D9-07FD-5E49-AF0C-070B8DA71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428231"/>
              </p:ext>
            </p:extLst>
          </p:nvPr>
        </p:nvGraphicFramePr>
        <p:xfrm>
          <a:off x="2032000" y="2514600"/>
          <a:ext cx="8127999" cy="25603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87046512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249227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40440516"/>
                    </a:ext>
                  </a:extLst>
                </a:gridCol>
              </a:tblGrid>
              <a:tr h="326571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151441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 S,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+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539774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sub S,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-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Subtract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2017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imul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*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Multiply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217984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xor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^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Exclusive-or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461455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or S,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|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903966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and S,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&amp;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380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96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F70EE-08EF-3840-A8BD-5D5593083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324EC-BF66-424A-8657-50C2C8A39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following instructions have two operands: the shift amount </a:t>
            </a:r>
            <a:r>
              <a:rPr lang="en-US" b="1" dirty="0"/>
              <a:t>k</a:t>
            </a:r>
            <a:r>
              <a:rPr lang="en-US" dirty="0"/>
              <a:t> and the destination to shift, </a:t>
            </a:r>
            <a:r>
              <a:rPr lang="en-US" b="1" dirty="0"/>
              <a:t>D</a:t>
            </a:r>
            <a:r>
              <a:rPr lang="en-US" dirty="0"/>
              <a:t>. </a:t>
            </a:r>
            <a:r>
              <a:rPr lang="en-US" b="1" dirty="0"/>
              <a:t>k</a:t>
            </a:r>
            <a:r>
              <a:rPr lang="en-US" dirty="0"/>
              <a:t> can be either an immediate value, or the byte register </a:t>
            </a:r>
            <a:r>
              <a:rPr lang="en-US" b="1" dirty="0"/>
              <a:t>%cl</a:t>
            </a:r>
            <a:r>
              <a:rPr lang="en-US" dirty="0"/>
              <a:t> (and only that register!)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Examples: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shll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$3,(%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shrl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%cl,(%rax,%rdx,8)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sarl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$4,8(%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8B5BECD-FF27-DB47-9557-A88A035FE935}"/>
              </a:ext>
            </a:extLst>
          </p:cNvPr>
          <p:cNvGraphicFramePr>
            <a:graphicFrameLocks noGrp="1"/>
          </p:cNvGraphicFramePr>
          <p:nvPr/>
        </p:nvGraphicFramePr>
        <p:xfrm>
          <a:off x="1993900" y="2667000"/>
          <a:ext cx="8127999" cy="18542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87046512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249227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40440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1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sal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&lt;&lt;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Left shift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53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shl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&lt;&lt;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Left shift (same as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sal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sar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&gt;&gt;</a:t>
                      </a:r>
                      <a:r>
                        <a:rPr lang="en-US" baseline="-25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  <a:r>
                        <a:rPr lang="en-US" baseline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Arithmetic right shift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21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shr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&gt;&gt;</a:t>
                      </a:r>
                      <a:r>
                        <a:rPr lang="en-US" baseline="-25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</a:t>
                      </a:r>
                      <a:r>
                        <a:rPr lang="en-US" baseline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Logical right shift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461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248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F70EE-08EF-3840-A8BD-5D5593083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 Amount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324EC-BF66-424A-8657-50C2C8A39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990600"/>
            <a:ext cx="11811000" cy="55626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When using </a:t>
            </a:r>
            <a:r>
              <a:rPr lang="en-US" b="1" dirty="0"/>
              <a:t>%cl</a:t>
            </a:r>
            <a:r>
              <a:rPr lang="en-US" dirty="0"/>
              <a:t>, the width of what you are shifting determines what portion of </a:t>
            </a:r>
            <a:r>
              <a:rPr lang="en-US" b="1" dirty="0"/>
              <a:t>%cl</a:t>
            </a:r>
            <a:r>
              <a:rPr lang="en-US" dirty="0"/>
              <a:t> is used.</a:t>
            </a:r>
          </a:p>
          <a:p>
            <a:r>
              <a:rPr lang="en-US" dirty="0"/>
              <a:t>For </a:t>
            </a:r>
            <a:r>
              <a:rPr lang="en-US" b="1" dirty="0"/>
              <a:t>w </a:t>
            </a:r>
            <a:r>
              <a:rPr lang="en-US" dirty="0"/>
              <a:t>bits of data, it looks at the low-order </a:t>
            </a:r>
            <a:r>
              <a:rPr lang="en-US" b="1" dirty="0"/>
              <a:t>log2(w) </a:t>
            </a:r>
            <a:r>
              <a:rPr lang="en-US" dirty="0"/>
              <a:t>bits of </a:t>
            </a:r>
            <a:r>
              <a:rPr lang="en-US" b="1" dirty="0"/>
              <a:t>%cl </a:t>
            </a:r>
            <a:r>
              <a:rPr lang="en-US" dirty="0"/>
              <a:t>to know how much to shift.</a:t>
            </a:r>
          </a:p>
          <a:p>
            <a:pPr lvl="1"/>
            <a:r>
              <a:rPr lang="en-US" dirty="0"/>
              <a:t>If </a:t>
            </a:r>
            <a:r>
              <a:rPr lang="en-US" b="1" dirty="0"/>
              <a:t>%cl </a:t>
            </a:r>
            <a:r>
              <a:rPr lang="en-US" dirty="0"/>
              <a:t>= 0xff, then: </a:t>
            </a:r>
            <a:r>
              <a:rPr lang="en-US" b="1" dirty="0" err="1"/>
              <a:t>shlb</a:t>
            </a:r>
            <a:r>
              <a:rPr lang="en-US" dirty="0"/>
              <a:t> shifts by 7 because it considers only the low-order log2(8) = 3 bits, which represent 7.  </a:t>
            </a:r>
            <a:r>
              <a:rPr lang="en-US" b="1" dirty="0" err="1"/>
              <a:t>shlw</a:t>
            </a:r>
            <a:r>
              <a:rPr lang="en-US" dirty="0"/>
              <a:t> shifts by 15 because it considers only the low-order log2(16) = 4 bits, which represent 15.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77E7B65-9F1C-A242-8732-FEAA77495D9A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574800"/>
          <a:ext cx="8127999" cy="18542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87046512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249227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40440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1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sal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&lt;&lt;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Left shift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53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shl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&lt;&lt;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Left shift (same as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sal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sar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&gt;&gt;</a:t>
                      </a:r>
                      <a:r>
                        <a:rPr lang="en-US" baseline="-25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  <a:r>
                        <a:rPr lang="en-US" baseline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Arithmetic right shift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21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shr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&gt;&gt;</a:t>
                      </a:r>
                      <a:r>
                        <a:rPr lang="en-US" baseline="-25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</a:t>
                      </a:r>
                      <a:r>
                        <a:rPr lang="en-US" baseline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Logical right shift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461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7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14377</TotalTime>
  <Words>2295</Words>
  <Application>Microsoft Macintosh PowerPoint</Application>
  <PresentationFormat>Widescreen</PresentationFormat>
  <Paragraphs>401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Andale Mono</vt:lpstr>
      <vt:lpstr>Arial</vt:lpstr>
      <vt:lpstr>Calibri</vt:lpstr>
      <vt:lpstr>Consolas</vt:lpstr>
      <vt:lpstr>Tahoma</vt:lpstr>
      <vt:lpstr>Verdana</vt:lpstr>
      <vt:lpstr>Default Design</vt:lpstr>
      <vt:lpstr>CS107, Lecture 16 Assembly: Arithmetic and Logic Operations</vt:lpstr>
      <vt:lpstr>Data Sizes</vt:lpstr>
      <vt:lpstr>Register Sizes</vt:lpstr>
      <vt:lpstr>Register Sizes</vt:lpstr>
      <vt:lpstr>Register Sizes</vt:lpstr>
      <vt:lpstr>Register Responsibilities</vt:lpstr>
      <vt:lpstr>mov Variants</vt:lpstr>
      <vt:lpstr>Practice: mov And Data Sizes</vt:lpstr>
      <vt:lpstr>Practice: mov And Data Sizes</vt:lpstr>
      <vt:lpstr>mov</vt:lpstr>
      <vt:lpstr>movz and movs</vt:lpstr>
      <vt:lpstr>movz and movs</vt:lpstr>
      <vt:lpstr>movz and movs</vt:lpstr>
      <vt:lpstr>Register Sizes</vt:lpstr>
      <vt:lpstr>Our First Assembly</vt:lpstr>
      <vt:lpstr>lea</vt:lpstr>
      <vt:lpstr>lea vs. mov</vt:lpstr>
      <vt:lpstr>lea vs. mov</vt:lpstr>
      <vt:lpstr>lea vs. mov</vt:lpstr>
      <vt:lpstr>lea vs. mov</vt:lpstr>
      <vt:lpstr>Reverse Engineering Practice</vt:lpstr>
      <vt:lpstr>Reverse Engineering Practice</vt:lpstr>
      <vt:lpstr>A Note About Operand Forms</vt:lpstr>
      <vt:lpstr>Unary Instructions</vt:lpstr>
      <vt:lpstr>Binary Instructions</vt:lpstr>
      <vt:lpstr>Shift Instructions</vt:lpstr>
      <vt:lpstr>Shift Amount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1709</cp:revision>
  <cp:lastPrinted>2024-10-27T22:54:46Z</cp:lastPrinted>
  <dcterms:created xsi:type="dcterms:W3CDTF">2008-06-28T20:57:21Z</dcterms:created>
  <dcterms:modified xsi:type="dcterms:W3CDTF">2025-10-27T15:10:47Z</dcterms:modified>
</cp:coreProperties>
</file>