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handoutMasterIdLst>
    <p:handoutMasterId r:id="rId38"/>
  </p:handoutMasterIdLst>
  <p:sldIdLst>
    <p:sldId id="256" r:id="rId2"/>
    <p:sldId id="689" r:id="rId3"/>
    <p:sldId id="690" r:id="rId4"/>
    <p:sldId id="691" r:id="rId5"/>
    <p:sldId id="853" r:id="rId6"/>
    <p:sldId id="781" r:id="rId7"/>
    <p:sldId id="692" r:id="rId8"/>
    <p:sldId id="694" r:id="rId9"/>
    <p:sldId id="695" r:id="rId10"/>
    <p:sldId id="793" r:id="rId11"/>
    <p:sldId id="801" r:id="rId12"/>
    <p:sldId id="796" r:id="rId13"/>
    <p:sldId id="794" r:id="rId14"/>
    <p:sldId id="802" r:id="rId15"/>
    <p:sldId id="797" r:id="rId16"/>
    <p:sldId id="701" r:id="rId17"/>
    <p:sldId id="892" r:id="rId18"/>
    <p:sldId id="893" r:id="rId19"/>
    <p:sldId id="825" r:id="rId20"/>
    <p:sldId id="858" r:id="rId21"/>
    <p:sldId id="786" r:id="rId22"/>
    <p:sldId id="886" r:id="rId23"/>
    <p:sldId id="894" r:id="rId24"/>
    <p:sldId id="795" r:id="rId25"/>
    <p:sldId id="895" r:id="rId26"/>
    <p:sldId id="896" r:id="rId27"/>
    <p:sldId id="798" r:id="rId28"/>
    <p:sldId id="934" r:id="rId29"/>
    <p:sldId id="935" r:id="rId30"/>
    <p:sldId id="936" r:id="rId31"/>
    <p:sldId id="937" r:id="rId32"/>
    <p:sldId id="938" r:id="rId33"/>
    <p:sldId id="939" r:id="rId34"/>
    <p:sldId id="1000" r:id="rId35"/>
    <p:sldId id="999" r:id="rId36"/>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Arith + Logic" id="{B0DAF500-79B0-4F48-AD09-5D010255323B}">
          <p14:sldIdLst>
            <p14:sldId id="689"/>
            <p14:sldId id="690"/>
            <p14:sldId id="691"/>
            <p14:sldId id="853"/>
            <p14:sldId id="781"/>
          </p14:sldIdLst>
        </p14:section>
        <p14:section name="Practice" id="{1097BD26-3C58-144C-8C5B-6ECBE0A2DE4F}">
          <p14:sldIdLst>
            <p14:sldId id="692"/>
            <p14:sldId id="694"/>
            <p14:sldId id="695"/>
            <p14:sldId id="793"/>
            <p14:sldId id="801"/>
            <p14:sldId id="796"/>
            <p14:sldId id="794"/>
            <p14:sldId id="802"/>
            <p14:sldId id="797"/>
            <p14:sldId id="701"/>
            <p14:sldId id="892"/>
            <p14:sldId id="893"/>
            <p14:sldId id="825"/>
            <p14:sldId id="858"/>
            <p14:sldId id="786"/>
            <p14:sldId id="886"/>
            <p14:sldId id="894"/>
            <p14:sldId id="795"/>
            <p14:sldId id="895"/>
            <p14:sldId id="896"/>
            <p14:sldId id="798"/>
            <p14:sldId id="934"/>
            <p14:sldId id="935"/>
            <p14:sldId id="936"/>
            <p14:sldId id="937"/>
            <p14:sldId id="938"/>
            <p14:sldId id="939"/>
            <p14:sldId id="1000"/>
            <p14:sldId id="99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4472C4"/>
    <a:srgbClr val="F8F8F8"/>
    <a:srgbClr val="D27BD6"/>
    <a:srgbClr val="D62ED6"/>
    <a:srgbClr val="942092"/>
    <a:srgbClr val="FF9999"/>
    <a:srgbClr val="008000"/>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31" autoAdjust="0"/>
    <p:restoredTop sz="86842" autoAdjust="0"/>
  </p:normalViewPr>
  <p:slideViewPr>
    <p:cSldViewPr>
      <p:cViewPr varScale="1">
        <p:scale>
          <a:sx n="104" d="100"/>
          <a:sy n="104" d="100"/>
        </p:scale>
        <p:origin x="424"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1793229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Looks like we’re adding two uninitialized variables.  BUT, remember register special uses!</a:t>
            </a:r>
          </a:p>
          <a:p>
            <a:r>
              <a:rPr lang="en-US" dirty="0"/>
              <a:t>B</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586591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eax</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7305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543739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2795665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stem.org/us/courses/86308/discussion/722028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godbolt.org/z/4cT75M4nd"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10.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9"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2.xml"/><Relationship Id="rId5" Type="http://schemas.openxmlformats.org/officeDocument/2006/relationships/tags" Target="../tags/tag15.xml"/><Relationship Id="rId4" Type="http://schemas.openxmlformats.org/officeDocument/2006/relationships/tags" Target="../tags/tag14.xml"/></Relationships>
</file>

<file path=ppt/slides/_rels/slide22.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2.xml"/><Relationship Id="rId5" Type="http://schemas.openxmlformats.org/officeDocument/2006/relationships/tags" Target="../tags/tag20.xml"/><Relationship Id="rId4" Type="http://schemas.openxmlformats.org/officeDocument/2006/relationships/tags" Target="../tags/tag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17</a:t>
            </a:r>
            <a:br>
              <a:rPr lang="en-US" dirty="0"/>
            </a:br>
            <a:r>
              <a:rPr lang="en-US" sz="3400" dirty="0"/>
              <a:t>Assembly: Arithmetic and Logic Wrap, Control Flow</a:t>
            </a:r>
          </a:p>
        </p:txBody>
      </p:sp>
      <p:sp>
        <p:nvSpPr>
          <p:cNvPr id="5" name="Subtitle 2">
            <a:extLst>
              <a:ext uri="{FF2B5EF4-FFF2-40B4-BE49-F238E27FC236}">
                <a16:creationId xmlns:a16="http://schemas.microsoft.com/office/drawing/2014/main" id="{54881F50-F2A0-7366-E312-C334DBEDB1D9}"/>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t>Reading: B&amp;O 3.5-3.6</a:t>
            </a:r>
          </a:p>
          <a:p>
            <a:pPr fontAlgn="auto">
              <a:spcBef>
                <a:spcPts val="360"/>
              </a:spcBef>
              <a:spcAft>
                <a:spcPts val="0"/>
              </a:spcAft>
            </a:pPr>
            <a:r>
              <a:rPr lang="en-US" sz="2000" dirty="0">
                <a:hlinkClick r:id="rId3"/>
              </a:rPr>
              <a:t>Ed Discussion</a:t>
            </a:r>
            <a:endParaRPr lang="en-US" sz="2000" dirty="0"/>
          </a:p>
          <a:p>
            <a:pPr fontAlgn="auto">
              <a:spcBef>
                <a:spcPts val="360"/>
              </a:spcBef>
              <a:spcAft>
                <a:spcPts val="0"/>
              </a:spcAft>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4F0E-0E9D-1446-9EDC-7E80D879B255}"/>
              </a:ext>
            </a:extLst>
          </p:cNvPr>
          <p:cNvSpPr>
            <a:spLocks noGrp="1"/>
          </p:cNvSpPr>
          <p:nvPr>
            <p:ph type="title"/>
          </p:nvPr>
        </p:nvSpPr>
        <p:spPr/>
        <p:txBody>
          <a:bodyPr/>
          <a:lstStyle/>
          <a:p>
            <a:r>
              <a:rPr lang="en-US" dirty="0"/>
              <a:t>Large Multiplication</a:t>
            </a:r>
          </a:p>
        </p:txBody>
      </p:sp>
      <p:sp>
        <p:nvSpPr>
          <p:cNvPr id="3" name="Content Placeholder 2">
            <a:extLst>
              <a:ext uri="{FF2B5EF4-FFF2-40B4-BE49-F238E27FC236}">
                <a16:creationId xmlns:a16="http://schemas.microsoft.com/office/drawing/2014/main" id="{2578A4E6-F09A-484C-B452-1B6C63E1F0EE}"/>
              </a:ext>
            </a:extLst>
          </p:cNvPr>
          <p:cNvSpPr>
            <a:spLocks noGrp="1"/>
          </p:cNvSpPr>
          <p:nvPr>
            <p:ph idx="1"/>
          </p:nvPr>
        </p:nvSpPr>
        <p:spPr/>
        <p:txBody>
          <a:bodyPr/>
          <a:lstStyle/>
          <a:p>
            <a:r>
              <a:rPr lang="en-US" dirty="0"/>
              <a:t>Multiplying 64-bit numbers can produce a 128-bit result. How does x86-64 support this with only 64-bit registers?</a:t>
            </a:r>
          </a:p>
          <a:p>
            <a:r>
              <a:rPr lang="en-US" dirty="0"/>
              <a:t>If you specify two operands to </a:t>
            </a:r>
            <a:r>
              <a:rPr lang="en-US" b="1" dirty="0" err="1"/>
              <a:t>imul</a:t>
            </a:r>
            <a:r>
              <a:rPr lang="en-US" dirty="0"/>
              <a:t>, it multiplies them together and truncates it to fit in the second of the two 64-bit register operands.</a:t>
            </a:r>
          </a:p>
          <a:p>
            <a:pPr marL="0" indent="0" algn="ctr">
              <a:buNone/>
            </a:pP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S, D		D ← D * S</a:t>
            </a:r>
          </a:p>
          <a:p>
            <a:r>
              <a:rPr lang="en-US" dirty="0"/>
              <a:t>If you specify one operand, it multiplies that by </a:t>
            </a:r>
            <a:r>
              <a:rPr lang="en-US" b="1" dirty="0"/>
              <a:t>%</a:t>
            </a:r>
            <a:r>
              <a:rPr lang="en-US" b="1" dirty="0" err="1"/>
              <a:t>rax</a:t>
            </a:r>
            <a:r>
              <a:rPr lang="en-US" dirty="0"/>
              <a:t> and splits the product across </a:t>
            </a:r>
            <a:r>
              <a:rPr lang="en-US" b="1" dirty="0"/>
              <a:t>2</a:t>
            </a:r>
            <a:r>
              <a:rPr lang="en-US" dirty="0"/>
              <a:t> registers. It puts the high-order 64 bits in </a:t>
            </a:r>
            <a:r>
              <a:rPr lang="en-US" b="1" dirty="0"/>
              <a:t>%</a:t>
            </a:r>
            <a:r>
              <a:rPr lang="en-US" b="1" dirty="0" err="1"/>
              <a:t>rdx</a:t>
            </a:r>
            <a:r>
              <a:rPr lang="en-US" dirty="0"/>
              <a:t> and the low-order 64 bits in </a:t>
            </a:r>
            <a:r>
              <a:rPr lang="en-US" b="1" dirty="0"/>
              <a:t>%</a:t>
            </a:r>
            <a:r>
              <a:rPr lang="en-US" b="1" dirty="0" err="1"/>
              <a:t>rax</a:t>
            </a:r>
            <a:r>
              <a:rPr lang="en-US" dirty="0"/>
              <a:t>.</a:t>
            </a:r>
          </a:p>
        </p:txBody>
      </p:sp>
      <p:graphicFrame>
        <p:nvGraphicFramePr>
          <p:cNvPr id="6" name="Table 5">
            <a:extLst>
              <a:ext uri="{FF2B5EF4-FFF2-40B4-BE49-F238E27FC236}">
                <a16:creationId xmlns:a16="http://schemas.microsoft.com/office/drawing/2014/main" id="{A8A9D0DF-4EE9-EF4D-B99B-10B933117691}"/>
              </a:ext>
            </a:extLst>
          </p:cNvPr>
          <p:cNvGraphicFramePr>
            <a:graphicFrameLocks noGrp="1"/>
          </p:cNvGraphicFramePr>
          <p:nvPr>
            <p:extLst>
              <p:ext uri="{D42A27DB-BD31-4B8C-83A1-F6EECF244321}">
                <p14:modId xmlns:p14="http://schemas.microsoft.com/office/powerpoint/2010/main" val="2332153933"/>
              </p:ext>
            </p:extLst>
          </p:nvPr>
        </p:nvGraphicFramePr>
        <p:xfrm>
          <a:off x="647700" y="5105400"/>
          <a:ext cx="10896600" cy="1112520"/>
        </p:xfrm>
        <a:graphic>
          <a:graphicData uri="http://schemas.openxmlformats.org/drawingml/2006/table">
            <a:tbl>
              <a:tblPr firstRow="1" bandRow="1">
                <a:tableStyleId>{7E9639D4-E3E2-4D34-9284-5A2195B3D0D7}</a:tableStyleId>
              </a:tblPr>
              <a:tblGrid>
                <a:gridCol w="3632200">
                  <a:extLst>
                    <a:ext uri="{9D8B030D-6E8A-4147-A177-3AD203B41FA5}">
                      <a16:colId xmlns:a16="http://schemas.microsoft.com/office/drawing/2014/main" val="870465123"/>
                    </a:ext>
                  </a:extLst>
                </a:gridCol>
                <a:gridCol w="42926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imulq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 x 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txBody>
                  <a:tcPr/>
                </a:tc>
                <a:tc>
                  <a:txBody>
                    <a:bodyPr/>
                    <a:lstStyle/>
                    <a:p>
                      <a:r>
                        <a:rPr lang="en-US" dirty="0"/>
                        <a:t>Signed full multiply</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mulq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 x 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txBody>
                  <a:tcPr/>
                </a:tc>
                <a:tc>
                  <a:txBody>
                    <a:bodyPr/>
                    <a:lstStyle/>
                    <a:p>
                      <a:r>
                        <a:rPr lang="en-US" dirty="0"/>
                        <a:t>Unsigned full multiply</a:t>
                      </a:r>
                    </a:p>
                  </a:txBody>
                  <a:tcPr/>
                </a:tc>
                <a:extLst>
                  <a:ext uri="{0D108BD9-81ED-4DB2-BD59-A6C34878D82A}">
                    <a16:rowId xmlns:a16="http://schemas.microsoft.com/office/drawing/2014/main" val="395122017"/>
                  </a:ext>
                </a:extLst>
              </a:tr>
            </a:tbl>
          </a:graphicData>
        </a:graphic>
      </p:graphicFrame>
    </p:spTree>
    <p:extLst>
      <p:ext uri="{BB962C8B-B14F-4D97-AF65-F5344CB8AC3E}">
        <p14:creationId xmlns:p14="http://schemas.microsoft.com/office/powerpoint/2010/main" val="15223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BE39-C159-154A-88BB-A376C92785ED}"/>
              </a:ext>
            </a:extLst>
          </p:cNvPr>
          <p:cNvSpPr>
            <a:spLocks noGrp="1"/>
          </p:cNvSpPr>
          <p:nvPr>
            <p:ph type="title"/>
          </p:nvPr>
        </p:nvSpPr>
        <p:spPr/>
        <p:txBody>
          <a:bodyPr/>
          <a:lstStyle/>
          <a:p>
            <a:r>
              <a:rPr lang="en-US" dirty="0"/>
              <a:t>Division and Remainder</a:t>
            </a:r>
          </a:p>
        </p:txBody>
      </p:sp>
      <p:sp>
        <p:nvSpPr>
          <p:cNvPr id="3" name="Content Placeholder 2">
            <a:extLst>
              <a:ext uri="{FF2B5EF4-FFF2-40B4-BE49-F238E27FC236}">
                <a16:creationId xmlns:a16="http://schemas.microsoft.com/office/drawing/2014/main" id="{ED8B5D15-11D8-4346-BC97-6046024CB863}"/>
              </a:ext>
            </a:extLst>
          </p:cNvPr>
          <p:cNvSpPr>
            <a:spLocks noGrp="1"/>
          </p:cNvSpPr>
          <p:nvPr>
            <p:ph idx="1"/>
          </p:nvPr>
        </p:nvSpPr>
        <p:spPr>
          <a:xfrm>
            <a:off x="152400" y="4038600"/>
            <a:ext cx="11811000" cy="2438400"/>
          </a:xfrm>
        </p:spPr>
        <p:txBody>
          <a:bodyPr/>
          <a:lstStyle/>
          <a:p>
            <a:r>
              <a:rPr lang="en-US" u="sng" dirty="0"/>
              <a:t>Terminology:</a:t>
            </a:r>
            <a:r>
              <a:rPr lang="en-US" dirty="0"/>
              <a:t> </a:t>
            </a:r>
            <a:r>
              <a:rPr lang="en-US" b="1" dirty="0"/>
              <a:t>dividend / divisor = quotient with remainder</a:t>
            </a:r>
          </a:p>
          <a:p>
            <a:r>
              <a:rPr lang="en-US" b="1" dirty="0"/>
              <a:t>x86-64</a:t>
            </a:r>
            <a:r>
              <a:rPr lang="en-US" dirty="0"/>
              <a:t> supports dividing up to a 128-bit value by a 64-bit value.</a:t>
            </a:r>
          </a:p>
          <a:p>
            <a:r>
              <a:rPr lang="en-US" dirty="0"/>
              <a:t>The high-order 64 bits of the dividend need to be prepared and stored in </a:t>
            </a:r>
            <a:r>
              <a:rPr lang="en-US" b="1" dirty="0"/>
              <a:t>%</a:t>
            </a:r>
            <a:r>
              <a:rPr lang="en-US" b="1" dirty="0" err="1"/>
              <a:t>rdx</a:t>
            </a:r>
            <a:r>
              <a:rPr lang="en-US" dirty="0"/>
              <a:t>, the low-order 64 bits in </a:t>
            </a:r>
            <a:r>
              <a:rPr lang="en-US" b="1" dirty="0"/>
              <a:t>%</a:t>
            </a:r>
            <a:r>
              <a:rPr lang="en-US" b="1" dirty="0" err="1"/>
              <a:t>rax</a:t>
            </a:r>
            <a:r>
              <a:rPr lang="en-US" dirty="0"/>
              <a:t>. The divisor is the only listed operand.</a:t>
            </a:r>
          </a:p>
          <a:p>
            <a:r>
              <a:rPr lang="en-US" dirty="0"/>
              <a:t>The quotient is stored in </a:t>
            </a:r>
            <a:r>
              <a:rPr lang="en-US" b="1" dirty="0"/>
              <a:t>%</a:t>
            </a:r>
            <a:r>
              <a:rPr lang="en-US" b="1" dirty="0" err="1"/>
              <a:t>rax</a:t>
            </a:r>
            <a:r>
              <a:rPr lang="en-US" dirty="0"/>
              <a:t>, and the remainder in </a:t>
            </a:r>
            <a:r>
              <a:rPr lang="en-US" b="1" dirty="0"/>
              <a:t>%</a:t>
            </a:r>
            <a:r>
              <a:rPr lang="en-US" b="1" dirty="0" err="1"/>
              <a:t>rdx</a:t>
            </a:r>
            <a:r>
              <a:rPr lang="en-US" dirty="0"/>
              <a:t>. </a:t>
            </a:r>
          </a:p>
        </p:txBody>
      </p:sp>
      <p:sp>
        <p:nvSpPr>
          <p:cNvPr id="6" name="Rectangle 5">
            <a:extLst>
              <a:ext uri="{FF2B5EF4-FFF2-40B4-BE49-F238E27FC236}">
                <a16:creationId xmlns:a16="http://schemas.microsoft.com/office/drawing/2014/main" id="{B2E7DCD1-93FA-8744-9392-CF81774D96B5}"/>
              </a:ext>
            </a:extLst>
          </p:cNvPr>
          <p:cNvSpPr/>
          <p:nvPr/>
        </p:nvSpPr>
        <p:spPr>
          <a:xfrm>
            <a:off x="228600" y="1752600"/>
            <a:ext cx="9982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7">
            <a:extLst>
              <a:ext uri="{FF2B5EF4-FFF2-40B4-BE49-F238E27FC236}">
                <a16:creationId xmlns:a16="http://schemas.microsoft.com/office/drawing/2014/main" id="{12A8B566-4B87-034C-AC44-8C0908BC5475}"/>
              </a:ext>
            </a:extLst>
          </p:cNvPr>
          <p:cNvGraphicFramePr>
            <a:graphicFrameLocks noGrp="1"/>
          </p:cNvGraphicFramePr>
          <p:nvPr>
            <p:extLst>
              <p:ext uri="{D42A27DB-BD31-4B8C-83A1-F6EECF244321}">
                <p14:modId xmlns:p14="http://schemas.microsoft.com/office/powerpoint/2010/main" val="434752029"/>
              </p:ext>
            </p:extLst>
          </p:nvPr>
        </p:nvGraphicFramePr>
        <p:xfrm>
          <a:off x="609600" y="1501140"/>
          <a:ext cx="10896600" cy="1651000"/>
        </p:xfrm>
        <a:graphic>
          <a:graphicData uri="http://schemas.openxmlformats.org/drawingml/2006/table">
            <a:tbl>
              <a:tblPr firstRow="1" bandRow="1">
                <a:tableStyleId>{7E9639D4-E3E2-4D34-9284-5A2195B3D0D7}</a:tableStyleId>
              </a:tblPr>
              <a:tblGrid>
                <a:gridCol w="2133600">
                  <a:extLst>
                    <a:ext uri="{9D8B030D-6E8A-4147-A177-3AD203B41FA5}">
                      <a16:colId xmlns:a16="http://schemas.microsoft.com/office/drawing/2014/main" val="870465123"/>
                    </a:ext>
                  </a:extLst>
                </a:gridCol>
                <a:gridCol w="57912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Signed divide</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Unsigned divide</a:t>
                      </a:r>
                    </a:p>
                  </a:txBody>
                  <a:tcPr/>
                </a:tc>
                <a:extLst>
                  <a:ext uri="{0D108BD9-81ED-4DB2-BD59-A6C34878D82A}">
                    <a16:rowId xmlns:a16="http://schemas.microsoft.com/office/drawing/2014/main" val="395122017"/>
                  </a:ext>
                </a:extLst>
              </a:tr>
            </a:tbl>
          </a:graphicData>
        </a:graphic>
      </p:graphicFrame>
    </p:spTree>
    <p:extLst>
      <p:ext uri="{BB962C8B-B14F-4D97-AF65-F5344CB8AC3E}">
        <p14:creationId xmlns:p14="http://schemas.microsoft.com/office/powerpoint/2010/main" val="173318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BE39-C159-154A-88BB-A376C92785ED}"/>
              </a:ext>
            </a:extLst>
          </p:cNvPr>
          <p:cNvSpPr>
            <a:spLocks noGrp="1"/>
          </p:cNvSpPr>
          <p:nvPr>
            <p:ph type="title"/>
          </p:nvPr>
        </p:nvSpPr>
        <p:spPr/>
        <p:txBody>
          <a:bodyPr/>
          <a:lstStyle/>
          <a:p>
            <a:r>
              <a:rPr lang="en-US" dirty="0"/>
              <a:t>Division and Remainder</a:t>
            </a:r>
          </a:p>
        </p:txBody>
      </p:sp>
      <p:sp>
        <p:nvSpPr>
          <p:cNvPr id="3" name="Content Placeholder 2">
            <a:extLst>
              <a:ext uri="{FF2B5EF4-FFF2-40B4-BE49-F238E27FC236}">
                <a16:creationId xmlns:a16="http://schemas.microsoft.com/office/drawing/2014/main" id="{ED8B5D15-11D8-4346-BC97-6046024CB863}"/>
              </a:ext>
            </a:extLst>
          </p:cNvPr>
          <p:cNvSpPr>
            <a:spLocks noGrp="1"/>
          </p:cNvSpPr>
          <p:nvPr>
            <p:ph idx="1"/>
          </p:nvPr>
        </p:nvSpPr>
        <p:spPr>
          <a:xfrm>
            <a:off x="152400" y="4038600"/>
            <a:ext cx="11811000" cy="2743200"/>
          </a:xfrm>
        </p:spPr>
        <p:txBody>
          <a:bodyPr/>
          <a:lstStyle/>
          <a:p>
            <a:r>
              <a:rPr lang="en-US" u="sng" dirty="0">
                <a:solidFill>
                  <a:schemeClr val="bg1">
                    <a:lumMod val="75000"/>
                  </a:schemeClr>
                </a:solidFill>
              </a:rPr>
              <a:t>Terminology:</a:t>
            </a:r>
            <a:r>
              <a:rPr lang="en-US" dirty="0">
                <a:solidFill>
                  <a:schemeClr val="bg1">
                    <a:lumMod val="75000"/>
                  </a:schemeClr>
                </a:solidFill>
              </a:rPr>
              <a:t> </a:t>
            </a:r>
            <a:r>
              <a:rPr lang="en-US" b="1" dirty="0">
                <a:solidFill>
                  <a:schemeClr val="bg1">
                    <a:lumMod val="75000"/>
                  </a:schemeClr>
                </a:solidFill>
              </a:rPr>
              <a:t>dividend / divisor = quotient with remainder</a:t>
            </a:r>
          </a:p>
          <a:p>
            <a:r>
              <a:rPr lang="en-US" dirty="0">
                <a:solidFill>
                  <a:schemeClr val="bg1">
                    <a:lumMod val="75000"/>
                  </a:schemeClr>
                </a:solidFill>
              </a:rPr>
              <a:t>The high-order 64 bits of the dividend need to be prepared and stored in %</a:t>
            </a:r>
            <a:r>
              <a:rPr lang="en-US" dirty="0" err="1">
                <a:solidFill>
                  <a:schemeClr val="bg1">
                    <a:lumMod val="75000"/>
                  </a:schemeClr>
                </a:solidFill>
              </a:rPr>
              <a:t>rdx</a:t>
            </a:r>
            <a:r>
              <a:rPr lang="en-US" dirty="0">
                <a:solidFill>
                  <a:schemeClr val="bg1">
                    <a:lumMod val="75000"/>
                  </a:schemeClr>
                </a:solidFill>
              </a:rPr>
              <a:t>, the low-order 64 bits in %</a:t>
            </a:r>
            <a:r>
              <a:rPr lang="en-US" dirty="0" err="1">
                <a:solidFill>
                  <a:schemeClr val="bg1">
                    <a:lumMod val="75000"/>
                  </a:schemeClr>
                </a:solidFill>
              </a:rPr>
              <a:t>rax</a:t>
            </a:r>
            <a:r>
              <a:rPr lang="en-US" dirty="0">
                <a:solidFill>
                  <a:schemeClr val="bg1">
                    <a:lumMod val="75000"/>
                  </a:schemeClr>
                </a:solidFill>
              </a:rPr>
              <a:t>.  The divisor is the only listed operand.</a:t>
            </a:r>
          </a:p>
          <a:p>
            <a:r>
              <a:rPr lang="en-US" dirty="0"/>
              <a:t>Most division uses only 64-bit dividends.  The </a:t>
            </a:r>
            <a:r>
              <a:rPr lang="en-US" b="1" dirty="0" err="1"/>
              <a:t>cqto</a:t>
            </a:r>
            <a:r>
              <a:rPr lang="en-US" dirty="0"/>
              <a:t> instruction sign-extends the 64-bit value in </a:t>
            </a:r>
            <a:r>
              <a:rPr lang="en-US" b="1" dirty="0"/>
              <a:t>%</a:t>
            </a:r>
            <a:r>
              <a:rPr lang="en-US" b="1" dirty="0" err="1"/>
              <a:t>rax</a:t>
            </a:r>
            <a:r>
              <a:rPr lang="en-US" dirty="0"/>
              <a:t> into </a:t>
            </a:r>
            <a:r>
              <a:rPr lang="en-US" b="1" dirty="0"/>
              <a:t>%</a:t>
            </a:r>
            <a:r>
              <a:rPr lang="en-US" b="1" dirty="0" err="1"/>
              <a:t>rdx</a:t>
            </a:r>
            <a:r>
              <a:rPr lang="en-US" dirty="0"/>
              <a:t> to fill both registers with the dividend, as the division instruction expects.</a:t>
            </a:r>
          </a:p>
        </p:txBody>
      </p:sp>
      <p:graphicFrame>
        <p:nvGraphicFramePr>
          <p:cNvPr id="6" name="Table 5">
            <a:extLst>
              <a:ext uri="{FF2B5EF4-FFF2-40B4-BE49-F238E27FC236}">
                <a16:creationId xmlns:a16="http://schemas.microsoft.com/office/drawing/2014/main" id="{66F59D8C-158A-F340-A2F3-B4C027ED1FD8}"/>
              </a:ext>
            </a:extLst>
          </p:cNvPr>
          <p:cNvGraphicFramePr>
            <a:graphicFrameLocks noGrp="1"/>
          </p:cNvGraphicFramePr>
          <p:nvPr>
            <p:extLst>
              <p:ext uri="{D42A27DB-BD31-4B8C-83A1-F6EECF244321}">
                <p14:modId xmlns:p14="http://schemas.microsoft.com/office/powerpoint/2010/main" val="1681778862"/>
              </p:ext>
            </p:extLst>
          </p:nvPr>
        </p:nvGraphicFramePr>
        <p:xfrm>
          <a:off x="609600" y="1501140"/>
          <a:ext cx="10896600" cy="2021840"/>
        </p:xfrm>
        <a:graphic>
          <a:graphicData uri="http://schemas.openxmlformats.org/drawingml/2006/table">
            <a:tbl>
              <a:tblPr firstRow="1" bandRow="1">
                <a:tableStyleId>{7E9639D4-E3E2-4D34-9284-5A2195B3D0D7}</a:tableStyleId>
              </a:tblPr>
              <a:tblGrid>
                <a:gridCol w="2133600">
                  <a:extLst>
                    <a:ext uri="{9D8B030D-6E8A-4147-A177-3AD203B41FA5}">
                      <a16:colId xmlns:a16="http://schemas.microsoft.com/office/drawing/2014/main" val="870465123"/>
                    </a:ext>
                  </a:extLst>
                </a:gridCol>
                <a:gridCol w="57912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Signed divide</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Unsigned divide</a:t>
                      </a:r>
                    </a:p>
                  </a:txBody>
                  <a:tcPr/>
                </a:tc>
                <a:extLst>
                  <a:ext uri="{0D108BD9-81ED-4DB2-BD59-A6C34878D82A}">
                    <a16:rowId xmlns:a16="http://schemas.microsoft.com/office/drawing/2014/main" val="395122017"/>
                  </a:ext>
                </a:extLst>
              </a:tr>
              <a:tr h="370840">
                <a:tc>
                  <a:txBody>
                    <a:bodyPr/>
                    <a:lstStyle/>
                    <a:p>
                      <a:r>
                        <a:rPr lang="en-US" dirty="0" err="1">
                          <a:latin typeface="Consolas" panose="020B0609020204030204" pitchFamily="49" charset="0"/>
                          <a:cs typeface="Consolas" panose="020B0609020204030204" pitchFamily="49" charset="0"/>
                        </a:rPr>
                        <a:t>cqto</a:t>
                      </a:r>
                      <a:endParaRPr lang="en-US"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SignExtend</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txBody>
                  <a:tcPr/>
                </a:tc>
                <a:tc>
                  <a:txBody>
                    <a:bodyPr/>
                    <a:lstStyle/>
                    <a:p>
                      <a:r>
                        <a:rPr lang="en-US" dirty="0"/>
                        <a:t>Convert to oct word</a:t>
                      </a:r>
                    </a:p>
                  </a:txBody>
                  <a:tcPr/>
                </a:tc>
                <a:extLst>
                  <a:ext uri="{0D108BD9-81ED-4DB2-BD59-A6C34878D82A}">
                    <a16:rowId xmlns:a16="http://schemas.microsoft.com/office/drawing/2014/main" val="3086435389"/>
                  </a:ext>
                </a:extLst>
              </a:tr>
            </a:tbl>
          </a:graphicData>
        </a:graphic>
      </p:graphicFrame>
    </p:spTree>
    <p:extLst>
      <p:ext uri="{BB962C8B-B14F-4D97-AF65-F5344CB8AC3E}">
        <p14:creationId xmlns:p14="http://schemas.microsoft.com/office/powerpoint/2010/main" val="62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E0CC8F-703F-7A1C-04C0-F8CBC2C9A780}"/>
              </a:ext>
            </a:extLst>
          </p:cNvPr>
          <p:cNvSpPr>
            <a:spLocks noGrp="1"/>
          </p:cNvSpPr>
          <p:nvPr>
            <p:ph type="title"/>
          </p:nvPr>
        </p:nvSpPr>
        <p:spPr/>
        <p:txBody>
          <a:bodyPr/>
          <a:lstStyle/>
          <a:p>
            <a:r>
              <a:rPr lang="en-US" dirty="0"/>
              <a:t>Compiler Explorer Demo</a:t>
            </a:r>
          </a:p>
        </p:txBody>
      </p:sp>
      <p:sp>
        <p:nvSpPr>
          <p:cNvPr id="5" name="Text Placeholder 4">
            <a:extLst>
              <a:ext uri="{FF2B5EF4-FFF2-40B4-BE49-F238E27FC236}">
                <a16:creationId xmlns:a16="http://schemas.microsoft.com/office/drawing/2014/main" id="{AF0553CE-52BA-CD0B-508A-2860B2C17C03}"/>
              </a:ext>
            </a:extLst>
          </p:cNvPr>
          <p:cNvSpPr>
            <a:spLocks noGrp="1"/>
          </p:cNvSpPr>
          <p:nvPr>
            <p:ph type="body" idx="1"/>
          </p:nvPr>
        </p:nvSpPr>
        <p:spPr/>
        <p:txBody>
          <a:bodyPr/>
          <a:lstStyle/>
          <a:p>
            <a:pPr algn="ctr"/>
            <a:r>
              <a:rPr lang="en-US" dirty="0">
                <a:hlinkClick r:id="rId2"/>
              </a:rPr>
              <a:t>https://godbolt.org/z/4cT75M4nd</a:t>
            </a:r>
            <a:r>
              <a:rPr lang="en-US" dirty="0"/>
              <a:t> </a:t>
            </a:r>
          </a:p>
          <a:p>
            <a:pPr algn="ctr"/>
            <a:endParaRPr lang="en-US" dirty="0"/>
          </a:p>
        </p:txBody>
      </p:sp>
    </p:spTree>
    <p:extLst>
      <p:ext uri="{BB962C8B-B14F-4D97-AF65-F5344CB8AC3E}">
        <p14:creationId xmlns:p14="http://schemas.microsoft.com/office/powerpoint/2010/main" val="611699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Code Reference: </a:t>
            </a:r>
            <a:r>
              <a:rPr lang="en-US" dirty="0" err="1">
                <a:latin typeface="Consolas" panose="020B0609020204030204" pitchFamily="49" charset="0"/>
                <a:cs typeface="Consolas" panose="020B0609020204030204" pitchFamily="49" charset="0"/>
              </a:rPr>
              <a:t>full_divide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Returns x/y, stores remainder in location stored in </a:t>
            </a:r>
            <a:r>
              <a:rPr lang="en-US" sz="2400" dirty="0" err="1">
                <a:solidFill>
                  <a:srgbClr val="00B050"/>
                </a:solidFill>
                <a:latin typeface="Consolas" panose="020B0609020204030204" pitchFamily="49" charset="0"/>
                <a:cs typeface="Consolas" panose="020B0609020204030204" pitchFamily="49" charset="0"/>
              </a:rPr>
              <a:t>remainder_ptr</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full_divide</a:t>
            </a:r>
            <a:r>
              <a:rPr lang="en-US" sz="2400" dirty="0">
                <a:latin typeface="Consolas" panose="020B0609020204030204" pitchFamily="49" charset="0"/>
                <a:cs typeface="Consolas" panose="020B0609020204030204" pitchFamily="49" charset="0"/>
              </a:rPr>
              <a:t>(</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x,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y,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remainder_ptr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quotient = x / 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remainder = x % 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remainder_ptr</a:t>
            </a:r>
            <a:r>
              <a:rPr lang="en-US" sz="2400" dirty="0">
                <a:latin typeface="Consolas" panose="020B0609020204030204" pitchFamily="49" charset="0"/>
                <a:cs typeface="Consolas" panose="020B0609020204030204" pitchFamily="49" charset="0"/>
              </a:rPr>
              <a:t> = remainder;</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quotient;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err="1">
                <a:latin typeface="Consolas" panose="020B0609020204030204" pitchFamily="49" charset="0"/>
                <a:cs typeface="Consolas" panose="020B0609020204030204" pitchFamily="49" charset="0"/>
              </a:rPr>
              <a:t>full_divide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1079471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74CA-3904-AD40-AEF1-D4DBB900A5BC}"/>
              </a:ext>
            </a:extLst>
          </p:cNvPr>
          <p:cNvSpPr>
            <a:spLocks noGrp="1"/>
          </p:cNvSpPr>
          <p:nvPr>
            <p:ph type="title"/>
          </p:nvPr>
        </p:nvSpPr>
        <p:spPr/>
        <p:txBody>
          <a:bodyPr/>
          <a:lstStyle/>
          <a:p>
            <a:r>
              <a:rPr lang="en-US" dirty="0"/>
              <a:t>Assembly Exercise 1</a:t>
            </a:r>
          </a:p>
        </p:txBody>
      </p:sp>
      <p:sp>
        <p:nvSpPr>
          <p:cNvPr id="3" name="Content Placeholder 2">
            <a:extLst>
              <a:ext uri="{FF2B5EF4-FFF2-40B4-BE49-F238E27FC236}">
                <a16:creationId xmlns:a16="http://schemas.microsoft.com/office/drawing/2014/main" id="{C869A32A-46C0-CF43-BFCF-7FAFD597C6E1}"/>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000000000040116e &lt;sum_example1&gt;:</a:t>
            </a:r>
          </a:p>
          <a:p>
            <a:pPr marL="0" indent="0">
              <a:spcBef>
                <a:spcPts val="0"/>
              </a:spcBef>
              <a:buNone/>
            </a:pPr>
            <a:r>
              <a:rPr lang="en-US" dirty="0">
                <a:latin typeface="Consolas" panose="020B0609020204030204" pitchFamily="49" charset="0"/>
                <a:cs typeface="Consolas" panose="020B0609020204030204" pitchFamily="49" charset="0"/>
              </a:rPr>
              <a:t>  40116e:	8d 04 37          lea  (%rdi,%rsi,1),%</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401171:	c3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cs typeface="Consolas" panose="020B0609020204030204" pitchFamily="49" charset="0"/>
            </a:endParaRPr>
          </a:p>
          <a:p>
            <a:pPr marL="0" indent="0">
              <a:spcBef>
                <a:spcPts val="0"/>
              </a:spcBef>
              <a:buNone/>
            </a:pPr>
            <a:r>
              <a:rPr lang="en-US" dirty="0">
                <a:cs typeface="Consolas" panose="020B0609020204030204" pitchFamily="49" charset="0"/>
              </a:rPr>
              <a:t>Which of the following is most likely to have generated the above assembly?</a:t>
            </a:r>
          </a:p>
        </p:txBody>
      </p:sp>
      <p:graphicFrame>
        <p:nvGraphicFramePr>
          <p:cNvPr id="4" name="Table 3">
            <a:extLst>
              <a:ext uri="{FF2B5EF4-FFF2-40B4-BE49-F238E27FC236}">
                <a16:creationId xmlns:a16="http://schemas.microsoft.com/office/drawing/2014/main" id="{DE77752E-1936-1F4C-B01D-5CC762923D4C}"/>
              </a:ext>
            </a:extLst>
          </p:cNvPr>
          <p:cNvGraphicFramePr>
            <a:graphicFrameLocks noGrp="1"/>
          </p:cNvGraphicFramePr>
          <p:nvPr/>
        </p:nvGraphicFramePr>
        <p:xfrm>
          <a:off x="230220" y="3657600"/>
          <a:ext cx="11733180" cy="3200400"/>
        </p:xfrm>
        <a:graphic>
          <a:graphicData uri="http://schemas.openxmlformats.org/drawingml/2006/table">
            <a:tbl>
              <a:tblPr firstRow="1" bandRow="1">
                <a:tableStyleId>{5940675A-B579-460E-94D1-54222C63F5DA}</a:tableStyleId>
              </a:tblPr>
              <a:tblGrid>
                <a:gridCol w="5866590">
                  <a:extLst>
                    <a:ext uri="{9D8B030D-6E8A-4147-A177-3AD203B41FA5}">
                      <a16:colId xmlns:a16="http://schemas.microsoft.com/office/drawing/2014/main" val="2550145560"/>
                    </a:ext>
                  </a:extLst>
                </a:gridCol>
                <a:gridCol w="5866590">
                  <a:extLst>
                    <a:ext uri="{9D8B030D-6E8A-4147-A177-3AD203B41FA5}">
                      <a16:colId xmlns:a16="http://schemas.microsoft.com/office/drawing/2014/main" val="183690505"/>
                    </a:ext>
                  </a:extLst>
                </a:gridCol>
              </a:tblGrid>
              <a:tr h="1409700">
                <a:tc>
                  <a:txBody>
                    <a:bodyPr/>
                    <a:lstStyle/>
                    <a:p>
                      <a:r>
                        <a:rPr lang="en-US" dirty="0">
                          <a:latin typeface="Consolas" panose="020B0609020204030204" pitchFamily="49" charset="0"/>
                          <a:cs typeface="Consolas" panose="020B0609020204030204" pitchFamily="49" charset="0"/>
                        </a:rPr>
                        <a:t>// A)</a:t>
                      </a:r>
                    </a:p>
                    <a:p>
                      <a:r>
                        <a:rPr lang="en-US" dirty="0">
                          <a:latin typeface="Consolas" panose="020B0609020204030204" pitchFamily="49" charset="0"/>
                          <a:cs typeface="Consolas" panose="020B0609020204030204" pitchFamily="49" charset="0"/>
                        </a:rPr>
                        <a:t>void sum_example1() {</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x + y;</a:t>
                      </a:r>
                    </a:p>
                    <a:p>
                      <a:r>
                        <a:rPr lang="en-US" dirty="0">
                          <a:latin typeface="Consolas" panose="020B0609020204030204" pitchFamily="49" charset="0"/>
                          <a:cs typeface="Consolas" panose="020B0609020204030204" pitchFamily="49"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latin typeface="Consolas" panose="020B0609020204030204" pitchFamily="49" charset="0"/>
                          <a:cs typeface="Consolas" panose="020B0609020204030204" pitchFamily="49" charset="0"/>
                        </a:rPr>
                        <a:t>// B)</a:t>
                      </a:r>
                    </a:p>
                    <a:p>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sum_example1(</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a:t>
                      </a:r>
                    </a:p>
                    <a:p>
                      <a:r>
                        <a:rPr lang="en-US" dirty="0">
                          <a:latin typeface="Consolas" panose="020B0609020204030204" pitchFamily="49" charset="0"/>
                          <a:cs typeface="Consolas" panose="020B0609020204030204" pitchFamily="49" charset="0"/>
                        </a:rPr>
                        <a:t>    return x + y;</a:t>
                      </a:r>
                    </a:p>
                    <a:p>
                      <a:r>
                        <a:rPr lang="en-US" dirty="0">
                          <a:latin typeface="Consolas" panose="020B0609020204030204" pitchFamily="49" charset="0"/>
                          <a:cs typeface="Consolas" panose="020B0609020204030204" pitchFamily="49"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190292"/>
                  </a:ext>
                </a:extLst>
              </a:tr>
              <a:tr h="1409700">
                <a:tc gridSpan="2">
                  <a:txBody>
                    <a:bodyPr/>
                    <a:lstStyle/>
                    <a:p>
                      <a:r>
                        <a:rPr lang="en-US" dirty="0">
                          <a:latin typeface="Consolas" panose="020B0609020204030204" pitchFamily="49" charset="0"/>
                          <a:cs typeface="Consolas" panose="020B0609020204030204" pitchFamily="49" charset="0"/>
                        </a:rPr>
                        <a:t>// C)</a:t>
                      </a:r>
                    </a:p>
                    <a:p>
                      <a:r>
                        <a:rPr lang="en-US" dirty="0">
                          <a:latin typeface="Consolas" panose="020B0609020204030204" pitchFamily="49" charset="0"/>
                          <a:cs typeface="Consolas" panose="020B0609020204030204" pitchFamily="49" charset="0"/>
                        </a:rPr>
                        <a:t>void sum_example1(</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x + y;</a:t>
                      </a:r>
                    </a:p>
                    <a:p>
                      <a:r>
                        <a:rPr lang="en-US"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US" dirty="0">
                        <a:latin typeface="Consolas" panose="020B0609020204030204" pitchFamily="49" charset="0"/>
                        <a:cs typeface="Consolas" panose="020B0609020204030204" pitchFamily="49"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50100374"/>
                  </a:ext>
                </a:extLst>
              </a:tr>
            </a:tbl>
          </a:graphicData>
        </a:graphic>
      </p:graphicFrame>
      <p:sp>
        <p:nvSpPr>
          <p:cNvPr id="5" name="Donut 4">
            <a:extLst>
              <a:ext uri="{FF2B5EF4-FFF2-40B4-BE49-F238E27FC236}">
                <a16:creationId xmlns:a16="http://schemas.microsoft.com/office/drawing/2014/main" id="{C8EBE0FE-507D-8D4C-A02B-5BA3BA05CA7B}"/>
              </a:ext>
            </a:extLst>
          </p:cNvPr>
          <p:cNvSpPr/>
          <p:nvPr/>
        </p:nvSpPr>
        <p:spPr>
          <a:xfrm>
            <a:off x="5562600" y="3396574"/>
            <a:ext cx="5105400" cy="1905000"/>
          </a:xfrm>
          <a:prstGeom prst="donut">
            <a:avLst>
              <a:gd name="adj" fmla="val 75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4264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74CA-3904-AD40-AEF1-D4DBB900A5BC}"/>
              </a:ext>
            </a:extLst>
          </p:cNvPr>
          <p:cNvSpPr>
            <a:spLocks noGrp="1"/>
          </p:cNvSpPr>
          <p:nvPr>
            <p:ph type="title"/>
          </p:nvPr>
        </p:nvSpPr>
        <p:spPr/>
        <p:txBody>
          <a:bodyPr/>
          <a:lstStyle/>
          <a:p>
            <a:r>
              <a:rPr lang="en-US" dirty="0"/>
              <a:t>Assembly Exercise 2</a:t>
            </a:r>
          </a:p>
        </p:txBody>
      </p:sp>
      <p:sp>
        <p:nvSpPr>
          <p:cNvPr id="3" name="Content Placeholder 2">
            <a:extLst>
              <a:ext uri="{FF2B5EF4-FFF2-40B4-BE49-F238E27FC236}">
                <a16:creationId xmlns:a16="http://schemas.microsoft.com/office/drawing/2014/main" id="{C869A32A-46C0-CF43-BFCF-7FAFD597C6E1}"/>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0000000000401172 &lt;sum_example2&gt;:</a:t>
            </a:r>
          </a:p>
          <a:p>
            <a:pPr marL="0" indent="0">
              <a:spcBef>
                <a:spcPts val="0"/>
              </a:spcBef>
              <a:buNone/>
            </a:pPr>
            <a:r>
              <a:rPr lang="en-US" dirty="0">
                <a:latin typeface="Consolas" panose="020B0609020204030204" pitchFamily="49" charset="0"/>
                <a:cs typeface="Consolas" panose="020B0609020204030204" pitchFamily="49" charset="0"/>
              </a:rPr>
              <a:t>      401172: 8b 47 0c      mov  0xc(%</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401175: 03 07         add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401177: 2b 47 18      sub  0x18(%</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40117a: c3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graphicFrame>
        <p:nvGraphicFramePr>
          <p:cNvPr id="4" name="Table 3">
            <a:extLst>
              <a:ext uri="{FF2B5EF4-FFF2-40B4-BE49-F238E27FC236}">
                <a16:creationId xmlns:a16="http://schemas.microsoft.com/office/drawing/2014/main" id="{DE77752E-1936-1F4C-B01D-5CC762923D4C}"/>
              </a:ext>
            </a:extLst>
          </p:cNvPr>
          <p:cNvGraphicFramePr>
            <a:graphicFrameLocks noGrp="1"/>
          </p:cNvGraphicFramePr>
          <p:nvPr/>
        </p:nvGraphicFramePr>
        <p:xfrm>
          <a:off x="191310" y="4693920"/>
          <a:ext cx="11733180" cy="2011680"/>
        </p:xfrm>
        <a:graphic>
          <a:graphicData uri="http://schemas.openxmlformats.org/drawingml/2006/table">
            <a:tbl>
              <a:tblPr firstRow="1" bandRow="1">
                <a:tableStyleId>{5940675A-B579-460E-94D1-54222C63F5DA}</a:tableStyleId>
              </a:tblPr>
              <a:tblGrid>
                <a:gridCol w="5866590">
                  <a:extLst>
                    <a:ext uri="{9D8B030D-6E8A-4147-A177-3AD203B41FA5}">
                      <a16:colId xmlns:a16="http://schemas.microsoft.com/office/drawing/2014/main" val="2550145560"/>
                    </a:ext>
                  </a:extLst>
                </a:gridCol>
                <a:gridCol w="5866590">
                  <a:extLst>
                    <a:ext uri="{9D8B030D-6E8A-4147-A177-3AD203B41FA5}">
                      <a16:colId xmlns:a16="http://schemas.microsoft.com/office/drawing/2014/main" val="183690505"/>
                    </a:ext>
                  </a:extLst>
                </a:gridCol>
              </a:tblGrid>
              <a:tr h="1158240">
                <a:tc>
                  <a:txBody>
                    <a:bodyPr/>
                    <a:lstStyle/>
                    <a:p>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sum_example2(</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[3];</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[6];</a:t>
                      </a:r>
                    </a:p>
                    <a:p>
                      <a:r>
                        <a:rPr lang="en-US" dirty="0">
                          <a:latin typeface="Consolas" panose="020B0609020204030204" pitchFamily="49" charset="0"/>
                          <a:cs typeface="Consolas" panose="020B0609020204030204" pitchFamily="49" charset="0"/>
                        </a:rPr>
                        <a:t>    return sum;</a:t>
                      </a:r>
                    </a:p>
                    <a:p>
                      <a:r>
                        <a:rPr lang="en-US" dirty="0">
                          <a:latin typeface="Consolas" panose="020B0609020204030204" pitchFamily="49" charset="0"/>
                          <a:cs typeface="Consolas" panose="020B0609020204030204" pitchFamily="49" charset="0"/>
                        </a:rPr>
                        <a: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indent="0">
                        <a:spcBef>
                          <a:spcPts val="0"/>
                        </a:spcBef>
                        <a:buNone/>
                      </a:pPr>
                      <a:r>
                        <a:rPr lang="en-US" dirty="0">
                          <a:cs typeface="Consolas" panose="020B0609020204030204" pitchFamily="49" charset="0"/>
                        </a:rPr>
                        <a:t>What location or value in the assembly above represents the C code’s </a:t>
                      </a:r>
                      <a:r>
                        <a:rPr lang="en-US" b="1" dirty="0">
                          <a:cs typeface="Consolas" panose="020B0609020204030204" pitchFamily="49" charset="0"/>
                        </a:rPr>
                        <a:t>sum</a:t>
                      </a:r>
                      <a:r>
                        <a:rPr lang="en-US" b="0" dirty="0">
                          <a:cs typeface="Consolas" panose="020B0609020204030204" pitchFamily="49" charset="0"/>
                        </a:rPr>
                        <a:t> variable?</a:t>
                      </a:r>
                      <a:endParaRPr lang="en-US" dirty="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190292"/>
                  </a:ext>
                </a:extLst>
              </a:tr>
            </a:tbl>
          </a:graphicData>
        </a:graphic>
      </p:graphicFrame>
      <p:sp>
        <p:nvSpPr>
          <p:cNvPr id="5" name="Rectangle 4">
            <a:extLst>
              <a:ext uri="{FF2B5EF4-FFF2-40B4-BE49-F238E27FC236}">
                <a16:creationId xmlns:a16="http://schemas.microsoft.com/office/drawing/2014/main" id="{7AC93A5F-AC91-0A41-9062-0CB86CC7952E}"/>
              </a:ext>
            </a:extLst>
          </p:cNvPr>
          <p:cNvSpPr/>
          <p:nvPr/>
        </p:nvSpPr>
        <p:spPr>
          <a:xfrm>
            <a:off x="6705600" y="5577191"/>
            <a:ext cx="1364477" cy="646331"/>
          </a:xfrm>
          <a:prstGeom prst="rect">
            <a:avLst/>
          </a:prstGeom>
        </p:spPr>
        <p:txBody>
          <a:bodyPr wrap="none">
            <a:spAutoFit/>
          </a:bodyPr>
          <a:lstStyle/>
          <a:p>
            <a:pPr marL="0" indent="0" algn="l">
              <a:spcBef>
                <a:spcPts val="0"/>
              </a:spcBef>
              <a:buNone/>
            </a:pPr>
            <a:r>
              <a:rPr lang="en-US" sz="3600" b="1" dirty="0">
                <a:cs typeface="Consolas" panose="020B0609020204030204" pitchFamily="49" charset="0"/>
              </a:rPr>
              <a:t>%</a:t>
            </a:r>
            <a:r>
              <a:rPr lang="en-US" sz="3600" b="1" dirty="0" err="1">
                <a:cs typeface="Consolas" panose="020B0609020204030204" pitchFamily="49" charset="0"/>
              </a:rPr>
              <a:t>eax</a:t>
            </a:r>
            <a:endParaRPr lang="en-US" sz="3600" b="1" dirty="0">
              <a:cs typeface="Consolas" panose="020B0609020204030204" pitchFamily="49" charset="0"/>
            </a:endParaRPr>
          </a:p>
        </p:txBody>
      </p:sp>
    </p:spTree>
    <p:extLst>
      <p:ext uri="{BB962C8B-B14F-4D97-AF65-F5344CB8AC3E}">
        <p14:creationId xmlns:p14="http://schemas.microsoft.com/office/powerpoint/2010/main" val="180924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74CA-3904-AD40-AEF1-D4DBB900A5BC}"/>
              </a:ext>
            </a:extLst>
          </p:cNvPr>
          <p:cNvSpPr>
            <a:spLocks noGrp="1"/>
          </p:cNvSpPr>
          <p:nvPr>
            <p:ph type="title"/>
          </p:nvPr>
        </p:nvSpPr>
        <p:spPr/>
        <p:txBody>
          <a:bodyPr/>
          <a:lstStyle/>
          <a:p>
            <a:r>
              <a:rPr lang="en-US" dirty="0"/>
              <a:t>Assembly Exercise 3</a:t>
            </a:r>
          </a:p>
        </p:txBody>
      </p:sp>
      <p:sp>
        <p:nvSpPr>
          <p:cNvPr id="3" name="Content Placeholder 2">
            <a:extLst>
              <a:ext uri="{FF2B5EF4-FFF2-40B4-BE49-F238E27FC236}">
                <a16:creationId xmlns:a16="http://schemas.microsoft.com/office/drawing/2014/main" id="{C869A32A-46C0-CF43-BFCF-7FAFD597C6E1}"/>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0000000000401172 &lt;sum_example2&gt;:</a:t>
            </a:r>
          </a:p>
          <a:p>
            <a:pPr marL="0" indent="0">
              <a:spcBef>
                <a:spcPts val="0"/>
              </a:spcBef>
              <a:buNone/>
            </a:pPr>
            <a:r>
              <a:rPr lang="en-US" dirty="0">
                <a:latin typeface="Consolas" panose="020B0609020204030204" pitchFamily="49" charset="0"/>
                <a:cs typeface="Consolas" panose="020B0609020204030204" pitchFamily="49" charset="0"/>
              </a:rPr>
              <a:t>      401172: 8b 47 0c      mov  0xc(%</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401175: 03 07         add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401177: 2b 47 18      sub  0x18(%</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40117a: c3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p:txBody>
      </p:sp>
      <p:graphicFrame>
        <p:nvGraphicFramePr>
          <p:cNvPr id="4" name="Table 3">
            <a:extLst>
              <a:ext uri="{FF2B5EF4-FFF2-40B4-BE49-F238E27FC236}">
                <a16:creationId xmlns:a16="http://schemas.microsoft.com/office/drawing/2014/main" id="{DE77752E-1936-1F4C-B01D-5CC762923D4C}"/>
              </a:ext>
            </a:extLst>
          </p:cNvPr>
          <p:cNvGraphicFramePr>
            <a:graphicFrameLocks noGrp="1"/>
          </p:cNvGraphicFramePr>
          <p:nvPr/>
        </p:nvGraphicFramePr>
        <p:xfrm>
          <a:off x="191310" y="4693920"/>
          <a:ext cx="11733180" cy="2011680"/>
        </p:xfrm>
        <a:graphic>
          <a:graphicData uri="http://schemas.openxmlformats.org/drawingml/2006/table">
            <a:tbl>
              <a:tblPr firstRow="1" bandRow="1">
                <a:tableStyleId>{5940675A-B579-460E-94D1-54222C63F5DA}</a:tableStyleId>
              </a:tblPr>
              <a:tblGrid>
                <a:gridCol w="5866590">
                  <a:extLst>
                    <a:ext uri="{9D8B030D-6E8A-4147-A177-3AD203B41FA5}">
                      <a16:colId xmlns:a16="http://schemas.microsoft.com/office/drawing/2014/main" val="2550145560"/>
                    </a:ext>
                  </a:extLst>
                </a:gridCol>
                <a:gridCol w="5866590">
                  <a:extLst>
                    <a:ext uri="{9D8B030D-6E8A-4147-A177-3AD203B41FA5}">
                      <a16:colId xmlns:a16="http://schemas.microsoft.com/office/drawing/2014/main" val="183690505"/>
                    </a:ext>
                  </a:extLst>
                </a:gridCol>
              </a:tblGrid>
              <a:tr h="1158240">
                <a:tc>
                  <a:txBody>
                    <a:bodyPr/>
                    <a:lstStyle/>
                    <a:p>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sum_example2(</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[3];</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[6];</a:t>
                      </a:r>
                    </a:p>
                    <a:p>
                      <a:r>
                        <a:rPr lang="en-US" dirty="0">
                          <a:latin typeface="Consolas" panose="020B0609020204030204" pitchFamily="49" charset="0"/>
                          <a:cs typeface="Consolas" panose="020B0609020204030204" pitchFamily="49" charset="0"/>
                        </a:rPr>
                        <a:t>    return sum;</a:t>
                      </a:r>
                    </a:p>
                    <a:p>
                      <a:r>
                        <a:rPr lang="en-US" dirty="0">
                          <a:latin typeface="Consolas" panose="020B0609020204030204" pitchFamily="49" charset="0"/>
                          <a:cs typeface="Consolas" panose="020B0609020204030204" pitchFamily="49" charset="0"/>
                        </a:rPr>
                        <a: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indent="0">
                        <a:spcBef>
                          <a:spcPts val="0"/>
                        </a:spcBef>
                        <a:buNone/>
                      </a:pPr>
                      <a:r>
                        <a:rPr lang="en-US" dirty="0">
                          <a:cs typeface="Consolas" panose="020B0609020204030204" pitchFamily="49" charset="0"/>
                        </a:rPr>
                        <a:t>What location or value in the assembly code above represents the C code’s </a:t>
                      </a:r>
                      <a:r>
                        <a:rPr lang="en-US" b="1" dirty="0">
                          <a:cs typeface="Consolas" panose="020B0609020204030204" pitchFamily="49" charset="0"/>
                        </a:rPr>
                        <a:t>6</a:t>
                      </a:r>
                      <a:r>
                        <a:rPr lang="en-US" b="0" dirty="0">
                          <a:cs typeface="Consolas" panose="020B0609020204030204" pitchFamily="49" charset="0"/>
                        </a:rPr>
                        <a:t> (as in </a:t>
                      </a:r>
                      <a:r>
                        <a:rPr lang="en-US" b="1" dirty="0" err="1">
                          <a:cs typeface="Consolas" panose="020B0609020204030204" pitchFamily="49" charset="0"/>
                        </a:rPr>
                        <a:t>arr</a:t>
                      </a:r>
                      <a:r>
                        <a:rPr lang="en-US" b="1" dirty="0">
                          <a:cs typeface="Consolas" panose="020B0609020204030204" pitchFamily="49" charset="0"/>
                        </a:rPr>
                        <a:t>[6]</a:t>
                      </a:r>
                      <a:r>
                        <a:rPr lang="en-US" b="0" dirty="0">
                          <a:cs typeface="Consolas" panose="020B0609020204030204" pitchFamily="49" charset="0"/>
                        </a:rPr>
                        <a:t>)?</a:t>
                      </a:r>
                    </a:p>
                    <a:p>
                      <a:pPr marL="0" indent="0">
                        <a:spcBef>
                          <a:spcPts val="0"/>
                        </a:spcBef>
                        <a:buNone/>
                      </a:pPr>
                      <a:endParaRPr lang="en-US" b="0" dirty="0">
                        <a:cs typeface="Consolas" panose="020B0609020204030204" pitchFamily="49" charset="0"/>
                      </a:endParaRPr>
                    </a:p>
                    <a:p>
                      <a:pPr marL="0" indent="0">
                        <a:spcBef>
                          <a:spcPts val="0"/>
                        </a:spcBef>
                        <a:buNone/>
                      </a:pPr>
                      <a:endParaRPr lang="en-US" b="0" dirty="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190292"/>
                  </a:ext>
                </a:extLst>
              </a:tr>
            </a:tbl>
          </a:graphicData>
        </a:graphic>
      </p:graphicFrame>
      <p:sp>
        <p:nvSpPr>
          <p:cNvPr id="6" name="Rectangle 5">
            <a:extLst>
              <a:ext uri="{FF2B5EF4-FFF2-40B4-BE49-F238E27FC236}">
                <a16:creationId xmlns:a16="http://schemas.microsoft.com/office/drawing/2014/main" id="{B14E5C2A-7629-EC4F-8D5C-571FAD660BAA}"/>
              </a:ext>
            </a:extLst>
          </p:cNvPr>
          <p:cNvSpPr/>
          <p:nvPr/>
        </p:nvSpPr>
        <p:spPr>
          <a:xfrm>
            <a:off x="6859489" y="5577191"/>
            <a:ext cx="1210588" cy="646331"/>
          </a:xfrm>
          <a:prstGeom prst="rect">
            <a:avLst/>
          </a:prstGeom>
        </p:spPr>
        <p:txBody>
          <a:bodyPr wrap="none">
            <a:spAutoFit/>
          </a:bodyPr>
          <a:lstStyle/>
          <a:p>
            <a:pPr algn="l"/>
            <a:r>
              <a:rPr lang="en-US" sz="3600" b="1" dirty="0">
                <a:cs typeface="Consolas" panose="020B0609020204030204" pitchFamily="49" charset="0"/>
              </a:rPr>
              <a:t>0x18</a:t>
            </a:r>
            <a:endParaRPr lang="en-US" sz="3600" dirty="0"/>
          </a:p>
        </p:txBody>
      </p:sp>
    </p:spTree>
    <p:extLst>
      <p:ext uri="{BB962C8B-B14F-4D97-AF65-F5344CB8AC3E}">
        <p14:creationId xmlns:p14="http://schemas.microsoft.com/office/powerpoint/2010/main" val="4376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(int x, int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sum = ___?___;</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edi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edx</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movslq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(%rsi,%rdx,4),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06506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(int x, int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sum = ___?___;</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edi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edx</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movslq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into full register</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x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(%rsi,%rdx,4),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add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817221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(int x, int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sum = </a:t>
            </a:r>
            <a:r>
              <a:rPr lang="en-US" sz="2400" b="1" dirty="0">
                <a:latin typeface="Consolas" panose="020B0609020204030204" pitchFamily="49" charset="0"/>
                <a:cs typeface="Consolas" panose="020B0609020204030204" pitchFamily="49" charset="0"/>
              </a:rPr>
              <a:t>x</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sum</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edi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edx</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movslq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into full register</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x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(%rsi,%rdx,4),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add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777476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[___?___] * ___?___;</a:t>
            </a:r>
          </a:p>
          <a:p>
            <a:pPr marL="0" indent="0">
              <a:spcBef>
                <a:spcPts val="0"/>
              </a:spcBef>
              <a:buNone/>
            </a:pPr>
            <a:r>
              <a:rPr lang="en-US" sz="2400" dirty="0">
                <a:latin typeface="Consolas" panose="020B0609020204030204" pitchFamily="49" charset="0"/>
                <a:cs typeface="Consolas" panose="020B0609020204030204" pitchFamily="49" charset="0"/>
              </a:rPr>
              <a:t>    z -= ___?___;</a:t>
            </a:r>
          </a:p>
          <a:p>
            <a:pPr marL="0" indent="0">
              <a:spcBef>
                <a:spcPts val="0"/>
              </a:spcBef>
              <a:buNone/>
            </a:pPr>
            <a:r>
              <a:rPr lang="en-US" sz="2400" dirty="0">
                <a:latin typeface="Consolas" panose="020B0609020204030204" pitchFamily="49" charset="0"/>
                <a:cs typeface="Consolas" panose="020B0609020204030204" pitchFamily="49" charset="0"/>
              </a:rPr>
              <a:t>    z &gt;&gt;=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300184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[___?___] * ___?___;</a:t>
            </a:r>
          </a:p>
          <a:p>
            <a:pPr marL="0" indent="0">
              <a:spcBef>
                <a:spcPts val="0"/>
              </a:spcBef>
              <a:buNone/>
            </a:pPr>
            <a:r>
              <a:rPr lang="en-US" sz="2400" dirty="0">
                <a:latin typeface="Consolas" panose="020B0609020204030204" pitchFamily="49" charset="0"/>
                <a:cs typeface="Consolas" panose="020B0609020204030204" pitchFamily="49" charset="0"/>
              </a:rPr>
              <a:t>    z -= ___?___;</a:t>
            </a:r>
          </a:p>
          <a:p>
            <a:pPr marL="0" indent="0">
              <a:spcBef>
                <a:spcPts val="0"/>
              </a:spcBef>
              <a:buNone/>
            </a:pPr>
            <a:r>
              <a:rPr lang="en-US" sz="2400" dirty="0">
                <a:latin typeface="Consolas" panose="020B0609020204030204" pitchFamily="49" charset="0"/>
                <a:cs typeface="Consolas" panose="020B0609020204030204" pitchFamily="49" charset="0"/>
              </a:rPr>
              <a:t>    z &gt;&gt;=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y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multiply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by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[0]</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subtract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[1] from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shift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right by 2</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 add 2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899718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a:t>
            </a:r>
            <a:r>
              <a:rPr lang="en-US" sz="2400" b="1" dirty="0">
                <a:latin typeface="Consolas" panose="020B0609020204030204" pitchFamily="49" charset="0"/>
                <a:cs typeface="Consolas" panose="020B0609020204030204" pitchFamily="49" charset="0"/>
              </a:rPr>
              <a:t>0</a:t>
            </a:r>
            <a:r>
              <a:rPr lang="en-US" sz="2400" dirty="0">
                <a:latin typeface="Consolas" panose="020B0609020204030204" pitchFamily="49" charset="0"/>
                <a:cs typeface="Consolas" panose="020B0609020204030204" pitchFamily="49" charset="0"/>
              </a:rPr>
              <a:t>] * </a:t>
            </a:r>
            <a:r>
              <a:rPr lang="en-US" sz="2400" b="1" dirty="0">
                <a:latin typeface="Consolas" panose="020B0609020204030204" pitchFamily="49" charset="0"/>
                <a:cs typeface="Consolas" panose="020B0609020204030204" pitchFamily="49" charset="0"/>
              </a:rPr>
              <a:t>y</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z -= </a:t>
            </a:r>
            <a:r>
              <a:rPr lang="en-US" sz="2400" b="1" dirty="0" err="1">
                <a:latin typeface="Consolas" panose="020B0609020204030204" pitchFamily="49" charset="0"/>
                <a:cs typeface="Consolas" panose="020B0609020204030204" pitchFamily="49" charset="0"/>
              </a:rPr>
              <a:t>nums</a:t>
            </a:r>
            <a:r>
              <a:rPr lang="en-US" sz="2400" b="1" dirty="0">
                <a:latin typeface="Consolas" panose="020B0609020204030204" pitchFamily="49" charset="0"/>
                <a:cs typeface="Consolas" panose="020B0609020204030204" pitchFamily="49" charset="0"/>
              </a:rPr>
              <a:t>[1]</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z &gt;&gt;= </a:t>
            </a:r>
            <a:r>
              <a:rPr lang="en-US" sz="2400" b="1" dirty="0">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z + 2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y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multiply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by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[0]</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subtract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[1] from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shift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right by 2</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 add 2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2263040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00B0F0"/>
                </a:solidFill>
                <a:latin typeface="Consolas" panose="020B0609020204030204" pitchFamily="49" charset="0"/>
                <a:cs typeface="Consolas" panose="020B0609020204030204" pitchFamily="49" charset="0"/>
              </a:rPr>
              <a:t>0000000000401136 &lt;</a:t>
            </a:r>
            <a:r>
              <a:rPr lang="en-US" sz="2000" b="1" dirty="0" err="1">
                <a:solidFill>
                  <a:srgbClr val="00B0F0"/>
                </a:solidFill>
                <a:latin typeface="Consolas" panose="020B0609020204030204" pitchFamily="49" charset="0"/>
                <a:cs typeface="Consolas" panose="020B0609020204030204" pitchFamily="49" charset="0"/>
              </a:rPr>
              <a:t>sum_array</a:t>
            </a:r>
            <a:r>
              <a:rPr lang="en-US" sz="2000" b="1" dirty="0">
                <a:solidFill>
                  <a:srgbClr val="00B0F0"/>
                </a:solidFill>
                <a:latin typeface="Consolas" panose="020B0609020204030204" pitchFamily="49" charset="0"/>
                <a:cs typeface="Consolas" panose="020B0609020204030204" pitchFamily="49" charset="0"/>
              </a:rPr>
              <a:t>&gt;:</a:t>
            </a:r>
          </a:p>
          <a:p>
            <a:pPr marL="0" indent="0">
              <a:spcBef>
                <a:spcPts val="0"/>
              </a:spcBef>
              <a:buNone/>
            </a:pPr>
            <a:r>
              <a:rPr lang="en-US" sz="2000" dirty="0">
                <a:latin typeface="Consolas" panose="020B0609020204030204" pitchFamily="49" charset="0"/>
                <a:cs typeface="Consolas" panose="020B0609020204030204" pitchFamily="49" charset="0"/>
              </a:rPr>
              <a:t>  401136:	b8 00 00 00 00       	mov    $0x0,%eax</a:t>
            </a:r>
          </a:p>
          <a:p>
            <a:pPr marL="0" indent="0">
              <a:spcBef>
                <a:spcPts val="0"/>
              </a:spcBef>
              <a:buNone/>
            </a:pPr>
            <a:r>
              <a:rPr lang="en-US" sz="2000" dirty="0">
                <a:latin typeface="Consolas" panose="020B0609020204030204" pitchFamily="49" charset="0"/>
                <a:cs typeface="Consolas" panose="020B0609020204030204" pitchFamily="49" charset="0"/>
              </a:rPr>
              <a:t>  40113b:	</a:t>
            </a:r>
            <a:r>
              <a:rPr lang="en-US" sz="2000" dirty="0" err="1">
                <a:latin typeface="Consolas" panose="020B0609020204030204" pitchFamily="49" charset="0"/>
                <a:cs typeface="Consolas" panose="020B0609020204030204" pitchFamily="49" charset="0"/>
              </a:rPr>
              <a:t>ba</a:t>
            </a:r>
            <a:r>
              <a:rPr lang="en-US" sz="2000" dirty="0">
                <a:latin typeface="Consolas" panose="020B0609020204030204" pitchFamily="49" charset="0"/>
                <a:cs typeface="Consolas" panose="020B0609020204030204" pitchFamily="49" charset="0"/>
              </a:rPr>
              <a:t> 00 00 00 00       	mov    $0x0,%edx</a:t>
            </a:r>
          </a:p>
          <a:p>
            <a:pPr marL="0" indent="0">
              <a:spcBef>
                <a:spcPts val="0"/>
              </a:spcBef>
              <a:buNone/>
            </a:pPr>
            <a:r>
              <a:rPr lang="en-US" sz="2000" dirty="0">
                <a:latin typeface="Consolas" panose="020B0609020204030204" pitchFamily="49" charset="0"/>
                <a:cs typeface="Consolas" panose="020B0609020204030204" pitchFamily="49" charset="0"/>
              </a:rPr>
              <a:t>  401140:	39 f0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esi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401142:	7d 0b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40114f &lt;sum_array+0x19&gt;</a:t>
            </a:r>
          </a:p>
          <a:p>
            <a:pPr marL="0" indent="0">
              <a:spcBef>
                <a:spcPts val="0"/>
              </a:spcBef>
              <a:buNone/>
            </a:pPr>
            <a:r>
              <a:rPr lang="en-US" sz="2000" dirty="0">
                <a:latin typeface="Consolas" panose="020B0609020204030204" pitchFamily="49" charset="0"/>
                <a:cs typeface="Consolas" panose="020B0609020204030204" pitchFamily="49" charset="0"/>
              </a:rPr>
              <a:t>  401144:	48 63 c8             	</a:t>
            </a:r>
            <a:r>
              <a:rPr lang="en-US" sz="2000" dirty="0" err="1">
                <a:latin typeface="Consolas" panose="020B0609020204030204" pitchFamily="49" charset="0"/>
                <a:cs typeface="Consolas" panose="020B0609020204030204" pitchFamily="49" charset="0"/>
              </a:rPr>
              <a:t>movslq</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eax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401147:	03 14 8f             	add    (%rdi,%rcx,4),%</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40114a:	83 c0 01             	add    $0x1,%eax</a:t>
            </a:r>
          </a:p>
          <a:p>
            <a:pPr marL="0" indent="0">
              <a:spcBef>
                <a:spcPts val="0"/>
              </a:spcBef>
              <a:buNone/>
            </a:pPr>
            <a:r>
              <a:rPr lang="en-US" sz="2000" dirty="0">
                <a:latin typeface="Consolas" panose="020B0609020204030204" pitchFamily="49" charset="0"/>
                <a:cs typeface="Consolas" panose="020B0609020204030204" pitchFamily="49" charset="0"/>
              </a:rPr>
              <a:t>  40114d:	eb f1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401140 &lt;sum_array+0xa&gt;</a:t>
            </a:r>
          </a:p>
          <a:p>
            <a:pPr marL="0" indent="0">
              <a:spcBef>
                <a:spcPts val="0"/>
              </a:spcBef>
              <a:buNone/>
            </a:pPr>
            <a:r>
              <a:rPr lang="en-US" sz="2000" dirty="0">
                <a:latin typeface="Consolas" panose="020B0609020204030204" pitchFamily="49" charset="0"/>
                <a:cs typeface="Consolas" panose="020B0609020204030204" pitchFamily="49" charset="0"/>
              </a:rPr>
              <a:t>  40114f:	89 d0                	mov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401151:	c3                   	</a:t>
            </a:r>
            <a:r>
              <a:rPr lang="en-US" sz="2000" dirty="0" err="1">
                <a:latin typeface="Consolas" panose="020B0609020204030204" pitchFamily="49" charset="0"/>
                <a:cs typeface="Consolas" panose="020B0609020204030204" pitchFamily="49" charset="0"/>
              </a:rPr>
              <a:t>retq</a:t>
            </a:r>
            <a:endParaRPr lang="en-US" sz="2000" dirty="0">
              <a:latin typeface="Consolas" panose="020B0609020204030204" pitchFamily="49" charset="0"/>
              <a:cs typeface="Consolas" panose="020B0609020204030204" pitchFamily="49" charset="0"/>
            </a:endParaRP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a:off x="152400" y="3581400"/>
            <a:ext cx="67056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2"/>
            <a:ext cx="5562600" cy="923330"/>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dirty="0">
                <a:solidFill>
                  <a:schemeClr val="tx1"/>
                </a:solidFill>
              </a:rPr>
              <a:t>We’re 1/2 of the way to understanding assembly! </a:t>
            </a:r>
            <a:r>
              <a:rPr lang="en-US" sz="2000" b="1" dirty="0">
                <a:solidFill>
                  <a:schemeClr val="tx1"/>
                </a:solidFill>
              </a:rPr>
              <a:t>What looks understandable right now?</a:t>
            </a:r>
          </a:p>
        </p:txBody>
      </p:sp>
      <p:pic>
        <p:nvPicPr>
          <p:cNvPr id="4" name="Picture 3">
            <a:extLst>
              <a:ext uri="{FF2B5EF4-FFF2-40B4-BE49-F238E27FC236}">
                <a16:creationId xmlns:a16="http://schemas.microsoft.com/office/drawing/2014/main" id="{31748E3C-E9ED-4C31-E674-95A915876A69}"/>
              </a:ext>
            </a:extLst>
          </p:cNvPr>
          <p:cNvPicPr>
            <a:picLocks noChangeAspect="1"/>
          </p:cNvPicPr>
          <p:nvPr/>
        </p:nvPicPr>
        <p:blipFill>
          <a:blip r:embed="rId2"/>
          <a:stretch>
            <a:fillRect/>
          </a:stretch>
        </p:blipFill>
        <p:spPr>
          <a:xfrm>
            <a:off x="11074473" y="5562598"/>
            <a:ext cx="958502" cy="833329"/>
          </a:xfrm>
          <a:prstGeom prst="rect">
            <a:avLst/>
          </a:prstGeom>
        </p:spPr>
      </p:pic>
    </p:spTree>
    <p:extLst>
      <p:ext uri="{BB962C8B-B14F-4D97-AF65-F5344CB8AC3E}">
        <p14:creationId xmlns:p14="http://schemas.microsoft.com/office/powerpoint/2010/main" val="419811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1FEE-C866-384D-BE75-74839B113FF4}"/>
              </a:ext>
            </a:extLst>
          </p:cNvPr>
          <p:cNvSpPr>
            <a:spLocks noGrp="1"/>
          </p:cNvSpPr>
          <p:nvPr>
            <p:ph type="title"/>
          </p:nvPr>
        </p:nvSpPr>
        <p:spPr/>
        <p:txBody>
          <a:bodyPr/>
          <a:lstStyle/>
          <a:p>
            <a:r>
              <a:rPr lang="en-US" dirty="0"/>
              <a:t>Executing Instructions</a:t>
            </a:r>
          </a:p>
        </p:txBody>
      </p:sp>
      <p:sp>
        <p:nvSpPr>
          <p:cNvPr id="3" name="Content Placeholder 2">
            <a:extLst>
              <a:ext uri="{FF2B5EF4-FFF2-40B4-BE49-F238E27FC236}">
                <a16:creationId xmlns:a16="http://schemas.microsoft.com/office/drawing/2014/main" id="{7C044C2A-2DA8-3348-8CB4-238138111AA8}"/>
              </a:ext>
            </a:extLst>
          </p:cNvPr>
          <p:cNvSpPr>
            <a:spLocks noGrp="1"/>
          </p:cNvSpPr>
          <p:nvPr>
            <p:ph idx="1"/>
          </p:nvPr>
        </p:nvSpPr>
        <p:spPr/>
        <p:txBody>
          <a:bodyPr anchor="ctr"/>
          <a:lstStyle/>
          <a:p>
            <a:pPr marL="0" lvl="0" indent="0" algn="ctr">
              <a:buNone/>
            </a:pPr>
            <a:r>
              <a:rPr lang="en-US" sz="5400" dirty="0">
                <a:solidFill>
                  <a:srgbClr val="C00000"/>
                </a:solidFill>
              </a:rPr>
              <a:t>What does it mean for a program</a:t>
            </a:r>
            <a:br>
              <a:rPr lang="en-US" sz="5400" dirty="0">
                <a:solidFill>
                  <a:srgbClr val="C00000"/>
                </a:solidFill>
              </a:rPr>
            </a:br>
            <a:r>
              <a:rPr lang="en-US" sz="5400" dirty="0">
                <a:solidFill>
                  <a:srgbClr val="C00000"/>
                </a:solidFill>
              </a:rPr>
              <a:t>to execute?</a:t>
            </a:r>
          </a:p>
        </p:txBody>
      </p:sp>
    </p:spTree>
    <p:extLst>
      <p:ext uri="{BB962C8B-B14F-4D97-AF65-F5344CB8AC3E}">
        <p14:creationId xmlns:p14="http://schemas.microsoft.com/office/powerpoint/2010/main" val="40907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E894E-A47F-C947-AB42-536C50655589}"/>
              </a:ext>
            </a:extLst>
          </p:cNvPr>
          <p:cNvSpPr>
            <a:spLocks noGrp="1"/>
          </p:cNvSpPr>
          <p:nvPr>
            <p:ph type="title"/>
          </p:nvPr>
        </p:nvSpPr>
        <p:spPr/>
        <p:txBody>
          <a:bodyPr/>
          <a:lstStyle/>
          <a:p>
            <a:r>
              <a:rPr lang="en-US" dirty="0"/>
              <a:t>Executing Instructions</a:t>
            </a:r>
          </a:p>
        </p:txBody>
      </p:sp>
      <p:sp>
        <p:nvSpPr>
          <p:cNvPr id="3" name="Content Placeholder 2">
            <a:extLst>
              <a:ext uri="{FF2B5EF4-FFF2-40B4-BE49-F238E27FC236}">
                <a16:creationId xmlns:a16="http://schemas.microsoft.com/office/drawing/2014/main" id="{551FBFD7-ABC7-2F48-BD7E-60E04648ADCC}"/>
              </a:ext>
            </a:extLst>
          </p:cNvPr>
          <p:cNvSpPr>
            <a:spLocks noGrp="1"/>
          </p:cNvSpPr>
          <p:nvPr>
            <p:ph idx="1"/>
          </p:nvPr>
        </p:nvSpPr>
        <p:spPr>
          <a:xfrm>
            <a:off x="152400" y="1295400"/>
            <a:ext cx="11811000" cy="5562600"/>
          </a:xfrm>
        </p:spPr>
        <p:txBody>
          <a:bodyPr/>
          <a:lstStyle/>
          <a:p>
            <a:pPr marL="0" indent="0">
              <a:buNone/>
            </a:pPr>
            <a:r>
              <a:rPr lang="en-US" dirty="0"/>
              <a:t>So far:</a:t>
            </a:r>
          </a:p>
          <a:p>
            <a:r>
              <a:rPr lang="en-US" dirty="0"/>
              <a:t>Program values can be stored in memory or registers.</a:t>
            </a:r>
          </a:p>
          <a:p>
            <a:r>
              <a:rPr lang="en-US" dirty="0"/>
              <a:t>Assembly instructions read/write values back and forth</a:t>
            </a:r>
            <a:br>
              <a:rPr lang="en-US" dirty="0"/>
            </a:br>
            <a:r>
              <a:rPr lang="en-US" dirty="0"/>
              <a:t>between registers and main memory.</a:t>
            </a:r>
          </a:p>
          <a:p>
            <a:r>
              <a:rPr lang="en-US" dirty="0"/>
              <a:t>Assembly instructions are</a:t>
            </a:r>
            <a:r>
              <a:rPr lang="en-US" b="1" dirty="0"/>
              <a:t> also stored in memory</a:t>
            </a:r>
            <a:r>
              <a:rPr lang="en-US" dirty="0"/>
              <a:t>.</a:t>
            </a:r>
          </a:p>
          <a:p>
            <a:endParaRPr lang="en-US" dirty="0"/>
          </a:p>
          <a:p>
            <a:pPr marL="0" indent="0">
              <a:buNone/>
            </a:pPr>
            <a:r>
              <a:rPr lang="en-US" dirty="0"/>
              <a:t>Today:</a:t>
            </a:r>
          </a:p>
          <a:p>
            <a:r>
              <a:rPr lang="en-US" b="1" dirty="0"/>
              <a:t>Who controls the instructions</a:t>
            </a:r>
            <a:r>
              <a:rPr lang="en-US" dirty="0"/>
              <a:t>?</a:t>
            </a:r>
            <a:br>
              <a:rPr lang="en-US" dirty="0"/>
            </a:br>
            <a:r>
              <a:rPr lang="en-US" dirty="0"/>
              <a:t>How do we know what to do now or next?</a:t>
            </a:r>
          </a:p>
          <a:p>
            <a:pPr marL="0" indent="0">
              <a:buNone/>
            </a:pPr>
            <a:r>
              <a:rPr lang="en-US" dirty="0"/>
              <a:t>Answer:</a:t>
            </a:r>
          </a:p>
          <a:p>
            <a:r>
              <a:rPr lang="en-US" dirty="0"/>
              <a:t>The </a:t>
            </a:r>
            <a:r>
              <a:rPr lang="en-US" b="1" dirty="0"/>
              <a:t>program counter</a:t>
            </a:r>
            <a:r>
              <a:rPr lang="en-US" dirty="0"/>
              <a:t>, stored in %rip.    </a:t>
            </a:r>
          </a:p>
        </p:txBody>
      </p:sp>
      <p:graphicFrame>
        <p:nvGraphicFramePr>
          <p:cNvPr id="4" name="Table 3">
            <a:extLst>
              <a:ext uri="{FF2B5EF4-FFF2-40B4-BE49-F238E27FC236}">
                <a16:creationId xmlns:a16="http://schemas.microsoft.com/office/drawing/2014/main" id="{50B92AFC-E617-CA4F-90C1-7A780A0C2558}"/>
              </a:ext>
            </a:extLst>
          </p:cNvPr>
          <p:cNvGraphicFramePr>
            <a:graphicFrameLocks noGrp="1"/>
          </p:cNvGraphicFramePr>
          <p:nvPr>
            <p:custDataLst>
              <p:tags r:id="rId1"/>
            </p:custDataLst>
          </p:nvPr>
        </p:nvGraphicFramePr>
        <p:xfrm>
          <a:off x="9562261" y="376245"/>
          <a:ext cx="2011680" cy="6253155"/>
        </p:xfrm>
        <a:graphic>
          <a:graphicData uri="http://schemas.openxmlformats.org/drawingml/2006/table">
            <a:tbl>
              <a:tblPr firstRow="1" bandRow="1">
                <a:tableStyleId>{5940675A-B579-460E-94D1-54222C63F5DA}</a:tableStyleId>
              </a:tblPr>
              <a:tblGrid>
                <a:gridCol w="10058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tblGrid>
              <a:tr h="351582">
                <a:tc>
                  <a:txBody>
                    <a:bodyPr/>
                    <a:lstStyle/>
                    <a:p>
                      <a:r>
                        <a:rPr lang="en-US" cap="none" dirty="0">
                          <a:solidFill>
                            <a:schemeClr val="tx1"/>
                          </a:solidFill>
                          <a:latin typeface="Consolas" panose="020B0609020204030204" pitchFamily="49" charset="0"/>
                          <a:cs typeface="Consolas" panose="020B0609020204030204" pitchFamily="49" charset="0"/>
                        </a:rPr>
                        <a:t>4004fd</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fa </a:t>
                      </a:r>
                      <a:endParaRPr lang="en-US" dirty="0">
                        <a:solidFill>
                          <a:schemeClr val="tx1"/>
                        </a:solidFill>
                      </a:endParaRPr>
                    </a:p>
                  </a:txBody>
                  <a:tcPr>
                    <a:solidFill>
                      <a:schemeClr val="bg1"/>
                    </a:solidFill>
                  </a:tcPr>
                </a:tc>
                <a:extLst>
                  <a:ext uri="{0D108BD9-81ED-4DB2-BD59-A6C34878D82A}">
                    <a16:rowId xmlns:a16="http://schemas.microsoft.com/office/drawing/2014/main" val="10000"/>
                  </a:ext>
                </a:extLst>
              </a:tr>
              <a:tr h="400995">
                <a:tc>
                  <a:txBody>
                    <a:bodyPr/>
                    <a:lstStyle/>
                    <a:p>
                      <a:r>
                        <a:rPr lang="en-US" cap="none" dirty="0">
                          <a:solidFill>
                            <a:schemeClr val="tx1"/>
                          </a:solidFill>
                          <a:latin typeface="Consolas" panose="020B0609020204030204" pitchFamily="49" charset="0"/>
                          <a:cs typeface="Consolas" panose="020B0609020204030204" pitchFamily="49" charset="0"/>
                        </a:rPr>
                        <a:t>4004fc</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err="1">
                          <a:solidFill>
                            <a:schemeClr val="tx1"/>
                          </a:solidFill>
                          <a:latin typeface="Consolas" panose="020B0609020204030204" pitchFamily="49" charset="0"/>
                          <a:cs typeface="Consolas" panose="020B0609020204030204" pitchFamily="49" charset="0"/>
                        </a:rPr>
                        <a:t>eb</a:t>
                      </a:r>
                      <a:r>
                        <a:rPr lang="en-US" cap="none" dirty="0">
                          <a:solidFill>
                            <a:schemeClr val="tx1"/>
                          </a:solidFill>
                          <a:latin typeface="Consolas" panose="020B0609020204030204" pitchFamily="49" charset="0"/>
                          <a:cs typeface="Consolas" panose="020B0609020204030204" pitchFamily="49" charset="0"/>
                        </a:rPr>
                        <a:t> </a:t>
                      </a:r>
                      <a:endParaRPr lang="en-US" dirty="0">
                        <a:solidFill>
                          <a:schemeClr val="tx1"/>
                        </a:solidFill>
                      </a:endParaRPr>
                    </a:p>
                  </a:txBody>
                  <a:tcPr>
                    <a:solidFill>
                      <a:schemeClr val="bg1"/>
                    </a:solidFill>
                  </a:tcPr>
                </a:tc>
                <a:extLst>
                  <a:ext uri="{0D108BD9-81ED-4DB2-BD59-A6C34878D82A}">
                    <a16:rowId xmlns:a16="http://schemas.microsoft.com/office/drawing/2014/main" val="10001"/>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4004fb</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01</a:t>
                      </a:r>
                      <a:endParaRPr lang="en-US" dirty="0">
                        <a:solidFill>
                          <a:schemeClr val="tx1"/>
                        </a:solidFill>
                      </a:endParaRPr>
                    </a:p>
                  </a:txBody>
                  <a:tcPr>
                    <a:solidFill>
                      <a:schemeClr val="bg1"/>
                    </a:solidFill>
                  </a:tcPr>
                </a:tc>
                <a:extLst>
                  <a:ext uri="{0D108BD9-81ED-4DB2-BD59-A6C34878D82A}">
                    <a16:rowId xmlns:a16="http://schemas.microsoft.com/office/drawing/2014/main" val="10002"/>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4004fa</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fc </a:t>
                      </a:r>
                      <a:endParaRPr lang="en-US" dirty="0">
                        <a:solidFill>
                          <a:schemeClr val="tx1"/>
                        </a:solidFill>
                      </a:endParaRPr>
                    </a:p>
                  </a:txBody>
                  <a:tcPr>
                    <a:solidFill>
                      <a:schemeClr val="bg1"/>
                    </a:solidFill>
                  </a:tcPr>
                </a:tc>
                <a:extLst>
                  <a:ext uri="{0D108BD9-81ED-4DB2-BD59-A6C34878D82A}">
                    <a16:rowId xmlns:a16="http://schemas.microsoft.com/office/drawing/2014/main" val="10003"/>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4004f9</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45 </a:t>
                      </a:r>
                      <a:endParaRPr lang="en-US" dirty="0">
                        <a:solidFill>
                          <a:schemeClr val="tx1"/>
                        </a:solidFill>
                      </a:endParaRPr>
                    </a:p>
                  </a:txBody>
                  <a:tcPr>
                    <a:solidFill>
                      <a:schemeClr val="bg1"/>
                    </a:solidFill>
                  </a:tcPr>
                </a:tc>
                <a:extLst>
                  <a:ext uri="{0D108BD9-81ED-4DB2-BD59-A6C34878D82A}">
                    <a16:rowId xmlns:a16="http://schemas.microsoft.com/office/drawing/2014/main" val="10004"/>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4004f8</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83 </a:t>
                      </a:r>
                      <a:endParaRPr lang="en-US" dirty="0">
                        <a:solidFill>
                          <a:schemeClr val="tx1"/>
                        </a:solidFill>
                      </a:endParaRPr>
                    </a:p>
                  </a:txBody>
                  <a:tcPr>
                    <a:solidFill>
                      <a:schemeClr val="bg1"/>
                    </a:solidFill>
                  </a:tcPr>
                </a:tc>
                <a:extLst>
                  <a:ext uri="{0D108BD9-81ED-4DB2-BD59-A6C34878D82A}">
                    <a16:rowId xmlns:a16="http://schemas.microsoft.com/office/drawing/2014/main" val="10005"/>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4004f7</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6"/>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4004f6</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7"/>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4004f5</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8"/>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4004f4</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00 </a:t>
                      </a:r>
                      <a:endParaRPr lang="en-US" dirty="0">
                        <a:solidFill>
                          <a:schemeClr val="tx1"/>
                        </a:solidFill>
                      </a:endParaRPr>
                    </a:p>
                  </a:txBody>
                  <a:tcPr>
                    <a:solidFill>
                      <a:schemeClr val="bg1"/>
                    </a:solidFill>
                  </a:tcPr>
                </a:tc>
                <a:extLst>
                  <a:ext uri="{0D108BD9-81ED-4DB2-BD59-A6C34878D82A}">
                    <a16:rowId xmlns:a16="http://schemas.microsoft.com/office/drawing/2014/main" val="10009"/>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4004f3</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fc</a:t>
                      </a:r>
                      <a:endParaRPr lang="en-US" dirty="0">
                        <a:solidFill>
                          <a:schemeClr val="tx1"/>
                        </a:solidFill>
                      </a:endParaRPr>
                    </a:p>
                  </a:txBody>
                  <a:tcPr>
                    <a:solidFill>
                      <a:schemeClr val="bg1"/>
                    </a:solidFill>
                  </a:tcPr>
                </a:tc>
                <a:extLst>
                  <a:ext uri="{0D108BD9-81ED-4DB2-BD59-A6C34878D82A}">
                    <a16:rowId xmlns:a16="http://schemas.microsoft.com/office/drawing/2014/main" val="10010"/>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4004f2</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45 </a:t>
                      </a:r>
                      <a:endParaRPr lang="en-US" dirty="0">
                        <a:solidFill>
                          <a:schemeClr val="tx1"/>
                        </a:solidFill>
                      </a:endParaRPr>
                    </a:p>
                  </a:txBody>
                  <a:tcPr>
                    <a:solidFill>
                      <a:schemeClr val="bg1"/>
                    </a:solidFill>
                  </a:tcPr>
                </a:tc>
                <a:extLst>
                  <a:ext uri="{0D108BD9-81ED-4DB2-BD59-A6C34878D82A}">
                    <a16:rowId xmlns:a16="http://schemas.microsoft.com/office/drawing/2014/main" val="10011"/>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4004f1</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cap="none" dirty="0">
                          <a:solidFill>
                            <a:schemeClr val="tx1"/>
                          </a:solidFill>
                          <a:latin typeface="Consolas" panose="020B0609020204030204" pitchFamily="49" charset="0"/>
                          <a:cs typeface="Consolas" panose="020B0609020204030204" pitchFamily="49" charset="0"/>
                        </a:rPr>
                        <a:t>c7 </a:t>
                      </a:r>
                      <a:endParaRPr lang="en-US" dirty="0">
                        <a:solidFill>
                          <a:schemeClr val="tx1"/>
                        </a:solidFill>
                      </a:endParaRPr>
                    </a:p>
                  </a:txBody>
                  <a:tcPr>
                    <a:solidFill>
                      <a:schemeClr val="bg1"/>
                    </a:solidFill>
                  </a:tcPr>
                </a:tc>
                <a:extLst>
                  <a:ext uri="{0D108BD9-81ED-4DB2-BD59-A6C34878D82A}">
                    <a16:rowId xmlns:a16="http://schemas.microsoft.com/office/drawing/2014/main" val="10012"/>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4004f0</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dirty="0">
                          <a:solidFill>
                            <a:schemeClr val="tx1"/>
                          </a:solidFill>
                        </a:rPr>
                        <a:t>e5</a:t>
                      </a:r>
                    </a:p>
                  </a:txBody>
                  <a:tcPr>
                    <a:solidFill>
                      <a:schemeClr val="bg1"/>
                    </a:solidFill>
                  </a:tcPr>
                </a:tc>
                <a:extLst>
                  <a:ext uri="{0D108BD9-81ED-4DB2-BD59-A6C34878D82A}">
                    <a16:rowId xmlns:a16="http://schemas.microsoft.com/office/drawing/2014/main" val="10013"/>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4004ef</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89 </a:t>
                      </a:r>
                      <a:endParaRPr lang="en-US" dirty="0">
                        <a:solidFill>
                          <a:schemeClr val="tx1"/>
                        </a:solidFill>
                      </a:endParaRPr>
                    </a:p>
                  </a:txBody>
                  <a:tcPr>
                    <a:solidFill>
                      <a:schemeClr val="bg1"/>
                    </a:solidFill>
                  </a:tcPr>
                </a:tc>
                <a:extLst>
                  <a:ext uri="{0D108BD9-81ED-4DB2-BD59-A6C34878D82A}">
                    <a16:rowId xmlns:a16="http://schemas.microsoft.com/office/drawing/2014/main" val="10014"/>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4004ee</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48</a:t>
                      </a:r>
                      <a:endParaRPr lang="en-US" dirty="0">
                        <a:solidFill>
                          <a:schemeClr val="tx1"/>
                        </a:solidFill>
                      </a:endParaRPr>
                    </a:p>
                  </a:txBody>
                  <a:tcPr>
                    <a:solidFill>
                      <a:schemeClr val="bg1"/>
                    </a:solidFill>
                  </a:tcPr>
                </a:tc>
                <a:extLst>
                  <a:ext uri="{0D108BD9-81ED-4DB2-BD59-A6C34878D82A}">
                    <a16:rowId xmlns:a16="http://schemas.microsoft.com/office/drawing/2014/main" val="10015"/>
                  </a:ext>
                </a:extLst>
              </a:tr>
              <a:tr h="351582">
                <a:tc>
                  <a:txBody>
                    <a:bodyPr/>
                    <a:lstStyle/>
                    <a:p>
                      <a:r>
                        <a:rPr lang="en-US" cap="none" dirty="0">
                          <a:solidFill>
                            <a:schemeClr val="tx1"/>
                          </a:solidFill>
                          <a:latin typeface="Consolas" panose="020B0609020204030204" pitchFamily="49" charset="0"/>
                          <a:cs typeface="Consolas" panose="020B0609020204030204" pitchFamily="49" charset="0"/>
                        </a:rPr>
                        <a:t>4004ed</a:t>
                      </a:r>
                      <a:endParaRPr lang="en-US" dirty="0">
                        <a:solidFill>
                          <a:schemeClr val="tx1"/>
                        </a:solidFill>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cap="none" dirty="0">
                          <a:solidFill>
                            <a:schemeClr val="tx1"/>
                          </a:solidFill>
                          <a:latin typeface="Consolas" panose="020B0609020204030204" pitchFamily="49" charset="0"/>
                          <a:cs typeface="Consolas" panose="020B0609020204030204" pitchFamily="49" charset="0"/>
                        </a:rPr>
                        <a:t>55</a:t>
                      </a:r>
                      <a:endParaRPr lang="en-US" dirty="0">
                        <a:solidFill>
                          <a:schemeClr val="tx1"/>
                        </a:solidFill>
                      </a:endParaRPr>
                    </a:p>
                  </a:txBody>
                  <a:tcPr>
                    <a:solidFill>
                      <a:schemeClr val="bg1"/>
                    </a:solidFill>
                  </a:tcPr>
                </a:tc>
                <a:extLst>
                  <a:ext uri="{0D108BD9-81ED-4DB2-BD59-A6C34878D82A}">
                    <a16:rowId xmlns:a16="http://schemas.microsoft.com/office/drawing/2014/main" val="10016"/>
                  </a:ext>
                </a:extLst>
              </a:tr>
            </a:tbl>
          </a:graphicData>
        </a:graphic>
      </p:graphicFrame>
      <p:cxnSp>
        <p:nvCxnSpPr>
          <p:cNvPr id="5" name="Straight Arrow Connector 4">
            <a:extLst>
              <a:ext uri="{FF2B5EF4-FFF2-40B4-BE49-F238E27FC236}">
                <a16:creationId xmlns:a16="http://schemas.microsoft.com/office/drawing/2014/main" id="{DF39FAFA-3913-0A42-9113-EB6BB431D010}"/>
              </a:ext>
            </a:extLst>
          </p:cNvPr>
          <p:cNvCxnSpPr/>
          <p:nvPr>
            <p:custDataLst>
              <p:tags r:id="rId2"/>
            </p:custDataLst>
          </p:nvPr>
        </p:nvCxnSpPr>
        <p:spPr>
          <a:xfrm flipV="1">
            <a:off x="9448800" y="5349240"/>
            <a:ext cx="10757" cy="1280160"/>
          </a:xfrm>
          <a:prstGeom prst="straightConnector1">
            <a:avLst/>
          </a:prstGeom>
          <a:ln>
            <a:tailEnd type="triangle" w="lg" len="med"/>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03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4725-334C-FF41-A4F1-74F1AB70F005}"/>
              </a:ext>
            </a:extLst>
          </p:cNvPr>
          <p:cNvSpPr>
            <a:spLocks noGrp="1"/>
          </p:cNvSpPr>
          <p:nvPr>
            <p:ph type="title"/>
          </p:nvPr>
        </p:nvSpPr>
        <p:spPr/>
        <p:txBody>
          <a:bodyPr/>
          <a:lstStyle/>
          <a:p>
            <a:r>
              <a:rPr lang="en-US" dirty="0"/>
              <a:t>Register Responsibilities</a:t>
            </a:r>
          </a:p>
        </p:txBody>
      </p:sp>
      <p:sp>
        <p:nvSpPr>
          <p:cNvPr id="3" name="Content Placeholder 2">
            <a:extLst>
              <a:ext uri="{FF2B5EF4-FFF2-40B4-BE49-F238E27FC236}">
                <a16:creationId xmlns:a16="http://schemas.microsoft.com/office/drawing/2014/main" id="{74B8B470-26E1-B543-96DA-220BB098672D}"/>
              </a:ext>
            </a:extLst>
          </p:cNvPr>
          <p:cNvSpPr>
            <a:spLocks noGrp="1"/>
          </p:cNvSpPr>
          <p:nvPr>
            <p:ph idx="1"/>
          </p:nvPr>
        </p:nvSpPr>
        <p:spPr/>
        <p:txBody>
          <a:bodyPr/>
          <a:lstStyle/>
          <a:p>
            <a:pPr marL="0" indent="0">
              <a:buNone/>
            </a:pPr>
            <a:r>
              <a:rPr lang="en-US" dirty="0"/>
              <a:t>Some registers take on special responsibilities during program execution.</a:t>
            </a:r>
          </a:p>
          <a:p>
            <a:r>
              <a:rPr lang="en-US" b="1" dirty="0">
                <a:solidFill>
                  <a:schemeClr val="bg1">
                    <a:lumMod val="85000"/>
                  </a:schemeClr>
                </a:solidFill>
              </a:rPr>
              <a:t>%</a:t>
            </a:r>
            <a:r>
              <a:rPr lang="en-US" b="1" dirty="0" err="1">
                <a:solidFill>
                  <a:schemeClr val="bg1">
                    <a:lumMod val="85000"/>
                  </a:schemeClr>
                </a:solidFill>
              </a:rPr>
              <a:t>rax</a:t>
            </a:r>
            <a:r>
              <a:rPr lang="en-US" dirty="0">
                <a:solidFill>
                  <a:schemeClr val="bg1">
                    <a:lumMod val="85000"/>
                  </a:schemeClr>
                </a:solidFill>
              </a:rPr>
              <a:t> stores the return value</a:t>
            </a:r>
          </a:p>
          <a:p>
            <a:r>
              <a:rPr lang="en-US" b="1" dirty="0">
                <a:solidFill>
                  <a:schemeClr val="bg1">
                    <a:lumMod val="85000"/>
                  </a:schemeClr>
                </a:solidFill>
              </a:rPr>
              <a:t>%</a:t>
            </a:r>
            <a:r>
              <a:rPr lang="en-US" b="1" dirty="0" err="1">
                <a:solidFill>
                  <a:schemeClr val="bg1">
                    <a:lumMod val="85000"/>
                  </a:schemeClr>
                </a:solidFill>
              </a:rPr>
              <a:t>rdi</a:t>
            </a:r>
            <a:r>
              <a:rPr lang="en-US" b="1" dirty="0">
                <a:solidFill>
                  <a:schemeClr val="bg1">
                    <a:lumMod val="85000"/>
                  </a:schemeClr>
                </a:solidFill>
              </a:rPr>
              <a:t> </a:t>
            </a:r>
            <a:r>
              <a:rPr lang="en-US" dirty="0">
                <a:solidFill>
                  <a:schemeClr val="bg1">
                    <a:lumMod val="85000"/>
                  </a:schemeClr>
                </a:solidFill>
              </a:rPr>
              <a:t>stores the first parameter to a function</a:t>
            </a:r>
          </a:p>
          <a:p>
            <a:r>
              <a:rPr lang="en-US" b="1" dirty="0">
                <a:solidFill>
                  <a:schemeClr val="bg1">
                    <a:lumMod val="85000"/>
                  </a:schemeClr>
                </a:solidFill>
              </a:rPr>
              <a:t>%</a:t>
            </a:r>
            <a:r>
              <a:rPr lang="en-US" b="1" dirty="0" err="1">
                <a:solidFill>
                  <a:schemeClr val="bg1">
                    <a:lumMod val="85000"/>
                  </a:schemeClr>
                </a:solidFill>
              </a:rPr>
              <a:t>rsi</a:t>
            </a:r>
            <a:r>
              <a:rPr lang="en-US" dirty="0">
                <a:solidFill>
                  <a:schemeClr val="bg1">
                    <a:lumMod val="85000"/>
                  </a:schemeClr>
                </a:solidFill>
              </a:rPr>
              <a:t> stores the second parameter to a function</a:t>
            </a:r>
          </a:p>
          <a:p>
            <a:r>
              <a:rPr lang="en-US" b="1" dirty="0">
                <a:solidFill>
                  <a:schemeClr val="bg1">
                    <a:lumMod val="85000"/>
                  </a:schemeClr>
                </a:solidFill>
              </a:rPr>
              <a:t>%</a:t>
            </a:r>
            <a:r>
              <a:rPr lang="en-US" b="1" dirty="0" err="1">
                <a:solidFill>
                  <a:schemeClr val="bg1">
                    <a:lumMod val="85000"/>
                  </a:schemeClr>
                </a:solidFill>
              </a:rPr>
              <a:t>rdx</a:t>
            </a:r>
            <a:r>
              <a:rPr lang="en-US" dirty="0">
                <a:solidFill>
                  <a:schemeClr val="bg1">
                    <a:lumMod val="85000"/>
                  </a:schemeClr>
                </a:solidFill>
              </a:rPr>
              <a:t> stores the third parameter to a function</a:t>
            </a:r>
            <a:endParaRPr lang="en-US" b="1" dirty="0">
              <a:solidFill>
                <a:schemeClr val="bg1">
                  <a:lumMod val="85000"/>
                </a:schemeClr>
              </a:solidFill>
            </a:endParaRPr>
          </a:p>
          <a:p>
            <a:r>
              <a:rPr lang="en-US" b="1" dirty="0"/>
              <a:t>%rip </a:t>
            </a:r>
            <a:r>
              <a:rPr lang="en-US" dirty="0"/>
              <a:t>stores the address of the next instruction to execute</a:t>
            </a:r>
          </a:p>
          <a:p>
            <a:r>
              <a:rPr lang="en-US" b="1" dirty="0">
                <a:solidFill>
                  <a:schemeClr val="bg1">
                    <a:lumMod val="85000"/>
                  </a:schemeClr>
                </a:solidFill>
              </a:rPr>
              <a:t>%</a:t>
            </a:r>
            <a:r>
              <a:rPr lang="en-US" b="1" dirty="0" err="1">
                <a:solidFill>
                  <a:schemeClr val="bg1">
                    <a:lumMod val="85000"/>
                  </a:schemeClr>
                </a:solidFill>
              </a:rPr>
              <a:t>rsp</a:t>
            </a:r>
            <a:r>
              <a:rPr lang="en-US" dirty="0">
                <a:solidFill>
                  <a:schemeClr val="bg1">
                    <a:lumMod val="85000"/>
                  </a:schemeClr>
                </a:solidFill>
              </a:rPr>
              <a:t> stores the address of the current top of the stack</a:t>
            </a:r>
          </a:p>
          <a:p>
            <a:endParaRPr lang="en-US" b="1" dirty="0"/>
          </a:p>
          <a:p>
            <a:pPr marL="0" indent="0">
              <a:buNone/>
            </a:pPr>
            <a:r>
              <a:rPr lang="en-US" dirty="0"/>
              <a:t>See the x86-64 Guide and Reference Sheet on the Resources webpage for more!</a:t>
            </a:r>
          </a:p>
        </p:txBody>
      </p:sp>
    </p:spTree>
    <p:extLst>
      <p:ext uri="{BB962C8B-B14F-4D97-AF65-F5344CB8AC3E}">
        <p14:creationId xmlns:p14="http://schemas.microsoft.com/office/powerpoint/2010/main" val="1627859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Instructions Are Just Bytes!</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41952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48768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48768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6096000" y="2866307"/>
            <a:ext cx="1" cy="7150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48768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48745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48768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60937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Right Arrow 31">
            <a:extLst>
              <a:ext uri="{FF2B5EF4-FFF2-40B4-BE49-F238E27FC236}">
                <a16:creationId xmlns:a16="http://schemas.microsoft.com/office/drawing/2014/main" id="{63D79839-E546-4F46-8BEE-F6EE207A7614}"/>
              </a:ext>
            </a:extLst>
          </p:cNvPr>
          <p:cNvSpPr/>
          <p:nvPr/>
        </p:nvSpPr>
        <p:spPr>
          <a:xfrm>
            <a:off x="3196197" y="5554551"/>
            <a:ext cx="1375803" cy="3077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2BE9665-D0A5-1C4B-9C27-FE37A1A66FE8}"/>
              </a:ext>
            </a:extLst>
          </p:cNvPr>
          <p:cNvSpPr/>
          <p:nvPr/>
        </p:nvSpPr>
        <p:spPr>
          <a:xfrm>
            <a:off x="1524000" y="5373469"/>
            <a:ext cx="1672197" cy="646331"/>
          </a:xfrm>
          <a:prstGeom prst="rect">
            <a:avLst/>
          </a:prstGeom>
        </p:spPr>
        <p:txBody>
          <a:bodyPr wrap="square">
            <a:spAutoFit/>
          </a:bodyPr>
          <a:lstStyle/>
          <a:p>
            <a:pPr algn="ctr"/>
            <a:r>
              <a:rPr lang="en-US" dirty="0"/>
              <a:t>Machine code instructions</a:t>
            </a:r>
          </a:p>
        </p:txBody>
      </p:sp>
      <p:sp>
        <p:nvSpPr>
          <p:cNvPr id="13" name="TextBox 12">
            <a:extLst>
              <a:ext uri="{FF2B5EF4-FFF2-40B4-BE49-F238E27FC236}">
                <a16:creationId xmlns:a16="http://schemas.microsoft.com/office/drawing/2014/main" id="{BE314DD7-4961-1840-9288-6A8890C97BF7}"/>
              </a:ext>
            </a:extLst>
          </p:cNvPr>
          <p:cNvSpPr txBox="1"/>
          <p:nvPr/>
        </p:nvSpPr>
        <p:spPr>
          <a:xfrm>
            <a:off x="5302549" y="1592039"/>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4122534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0" y="1447800"/>
            <a:ext cx="6248400" cy="1569660"/>
          </a:xfrm>
          <a:prstGeom prst="rect">
            <a:avLst/>
          </a:prstGeom>
        </p:spPr>
        <p:txBody>
          <a:bodyPr wrap="square">
            <a:spAutoFit/>
          </a:bodyPr>
          <a:lstStyle/>
          <a:p>
            <a:pPr algn="l"/>
            <a:r>
              <a:rPr lang="en-US" sz="1600" dirty="0">
                <a:latin typeface="Consolas" panose="020B0609020204030204" pitchFamily="49" charset="0"/>
                <a:cs typeface="Consolas" panose="020B0609020204030204" pitchFamily="49" charset="0"/>
              </a:rPr>
              <a:t>00000000004004ed &lt;loop&gt;:</a:t>
            </a:r>
          </a:p>
          <a:p>
            <a:pPr algn="l"/>
            <a:r>
              <a:rPr lang="en-US" sz="1600" dirty="0">
                <a:solidFill>
                  <a:srgbClr val="FF0000"/>
                </a:solidFill>
                <a:latin typeface="Consolas" panose="020B0609020204030204" pitchFamily="49" charset="0"/>
                <a:cs typeface="Consolas" panose="020B0609020204030204" pitchFamily="49" charset="0"/>
              </a:rPr>
              <a:t>4004ed: 55                    push   %</a:t>
            </a:r>
            <a:r>
              <a:rPr lang="en-US" sz="1600" dirty="0" err="1">
                <a:solidFill>
                  <a:srgbClr val="FF0000"/>
                </a:solidFill>
                <a:latin typeface="Consolas" panose="020B0609020204030204" pitchFamily="49" charset="0"/>
                <a:cs typeface="Consolas" panose="020B0609020204030204" pitchFamily="49" charset="0"/>
              </a:rPr>
              <a:t>rbp</a:t>
            </a:r>
            <a:endParaRPr lang="en-US" sz="1600" dirty="0">
              <a:solidFill>
                <a:srgbClr val="FF0000"/>
              </a:solidFill>
              <a:latin typeface="Consolas" panose="020B0609020204030204" pitchFamily="49" charset="0"/>
              <a:cs typeface="Consolas" panose="020B0609020204030204" pitchFamily="49" charset="0"/>
            </a:endParaRPr>
          </a:p>
          <a:p>
            <a:pPr algn="l"/>
            <a:r>
              <a:rPr lang="en-US" sz="1600" dirty="0">
                <a:solidFill>
                  <a:srgbClr val="FFC000"/>
                </a:solidFill>
                <a:latin typeface="Consolas" panose="020B0609020204030204" pitchFamily="49" charset="0"/>
                <a:cs typeface="Consolas" panose="020B0609020204030204" pitchFamily="49" charset="0"/>
              </a:rPr>
              <a:t>4004ee: 48 89 e5              mov    %</a:t>
            </a:r>
            <a:r>
              <a:rPr lang="en-US" sz="1600" dirty="0" err="1">
                <a:solidFill>
                  <a:srgbClr val="FFC000"/>
                </a:solidFill>
                <a:latin typeface="Consolas" panose="020B0609020204030204" pitchFamily="49" charset="0"/>
                <a:cs typeface="Consolas" panose="020B0609020204030204" pitchFamily="49" charset="0"/>
              </a:rPr>
              <a:t>rsp</a:t>
            </a:r>
            <a:r>
              <a:rPr lang="en-US" sz="1600" dirty="0">
                <a:solidFill>
                  <a:srgbClr val="FFC000"/>
                </a:solidFill>
                <a:latin typeface="Consolas" panose="020B0609020204030204" pitchFamily="49" charset="0"/>
                <a:cs typeface="Consolas" panose="020B0609020204030204" pitchFamily="49" charset="0"/>
              </a:rPr>
              <a:t>,%</a:t>
            </a:r>
            <a:r>
              <a:rPr lang="en-US" sz="1600" dirty="0" err="1">
                <a:solidFill>
                  <a:srgbClr val="FFC000"/>
                </a:solidFill>
                <a:latin typeface="Consolas" panose="020B0609020204030204" pitchFamily="49" charset="0"/>
                <a:cs typeface="Consolas" panose="020B0609020204030204" pitchFamily="49" charset="0"/>
              </a:rPr>
              <a:t>rbp</a:t>
            </a:r>
            <a:endParaRPr lang="en-US" sz="1600" dirty="0">
              <a:solidFill>
                <a:srgbClr val="FFC000"/>
              </a:solidFill>
              <a:latin typeface="Consolas" panose="020B0609020204030204" pitchFamily="49" charset="0"/>
              <a:cs typeface="Consolas" panose="020B0609020204030204" pitchFamily="49" charset="0"/>
            </a:endParaRPr>
          </a:p>
          <a:p>
            <a:pPr algn="l"/>
            <a:r>
              <a:rPr lang="en-US" sz="1600" dirty="0">
                <a:solidFill>
                  <a:srgbClr val="00B050"/>
                </a:solidFill>
                <a:latin typeface="Consolas" panose="020B0609020204030204" pitchFamily="49" charset="0"/>
                <a:cs typeface="Consolas" panose="020B0609020204030204" pitchFamily="49" charset="0"/>
              </a:rPr>
              <a:t>4004f1: c7 45 fc 00 00 00 00  </a:t>
            </a:r>
            <a:r>
              <a:rPr lang="en-US" sz="1600" dirty="0" err="1">
                <a:solidFill>
                  <a:srgbClr val="00B050"/>
                </a:solidFill>
                <a:latin typeface="Consolas" panose="020B0609020204030204" pitchFamily="49" charset="0"/>
                <a:cs typeface="Consolas" panose="020B0609020204030204" pitchFamily="49" charset="0"/>
              </a:rPr>
              <a:t>movl</a:t>
            </a:r>
            <a:r>
              <a:rPr lang="en-US" sz="1600" dirty="0">
                <a:solidFill>
                  <a:srgbClr val="00B050"/>
                </a:solidFill>
                <a:latin typeface="Consolas" panose="020B0609020204030204" pitchFamily="49" charset="0"/>
                <a:cs typeface="Consolas" panose="020B0609020204030204" pitchFamily="49" charset="0"/>
              </a:rPr>
              <a:t>   $0x0,-0x4(%</a:t>
            </a:r>
            <a:r>
              <a:rPr lang="en-US" sz="1600" dirty="0" err="1">
                <a:solidFill>
                  <a:srgbClr val="00B050"/>
                </a:solidFill>
                <a:latin typeface="Consolas" panose="020B0609020204030204" pitchFamily="49" charset="0"/>
                <a:cs typeface="Consolas" panose="020B0609020204030204" pitchFamily="49" charset="0"/>
              </a:rPr>
              <a:t>rbp</a:t>
            </a:r>
            <a:r>
              <a:rPr lang="en-US" sz="1600" dirty="0">
                <a:solidFill>
                  <a:srgbClr val="00B050"/>
                </a:solidFill>
                <a:latin typeface="Consolas" panose="020B0609020204030204" pitchFamily="49" charset="0"/>
                <a:cs typeface="Consolas" panose="020B0609020204030204" pitchFamily="49" charset="0"/>
              </a:rPr>
              <a:t>)</a:t>
            </a:r>
          </a:p>
          <a:p>
            <a:pPr algn="l"/>
            <a:r>
              <a:rPr lang="en-US" sz="1600" dirty="0">
                <a:solidFill>
                  <a:srgbClr val="0432FF"/>
                </a:solidFill>
                <a:latin typeface="Consolas" panose="020B0609020204030204" pitchFamily="49" charset="0"/>
                <a:cs typeface="Consolas" panose="020B0609020204030204" pitchFamily="49" charset="0"/>
              </a:rPr>
              <a:t>4004f8: 83 45 fc 01           </a:t>
            </a:r>
            <a:r>
              <a:rPr lang="en-US" sz="1600" dirty="0" err="1">
                <a:solidFill>
                  <a:srgbClr val="0432FF"/>
                </a:solidFill>
                <a:latin typeface="Consolas" panose="020B0609020204030204" pitchFamily="49" charset="0"/>
                <a:cs typeface="Consolas" panose="020B0609020204030204" pitchFamily="49" charset="0"/>
              </a:rPr>
              <a:t>addl</a:t>
            </a:r>
            <a:r>
              <a:rPr lang="en-US" sz="1600" dirty="0">
                <a:solidFill>
                  <a:srgbClr val="0432FF"/>
                </a:solidFill>
                <a:latin typeface="Consolas" panose="020B0609020204030204" pitchFamily="49" charset="0"/>
                <a:cs typeface="Consolas" panose="020B0609020204030204" pitchFamily="49" charset="0"/>
              </a:rPr>
              <a:t>   $0x1,-0x4(%</a:t>
            </a:r>
            <a:r>
              <a:rPr lang="en-US" sz="1600" dirty="0" err="1">
                <a:solidFill>
                  <a:srgbClr val="0432FF"/>
                </a:solidFill>
                <a:latin typeface="Consolas" panose="020B0609020204030204" pitchFamily="49" charset="0"/>
                <a:cs typeface="Consolas" panose="020B0609020204030204" pitchFamily="49" charset="0"/>
              </a:rPr>
              <a:t>rbp</a:t>
            </a:r>
            <a:r>
              <a:rPr lang="en-US" sz="1600" dirty="0">
                <a:solidFill>
                  <a:srgbClr val="0432FF"/>
                </a:solidFill>
                <a:latin typeface="Consolas" panose="020B0609020204030204" pitchFamily="49" charset="0"/>
                <a:cs typeface="Consolas" panose="020B0609020204030204" pitchFamily="49" charset="0"/>
              </a:rPr>
              <a:t>)</a:t>
            </a:r>
          </a:p>
          <a:p>
            <a:pPr algn="l"/>
            <a:r>
              <a:rPr lang="en-US" sz="1600" dirty="0">
                <a:solidFill>
                  <a:srgbClr val="7030A0"/>
                </a:solidFill>
                <a:latin typeface="Consolas" panose="020B0609020204030204" pitchFamily="49" charset="0"/>
                <a:cs typeface="Consolas" panose="020B0609020204030204" pitchFamily="49" charset="0"/>
              </a:rPr>
              <a:t>4004fc: eb fa                 </a:t>
            </a:r>
            <a:r>
              <a:rPr lang="en-US" sz="1600" dirty="0" err="1">
                <a:solidFill>
                  <a:srgbClr val="7030A0"/>
                </a:solidFill>
                <a:latin typeface="Consolas" panose="020B0609020204030204" pitchFamily="49" charset="0"/>
                <a:cs typeface="Consolas" panose="020B0609020204030204" pitchFamily="49" charset="0"/>
              </a:rPr>
              <a:t>jmp</a:t>
            </a:r>
            <a:r>
              <a:rPr lang="en-US" sz="1600" dirty="0">
                <a:solidFill>
                  <a:srgbClr val="7030A0"/>
                </a:solidFill>
                <a:latin typeface="Consolas" panose="020B0609020204030204" pitchFamily="49" charset="0"/>
                <a:cs typeface="Consolas" panose="020B0609020204030204" pitchFamily="49" charset="0"/>
              </a:rPr>
              <a:t>    4004f8 &lt;loop+0xb&gt;</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640080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72CDE7B8-0536-2F49-934E-CCD569CF475C}"/>
              </a:ext>
            </a:extLst>
          </p:cNvPr>
          <p:cNvSpPr/>
          <p:nvPr>
            <p:custDataLst>
              <p:tags r:id="rId1"/>
            </p:custDataLst>
          </p:nvPr>
        </p:nvSpPr>
        <p:spPr>
          <a:xfrm>
            <a:off x="95250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588C8A7-FADE-534E-9A8F-C3B4AD6DAEA1}"/>
              </a:ext>
            </a:extLst>
          </p:cNvPr>
          <p:cNvSpPr/>
          <p:nvPr>
            <p:custDataLst>
              <p:tags r:id="rId2"/>
            </p:custDataLst>
          </p:nvPr>
        </p:nvSpPr>
        <p:spPr>
          <a:xfrm>
            <a:off x="95250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20" name="Rectangle 19">
            <a:extLst>
              <a:ext uri="{FF2B5EF4-FFF2-40B4-BE49-F238E27FC236}">
                <a16:creationId xmlns:a16="http://schemas.microsoft.com/office/drawing/2014/main" id="{FCCE6707-37DC-864A-8DC7-95B7B753534C}"/>
              </a:ext>
            </a:extLst>
          </p:cNvPr>
          <p:cNvSpPr/>
          <p:nvPr>
            <p:custDataLst>
              <p:tags r:id="rId3"/>
            </p:custDataLst>
          </p:nvPr>
        </p:nvSpPr>
        <p:spPr>
          <a:xfrm>
            <a:off x="95250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1" name="Rectangle 20">
            <a:extLst>
              <a:ext uri="{FF2B5EF4-FFF2-40B4-BE49-F238E27FC236}">
                <a16:creationId xmlns:a16="http://schemas.microsoft.com/office/drawing/2014/main" id="{2AA98D2A-BD88-4D43-BB06-3D28BA985B56}"/>
              </a:ext>
            </a:extLst>
          </p:cNvPr>
          <p:cNvSpPr/>
          <p:nvPr>
            <p:custDataLst>
              <p:tags r:id="rId4"/>
            </p:custDataLst>
          </p:nvPr>
        </p:nvSpPr>
        <p:spPr>
          <a:xfrm>
            <a:off x="95227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2" name="Rectangle 21">
            <a:extLst>
              <a:ext uri="{FF2B5EF4-FFF2-40B4-BE49-F238E27FC236}">
                <a16:creationId xmlns:a16="http://schemas.microsoft.com/office/drawing/2014/main" id="{E8FCE66A-A923-A24E-B40E-37228CB7B2F3}"/>
              </a:ext>
            </a:extLst>
          </p:cNvPr>
          <p:cNvSpPr/>
          <p:nvPr>
            <p:custDataLst>
              <p:tags r:id="rId5"/>
            </p:custDataLst>
          </p:nvPr>
        </p:nvSpPr>
        <p:spPr>
          <a:xfrm>
            <a:off x="95250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3" name="TextBox 2">
            <a:extLst>
              <a:ext uri="{FF2B5EF4-FFF2-40B4-BE49-F238E27FC236}">
                <a16:creationId xmlns:a16="http://schemas.microsoft.com/office/drawing/2014/main" id="{DE9094F5-C7D3-0042-8974-258F7B602A36}"/>
              </a:ext>
            </a:extLst>
          </p:cNvPr>
          <p:cNvSpPr txBox="1"/>
          <p:nvPr/>
        </p:nvSpPr>
        <p:spPr>
          <a:xfrm>
            <a:off x="9950750" y="1727048"/>
            <a:ext cx="1582484" cy="369332"/>
          </a:xfrm>
          <a:prstGeom prst="rect">
            <a:avLst/>
          </a:prstGeom>
          <a:noFill/>
        </p:spPr>
        <p:txBody>
          <a:bodyPr wrap="none" rtlCol="0">
            <a:spAutoFit/>
          </a:bodyPr>
          <a:lstStyle/>
          <a:p>
            <a:r>
              <a:rPr lang="en-US" u="sng" dirty="0"/>
              <a:t>Main Memory</a:t>
            </a:r>
          </a:p>
        </p:txBody>
      </p:sp>
      <p:sp>
        <p:nvSpPr>
          <p:cNvPr id="36" name="Right Brace 35">
            <a:extLst>
              <a:ext uri="{FF2B5EF4-FFF2-40B4-BE49-F238E27FC236}">
                <a16:creationId xmlns:a16="http://schemas.microsoft.com/office/drawing/2014/main" id="{7561BF16-B42D-7C4A-B69B-D570B56F8A09}"/>
              </a:ext>
            </a:extLst>
          </p:cNvPr>
          <p:cNvSpPr/>
          <p:nvPr/>
        </p:nvSpPr>
        <p:spPr>
          <a:xfrm>
            <a:off x="88392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48111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ectangle 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7E051E-2179-9848-A848-A5CF6A752E99}"/>
              </a:ext>
            </a:extLst>
          </p:cNvPr>
          <p:cNvSpPr/>
          <p:nvPr>
            <p:custDataLst>
              <p:tags r:id="rId1"/>
            </p:custDataLst>
          </p:nvPr>
        </p:nvSpPr>
        <p:spPr>
          <a:xfrm>
            <a:off x="131826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48D-B074-EA4E-B3FD-A223861E602B}"/>
              </a:ext>
            </a:extLst>
          </p:cNvPr>
          <p:cNvSpPr/>
          <p:nvPr>
            <p:custDataLst>
              <p:tags r:id="rId2"/>
            </p:custDataLst>
          </p:nvPr>
        </p:nvSpPr>
        <p:spPr>
          <a:xfrm>
            <a:off x="131826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8" name="Rectangle 7">
            <a:extLst>
              <a:ext uri="{FF2B5EF4-FFF2-40B4-BE49-F238E27FC236}">
                <a16:creationId xmlns:a16="http://schemas.microsoft.com/office/drawing/2014/main" id="{FD9FDA60-9D0B-6342-A7BF-FC4347B04E2A}"/>
              </a:ext>
            </a:extLst>
          </p:cNvPr>
          <p:cNvSpPr/>
          <p:nvPr>
            <p:custDataLst>
              <p:tags r:id="rId3"/>
            </p:custDataLst>
          </p:nvPr>
        </p:nvSpPr>
        <p:spPr>
          <a:xfrm>
            <a:off x="131826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9" name="Rectangle 8">
            <a:extLst>
              <a:ext uri="{FF2B5EF4-FFF2-40B4-BE49-F238E27FC236}">
                <a16:creationId xmlns:a16="http://schemas.microsoft.com/office/drawing/2014/main" id="{D9E176DE-D2C2-E146-A776-A106C552DB4B}"/>
              </a:ext>
            </a:extLst>
          </p:cNvPr>
          <p:cNvSpPr/>
          <p:nvPr>
            <p:custDataLst>
              <p:tags r:id="rId4"/>
            </p:custDataLst>
          </p:nvPr>
        </p:nvSpPr>
        <p:spPr>
          <a:xfrm>
            <a:off x="131803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0" name="Rectangle 9">
            <a:extLst>
              <a:ext uri="{FF2B5EF4-FFF2-40B4-BE49-F238E27FC236}">
                <a16:creationId xmlns:a16="http://schemas.microsoft.com/office/drawing/2014/main" id="{62008FC3-6545-E442-94B9-454CDE6363D9}"/>
              </a:ext>
            </a:extLst>
          </p:cNvPr>
          <p:cNvSpPr/>
          <p:nvPr>
            <p:custDataLst>
              <p:tags r:id="rId5"/>
            </p:custDataLst>
          </p:nvPr>
        </p:nvSpPr>
        <p:spPr>
          <a:xfrm>
            <a:off x="131826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1" name="TextBox 10">
            <a:extLst>
              <a:ext uri="{FF2B5EF4-FFF2-40B4-BE49-F238E27FC236}">
                <a16:creationId xmlns:a16="http://schemas.microsoft.com/office/drawing/2014/main" id="{99EE91B9-00F2-594A-B8D8-079EF2507AEB}"/>
              </a:ext>
            </a:extLst>
          </p:cNvPr>
          <p:cNvSpPr txBox="1"/>
          <p:nvPr/>
        </p:nvSpPr>
        <p:spPr>
          <a:xfrm>
            <a:off x="13608350" y="1727048"/>
            <a:ext cx="1582484" cy="369332"/>
          </a:xfrm>
          <a:prstGeom prst="rect">
            <a:avLst/>
          </a:prstGeom>
          <a:noFill/>
        </p:spPr>
        <p:txBody>
          <a:bodyPr wrap="none" rtlCol="0">
            <a:spAutoFit/>
          </a:bodyPr>
          <a:lstStyle/>
          <a:p>
            <a:r>
              <a:rPr lang="en-US" u="sng" dirty="0"/>
              <a:t>Main Memory</a:t>
            </a:r>
          </a:p>
        </p:txBody>
      </p:sp>
      <p:sp>
        <p:nvSpPr>
          <p:cNvPr id="12" name="Right Brace 11">
            <a:extLst>
              <a:ext uri="{FF2B5EF4-FFF2-40B4-BE49-F238E27FC236}">
                <a16:creationId xmlns:a16="http://schemas.microsoft.com/office/drawing/2014/main" id="{743A386B-3FAE-5D4D-8EF1-7D6EB00123FD}"/>
              </a:ext>
            </a:extLst>
          </p:cNvPr>
          <p:cNvSpPr/>
          <p:nvPr/>
        </p:nvSpPr>
        <p:spPr>
          <a:xfrm>
            <a:off x="124968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Arrow 12">
            <a:extLst>
              <a:ext uri="{FF2B5EF4-FFF2-40B4-BE49-F238E27FC236}">
                <a16:creationId xmlns:a16="http://schemas.microsoft.com/office/drawing/2014/main" id="{0762A361-F436-7045-8F75-CFC70FFBBF02}"/>
              </a:ext>
            </a:extLst>
          </p:cNvPr>
          <p:cNvSpPr/>
          <p:nvPr/>
        </p:nvSpPr>
        <p:spPr>
          <a:xfrm>
            <a:off x="-381000" y="18288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CA89EC-42C3-8344-B938-CA099E6DE098}"/>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0x4004ed</a:t>
            </a:r>
          </a:p>
        </p:txBody>
      </p:sp>
      <p:sp>
        <p:nvSpPr>
          <p:cNvPr id="15" name="TextBox 14">
            <a:extLst>
              <a:ext uri="{FF2B5EF4-FFF2-40B4-BE49-F238E27FC236}">
                <a16:creationId xmlns:a16="http://schemas.microsoft.com/office/drawing/2014/main" id="{D3A009B2-085F-9F40-A874-B9725B182482}"/>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16" name="Straight Arrow Connector 15">
            <a:extLst>
              <a:ext uri="{FF2B5EF4-FFF2-40B4-BE49-F238E27FC236}">
                <a16:creationId xmlns:a16="http://schemas.microsoft.com/office/drawing/2014/main" id="{DFB68756-3675-B449-AF65-FC37E150EE58}"/>
              </a:ext>
            </a:extLst>
          </p:cNvPr>
          <p:cNvCxnSpPr>
            <a:stCxn id="14" idx="3"/>
          </p:cNvCxnSpPr>
          <p:nvPr/>
        </p:nvCxnSpPr>
        <p:spPr>
          <a:xfrm>
            <a:off x="7010400" y="5981700"/>
            <a:ext cx="2316480" cy="3660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5A0310C1-70F1-F745-BEE3-69A5EB1A5821}"/>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Tree>
    <p:extLst>
      <p:ext uri="{BB962C8B-B14F-4D97-AF65-F5344CB8AC3E}">
        <p14:creationId xmlns:p14="http://schemas.microsoft.com/office/powerpoint/2010/main" val="6974707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0x4004ee</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a:off x="7010400" y="5981700"/>
            <a:ext cx="231648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05BDCFB-9AA4-C348-B2AC-6C86B175BD3F}"/>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AEC6388B-AB22-AD4A-82E4-866EC708EAF9}"/>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3" name="Right Arrow 12">
            <a:extLst>
              <a:ext uri="{FF2B5EF4-FFF2-40B4-BE49-F238E27FC236}">
                <a16:creationId xmlns:a16="http://schemas.microsoft.com/office/drawing/2014/main" id="{92C535F5-F7B8-7047-901F-D3CA672B70A2}"/>
              </a:ext>
            </a:extLst>
          </p:cNvPr>
          <p:cNvSpPr/>
          <p:nvPr/>
        </p:nvSpPr>
        <p:spPr>
          <a:xfrm>
            <a:off x="-381000" y="21336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8850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5146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0x4004f1</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4876800"/>
            <a:ext cx="2316480" cy="11049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7BCE6055-7390-E741-B18C-CD26964C59B9}"/>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7D1E5F09-7883-2545-841B-A7AFB5FD3214}"/>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814229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0x4004f8</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09AEDB7-FD9D-104D-97C4-8F0D58B25E38}"/>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7C00AAE8-DCB4-714F-AB47-ECF7E4971543}"/>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181151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1"/>
            <a:ext cx="4907280" cy="1904999"/>
          </a:xfrm>
        </p:spPr>
        <p:txBody>
          <a:bodyPr/>
          <a:lstStyle/>
          <a:p>
            <a:pPr marL="0" indent="0">
              <a:buNone/>
            </a:pPr>
            <a:r>
              <a:rPr lang="en-US" dirty="0"/>
              <a:t>The </a:t>
            </a:r>
            <a:r>
              <a:rPr lang="en-US" b="1" dirty="0"/>
              <a:t>program counter</a:t>
            </a:r>
            <a:r>
              <a:rPr lang="en-US" dirty="0"/>
              <a:t> (PC), known as %rip in x86-64, stores the address in memory of the </a:t>
            </a:r>
            <a:r>
              <a:rPr lang="en-US" b="1" i="1" dirty="0"/>
              <a:t>next instruction </a:t>
            </a:r>
            <a:r>
              <a:rPr lang="en-US" dirty="0"/>
              <a:t>to be executed.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3000604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B045D8BD-58FB-FF49-ADD5-91ABE4B70D4B}"/>
              </a:ext>
            </a:extLst>
          </p:cNvPr>
          <p:cNvSpPr>
            <a:spLocks noGrp="1"/>
          </p:cNvSpPr>
          <p:nvPr>
            <p:ph idx="1"/>
          </p:nvPr>
        </p:nvSpPr>
        <p:spPr>
          <a:xfrm>
            <a:off x="76200" y="4191000"/>
            <a:ext cx="6451970" cy="1904999"/>
          </a:xfrm>
        </p:spPr>
        <p:txBody>
          <a:bodyPr/>
          <a:lstStyle/>
          <a:p>
            <a:pPr marL="0" indent="0">
              <a:buNone/>
            </a:pPr>
            <a:r>
              <a:rPr lang="en-US" dirty="0"/>
              <a:t>Special hardware sets the program counter to the next instruction:</a:t>
            </a:r>
          </a:p>
          <a:p>
            <a:pPr marL="0" indent="0">
              <a:buNone/>
            </a:pPr>
            <a:r>
              <a:rPr lang="en-US" dirty="0"/>
              <a:t>%rip += size of bytes of current instruction</a:t>
            </a:r>
          </a:p>
        </p:txBody>
      </p:sp>
      <p:sp>
        <p:nvSpPr>
          <p:cNvPr id="12" name="Right Arrow 11">
            <a:extLst>
              <a:ext uri="{FF2B5EF4-FFF2-40B4-BE49-F238E27FC236}">
                <a16:creationId xmlns:a16="http://schemas.microsoft.com/office/drawing/2014/main" id="{573FB32C-B5B7-034A-83CD-31797369BE9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7860B9-7989-D04D-AEB2-A34E5E3E9E71}"/>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19855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A6B7DDF-2BBA-7D44-90DC-08E123A2DDDE}"/>
              </a:ext>
            </a:extLst>
          </p:cNvPr>
          <p:cNvSpPr>
            <a:spLocks noGrp="1"/>
          </p:cNvSpPr>
          <p:nvPr>
            <p:ph type="title"/>
          </p:nvPr>
        </p:nvSpPr>
        <p:spPr/>
        <p:txBody>
          <a:bodyPr/>
          <a:lstStyle/>
          <a:p>
            <a:r>
              <a:rPr lang="en-US" dirty="0"/>
              <a:t>Going In Circles</a:t>
            </a:r>
          </a:p>
        </p:txBody>
      </p:sp>
      <p:sp>
        <p:nvSpPr>
          <p:cNvPr id="7" name="Content Placeholder 6">
            <a:extLst>
              <a:ext uri="{FF2B5EF4-FFF2-40B4-BE49-F238E27FC236}">
                <a16:creationId xmlns:a16="http://schemas.microsoft.com/office/drawing/2014/main" id="{4EC979F1-3FE8-1F4C-8BAD-81D7A2150C03}"/>
              </a:ext>
            </a:extLst>
          </p:cNvPr>
          <p:cNvSpPr>
            <a:spLocks noGrp="1"/>
          </p:cNvSpPr>
          <p:nvPr>
            <p:ph idx="1"/>
          </p:nvPr>
        </p:nvSpPr>
        <p:spPr/>
        <p:txBody>
          <a:bodyPr/>
          <a:lstStyle/>
          <a:p>
            <a:r>
              <a:rPr lang="en-US" dirty="0"/>
              <a:t>How can we use this representation of execution to represent e.g., a </a:t>
            </a:r>
            <a:r>
              <a:rPr lang="en-US" b="1" dirty="0"/>
              <a:t>loop</a:t>
            </a:r>
            <a:r>
              <a:rPr lang="en-US" dirty="0"/>
              <a:t>?</a:t>
            </a:r>
          </a:p>
          <a:p>
            <a:r>
              <a:rPr lang="en-US" b="1" dirty="0"/>
              <a:t>Key Idea:</a:t>
            </a:r>
            <a:r>
              <a:rPr lang="en-US" dirty="0"/>
              <a:t> we can override what </a:t>
            </a:r>
            <a:r>
              <a:rPr lang="en-US" b="1" dirty="0"/>
              <a:t>%rip</a:t>
            </a:r>
            <a:r>
              <a:rPr lang="en-US" dirty="0"/>
              <a:t> stores and populate it with the address of an earlier instruction.</a:t>
            </a:r>
            <a:endParaRPr lang="en-US" b="1" dirty="0"/>
          </a:p>
        </p:txBody>
      </p:sp>
    </p:spTree>
    <p:extLst>
      <p:ext uri="{BB962C8B-B14F-4D97-AF65-F5344CB8AC3E}">
        <p14:creationId xmlns:p14="http://schemas.microsoft.com/office/powerpoint/2010/main" val="2084934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703120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6073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3111957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The </a:t>
            </a:r>
            <a:r>
              <a:rPr lang="en-US" b="1" dirty="0" err="1"/>
              <a:t>jmp</a:t>
            </a:r>
            <a:r>
              <a:rPr lang="en-US" dirty="0"/>
              <a:t> instruction is an </a:t>
            </a:r>
            <a:r>
              <a:rPr lang="en-US" b="1" dirty="0"/>
              <a:t>unconditional jump</a:t>
            </a:r>
            <a:r>
              <a:rPr lang="en-US" dirty="0"/>
              <a:t> that sets the program counter to the </a:t>
            </a:r>
            <a:r>
              <a:rPr lang="en-US" b="1" dirty="0"/>
              <a:t>jump target</a:t>
            </a:r>
            <a:r>
              <a:rPr lang="en-US" dirty="0"/>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573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Jump!</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572000" cy="1775766"/>
          </a:xfrm>
        </p:spPr>
        <p:txBody>
          <a:bodyPr/>
          <a:lstStyle/>
          <a:p>
            <a:pPr marL="0" indent="0">
              <a:buNone/>
            </a:pPr>
            <a:r>
              <a:rPr lang="en-US" dirty="0"/>
              <a:t>This assembly represents an infinite loop in C!</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while (true) {…}</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190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err="1"/>
              <a:t>jmp</a:t>
            </a:r>
            <a:endParaRPr lang="en-US" dirty="0"/>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err="1"/>
              <a:t>jmp</a:t>
            </a:r>
            <a:r>
              <a:rPr lang="en-US" dirty="0"/>
              <a:t> instruction jumps to another instruction in the assembly code (an "unconditional jump").</a:t>
            </a:r>
            <a:endParaRPr lang="en-US" u="sng" dirty="0"/>
          </a:p>
          <a:p>
            <a:pPr marL="0" indent="0" algn="ctr">
              <a:buNone/>
            </a:pP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Label		(Direct Jump)</a:t>
            </a:r>
          </a:p>
          <a:p>
            <a:pPr marL="0" indent="0" algn="ctr">
              <a:buNone/>
            </a:pP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*Operand	 (Indirect Jump)</a:t>
            </a: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destination can be hardcoded into the instruction (direct jump):</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404f8 &lt;loop+0xb&gt;  </a:t>
            </a:r>
            <a:r>
              <a:rPr lang="en-US" dirty="0">
                <a:solidFill>
                  <a:schemeClr val="bg1">
                    <a:lumMod val="65000"/>
                  </a:schemeClr>
                </a:solidFill>
                <a:latin typeface="Consolas" panose="020B0609020204030204" pitchFamily="49" charset="0"/>
                <a:cs typeface="Consolas" panose="020B0609020204030204" pitchFamily="49" charset="0"/>
              </a:rPr>
              <a:t># jump to instruction at 0x404f8</a:t>
            </a:r>
          </a:p>
          <a:p>
            <a:pPr marL="0" indent="0">
              <a:buNone/>
            </a:pPr>
            <a:endParaRPr lang="en-US" b="1" dirty="0">
              <a:latin typeface="Consolas" panose="020B0609020204030204" pitchFamily="49" charset="0"/>
              <a:cs typeface="Consolas" panose="020B0609020204030204" pitchFamily="49" charset="0"/>
            </a:endParaRPr>
          </a:p>
          <a:p>
            <a:pPr marL="0" indent="0">
              <a:buNone/>
            </a:pPr>
            <a:r>
              <a:rPr lang="en-US" dirty="0"/>
              <a:t>The destination can also be one of the usual operand forms (indirect jump):</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a:t>
            </a:r>
            <a:r>
              <a:rPr lang="en-US" dirty="0">
                <a:solidFill>
                  <a:schemeClr val="bg1">
                    <a:lumMod val="65000"/>
                  </a:schemeClr>
                </a:solidFill>
                <a:latin typeface="Consolas" panose="020B0609020204030204" pitchFamily="49" charset="0"/>
                <a:cs typeface="Consolas" panose="020B0609020204030204" pitchFamily="49" charset="0"/>
              </a:rPr>
              <a:t># jump to instruction at address in %</a:t>
            </a:r>
            <a:r>
              <a:rPr lang="en-US" dirty="0" err="1">
                <a:solidFill>
                  <a:schemeClr val="bg1">
                    <a:lumMod val="65000"/>
                  </a:schemeClr>
                </a:solidFill>
                <a:latin typeface="Consolas" panose="020B0609020204030204" pitchFamily="49" charset="0"/>
                <a:cs typeface="Consolas" panose="020B0609020204030204" pitchFamily="49" charset="0"/>
              </a:rPr>
              <a:t>rax</a:t>
            </a:r>
            <a:endParaRPr lang="en-US" b="1" dirty="0">
              <a:solidFill>
                <a:schemeClr val="bg1">
                  <a:lumMod val="65000"/>
                </a:schemeClr>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5631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1FEE-C866-384D-BE75-74839B113FF4}"/>
              </a:ext>
            </a:extLst>
          </p:cNvPr>
          <p:cNvSpPr>
            <a:spLocks noGrp="1"/>
          </p:cNvSpPr>
          <p:nvPr>
            <p:ph type="title"/>
          </p:nvPr>
        </p:nvSpPr>
        <p:spPr/>
        <p:txBody>
          <a:bodyPr/>
          <a:lstStyle/>
          <a:p>
            <a:r>
              <a:rPr lang="en-US" dirty="0"/>
              <a:t>"Interfering" with %rip</a:t>
            </a:r>
          </a:p>
        </p:txBody>
      </p:sp>
      <p:sp>
        <p:nvSpPr>
          <p:cNvPr id="7" name="Rectangle 6">
            <a:extLst>
              <a:ext uri="{FF2B5EF4-FFF2-40B4-BE49-F238E27FC236}">
                <a16:creationId xmlns:a16="http://schemas.microsoft.com/office/drawing/2014/main" id="{05D52683-0BDA-0E43-9BAD-FCE603C1C39D}"/>
              </a:ext>
            </a:extLst>
          </p:cNvPr>
          <p:cNvSpPr/>
          <p:nvPr/>
        </p:nvSpPr>
        <p:spPr>
          <a:xfrm>
            <a:off x="152400" y="2062270"/>
            <a:ext cx="11362662" cy="757130"/>
          </a:xfrm>
          <a:prstGeom prst="rect">
            <a:avLst/>
          </a:prstGeom>
        </p:spPr>
        <p:txBody>
          <a:bodyPr wrap="none">
            <a:spAutoFit/>
          </a:bodyPr>
          <a:lstStyle/>
          <a:p>
            <a:pPr marL="914400" lvl="0" indent="-914400" algn="l" fontAlgn="auto">
              <a:lnSpc>
                <a:spcPct val="90000"/>
              </a:lnSpc>
              <a:spcBef>
                <a:spcPts val="1000"/>
              </a:spcBef>
              <a:spcAft>
                <a:spcPts val="0"/>
              </a:spcAft>
              <a:buFont typeface="+mj-lt"/>
              <a:buAutoNum type="arabicPeriod"/>
            </a:pPr>
            <a:r>
              <a:rPr lang="en-US" sz="4800" dirty="0">
                <a:solidFill>
                  <a:prstClr val="black"/>
                </a:solidFill>
                <a:latin typeface="Calibri" panose="020F0502020204030204"/>
              </a:rPr>
              <a:t>How do we repeat instructions in a loop?</a:t>
            </a:r>
          </a:p>
        </p:txBody>
      </p:sp>
      <p:sp>
        <p:nvSpPr>
          <p:cNvPr id="3" name="TextBox 2">
            <a:extLst>
              <a:ext uri="{FF2B5EF4-FFF2-40B4-BE49-F238E27FC236}">
                <a16:creationId xmlns:a16="http://schemas.microsoft.com/office/drawing/2014/main" id="{A090F33A-8D8F-E541-8259-521E1BDCF37A}"/>
              </a:ext>
            </a:extLst>
          </p:cNvPr>
          <p:cNvSpPr txBox="1"/>
          <p:nvPr/>
        </p:nvSpPr>
        <p:spPr>
          <a:xfrm>
            <a:off x="1066800" y="3124200"/>
            <a:ext cx="7224222" cy="2554545"/>
          </a:xfrm>
          <a:prstGeom prst="rect">
            <a:avLst/>
          </a:prstGeom>
          <a:noFill/>
        </p:spPr>
        <p:txBody>
          <a:bodyPr wrap="square" rtlCol="0">
            <a:spAutoFit/>
          </a:bodyPr>
          <a:lstStyle/>
          <a:p>
            <a:pPr algn="l"/>
            <a:r>
              <a:rPr lang="en-US" sz="3200" dirty="0" err="1">
                <a:latin typeface="Consolas" panose="020B0609020204030204" pitchFamily="49" charset="0"/>
                <a:cs typeface="Consolas" panose="020B0609020204030204" pitchFamily="49" charset="0"/>
              </a:rPr>
              <a:t>jmp</a:t>
            </a:r>
            <a:r>
              <a:rPr lang="en-US" sz="3200" dirty="0">
                <a:latin typeface="Consolas" panose="020B0609020204030204" pitchFamily="49" charset="0"/>
                <a:cs typeface="Consolas" panose="020B0609020204030204" pitchFamily="49" charset="0"/>
              </a:rPr>
              <a:t> [target]</a:t>
            </a:r>
            <a:endParaRPr lang="en-US" sz="3200" dirty="0">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r>
              <a:rPr lang="en-US" sz="3200" dirty="0">
                <a:latin typeface="Calibri" panose="020F0502020204030204" pitchFamily="34" charset="0"/>
                <a:cs typeface="Calibri" panose="020F0502020204030204" pitchFamily="34" charset="0"/>
              </a:rPr>
              <a:t>A 1-step unconditional jump (always</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jump when we execute this instruction)</a:t>
            </a:r>
          </a:p>
          <a:p>
            <a:pPr algn="l"/>
            <a:endParaRPr lang="en-US" sz="3200" dirty="0">
              <a:latin typeface="Calibri" panose="020F0502020204030204" pitchFamily="34" charset="0"/>
              <a:cs typeface="Calibri" panose="020F0502020204030204" pitchFamily="34" charset="0"/>
            </a:endParaRPr>
          </a:p>
          <a:p>
            <a:pPr algn="l"/>
            <a:r>
              <a:rPr lang="en-US" sz="3200" dirty="0">
                <a:latin typeface="Calibri" panose="020F0502020204030204" pitchFamily="34" charset="0"/>
                <a:cs typeface="Calibri" panose="020F0502020204030204" pitchFamily="34" charset="0"/>
              </a:rPr>
              <a:t>What if we want a </a:t>
            </a:r>
            <a:r>
              <a:rPr lang="en-US" sz="3200" b="1" dirty="0">
                <a:latin typeface="Calibri" panose="020F0502020204030204" pitchFamily="34" charset="0"/>
                <a:cs typeface="Calibri" panose="020F0502020204030204" pitchFamily="34" charset="0"/>
              </a:rPr>
              <a:t>conditional jump</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41409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14617</TotalTime>
  <Words>3659</Words>
  <Application>Microsoft Macintosh PowerPoint</Application>
  <PresentationFormat>Widescreen</PresentationFormat>
  <Paragraphs>852</Paragraphs>
  <Slides>35</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Andale Mono</vt:lpstr>
      <vt:lpstr>Arial</vt:lpstr>
      <vt:lpstr>Calibri</vt:lpstr>
      <vt:lpstr>Consolas</vt:lpstr>
      <vt:lpstr>Tahoma</vt:lpstr>
      <vt:lpstr>Verdana</vt:lpstr>
      <vt:lpstr>Default Design</vt:lpstr>
      <vt:lpstr>CS107, Lecture 17 Assembly: Arithmetic and Logic Wrap, Control Flow</vt:lpstr>
      <vt:lpstr>Large Multiplication</vt:lpstr>
      <vt:lpstr>Division and Remainder</vt:lpstr>
      <vt:lpstr>Division and Remainder</vt:lpstr>
      <vt:lpstr>Compiler Explorer Demo</vt:lpstr>
      <vt:lpstr>Code Reference: full_divide</vt:lpstr>
      <vt:lpstr>Assembly Exercise 1</vt:lpstr>
      <vt:lpstr>Assembly Exercise 2</vt:lpstr>
      <vt:lpstr>Assembly Exercise 3</vt:lpstr>
      <vt:lpstr>Reverse Engineering 1</vt:lpstr>
      <vt:lpstr>Reverse Engineering 1</vt:lpstr>
      <vt:lpstr>Reverse Engineering 1</vt:lpstr>
      <vt:lpstr>Reverse Engineering 2</vt:lpstr>
      <vt:lpstr>Reverse Engineering 2</vt:lpstr>
      <vt:lpstr>Reverse Engineering 2</vt:lpstr>
      <vt:lpstr>Our First Assembly</vt:lpstr>
      <vt:lpstr>Executing Instructions</vt:lpstr>
      <vt:lpstr>Executing Instructions</vt:lpstr>
      <vt:lpstr>Register Responsibilities</vt:lpstr>
      <vt:lpstr>Instructions Are Just Bytes!</vt:lpstr>
      <vt:lpstr>%rip</vt:lpstr>
      <vt:lpstr>%rip</vt:lpstr>
      <vt:lpstr>%rip</vt:lpstr>
      <vt:lpstr>%rip</vt:lpstr>
      <vt:lpstr>%rip</vt:lpstr>
      <vt:lpstr>%rip</vt:lpstr>
      <vt:lpstr>%rip</vt:lpstr>
      <vt:lpstr>Going In Circles</vt:lpstr>
      <vt:lpstr>Jump!</vt:lpstr>
      <vt:lpstr>Jump!</vt:lpstr>
      <vt:lpstr>Jump!</vt:lpstr>
      <vt:lpstr>Jump!</vt:lpstr>
      <vt:lpstr>Jump!</vt:lpstr>
      <vt:lpstr>jmp</vt:lpstr>
      <vt:lpstr>"Interfering" with %rip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1708</cp:revision>
  <cp:lastPrinted>2025-10-29T02:04:56Z</cp:lastPrinted>
  <dcterms:created xsi:type="dcterms:W3CDTF">2008-06-28T20:57:21Z</dcterms:created>
  <dcterms:modified xsi:type="dcterms:W3CDTF">2025-10-29T06:22:10Z</dcterms:modified>
</cp:coreProperties>
</file>