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9"/>
  </p:notesMasterIdLst>
  <p:handoutMasterIdLst>
    <p:handoutMasterId r:id="rId50"/>
  </p:handoutMasterIdLst>
  <p:sldIdLst>
    <p:sldId id="256" r:id="rId2"/>
    <p:sldId id="698" r:id="rId3"/>
    <p:sldId id="854" r:id="rId4"/>
    <p:sldId id="966" r:id="rId5"/>
    <p:sldId id="971" r:id="rId6"/>
    <p:sldId id="970" r:id="rId7"/>
    <p:sldId id="967" r:id="rId8"/>
    <p:sldId id="700" r:id="rId9"/>
    <p:sldId id="706" r:id="rId10"/>
    <p:sldId id="972" r:id="rId11"/>
    <p:sldId id="1047" r:id="rId12"/>
    <p:sldId id="973" r:id="rId13"/>
    <p:sldId id="707" r:id="rId14"/>
    <p:sldId id="1028" r:id="rId15"/>
    <p:sldId id="705" r:id="rId16"/>
    <p:sldId id="977" r:id="rId17"/>
    <p:sldId id="997" r:id="rId18"/>
    <p:sldId id="1002" r:id="rId19"/>
    <p:sldId id="917" r:id="rId20"/>
    <p:sldId id="1015" r:id="rId21"/>
    <p:sldId id="1003" r:id="rId22"/>
    <p:sldId id="1040" r:id="rId23"/>
    <p:sldId id="1041" r:id="rId24"/>
    <p:sldId id="718" r:id="rId25"/>
    <p:sldId id="719" r:id="rId26"/>
    <p:sldId id="721" r:id="rId27"/>
    <p:sldId id="722" r:id="rId28"/>
    <p:sldId id="723" r:id="rId29"/>
    <p:sldId id="724" r:id="rId30"/>
    <p:sldId id="725" r:id="rId31"/>
    <p:sldId id="727" r:id="rId32"/>
    <p:sldId id="728" r:id="rId33"/>
    <p:sldId id="729" r:id="rId34"/>
    <p:sldId id="856" r:id="rId35"/>
    <p:sldId id="1042" r:id="rId36"/>
    <p:sldId id="1036" r:id="rId37"/>
    <p:sldId id="1037" r:id="rId38"/>
    <p:sldId id="1038" r:id="rId39"/>
    <p:sldId id="1039" r:id="rId40"/>
    <p:sldId id="1048" r:id="rId41"/>
    <p:sldId id="1049" r:id="rId42"/>
    <p:sldId id="1010" r:id="rId43"/>
    <p:sldId id="710" r:id="rId44"/>
    <p:sldId id="983" r:id="rId45"/>
    <p:sldId id="987" r:id="rId46"/>
    <p:sldId id="988" r:id="rId47"/>
    <p:sldId id="985" r:id="rId48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</p14:sldIdLst>
        </p14:section>
        <p14:section name="rip" id="{ED5FC65E-AF5D-7D44-8907-FD6320712400}">
          <p14:sldIdLst/>
        </p14:section>
        <p14:section name="Control Flow" id="{5F7CD69C-24B5-9442-87CA-FFF6A46E0053}">
          <p14:sldIdLst>
            <p14:sldId id="698"/>
            <p14:sldId id="854"/>
            <p14:sldId id="966"/>
            <p14:sldId id="971"/>
            <p14:sldId id="970"/>
            <p14:sldId id="967"/>
            <p14:sldId id="700"/>
            <p14:sldId id="706"/>
            <p14:sldId id="972"/>
            <p14:sldId id="1047"/>
            <p14:sldId id="973"/>
            <p14:sldId id="707"/>
            <p14:sldId id="1028"/>
            <p14:sldId id="705"/>
            <p14:sldId id="977"/>
            <p14:sldId id="997"/>
          </p14:sldIdLst>
        </p14:section>
        <p14:section name="If" id="{A7F7E918-3D96-A84E-BF76-37D1111211E5}">
          <p14:sldIdLst>
            <p14:sldId id="1002"/>
            <p14:sldId id="917"/>
            <p14:sldId id="1015"/>
            <p14:sldId id="1003"/>
            <p14:sldId id="1040"/>
            <p14:sldId id="1041"/>
          </p14:sldIdLst>
        </p14:section>
        <p14:section name="While" id="{F87DEB46-EBD7-2D42-B2A6-A55B163F72CC}">
          <p14:sldIdLst>
            <p14:sldId id="718"/>
            <p14:sldId id="719"/>
            <p14:sldId id="721"/>
            <p14:sldId id="722"/>
            <p14:sldId id="723"/>
            <p14:sldId id="724"/>
            <p14:sldId id="725"/>
            <p14:sldId id="727"/>
            <p14:sldId id="728"/>
            <p14:sldId id="729"/>
            <p14:sldId id="856"/>
            <p14:sldId id="1042"/>
            <p14:sldId id="1036"/>
            <p14:sldId id="1037"/>
            <p14:sldId id="1038"/>
            <p14:sldId id="1039"/>
            <p14:sldId id="1048"/>
            <p14:sldId id="1049"/>
            <p14:sldId id="1010"/>
            <p14:sldId id="710"/>
            <p14:sldId id="983"/>
            <p14:sldId id="987"/>
            <p14:sldId id="988"/>
            <p14:sldId id="9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942092"/>
    <a:srgbClr val="4472C4"/>
    <a:srgbClr val="F8F8F8"/>
    <a:srgbClr val="D27BD6"/>
    <a:srgbClr val="D62ED6"/>
    <a:srgbClr val="FF9999"/>
    <a:srgbClr val="008000"/>
    <a:srgbClr val="FF93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28" autoAdjust="0"/>
    <p:restoredTop sz="86773" autoAdjust="0"/>
  </p:normalViewPr>
  <p:slideViewPr>
    <p:cSldViewPr>
      <p:cViewPr varScale="1">
        <p:scale>
          <a:sx n="104" d="100"/>
          <a:sy n="104" d="100"/>
        </p:scale>
        <p:origin x="1256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7" d="100"/>
          <a:sy n="77" d="100"/>
        </p:scale>
        <p:origin x="2808" y="20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41144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23048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326910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E.g. for equality, we look at the ZERO flag (a = b means a – b = 0)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057377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063634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11679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541044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%</a:t>
            </a:r>
            <a:r>
              <a:rPr lang="en-US" dirty="0" err="1"/>
              <a:t>edi</a:t>
            </a:r>
            <a:r>
              <a:rPr lang="en-US" dirty="0"/>
              <a:t> – 0x3 &lt;= 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378262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%</a:t>
            </a:r>
            <a:r>
              <a:rPr lang="en-US" dirty="0" err="1"/>
              <a:t>edi</a:t>
            </a:r>
            <a:r>
              <a:rPr lang="en-US" dirty="0"/>
              <a:t> – 0x3 &lt;= 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245959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183627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735683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Move doesn’t change flag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95277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dstem.org/us/courses/86308/discussion/7228819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18</a:t>
            </a:r>
            <a:br>
              <a:rPr lang="en-US" dirty="0"/>
            </a:br>
            <a:r>
              <a:rPr lang="en-US" sz="3400" dirty="0"/>
              <a:t>Assembly: Control Flow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FDE76FC-8AA6-9C12-6F5E-00F2C2C8F409}"/>
              </a:ext>
            </a:extLst>
          </p:cNvPr>
          <p:cNvSpPr txBox="1">
            <a:spLocks/>
          </p:cNvSpPr>
          <p:nvPr/>
        </p:nvSpPr>
        <p:spPr bwMode="auto">
          <a:xfrm>
            <a:off x="1676400" y="4114800"/>
            <a:ext cx="8839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/>
              <a:t>Reading: B&amp;O 3.6</a:t>
            </a:r>
          </a:p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>
                <a:hlinkClick r:id="rId3"/>
              </a:rPr>
              <a:t>Ed Discussion</a:t>
            </a:r>
            <a:endParaRPr lang="en-US" sz="2000" dirty="0"/>
          </a:p>
          <a:p>
            <a:pPr fontAlgn="auto">
              <a:spcBef>
                <a:spcPts val="360"/>
              </a:spcBef>
              <a:spcAft>
                <a:spcPts val="0"/>
              </a:spcAft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84393-0BC4-6F4B-BAE0-8430237CC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BC6E72-606B-C044-BFE9-FDE8FF3E88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C, we have control flow statements like </a:t>
            </a:r>
            <a:r>
              <a:rPr lang="en-US" b="1" dirty="0"/>
              <a:t>if</a:t>
            </a:r>
            <a:r>
              <a:rPr lang="en-US" dirty="0"/>
              <a:t>, </a:t>
            </a:r>
            <a:r>
              <a:rPr lang="en-US" b="1" dirty="0"/>
              <a:t>else</a:t>
            </a:r>
            <a:r>
              <a:rPr lang="en-US" dirty="0"/>
              <a:t>, </a:t>
            </a:r>
            <a:r>
              <a:rPr lang="en-US" b="1" dirty="0"/>
              <a:t>while</a:t>
            </a:r>
            <a:r>
              <a:rPr lang="en-US" dirty="0"/>
              <a:t>, </a:t>
            </a:r>
            <a:r>
              <a:rPr lang="en-US" b="1" dirty="0"/>
              <a:t>for</a:t>
            </a:r>
            <a:r>
              <a:rPr lang="en-US" dirty="0"/>
              <a:t>, etc. to write programs that are more expressive than just one instruction following another.</a:t>
            </a:r>
          </a:p>
          <a:p>
            <a:r>
              <a:rPr lang="en-US" dirty="0"/>
              <a:t>This is </a:t>
            </a:r>
            <a:r>
              <a:rPr lang="en-US" b="1" dirty="0"/>
              <a:t>conditional execution of statements</a:t>
            </a:r>
            <a:r>
              <a:rPr lang="en-US" dirty="0"/>
              <a:t>: executing statements if some condition is true, executing other statements if that condition is false, etc.</a:t>
            </a:r>
          </a:p>
          <a:p>
            <a:r>
              <a:rPr lang="en-US" dirty="0"/>
              <a:t>How is this represented in assembly?</a:t>
            </a:r>
          </a:p>
        </p:txBody>
      </p:sp>
    </p:spTree>
    <p:extLst>
      <p:ext uri="{BB962C8B-B14F-4D97-AF65-F5344CB8AC3E}">
        <p14:creationId xmlns:p14="http://schemas.microsoft.com/office/powerpoint/2010/main" val="705372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4F3C3-48A3-C948-A70B-95B542798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82CEB-A181-7C4F-9CFB-3124EE467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6019800" cy="5715000"/>
          </a:xfrm>
        </p:spPr>
        <p:txBody>
          <a:bodyPr anchor="ctr"/>
          <a:lstStyle/>
          <a:p>
            <a:pPr marL="0" indent="0">
              <a:buNone/>
            </a:pPr>
            <a:r>
              <a:rPr lang="en-US" sz="6600" dirty="0">
                <a:latin typeface="Consolas" panose="020B0609020204030204" pitchFamily="49" charset="0"/>
                <a:cs typeface="Consolas" panose="020B0609020204030204" pitchFamily="49" charset="0"/>
              </a:rPr>
              <a:t>if (</a:t>
            </a:r>
            <a:r>
              <a:rPr lang="en-US" sz="6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 &gt; y</a:t>
            </a:r>
            <a:r>
              <a:rPr lang="en-US" sz="6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US" sz="6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6600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</a:t>
            </a:r>
          </a:p>
          <a:p>
            <a:pPr marL="0" indent="0">
              <a:buNone/>
            </a:pPr>
            <a:r>
              <a:rPr lang="en-US" sz="6600" dirty="0">
                <a:latin typeface="Consolas" panose="020B0609020204030204" pitchFamily="49" charset="0"/>
                <a:cs typeface="Consolas" panose="020B0609020204030204" pitchFamily="49" charset="0"/>
              </a:rPr>
              <a:t>} else {</a:t>
            </a:r>
          </a:p>
          <a:p>
            <a:pPr marL="0" indent="0">
              <a:buNone/>
            </a:pPr>
            <a:r>
              <a:rPr lang="en-US" sz="6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6600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b</a:t>
            </a:r>
          </a:p>
          <a:p>
            <a:pPr marL="0" indent="0">
              <a:buNone/>
            </a:pPr>
            <a:r>
              <a:rPr lang="en-US" sz="6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B3EA5B5-452A-FD41-986A-FDCDD3C2E1AF}"/>
              </a:ext>
            </a:extLst>
          </p:cNvPr>
          <p:cNvSpPr txBox="1">
            <a:spLocks/>
          </p:cNvSpPr>
          <p:nvPr/>
        </p:nvSpPr>
        <p:spPr bwMode="auto">
          <a:xfrm>
            <a:off x="6477000" y="1447800"/>
            <a:ext cx="54864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u="sng" dirty="0"/>
              <a:t>In Assembly: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</a:rPr>
              <a:t>Calculate the condition result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solidFill>
                  <a:schemeClr val="accent1"/>
                </a:solidFill>
              </a:rPr>
              <a:t>Based on the result, go to a or b</a:t>
            </a:r>
          </a:p>
        </p:txBody>
      </p:sp>
    </p:spTree>
    <p:extLst>
      <p:ext uri="{BB962C8B-B14F-4D97-AF65-F5344CB8AC3E}">
        <p14:creationId xmlns:p14="http://schemas.microsoft.com/office/powerpoint/2010/main" val="2682743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AABDC-CD0F-F941-91F7-06A3AB8B6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5C0E6-E6DA-FC49-AA0E-25CD85A8DE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assembly, it takes more than one instruction to do these two steps.</a:t>
            </a:r>
          </a:p>
          <a:p>
            <a:r>
              <a:rPr lang="en-US" dirty="0"/>
              <a:t>Most often: 1 instruction to calculate the condition, 1 to conditionally jump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Common Pattern:</a:t>
            </a:r>
          </a:p>
          <a:p>
            <a:pPr marL="514350" indent="-514350"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S1, S2 </a:t>
            </a:r>
            <a:r>
              <a:rPr lang="en-US" i="1" dirty="0"/>
              <a:t>     </a:t>
            </a:r>
            <a:r>
              <a:rPr lang="en-US" dirty="0"/>
              <a:t>// compare two values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AutoNum type="arabicPeriod"/>
            </a:pPr>
            <a:r>
              <a:rPr lang="en-US" b="1" dirty="0"/>
              <a:t>je [target]   </a:t>
            </a:r>
            <a:r>
              <a:rPr lang="en-US" i="1" dirty="0"/>
              <a:t>or  </a:t>
            </a:r>
            <a:r>
              <a:rPr lang="en-US" b="1" dirty="0"/>
              <a:t> </a:t>
            </a:r>
            <a:r>
              <a:rPr lang="en-US" b="1" dirty="0" err="1"/>
              <a:t>jne</a:t>
            </a:r>
            <a:r>
              <a:rPr lang="en-US" b="1" dirty="0"/>
              <a:t> [target]   </a:t>
            </a:r>
            <a:r>
              <a:rPr lang="en-US" i="1" dirty="0"/>
              <a:t>or  </a:t>
            </a:r>
            <a:r>
              <a:rPr lang="en-US" b="1" dirty="0"/>
              <a:t> </a:t>
            </a:r>
            <a:r>
              <a:rPr lang="en-US" b="1" dirty="0" err="1"/>
              <a:t>jl</a:t>
            </a:r>
            <a:r>
              <a:rPr lang="en-US" b="1" dirty="0"/>
              <a:t> [target]   </a:t>
            </a:r>
            <a:r>
              <a:rPr lang="en-US" i="1" dirty="0"/>
              <a:t>or  ...        </a:t>
            </a:r>
            <a:r>
              <a:rPr lang="en-US" dirty="0"/>
              <a:t>// conditionally jump</a:t>
            </a:r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id="{E436E2ED-BAB1-CD44-8F7D-D1382B4BEA43}"/>
              </a:ext>
            </a:extLst>
          </p:cNvPr>
          <p:cNvSpPr/>
          <p:nvPr/>
        </p:nvSpPr>
        <p:spPr>
          <a:xfrm>
            <a:off x="175846" y="4953000"/>
            <a:ext cx="1500554" cy="762000"/>
          </a:xfrm>
          <a:prstGeom prst="wedgeRectCallout">
            <a:avLst>
              <a:gd name="adj1" fmla="val -4132"/>
              <a:gd name="adj2" fmla="val -125629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"jump if equal"</a:t>
            </a:r>
          </a:p>
        </p:txBody>
      </p:sp>
      <p:sp>
        <p:nvSpPr>
          <p:cNvPr id="8" name="Rectangular Callout 7">
            <a:extLst>
              <a:ext uri="{FF2B5EF4-FFF2-40B4-BE49-F238E27FC236}">
                <a16:creationId xmlns:a16="http://schemas.microsoft.com/office/drawing/2014/main" id="{9DC67DC4-541A-A04F-8A72-2FCACC76F543}"/>
              </a:ext>
            </a:extLst>
          </p:cNvPr>
          <p:cNvSpPr/>
          <p:nvPr/>
        </p:nvSpPr>
        <p:spPr>
          <a:xfrm>
            <a:off x="1992922" y="4953000"/>
            <a:ext cx="1740877" cy="762000"/>
          </a:xfrm>
          <a:prstGeom prst="wedgeRectCallout">
            <a:avLst>
              <a:gd name="adj1" fmla="val 22495"/>
              <a:gd name="adj2" fmla="val -127094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"jump if not equal"</a:t>
            </a:r>
          </a:p>
        </p:txBody>
      </p:sp>
      <p:sp>
        <p:nvSpPr>
          <p:cNvPr id="9" name="Rectangular Callout 8">
            <a:extLst>
              <a:ext uri="{FF2B5EF4-FFF2-40B4-BE49-F238E27FC236}">
                <a16:creationId xmlns:a16="http://schemas.microsoft.com/office/drawing/2014/main" id="{B87045B0-FF20-0540-8A81-637006717160}"/>
              </a:ext>
            </a:extLst>
          </p:cNvPr>
          <p:cNvSpPr/>
          <p:nvPr/>
        </p:nvSpPr>
        <p:spPr>
          <a:xfrm>
            <a:off x="4050320" y="4953000"/>
            <a:ext cx="1664679" cy="762000"/>
          </a:xfrm>
          <a:prstGeom prst="wedgeRectCallout">
            <a:avLst>
              <a:gd name="adj1" fmla="val 43133"/>
              <a:gd name="adj2" fmla="val -128746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"jump if less than"</a:t>
            </a:r>
          </a:p>
        </p:txBody>
      </p:sp>
    </p:spTree>
    <p:extLst>
      <p:ext uri="{BB962C8B-B14F-4D97-AF65-F5344CB8AC3E}">
        <p14:creationId xmlns:p14="http://schemas.microsoft.com/office/powerpoint/2010/main" val="399342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52CA4-1E82-524F-9793-97C40E2E6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Jumps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4F1BDC-B492-6F47-A7F5-22B689390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There are variants of </a:t>
            </a:r>
            <a:r>
              <a:rPr lang="en-US" b="1" dirty="0" err="1"/>
              <a:t>jmp</a:t>
            </a:r>
            <a:r>
              <a:rPr lang="en-US" dirty="0"/>
              <a:t> that branch if and only if certain conditions are met. The jump location for these must be hardcoded into the instruction.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00807D-99B8-194D-B3EC-FC6CCF493481}"/>
              </a:ext>
            </a:extLst>
          </p:cNvPr>
          <p:cNvSpPr/>
          <p:nvPr/>
        </p:nvSpPr>
        <p:spPr>
          <a:xfrm>
            <a:off x="2209800" y="2667000"/>
            <a:ext cx="46482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C70A06B3-9266-1D47-915A-1A78F32381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0713800"/>
              </p:ext>
            </p:extLst>
          </p:nvPr>
        </p:nvGraphicFramePr>
        <p:xfrm>
          <a:off x="1562100" y="2266902"/>
          <a:ext cx="9067800" cy="435864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022600">
                  <a:extLst>
                    <a:ext uri="{9D8B030D-6E8A-4147-A177-3AD203B41FA5}">
                      <a16:colId xmlns:a16="http://schemas.microsoft.com/office/drawing/2014/main" val="3231654358"/>
                    </a:ext>
                  </a:extLst>
                </a:gridCol>
                <a:gridCol w="1940182">
                  <a:extLst>
                    <a:ext uri="{9D8B030D-6E8A-4147-A177-3AD203B41FA5}">
                      <a16:colId xmlns:a16="http://schemas.microsoft.com/office/drawing/2014/main" val="1224624564"/>
                    </a:ext>
                  </a:extLst>
                </a:gridCol>
                <a:gridCol w="4105018">
                  <a:extLst>
                    <a:ext uri="{9D8B030D-6E8A-4147-A177-3AD203B41FA5}">
                      <a16:colId xmlns:a16="http://schemas.microsoft.com/office/drawing/2014/main" val="4198587295"/>
                    </a:ext>
                  </a:extLst>
                </a:gridCol>
              </a:tblGrid>
              <a:tr h="261425">
                <a:tc>
                  <a:txBody>
                    <a:bodyPr/>
                    <a:lstStyle/>
                    <a:p>
                      <a:r>
                        <a:rPr lang="en-US" sz="1600" dirty="0"/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Synonym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Set Condition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08804"/>
                  </a:ext>
                </a:extLst>
              </a:tr>
              <a:tr h="261425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je </a:t>
                      </a:r>
                      <a:r>
                        <a:rPr lang="en-US" sz="1600" i="1" dirty="0">
                          <a:latin typeface="Palatino" pitchFamily="2" charset="77"/>
                          <a:ea typeface="Palatino" pitchFamily="2" charset="77"/>
                          <a:cs typeface="Consolas" panose="020B0609020204030204" pitchFamily="49" charset="0"/>
                        </a:rPr>
                        <a:t>Label</a:t>
                      </a:r>
                      <a:endParaRPr lang="en-US" sz="1600" dirty="0">
                        <a:latin typeface="Palatino" pitchFamily="2" charset="77"/>
                        <a:ea typeface="Palatino" pitchFamily="2" charset="77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jz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Equal / zero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506649"/>
                  </a:ext>
                </a:extLst>
              </a:tr>
              <a:tr h="261425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jne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600" i="1" dirty="0">
                          <a:latin typeface="Palatino" pitchFamily="2" charset="77"/>
                          <a:ea typeface="Palatino" pitchFamily="2" charset="77"/>
                          <a:cs typeface="Consolas" panose="020B0609020204030204" pitchFamily="49" charset="0"/>
                        </a:rPr>
                        <a:t>Label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jnz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Not equal / not zero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718582"/>
                  </a:ext>
                </a:extLst>
              </a:tr>
              <a:tr h="261425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js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600" i="1" dirty="0">
                          <a:latin typeface="Palatino" pitchFamily="2" charset="77"/>
                          <a:ea typeface="Palatino" pitchFamily="2" charset="77"/>
                          <a:cs typeface="Consolas" panose="020B0609020204030204" pitchFamily="49" charset="0"/>
                        </a:rPr>
                        <a:t>Label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Negative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394719"/>
                  </a:ext>
                </a:extLst>
              </a:tr>
              <a:tr h="261425">
                <a:tc>
                  <a:txBody>
                    <a:bodyPr/>
                    <a:lstStyle/>
                    <a:p>
                      <a:r>
                        <a:rPr lang="en-US" sz="1600" i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jns</a:t>
                      </a:r>
                      <a:r>
                        <a:rPr lang="en-US" sz="160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600" i="1" dirty="0">
                          <a:latin typeface="Palatino" pitchFamily="2" charset="77"/>
                          <a:ea typeface="Palatino" pitchFamily="2" charset="77"/>
                          <a:cs typeface="Consolas" panose="020B0609020204030204" pitchFamily="49" charset="0"/>
                        </a:rPr>
                        <a:t>Label</a:t>
                      </a:r>
                      <a:endParaRPr lang="en-US" sz="1600" i="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Nonnegative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998801"/>
                  </a:ext>
                </a:extLst>
              </a:tr>
              <a:tr h="261425">
                <a:tc>
                  <a:txBody>
                    <a:bodyPr/>
                    <a:lstStyle/>
                    <a:p>
                      <a:r>
                        <a:rPr lang="en-US" sz="1600" i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jg</a:t>
                      </a:r>
                      <a:r>
                        <a:rPr lang="en-US" sz="1600" i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600" i="1" dirty="0">
                          <a:latin typeface="Palatino" pitchFamily="2" charset="77"/>
                          <a:ea typeface="Palatino" pitchFamily="2" charset="77"/>
                          <a:cs typeface="Consolas" panose="020B0609020204030204" pitchFamily="49" charset="0"/>
                        </a:rPr>
                        <a:t>Label</a:t>
                      </a:r>
                      <a:endParaRPr lang="en-US" sz="1600" i="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jnle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Greater (signed &gt;)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79765"/>
                  </a:ext>
                </a:extLst>
              </a:tr>
              <a:tr h="261425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jge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600" i="1" dirty="0">
                          <a:latin typeface="Palatino" pitchFamily="2" charset="77"/>
                          <a:ea typeface="Palatino" pitchFamily="2" charset="77"/>
                          <a:cs typeface="Consolas" panose="020B0609020204030204" pitchFamily="49" charset="0"/>
                        </a:rPr>
                        <a:t>Label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jnl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Greater or equal (signed &gt;=)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496874"/>
                  </a:ext>
                </a:extLst>
              </a:tr>
              <a:tr h="261425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jl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600" i="1" dirty="0">
                          <a:latin typeface="Palatino" pitchFamily="2" charset="77"/>
                          <a:ea typeface="Palatino" pitchFamily="2" charset="77"/>
                          <a:cs typeface="Consolas" panose="020B0609020204030204" pitchFamily="49" charset="0"/>
                        </a:rPr>
                        <a:t>Label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jnge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Less (signed &lt;)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665798"/>
                  </a:ext>
                </a:extLst>
              </a:tr>
              <a:tr h="261425">
                <a:tc>
                  <a:txBody>
                    <a:bodyPr/>
                    <a:lstStyle/>
                    <a:p>
                      <a:r>
                        <a:rPr lang="en-US" sz="1600" i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jle</a:t>
                      </a:r>
                      <a:r>
                        <a:rPr lang="en-US" sz="160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600" i="1" dirty="0">
                          <a:latin typeface="Palatino" pitchFamily="2" charset="77"/>
                          <a:ea typeface="Palatino" pitchFamily="2" charset="77"/>
                          <a:cs typeface="Consolas" panose="020B0609020204030204" pitchFamily="49" charset="0"/>
                        </a:rPr>
                        <a:t>Label</a:t>
                      </a:r>
                      <a:endParaRPr lang="en-US" sz="1600" i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jng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Less or equal (signed &lt;=)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167288"/>
                  </a:ext>
                </a:extLst>
              </a:tr>
              <a:tr h="261425">
                <a:tc>
                  <a:txBody>
                    <a:bodyPr/>
                    <a:lstStyle/>
                    <a:p>
                      <a:r>
                        <a:rPr lang="en-US" sz="160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ja </a:t>
                      </a:r>
                      <a:r>
                        <a:rPr lang="en-US" sz="1600" i="1" dirty="0">
                          <a:latin typeface="Palatino" pitchFamily="2" charset="77"/>
                          <a:ea typeface="Palatino" pitchFamily="2" charset="77"/>
                          <a:cs typeface="Consolas" panose="020B0609020204030204" pitchFamily="49" charset="0"/>
                        </a:rPr>
                        <a:t>Label</a:t>
                      </a:r>
                      <a:endParaRPr lang="en-US" sz="1600" i="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jnbe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Above (unsigned &gt;)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051391"/>
                  </a:ext>
                </a:extLst>
              </a:tr>
              <a:tr h="261425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jae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600" i="1" dirty="0">
                          <a:latin typeface="Palatino" pitchFamily="2" charset="77"/>
                          <a:ea typeface="Palatino" pitchFamily="2" charset="77"/>
                          <a:cs typeface="Consolas" panose="020B0609020204030204" pitchFamily="49" charset="0"/>
                        </a:rPr>
                        <a:t>Label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jnb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Above or equal (unsigned &gt;=)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406641"/>
                  </a:ext>
                </a:extLst>
              </a:tr>
              <a:tr h="261425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jb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600" i="1" dirty="0">
                          <a:latin typeface="Palatino" pitchFamily="2" charset="77"/>
                          <a:ea typeface="Palatino" pitchFamily="2" charset="77"/>
                          <a:cs typeface="Consolas" panose="020B0609020204030204" pitchFamily="49" charset="0"/>
                        </a:rPr>
                        <a:t>Label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jnae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Below (unsigned &lt;)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478896"/>
                  </a:ext>
                </a:extLst>
              </a:tr>
              <a:tr h="261425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jbe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600" i="1" dirty="0">
                          <a:latin typeface="Palatino" pitchFamily="2" charset="77"/>
                          <a:ea typeface="Palatino" pitchFamily="2" charset="77"/>
                          <a:cs typeface="Consolas" panose="020B0609020204030204" pitchFamily="49" charset="0"/>
                        </a:rPr>
                        <a:t>Label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jna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Below or equal (unsigned &lt;=)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5458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5113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ECD8C-8ADD-7C46-9008-66C8EE723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E9CF5-DEAE-C74F-A455-5A00F1F9C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5943600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Read </a:t>
            </a:r>
            <a:r>
              <a:rPr lang="en-US" b="1" dirty="0" err="1"/>
              <a:t>cmp</a:t>
            </a:r>
            <a:r>
              <a:rPr lang="en-US" b="1" dirty="0"/>
              <a:t> S1, S2 </a:t>
            </a:r>
            <a:r>
              <a:rPr lang="en-US" dirty="0"/>
              <a:t>as "compare S2 to S1":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Jump if %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&gt; 2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$2, 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jg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[target]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Jump if %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!= 3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$3, 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jne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[target]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72FB42F-3152-FA4C-B9E4-9B4DBF7790A7}"/>
              </a:ext>
            </a:extLst>
          </p:cNvPr>
          <p:cNvSpPr txBox="1">
            <a:spLocks/>
          </p:cNvSpPr>
          <p:nvPr/>
        </p:nvSpPr>
        <p:spPr bwMode="auto">
          <a:xfrm>
            <a:off x="6096000" y="1295400"/>
            <a:ext cx="59436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Jump if %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== 4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$4, 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je [target]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Jump if %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&lt;= 1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$1, 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jle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[target]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8FC9E4-71B0-8643-9264-9DE33856EE1D}"/>
              </a:ext>
            </a:extLst>
          </p:cNvPr>
          <p:cNvSpPr/>
          <p:nvPr/>
        </p:nvSpPr>
        <p:spPr bwMode="auto">
          <a:xfrm>
            <a:off x="762000" y="5562600"/>
            <a:ext cx="10820400" cy="9412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28600" dist="190500" dir="8820000" algn="b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Wait a minute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 –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how do jump instructions know anything about the comparisons of earlier instructions?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62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5EFA6-D4B8-E645-A1CA-49A74AE1D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BBD07-EEEB-CE42-B5B9-C485D585C6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CPU has special registers called </a:t>
            </a:r>
            <a:r>
              <a:rPr lang="en-US" i="1" dirty="0"/>
              <a:t>condition codes </a:t>
            </a:r>
            <a:r>
              <a:rPr lang="en-US" dirty="0"/>
              <a:t>that act as "global variables".  They automatically track information about the most recent arithmetic or logical operation.</a:t>
            </a:r>
          </a:p>
          <a:p>
            <a:pPr lvl="1"/>
            <a:r>
              <a:rPr lang="en-US" b="1" dirty="0" err="1"/>
              <a:t>cmp</a:t>
            </a:r>
            <a:r>
              <a:rPr lang="en-US" dirty="0"/>
              <a:t> compares via calculation (subtraction) and info is stored in the condition codes</a:t>
            </a:r>
          </a:p>
          <a:p>
            <a:pPr lvl="1"/>
            <a:r>
              <a:rPr lang="en-US" dirty="0"/>
              <a:t>conditional jump instructions look at these condition codes to know whether to jump</a:t>
            </a:r>
          </a:p>
          <a:p>
            <a:r>
              <a:rPr lang="en-US" dirty="0"/>
              <a:t>What exactly are the condition codes?  How do they store this information?</a:t>
            </a:r>
          </a:p>
        </p:txBody>
      </p:sp>
    </p:spTree>
    <p:extLst>
      <p:ext uri="{BB962C8B-B14F-4D97-AF65-F5344CB8AC3E}">
        <p14:creationId xmlns:p14="http://schemas.microsoft.com/office/powerpoint/2010/main" val="1930478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1C41E-4EE5-EB44-BFDD-8602C856C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 Codes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996E8-DEB0-0845-94F7-9E7A3288D1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Alongside normal registers, the CPU also has single-bit </a:t>
            </a:r>
            <a:r>
              <a:rPr lang="en-US" b="1" dirty="0"/>
              <a:t>condition code</a:t>
            </a:r>
            <a:r>
              <a:rPr lang="en-US" dirty="0"/>
              <a:t> registers.  They store information about the most recent arithmetic or logical operation.</a:t>
            </a:r>
          </a:p>
          <a:p>
            <a:pPr marL="0" indent="0">
              <a:buNone/>
            </a:pPr>
            <a:endParaRPr lang="en-US" u="sng" dirty="0"/>
          </a:p>
          <a:p>
            <a:pPr marL="0" indent="0">
              <a:buNone/>
            </a:pPr>
            <a:r>
              <a:rPr lang="en-US" dirty="0"/>
              <a:t>Most common condition codes:</a:t>
            </a:r>
          </a:p>
          <a:p>
            <a:r>
              <a:rPr lang="en-US" b="1" dirty="0"/>
              <a:t>CF:</a:t>
            </a:r>
            <a:r>
              <a:rPr lang="en-US" dirty="0"/>
              <a:t> Carry flag.  The most recent operation generated a carry beyond the most significant bit. Used to detect overflow for unsigned operations.</a:t>
            </a:r>
          </a:p>
          <a:p>
            <a:r>
              <a:rPr lang="en-US" b="1" dirty="0"/>
              <a:t>ZF:</a:t>
            </a:r>
            <a:r>
              <a:rPr lang="en-US" dirty="0"/>
              <a:t> Zero flag. The most recent operation yielded a zero.</a:t>
            </a:r>
          </a:p>
          <a:p>
            <a:r>
              <a:rPr lang="en-US" b="1" dirty="0"/>
              <a:t>SF: </a:t>
            </a:r>
            <a:r>
              <a:rPr lang="en-US" dirty="0"/>
              <a:t>Sign flag. The most recent operation produced a negative value.</a:t>
            </a:r>
          </a:p>
          <a:p>
            <a:r>
              <a:rPr lang="en-US" b="1" dirty="0"/>
              <a:t>OF:</a:t>
            </a:r>
            <a:r>
              <a:rPr lang="en-US" dirty="0"/>
              <a:t> Overflow flag.  The most recent operation prompted a two’s-complement overflow or underflow.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25822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9F0CA-BE96-A548-A47A-EC57AC386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Condition Codes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2F6B5-8FC8-7E40-88CF-EDE4F6AFF8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 err="1"/>
              <a:t>cmp</a:t>
            </a:r>
            <a:r>
              <a:rPr lang="en-US" dirty="0"/>
              <a:t> instruction is like the subtraction instruction, but it does not store the result anywhere. It just sets condition codes. (</a:t>
            </a:r>
            <a:r>
              <a:rPr lang="en-US" b="1" dirty="0"/>
              <a:t>Note</a:t>
            </a:r>
            <a:r>
              <a:rPr lang="en-US" dirty="0"/>
              <a:t> the operand order!)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ctr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ctr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CMP S1, S2		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S2 – S1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2B7F3F38-C786-A147-892E-FA5BDEA0DA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4793823"/>
              </p:ext>
            </p:extLst>
          </p:nvPr>
        </p:nvGraphicFramePr>
        <p:xfrm>
          <a:off x="2190750" y="3733800"/>
          <a:ext cx="7810500" cy="18288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905250">
                  <a:extLst>
                    <a:ext uri="{9D8B030D-6E8A-4147-A177-3AD203B41FA5}">
                      <a16:colId xmlns:a16="http://schemas.microsoft.com/office/drawing/2014/main" val="3231654358"/>
                    </a:ext>
                  </a:extLst>
                </a:gridCol>
                <a:gridCol w="3905250">
                  <a:extLst>
                    <a:ext uri="{9D8B030D-6E8A-4147-A177-3AD203B41FA5}">
                      <a16:colId xmlns:a16="http://schemas.microsoft.com/office/drawing/2014/main" val="419858729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r>
                        <a:rPr lang="en-US" dirty="0"/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088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cmpb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Compare byte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50664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cmpw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Compare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71858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cmpl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Compare double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3947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cmpq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Compare quad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9988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0444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ECD8C-8ADD-7C46-9008-66C8EE723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E9CF5-DEAE-C74F-A455-5A00F1F9C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2667000"/>
            <a:ext cx="5943600" cy="3810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Jump if %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&gt;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calculates %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$2, 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jg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[target]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Jump if %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!= 3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calculates %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3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$3, 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jne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[target]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72FB42F-3152-FA4C-B9E4-9B4DBF7790A7}"/>
              </a:ext>
            </a:extLst>
          </p:cNvPr>
          <p:cNvSpPr txBox="1">
            <a:spLocks/>
          </p:cNvSpPr>
          <p:nvPr/>
        </p:nvSpPr>
        <p:spPr bwMode="auto">
          <a:xfrm>
            <a:off x="6096000" y="2666998"/>
            <a:ext cx="5943600" cy="3810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Jump if %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== 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calculates %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$4, 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je [target]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Jump if %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&lt;= 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calculates %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1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$1, 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jle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[target]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6EA676-22A2-3649-9FB0-9308C3C4D8C2}"/>
              </a:ext>
            </a:extLst>
          </p:cNvPr>
          <p:cNvSpPr/>
          <p:nvPr/>
        </p:nvSpPr>
        <p:spPr>
          <a:xfrm>
            <a:off x="152400" y="1295400"/>
            <a:ext cx="11887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spcAft>
                <a:spcPts val="0"/>
              </a:spcAft>
            </a:pPr>
            <a:r>
              <a:rPr lang="en-US" sz="2800" dirty="0">
                <a:latin typeface="+mn-lt"/>
              </a:rPr>
              <a:t>Read </a:t>
            </a:r>
            <a:r>
              <a:rPr lang="en-US" sz="2800" b="1" dirty="0" err="1">
                <a:latin typeface="+mn-lt"/>
              </a:rPr>
              <a:t>cmp</a:t>
            </a:r>
            <a:r>
              <a:rPr lang="en-US" sz="2800" b="1" dirty="0">
                <a:latin typeface="+mn-lt"/>
              </a:rPr>
              <a:t> S1,S2 </a:t>
            </a:r>
            <a:r>
              <a:rPr lang="en-US" sz="2800" dirty="0">
                <a:latin typeface="+mn-lt"/>
              </a:rPr>
              <a:t>as "compare S2 to S1"</a:t>
            </a:r>
            <a:r>
              <a:rPr lang="en-US" sz="2800" i="1" dirty="0">
                <a:latin typeface="+mn-lt"/>
              </a:rPr>
              <a:t>.  </a:t>
            </a:r>
            <a:r>
              <a:rPr lang="en-US" sz="2800" dirty="0">
                <a:latin typeface="+mn-lt"/>
              </a:rPr>
              <a:t>It calculates S2 – S1 and updates the condition codes with the result.</a:t>
            </a:r>
          </a:p>
        </p:txBody>
      </p:sp>
    </p:spTree>
    <p:extLst>
      <p:ext uri="{BB962C8B-B14F-4D97-AF65-F5344CB8AC3E}">
        <p14:creationId xmlns:p14="http://schemas.microsoft.com/office/powerpoint/2010/main" val="29058299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0627EE42-8D19-304F-B3FC-693CBFE63F17}"/>
              </a:ext>
            </a:extLst>
          </p:cNvPr>
          <p:cNvSpPr/>
          <p:nvPr/>
        </p:nvSpPr>
        <p:spPr>
          <a:xfrm>
            <a:off x="520610" y="2392421"/>
            <a:ext cx="571500" cy="4701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E318BF2-0331-8F4A-A424-7E15C95D1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🌟 How to remember </a:t>
            </a:r>
            <a:r>
              <a:rPr lang="en-US" dirty="0" err="1"/>
              <a:t>cmp</a:t>
            </a:r>
            <a:r>
              <a:rPr lang="en-US" dirty="0"/>
              <a:t>/</a:t>
            </a:r>
            <a:r>
              <a:rPr lang="en-US" dirty="0" err="1"/>
              <a:t>jmp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8103339-6610-8643-9314-50058E6C3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CMP S1, S2</a:t>
            </a:r>
            <a:r>
              <a:rPr lang="en-US" dirty="0"/>
              <a:t> is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S2 – S1</a:t>
            </a:r>
            <a:r>
              <a:rPr lang="en-US" dirty="0"/>
              <a:t> (just sets condition codes). </a:t>
            </a:r>
            <a:r>
              <a:rPr lang="en-US" b="1" dirty="0"/>
              <a:t>But generally</a:t>
            </a:r>
            <a:r>
              <a:rPr lang="en-US" dirty="0"/>
              <a:t>:</a:t>
            </a:r>
          </a:p>
          <a:p>
            <a:pPr marL="461963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875D9DE-0FE0-8347-B5FF-FE2B51799134}"/>
              </a:ext>
            </a:extLst>
          </p:cNvPr>
          <p:cNvSpPr/>
          <p:nvPr/>
        </p:nvSpPr>
        <p:spPr>
          <a:xfrm>
            <a:off x="467364" y="1888481"/>
            <a:ext cx="2362200" cy="9748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8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S1, </a:t>
            </a:r>
            <a:r>
              <a:rPr lang="en-US" sz="2800" b="1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S2</a:t>
            </a:r>
          </a:p>
          <a:p>
            <a:pPr algn="l"/>
            <a:r>
              <a:rPr lang="en-US" sz="28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…</a:t>
            </a:r>
          </a:p>
        </p:txBody>
      </p:sp>
      <p:sp>
        <p:nvSpPr>
          <p:cNvPr id="27" name="Left-Right Arrow 26">
            <a:extLst>
              <a:ext uri="{FF2B5EF4-FFF2-40B4-BE49-F238E27FC236}">
                <a16:creationId xmlns:a16="http://schemas.microsoft.com/office/drawing/2014/main" id="{1590A66D-5A33-E243-9079-FE5E22FC0E6D}"/>
              </a:ext>
            </a:extLst>
          </p:cNvPr>
          <p:cNvSpPr/>
          <p:nvPr/>
        </p:nvSpPr>
        <p:spPr>
          <a:xfrm>
            <a:off x="3048000" y="2048113"/>
            <a:ext cx="1058095" cy="655579"/>
          </a:xfrm>
          <a:prstGeom prst="left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ACD9B7D-1C34-604E-9473-792800ECBDF4}"/>
              </a:ext>
            </a:extLst>
          </p:cNvPr>
          <p:cNvSpPr txBox="1"/>
          <p:nvPr/>
        </p:nvSpPr>
        <p:spPr>
          <a:xfrm>
            <a:off x="4680065" y="2083515"/>
            <a:ext cx="17668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latin typeface="Consolas" panose="020B0609020204030204" pitchFamily="49" charset="0"/>
                <a:cs typeface="Consolas" panose="020B0609020204030204" pitchFamily="49" charset="0"/>
              </a:rPr>
              <a:t>S2</a:t>
            </a: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   S1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44F225F-E184-0341-928D-612B45750C62}"/>
              </a:ext>
            </a:extLst>
          </p:cNvPr>
          <p:cNvSpPr/>
          <p:nvPr/>
        </p:nvSpPr>
        <p:spPr>
          <a:xfrm>
            <a:off x="4487261" y="1880603"/>
            <a:ext cx="2209800" cy="990599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5203114-0787-254E-AC31-0C0296B42856}"/>
              </a:ext>
            </a:extLst>
          </p:cNvPr>
          <p:cNvSpPr/>
          <p:nvPr/>
        </p:nvSpPr>
        <p:spPr>
          <a:xfrm>
            <a:off x="10396346" y="2140832"/>
            <a:ext cx="449270" cy="4701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2CA9A4A-E221-6947-9D5A-EB781F970488}"/>
              </a:ext>
            </a:extLst>
          </p:cNvPr>
          <p:cNvSpPr txBox="1"/>
          <p:nvPr/>
        </p:nvSpPr>
        <p:spPr>
          <a:xfrm>
            <a:off x="8631892" y="2083515"/>
            <a:ext cx="26709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latin typeface="Consolas" panose="020B0609020204030204" pitchFamily="49" charset="0"/>
                <a:cs typeface="Consolas" panose="020B0609020204030204" pitchFamily="49" charset="0"/>
              </a:rPr>
              <a:t>S2</a:t>
            </a: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 - S1 &gt; 0</a:t>
            </a:r>
          </a:p>
        </p:txBody>
      </p:sp>
      <p:sp>
        <p:nvSpPr>
          <p:cNvPr id="33" name="Left-Right Arrow 32">
            <a:extLst>
              <a:ext uri="{FF2B5EF4-FFF2-40B4-BE49-F238E27FC236}">
                <a16:creationId xmlns:a16="http://schemas.microsoft.com/office/drawing/2014/main" id="{F788CB29-8B5F-CE4F-9576-FCC621AE23CE}"/>
              </a:ext>
            </a:extLst>
          </p:cNvPr>
          <p:cNvSpPr/>
          <p:nvPr/>
        </p:nvSpPr>
        <p:spPr>
          <a:xfrm>
            <a:off x="7272011" y="2048113"/>
            <a:ext cx="1058095" cy="655579"/>
          </a:xfrm>
          <a:prstGeom prst="left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5581B89-E102-8A45-8A95-EA55F778632F}"/>
              </a:ext>
            </a:extLst>
          </p:cNvPr>
          <p:cNvSpPr/>
          <p:nvPr/>
        </p:nvSpPr>
        <p:spPr>
          <a:xfrm>
            <a:off x="5277731" y="2140832"/>
            <a:ext cx="571500" cy="4701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442612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/>
      <p:bldP spid="30" grpId="0" animBg="1"/>
      <p:bldP spid="31" grpId="0" animBg="1"/>
      <p:bldP spid="32" grpId="0"/>
      <p:bldP spid="33" grpId="0" animBg="1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52CA4-1E82-524F-9793-97C40E2E6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Jumps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4F1BDC-B492-6F47-A7F5-22B689390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Conditional jumps look at a relevant subset of the condition codes to determine whether to branch or fall through without jumping.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00807D-99B8-194D-B3EC-FC6CCF493481}"/>
              </a:ext>
            </a:extLst>
          </p:cNvPr>
          <p:cNvSpPr/>
          <p:nvPr/>
        </p:nvSpPr>
        <p:spPr>
          <a:xfrm>
            <a:off x="2209800" y="2667000"/>
            <a:ext cx="46482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BE026EBB-015A-568B-84DF-F4663E303B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6502894"/>
              </p:ext>
            </p:extLst>
          </p:nvPr>
        </p:nvGraphicFramePr>
        <p:xfrm>
          <a:off x="1562100" y="2266902"/>
          <a:ext cx="9067800" cy="435864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022600">
                  <a:extLst>
                    <a:ext uri="{9D8B030D-6E8A-4147-A177-3AD203B41FA5}">
                      <a16:colId xmlns:a16="http://schemas.microsoft.com/office/drawing/2014/main" val="3231654358"/>
                    </a:ext>
                  </a:extLst>
                </a:gridCol>
                <a:gridCol w="1940182">
                  <a:extLst>
                    <a:ext uri="{9D8B030D-6E8A-4147-A177-3AD203B41FA5}">
                      <a16:colId xmlns:a16="http://schemas.microsoft.com/office/drawing/2014/main" val="1224624564"/>
                    </a:ext>
                  </a:extLst>
                </a:gridCol>
                <a:gridCol w="4105018">
                  <a:extLst>
                    <a:ext uri="{9D8B030D-6E8A-4147-A177-3AD203B41FA5}">
                      <a16:colId xmlns:a16="http://schemas.microsoft.com/office/drawing/2014/main" val="4198587295"/>
                    </a:ext>
                  </a:extLst>
                </a:gridCol>
              </a:tblGrid>
              <a:tr h="261425">
                <a:tc>
                  <a:txBody>
                    <a:bodyPr/>
                    <a:lstStyle/>
                    <a:p>
                      <a:r>
                        <a:rPr lang="en-US" sz="1600" dirty="0"/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Synonym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Set Condition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08804"/>
                  </a:ext>
                </a:extLst>
              </a:tr>
              <a:tr h="261425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je </a:t>
                      </a:r>
                      <a:r>
                        <a:rPr lang="en-US" sz="1600" i="1" dirty="0">
                          <a:latin typeface="Palatino" pitchFamily="2" charset="77"/>
                          <a:ea typeface="Palatino" pitchFamily="2" charset="77"/>
                          <a:cs typeface="Consolas" panose="020B0609020204030204" pitchFamily="49" charset="0"/>
                        </a:rPr>
                        <a:t>Label</a:t>
                      </a:r>
                      <a:endParaRPr lang="en-US" sz="1600" dirty="0">
                        <a:latin typeface="Palatino" pitchFamily="2" charset="77"/>
                        <a:ea typeface="Palatino" pitchFamily="2" charset="77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jz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Equal / zero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506649"/>
                  </a:ext>
                </a:extLst>
              </a:tr>
              <a:tr h="261425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jne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600" i="1" dirty="0">
                          <a:latin typeface="Palatino" pitchFamily="2" charset="77"/>
                          <a:ea typeface="Palatino" pitchFamily="2" charset="77"/>
                          <a:cs typeface="Consolas" panose="020B0609020204030204" pitchFamily="49" charset="0"/>
                        </a:rPr>
                        <a:t>Label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jnz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Not equal / not zero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718582"/>
                  </a:ext>
                </a:extLst>
              </a:tr>
              <a:tr h="261425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js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600" i="1" dirty="0">
                          <a:latin typeface="Palatino" pitchFamily="2" charset="77"/>
                          <a:ea typeface="Palatino" pitchFamily="2" charset="77"/>
                          <a:cs typeface="Consolas" panose="020B0609020204030204" pitchFamily="49" charset="0"/>
                        </a:rPr>
                        <a:t>Label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Negative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394719"/>
                  </a:ext>
                </a:extLst>
              </a:tr>
              <a:tr h="261425">
                <a:tc>
                  <a:txBody>
                    <a:bodyPr/>
                    <a:lstStyle/>
                    <a:p>
                      <a:r>
                        <a:rPr lang="en-US" sz="1600" i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jns</a:t>
                      </a:r>
                      <a:r>
                        <a:rPr lang="en-US" sz="160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600" i="1" dirty="0">
                          <a:latin typeface="Palatino" pitchFamily="2" charset="77"/>
                          <a:ea typeface="Palatino" pitchFamily="2" charset="77"/>
                          <a:cs typeface="Consolas" panose="020B0609020204030204" pitchFamily="49" charset="0"/>
                        </a:rPr>
                        <a:t>Label</a:t>
                      </a:r>
                      <a:endParaRPr lang="en-US" sz="1600" i="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Nonnegative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998801"/>
                  </a:ext>
                </a:extLst>
              </a:tr>
              <a:tr h="261425">
                <a:tc>
                  <a:txBody>
                    <a:bodyPr/>
                    <a:lstStyle/>
                    <a:p>
                      <a:r>
                        <a:rPr lang="en-US" sz="1600" i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jg</a:t>
                      </a:r>
                      <a:r>
                        <a:rPr lang="en-US" sz="1600" i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600" i="1" dirty="0">
                          <a:latin typeface="Palatino" pitchFamily="2" charset="77"/>
                          <a:ea typeface="Palatino" pitchFamily="2" charset="77"/>
                          <a:cs typeface="Consolas" panose="020B0609020204030204" pitchFamily="49" charset="0"/>
                        </a:rPr>
                        <a:t>Label</a:t>
                      </a:r>
                      <a:endParaRPr lang="en-US" sz="1600" i="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jnle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Greater (signed &gt;)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79765"/>
                  </a:ext>
                </a:extLst>
              </a:tr>
              <a:tr h="261425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jge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600" i="1" dirty="0">
                          <a:latin typeface="Palatino" pitchFamily="2" charset="77"/>
                          <a:ea typeface="Palatino" pitchFamily="2" charset="77"/>
                          <a:cs typeface="Consolas" panose="020B0609020204030204" pitchFamily="49" charset="0"/>
                        </a:rPr>
                        <a:t>Label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jnl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Greater or equal (signed &gt;=)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496874"/>
                  </a:ext>
                </a:extLst>
              </a:tr>
              <a:tr h="261425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jl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600" i="1" dirty="0">
                          <a:latin typeface="Palatino" pitchFamily="2" charset="77"/>
                          <a:ea typeface="Palatino" pitchFamily="2" charset="77"/>
                          <a:cs typeface="Consolas" panose="020B0609020204030204" pitchFamily="49" charset="0"/>
                        </a:rPr>
                        <a:t>Label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jnge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Less (signed &lt;)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665798"/>
                  </a:ext>
                </a:extLst>
              </a:tr>
              <a:tr h="261425">
                <a:tc>
                  <a:txBody>
                    <a:bodyPr/>
                    <a:lstStyle/>
                    <a:p>
                      <a:r>
                        <a:rPr lang="en-US" sz="1600" i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jle</a:t>
                      </a:r>
                      <a:r>
                        <a:rPr lang="en-US" sz="160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600" i="1" dirty="0">
                          <a:latin typeface="Palatino" pitchFamily="2" charset="77"/>
                          <a:ea typeface="Palatino" pitchFamily="2" charset="77"/>
                          <a:cs typeface="Consolas" panose="020B0609020204030204" pitchFamily="49" charset="0"/>
                        </a:rPr>
                        <a:t>Label</a:t>
                      </a:r>
                      <a:endParaRPr lang="en-US" sz="1600" i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jng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Less or equal (signed &lt;=)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167288"/>
                  </a:ext>
                </a:extLst>
              </a:tr>
              <a:tr h="261425">
                <a:tc>
                  <a:txBody>
                    <a:bodyPr/>
                    <a:lstStyle/>
                    <a:p>
                      <a:r>
                        <a:rPr lang="en-US" sz="160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ja </a:t>
                      </a:r>
                      <a:r>
                        <a:rPr lang="en-US" sz="1600" i="1" dirty="0">
                          <a:latin typeface="Palatino" pitchFamily="2" charset="77"/>
                          <a:ea typeface="Palatino" pitchFamily="2" charset="77"/>
                          <a:cs typeface="Consolas" panose="020B0609020204030204" pitchFamily="49" charset="0"/>
                        </a:rPr>
                        <a:t>Label</a:t>
                      </a:r>
                      <a:endParaRPr lang="en-US" sz="1600" i="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jnbe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Above (unsigned &gt;)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051391"/>
                  </a:ext>
                </a:extLst>
              </a:tr>
              <a:tr h="261425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jae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600" i="1" dirty="0">
                          <a:latin typeface="Palatino" pitchFamily="2" charset="77"/>
                          <a:ea typeface="Palatino" pitchFamily="2" charset="77"/>
                          <a:cs typeface="Consolas" panose="020B0609020204030204" pitchFamily="49" charset="0"/>
                        </a:rPr>
                        <a:t>Label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jnb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Above or equal (unsigned &gt;=)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406641"/>
                  </a:ext>
                </a:extLst>
              </a:tr>
              <a:tr h="261425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jb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600" i="1" dirty="0">
                          <a:latin typeface="Palatino" pitchFamily="2" charset="77"/>
                          <a:ea typeface="Palatino" pitchFamily="2" charset="77"/>
                          <a:cs typeface="Consolas" panose="020B0609020204030204" pitchFamily="49" charset="0"/>
                        </a:rPr>
                        <a:t>Label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jnae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Below (unsigned &lt;)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478896"/>
                  </a:ext>
                </a:extLst>
              </a:tr>
              <a:tr h="261425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jbe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600" i="1" dirty="0">
                          <a:latin typeface="Palatino" pitchFamily="2" charset="77"/>
                          <a:ea typeface="Palatino" pitchFamily="2" charset="77"/>
                          <a:cs typeface="Consolas" panose="020B0609020204030204" pitchFamily="49" charset="0"/>
                        </a:rPr>
                        <a:t>Label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jna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Below or equal (unsigned &lt;=)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5458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1645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9F0CA-BE96-A548-A47A-EC57AC386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Condition Codes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2F6B5-8FC8-7E40-88CF-EDE4F6AFF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334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/>
              <a:t>test</a:t>
            </a:r>
            <a:r>
              <a:rPr lang="en-US" dirty="0"/>
              <a:t> instruction is like </a:t>
            </a:r>
            <a:r>
              <a:rPr lang="en-US" b="1" dirty="0" err="1"/>
              <a:t>cmp</a:t>
            </a:r>
            <a:r>
              <a:rPr lang="en-US" dirty="0"/>
              <a:t>, but for AND. It does not store the &amp; result anywhere. It just sets condition codes.</a:t>
            </a:r>
          </a:p>
          <a:p>
            <a:pPr marL="0" indent="0" algn="ctr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ctr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TEST S1, S2		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S2 &amp; S1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Cool trick:</a:t>
            </a:r>
            <a:r>
              <a:rPr lang="en-US" dirty="0"/>
              <a:t> if we pass the same value for both operands, we can check the sign of that value using the </a:t>
            </a:r>
            <a:r>
              <a:rPr lang="en-US" b="1" dirty="0"/>
              <a:t>Sign Flag</a:t>
            </a:r>
            <a:r>
              <a:rPr lang="en-US" dirty="0"/>
              <a:t> and </a:t>
            </a:r>
            <a:r>
              <a:rPr lang="en-US" b="1" dirty="0"/>
              <a:t>Zero Flag </a:t>
            </a:r>
            <a:r>
              <a:rPr lang="en-US" dirty="0"/>
              <a:t>condition codes!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B9ECE946-788A-1746-AFBE-7D6EC3F601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2063220"/>
              </p:ext>
            </p:extLst>
          </p:nvPr>
        </p:nvGraphicFramePr>
        <p:xfrm>
          <a:off x="2190750" y="3733800"/>
          <a:ext cx="7810500" cy="18288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905250">
                  <a:extLst>
                    <a:ext uri="{9D8B030D-6E8A-4147-A177-3AD203B41FA5}">
                      <a16:colId xmlns:a16="http://schemas.microsoft.com/office/drawing/2014/main" val="3231654358"/>
                    </a:ext>
                  </a:extLst>
                </a:gridCol>
                <a:gridCol w="3905250">
                  <a:extLst>
                    <a:ext uri="{9D8B030D-6E8A-4147-A177-3AD203B41FA5}">
                      <a16:colId xmlns:a16="http://schemas.microsoft.com/office/drawing/2014/main" val="419858729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r>
                        <a:rPr lang="en-US" dirty="0"/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088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testb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Test byte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50664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testw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Test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71858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testl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Test double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3947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testq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Test quad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9988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9740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5542994-475A-AB4D-A92E-1AAE39A39C46}"/>
              </a:ext>
            </a:extLst>
          </p:cNvPr>
          <p:cNvSpPr/>
          <p:nvPr/>
        </p:nvSpPr>
        <p:spPr>
          <a:xfrm>
            <a:off x="209255" y="4988831"/>
            <a:ext cx="4146331" cy="5142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2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82D8B5-935C-DD49-B323-5198C154F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>
                <a:latin typeface="Courier" pitchFamily="2" charset="0"/>
              </a:rPr>
              <a:t>test</a:t>
            </a:r>
            <a:r>
              <a:rPr lang="en-US" dirty="0"/>
              <a:t> Instruction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556C2-64F9-A84A-BD97-67E566A3FD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TEST S1, S2 </a:t>
            </a:r>
            <a:r>
              <a:rPr lang="en-US" dirty="0"/>
              <a:t>is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S2 &amp; S1 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958D47-2482-4044-8165-D854696ABBEF}"/>
              </a:ext>
            </a:extLst>
          </p:cNvPr>
          <p:cNvSpPr/>
          <p:nvPr/>
        </p:nvSpPr>
        <p:spPr>
          <a:xfrm>
            <a:off x="520609" y="2392421"/>
            <a:ext cx="717937" cy="4701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DD381F-0B53-6641-BEF7-9B1A6FE55326}"/>
              </a:ext>
            </a:extLst>
          </p:cNvPr>
          <p:cNvSpPr/>
          <p:nvPr/>
        </p:nvSpPr>
        <p:spPr>
          <a:xfrm>
            <a:off x="467363" y="1888481"/>
            <a:ext cx="3266653" cy="9748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 %</a:t>
            </a:r>
            <a:r>
              <a:rPr lang="en-US" sz="28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sz="28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endParaRPr lang="en-US" sz="2800" b="1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8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jns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FC7B1C-BB73-8F48-94FE-DC2F465350A5}"/>
              </a:ext>
            </a:extLst>
          </p:cNvPr>
          <p:cNvSpPr txBox="1"/>
          <p:nvPr/>
        </p:nvSpPr>
        <p:spPr>
          <a:xfrm>
            <a:off x="93457" y="4347908"/>
            <a:ext cx="60612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sz="3200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 &amp; %</a:t>
            </a:r>
            <a:r>
              <a:rPr lang="en-US" sz="3200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 is nonnegative</a:t>
            </a:r>
          </a:p>
        </p:txBody>
      </p:sp>
      <p:sp>
        <p:nvSpPr>
          <p:cNvPr id="8" name="Left-Right Arrow 7">
            <a:extLst>
              <a:ext uri="{FF2B5EF4-FFF2-40B4-BE49-F238E27FC236}">
                <a16:creationId xmlns:a16="http://schemas.microsoft.com/office/drawing/2014/main" id="{45B03542-F016-EE4A-8A86-03B148C508D1}"/>
              </a:ext>
            </a:extLst>
          </p:cNvPr>
          <p:cNvSpPr/>
          <p:nvPr/>
        </p:nvSpPr>
        <p:spPr>
          <a:xfrm rot="5400000">
            <a:off x="1613266" y="2992915"/>
            <a:ext cx="974845" cy="1021290"/>
          </a:xfrm>
          <a:prstGeom prst="leftRightArrow">
            <a:avLst>
              <a:gd name="adj1" fmla="val 47012"/>
              <a:gd name="adj2" fmla="val 3302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A4F12F-A9A3-0A4C-BEAA-8A8729E001B5}"/>
              </a:ext>
            </a:extLst>
          </p:cNvPr>
          <p:cNvSpPr txBox="1"/>
          <p:nvPr/>
        </p:nvSpPr>
        <p:spPr>
          <a:xfrm>
            <a:off x="113510" y="4953555"/>
            <a:ext cx="5110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sz="3200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 is nonnegative</a:t>
            </a:r>
          </a:p>
        </p:txBody>
      </p:sp>
    </p:spTree>
    <p:extLst>
      <p:ext uri="{BB962C8B-B14F-4D97-AF65-F5344CB8AC3E}">
        <p14:creationId xmlns:p14="http://schemas.microsoft.com/office/powerpoint/2010/main" val="8435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4" grpId="0" animBg="1"/>
      <p:bldP spid="7" grpId="0"/>
      <p:bldP spid="8" grpId="0" animBg="1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A43CB-34C9-F349-87D8-4D0A3EDAF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 Codes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45DC3-8632-B34F-87EB-FE98D0D835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Previously discussed arithmetic and logical instructions update these flags.  </a:t>
            </a:r>
            <a:r>
              <a:rPr lang="en-US" b="1" dirty="0"/>
              <a:t>lea</a:t>
            </a:r>
            <a:r>
              <a:rPr lang="en-US" dirty="0"/>
              <a:t> does not (it's intended only for address computation and nothing else).</a:t>
            </a:r>
          </a:p>
          <a:p>
            <a:r>
              <a:rPr lang="en-US" dirty="0"/>
              <a:t>Logical operations (</a:t>
            </a:r>
            <a:r>
              <a:rPr lang="en-US" b="1" dirty="0" err="1"/>
              <a:t>xor</a:t>
            </a:r>
            <a:r>
              <a:rPr lang="en-US" dirty="0"/>
              <a:t>, etc.) set carry and overflow flags to zero.</a:t>
            </a:r>
          </a:p>
          <a:p>
            <a:r>
              <a:rPr lang="en-US" dirty="0"/>
              <a:t>Shift operations set the carry flag to the last bit shifted out and set the overflow flag to zero.</a:t>
            </a:r>
          </a:p>
          <a:p>
            <a:r>
              <a:rPr lang="en-US" dirty="0"/>
              <a:t>For more complicated reasons, </a:t>
            </a:r>
            <a:r>
              <a:rPr lang="en-US" b="1" dirty="0" err="1"/>
              <a:t>inc</a:t>
            </a:r>
            <a:r>
              <a:rPr lang="en-US" dirty="0"/>
              <a:t> and </a:t>
            </a:r>
            <a:r>
              <a:rPr lang="en-US" b="1" dirty="0" err="1"/>
              <a:t>dec</a:t>
            </a:r>
            <a:r>
              <a:rPr lang="en-US" dirty="0"/>
              <a:t> set the overflow and zero flags, but leave the carry flag unchanged.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5407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F546A-7112-C74F-84D7-AF98415E4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1: Conditional jump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1BEF1-C127-864E-A178-25D9E1424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752600"/>
            <a:ext cx="11811000" cy="47244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je target			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if ZF is 1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spcBef>
                <a:spcPts val="400"/>
              </a:spcBef>
              <a:buNone/>
            </a:pPr>
            <a:r>
              <a:rPr lang="en-US" dirty="0">
                <a:cs typeface="Consolas" panose="020B0609020204030204" pitchFamily="49" charset="0"/>
              </a:rPr>
              <a:t>Let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dirty="0">
                <a:cs typeface="Consolas" panose="020B0609020204030204" pitchFamily="49" charset="0"/>
              </a:rPr>
              <a:t> store 0x10. Will we jump in the following cases?</a:t>
            </a:r>
          </a:p>
          <a:p>
            <a:pPr marL="0" indent="0">
              <a:spcBef>
                <a:spcPts val="400"/>
              </a:spcBef>
              <a:buNone/>
            </a:pPr>
            <a:endParaRPr lang="en-US" dirty="0">
              <a:cs typeface="Consolas" panose="020B0609020204030204" pitchFamily="49" charset="0"/>
            </a:endParaRPr>
          </a:p>
          <a:p>
            <a:pPr marL="514350" indent="-514350">
              <a:spcBef>
                <a:spcPts val="4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$0x10,%edi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je  40056f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add  $0x1,%edi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spcBef>
                <a:spcPts val="4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test $0x10,%edi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je   40056f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add  $0x1,%edi</a:t>
            </a:r>
          </a:p>
          <a:p>
            <a:pPr marL="514350" indent="-514350">
              <a:spcBef>
                <a:spcPts val="400"/>
              </a:spcBef>
              <a:buClr>
                <a:schemeClr val="accent2"/>
              </a:buClr>
              <a:buFont typeface="+mj-lt"/>
              <a:buAutoNum type="arabicPeriod"/>
            </a:pPr>
            <a:endParaRPr lang="en-US" dirty="0">
              <a:cs typeface="Consolas" panose="020B0609020204030204" pitchFamily="49" charset="0"/>
            </a:endParaRPr>
          </a:p>
          <a:p>
            <a:pPr marL="514350" indent="-514350">
              <a:spcBef>
                <a:spcPts val="400"/>
              </a:spcBef>
              <a:buClr>
                <a:schemeClr val="accent2"/>
              </a:buClr>
              <a:buFont typeface="+mj-lt"/>
              <a:buAutoNum type="arabicPeriod"/>
            </a:pPr>
            <a:endParaRPr lang="en-US" dirty="0"/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B0BED7DA-4B40-EA43-8DE4-019987C16E7B}"/>
              </a:ext>
            </a:extLst>
          </p:cNvPr>
          <p:cNvSpPr/>
          <p:nvPr/>
        </p:nvSpPr>
        <p:spPr>
          <a:xfrm>
            <a:off x="9597417" y="2590800"/>
            <a:ext cx="230157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0x10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2F9180-CAFA-E043-9110-684250A3EC21}"/>
              </a:ext>
            </a:extLst>
          </p:cNvPr>
          <p:cNvSpPr txBox="1"/>
          <p:nvPr/>
        </p:nvSpPr>
        <p:spPr>
          <a:xfrm>
            <a:off x="8534400" y="2749034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edi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A6B6D9-176A-2168-577C-A9BE4918B2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989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F546A-7112-C74F-84D7-AF98415E4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1: Conditional jump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1BEF1-C127-864E-A178-25D9E1424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752600"/>
            <a:ext cx="11811000" cy="47244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je target			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if ZF is 1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spcBef>
                <a:spcPts val="400"/>
              </a:spcBef>
              <a:buNone/>
            </a:pPr>
            <a:r>
              <a:rPr lang="en-US" dirty="0">
                <a:cs typeface="Consolas" panose="020B0609020204030204" pitchFamily="49" charset="0"/>
              </a:rPr>
              <a:t>Let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dirty="0">
                <a:cs typeface="Consolas" panose="020B0609020204030204" pitchFamily="49" charset="0"/>
              </a:rPr>
              <a:t> store 0x10. Will we jump in the following cases?</a:t>
            </a:r>
          </a:p>
          <a:p>
            <a:pPr marL="0" indent="0">
              <a:spcBef>
                <a:spcPts val="400"/>
              </a:spcBef>
              <a:buNone/>
            </a:pPr>
            <a:endParaRPr lang="en-US" dirty="0">
              <a:cs typeface="Consolas" panose="020B0609020204030204" pitchFamily="49" charset="0"/>
            </a:endParaRPr>
          </a:p>
          <a:p>
            <a:pPr marL="514350" indent="-514350">
              <a:spcBef>
                <a:spcPts val="4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$0x10,%edi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je  40056f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add  $0x1,%edi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spcBef>
                <a:spcPts val="4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test $0x10,%edi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je   40056f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add  $0x1,%edi</a:t>
            </a:r>
          </a:p>
          <a:p>
            <a:pPr marL="514350" indent="-514350">
              <a:spcBef>
                <a:spcPts val="400"/>
              </a:spcBef>
              <a:buClr>
                <a:schemeClr val="accent2"/>
              </a:buClr>
              <a:buFont typeface="+mj-lt"/>
              <a:buAutoNum type="arabicPeriod"/>
            </a:pPr>
            <a:endParaRPr lang="en-US" dirty="0">
              <a:cs typeface="Consolas" panose="020B0609020204030204" pitchFamily="49" charset="0"/>
            </a:endParaRPr>
          </a:p>
          <a:p>
            <a:pPr marL="514350" indent="-514350">
              <a:spcBef>
                <a:spcPts val="400"/>
              </a:spcBef>
              <a:buClr>
                <a:schemeClr val="accent2"/>
              </a:buClr>
              <a:buFont typeface="+mj-lt"/>
              <a:buAutoNum type="arabicPeriod"/>
            </a:pPr>
            <a:endParaRPr lang="en-US" dirty="0"/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B0BED7DA-4B40-EA43-8DE4-019987C16E7B}"/>
              </a:ext>
            </a:extLst>
          </p:cNvPr>
          <p:cNvSpPr/>
          <p:nvPr/>
        </p:nvSpPr>
        <p:spPr>
          <a:xfrm>
            <a:off x="9597417" y="2590800"/>
            <a:ext cx="230157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0x10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2F9180-CAFA-E043-9110-684250A3EC21}"/>
              </a:ext>
            </a:extLst>
          </p:cNvPr>
          <p:cNvSpPr txBox="1"/>
          <p:nvPr/>
        </p:nvSpPr>
        <p:spPr>
          <a:xfrm>
            <a:off x="8534400" y="2749034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edi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90C79C-5EC5-7347-833C-A2E826311905}"/>
              </a:ext>
            </a:extLst>
          </p:cNvPr>
          <p:cNvSpPr txBox="1"/>
          <p:nvPr/>
        </p:nvSpPr>
        <p:spPr>
          <a:xfrm>
            <a:off x="5667951" y="3790146"/>
            <a:ext cx="31951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S2 - S1 == 0, so jump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59CE7F-EFC0-8145-ADC9-4B060110629E}"/>
              </a:ext>
            </a:extLst>
          </p:cNvPr>
          <p:cNvSpPr txBox="1"/>
          <p:nvPr/>
        </p:nvSpPr>
        <p:spPr>
          <a:xfrm>
            <a:off x="5667951" y="5496580"/>
            <a:ext cx="41264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S2 &amp; S1 != 0, so don’t jump</a:t>
            </a:r>
          </a:p>
        </p:txBody>
      </p:sp>
    </p:spTree>
    <p:extLst>
      <p:ext uri="{BB962C8B-B14F-4D97-AF65-F5344CB8AC3E}">
        <p14:creationId xmlns:p14="http://schemas.microsoft.com/office/powerpoint/2010/main" val="185313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7071F-4597-7141-A554-8D9BC2082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Statements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E852E9-6499-8245-9735-20D6F94F9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can we use instructions like </a:t>
            </a:r>
            <a:r>
              <a:rPr lang="en-US" b="1" dirty="0" err="1"/>
              <a:t>cmp</a:t>
            </a:r>
            <a:r>
              <a:rPr lang="en-US" dirty="0"/>
              <a:t> and conditional jumps to implement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dirty="0"/>
              <a:t> statements in assembly?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778272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EB17612-990D-CB40-8180-5D6020BA84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682514"/>
            <a:ext cx="5833872" cy="318410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if_then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(int param1)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if ( __________ 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_________;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return __________;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AC22B8-45C7-E64F-B296-71358E523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Fill In The Blank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3FF9B9FD-FF25-3942-8596-8246A12008DA}"/>
              </a:ext>
            </a:extLst>
          </p:cNvPr>
          <p:cNvSpPr txBox="1">
            <a:spLocks/>
          </p:cNvSpPr>
          <p:nvPr/>
        </p:nvSpPr>
        <p:spPr bwMode="auto">
          <a:xfrm>
            <a:off x="5257803" y="1682514"/>
            <a:ext cx="6934197" cy="318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0000000000401126 &lt;</a:t>
            </a:r>
            <a:r>
              <a:rPr lang="en-US" sz="2500" dirty="0" err="1">
                <a:latin typeface="Consolas" panose="020B0609020204030204" pitchFamily="49" charset="0"/>
                <a:cs typeface="Consolas" panose="020B0609020204030204" pitchFamily="49" charset="0"/>
              </a:rPr>
              <a:t>if_then</a:t>
            </a: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401126:   </a:t>
            </a:r>
            <a:r>
              <a:rPr lang="en-US" sz="25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  $0x6,%edi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401129:   je     40112f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40112b:   lea    (%rdi,%rdi,1), %</a:t>
            </a:r>
            <a:r>
              <a:rPr lang="en-US" sz="25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5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40112e:   </a:t>
            </a:r>
            <a:r>
              <a:rPr lang="en-US" sz="25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40112f:   add    $0x1,%edi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401132:   </a:t>
            </a:r>
            <a:r>
              <a:rPr lang="en-US" sz="25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  40112b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BA8C424-FC57-0145-B7D4-32C612869408}"/>
              </a:ext>
            </a:extLst>
          </p:cNvPr>
          <p:cNvCxnSpPr>
            <a:cxnSpLocks/>
          </p:cNvCxnSpPr>
          <p:nvPr/>
        </p:nvCxnSpPr>
        <p:spPr>
          <a:xfrm>
            <a:off x="5257800" y="1676400"/>
            <a:ext cx="0" cy="319022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666F8697-F4CF-1D04-F121-375C17EB8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1893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EB17612-990D-CB40-8180-5D6020BA84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682514"/>
            <a:ext cx="5833872" cy="318410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if_then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(int param1)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if ( __________ 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_________;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return __________;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AC22B8-45C7-E64F-B296-71358E523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Fill In The Blank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3FF9B9FD-FF25-3942-8596-8246A12008DA}"/>
              </a:ext>
            </a:extLst>
          </p:cNvPr>
          <p:cNvSpPr txBox="1">
            <a:spLocks/>
          </p:cNvSpPr>
          <p:nvPr/>
        </p:nvSpPr>
        <p:spPr bwMode="auto">
          <a:xfrm>
            <a:off x="5257803" y="1682514"/>
            <a:ext cx="6934197" cy="318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0000000000401126 &lt;</a:t>
            </a:r>
            <a:r>
              <a:rPr lang="en-US" sz="2500" dirty="0" err="1">
                <a:latin typeface="Consolas" panose="020B0609020204030204" pitchFamily="49" charset="0"/>
                <a:cs typeface="Consolas" panose="020B0609020204030204" pitchFamily="49" charset="0"/>
              </a:rPr>
              <a:t>if_then</a:t>
            </a: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401126:   </a:t>
            </a:r>
            <a:r>
              <a:rPr lang="en-US" sz="25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  $0x6,%edi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401129:   je     40112f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40112b:   lea    (%rdi,%rdi,1), %</a:t>
            </a:r>
            <a:r>
              <a:rPr lang="en-US" sz="25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5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40112e:   </a:t>
            </a:r>
            <a:r>
              <a:rPr lang="en-US" sz="25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40112f:   add    $0x1,%edi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401132:   </a:t>
            </a:r>
            <a:r>
              <a:rPr lang="en-US" sz="25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500" dirty="0">
                <a:latin typeface="Consolas" panose="020B0609020204030204" pitchFamily="49" charset="0"/>
                <a:cs typeface="Consolas" panose="020B0609020204030204" pitchFamily="49" charset="0"/>
              </a:rPr>
              <a:t>    40112b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BA8C424-FC57-0145-B7D4-32C612869408}"/>
              </a:ext>
            </a:extLst>
          </p:cNvPr>
          <p:cNvCxnSpPr>
            <a:cxnSpLocks/>
          </p:cNvCxnSpPr>
          <p:nvPr/>
        </p:nvCxnSpPr>
        <p:spPr>
          <a:xfrm>
            <a:off x="5257800" y="1676400"/>
            <a:ext cx="0" cy="319022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D61E5EE0-74CC-924F-8278-46A007FE4786}"/>
              </a:ext>
            </a:extLst>
          </p:cNvPr>
          <p:cNvSpPr/>
          <p:nvPr/>
        </p:nvSpPr>
        <p:spPr>
          <a:xfrm>
            <a:off x="1512104" y="2230160"/>
            <a:ext cx="21336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06A7BF-2DE6-B642-B0BD-9CB842052BB9}"/>
              </a:ext>
            </a:extLst>
          </p:cNvPr>
          <p:cNvSpPr/>
          <p:nvPr/>
        </p:nvSpPr>
        <p:spPr>
          <a:xfrm>
            <a:off x="1371600" y="2590800"/>
            <a:ext cx="1853461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2B36CD-B300-DB47-ADBD-3B5E909ACB18}"/>
              </a:ext>
            </a:extLst>
          </p:cNvPr>
          <p:cNvSpPr/>
          <p:nvPr/>
        </p:nvSpPr>
        <p:spPr>
          <a:xfrm>
            <a:off x="1514579" y="2448580"/>
            <a:ext cx="1762021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param1++</a:t>
            </a:r>
            <a:endParaRPr lang="en-US" sz="28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5C2971-FF1B-8C45-A9ED-7237B4FC2474}"/>
              </a:ext>
            </a:extLst>
          </p:cNvPr>
          <p:cNvSpPr/>
          <p:nvPr/>
        </p:nvSpPr>
        <p:spPr>
          <a:xfrm>
            <a:off x="1981200" y="3677960"/>
            <a:ext cx="1992204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505BC0-6C83-304D-8C96-B77075A2C773}"/>
              </a:ext>
            </a:extLst>
          </p:cNvPr>
          <p:cNvSpPr/>
          <p:nvPr/>
        </p:nvSpPr>
        <p:spPr>
          <a:xfrm>
            <a:off x="1882239" y="3591580"/>
            <a:ext cx="2156361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param1 * 2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68EACD2-84E4-C446-8DF3-6A6BF7493728}"/>
              </a:ext>
            </a:extLst>
          </p:cNvPr>
          <p:cNvSpPr/>
          <p:nvPr/>
        </p:nvSpPr>
        <p:spPr>
          <a:xfrm>
            <a:off x="1396261" y="2057400"/>
            <a:ext cx="2353529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param1 == 6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5A301F-9EF8-EE57-8553-55BF07D332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457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5" grpId="0" animBg="1"/>
      <p:bldP spid="16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A2ABB91-0DFF-F74E-9298-E9C04BEE8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Fill in the Blank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574B313-DAA8-2E4D-81CD-BD905F9592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738312"/>
            <a:ext cx="5054994" cy="3920192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long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absdiff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(long x, long y)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long result;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if (________) {</a:t>
            </a:r>
          </a:p>
          <a:p>
            <a:pPr marL="0" indent="0">
              <a:spcBef>
                <a:spcPts val="0"/>
              </a:spcBef>
              <a:buNone/>
            </a:pP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        _________________ 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 _________________ ;</a:t>
            </a: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return result;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2CD5566-B2C4-624B-BF86-6C9D70BFC3B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58128" y="4526072"/>
            <a:ext cx="5833872" cy="2419124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 </a:t>
            </a:r>
            <a:r>
              <a:rPr lang="en-US" sz="2400" b="1" i="1" u="sng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opposite of code condition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else-body if test passes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If-body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Jump to past else-body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Else-body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Past else body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2250CCC-CC6F-124C-9DC0-B0C0CDC58764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914400"/>
            <a:ext cx="5833872" cy="823912"/>
          </a:xfrm>
        </p:spPr>
        <p:txBody>
          <a:bodyPr/>
          <a:lstStyle/>
          <a:p>
            <a:r>
              <a:rPr lang="en-US" u="sng" dirty="0"/>
              <a:t>If-Else In C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70B9482-5C0F-1849-83A8-1DD9C7FF936F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358128" y="3702160"/>
            <a:ext cx="5833872" cy="823912"/>
          </a:xfrm>
        </p:spPr>
        <p:txBody>
          <a:bodyPr/>
          <a:lstStyle/>
          <a:p>
            <a:r>
              <a:rPr lang="en-US" u="sng" dirty="0"/>
              <a:t>If-Else In Assembly pseudocode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F61E8B-AAF1-2B4A-8270-1F5A28A2F69F}"/>
              </a:ext>
            </a:extLst>
          </p:cNvPr>
          <p:cNvSpPr txBox="1"/>
          <p:nvPr/>
        </p:nvSpPr>
        <p:spPr>
          <a:xfrm>
            <a:off x="5207396" y="1291819"/>
            <a:ext cx="6984604" cy="26407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401134 &lt;+0&gt;:  mov    %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401137 &lt;+3&gt;: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40113a &lt;+6&gt;: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0x401140 &lt;absdiff+12&gt;</a:t>
            </a:r>
          </a:p>
          <a:p>
            <a:pPr algn="l">
              <a:lnSpc>
                <a:spcPct val="90000"/>
              </a:lnSpc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40113c &lt;+8&gt;:  sub    %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40113f &lt;+11&gt;: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algn="l">
              <a:lnSpc>
                <a:spcPct val="90000"/>
              </a:lnSpc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401140 &lt;+12&gt;: sub    %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401143 &lt;+15&gt;: mov    %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401146 &lt;+18&gt;: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D0DC3CE-34B8-4E46-B56E-74F39642D419}"/>
              </a:ext>
            </a:extLst>
          </p:cNvPr>
          <p:cNvCxnSpPr>
            <a:cxnSpLocks/>
          </p:cNvCxnSpPr>
          <p:nvPr/>
        </p:nvCxnSpPr>
        <p:spPr>
          <a:xfrm>
            <a:off x="5207396" y="1316780"/>
            <a:ext cx="0" cy="259080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E3304264-26E7-5315-FF72-BA03336161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035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P spid="1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A2ABB91-0DFF-F74E-9298-E9C04BEE8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Fill in the Blank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574B313-DAA8-2E4D-81CD-BD905F9592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738312"/>
            <a:ext cx="5054994" cy="3920192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long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absdiff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(long x, long y)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long result;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if (________) {</a:t>
            </a:r>
          </a:p>
          <a:p>
            <a:pPr marL="0" indent="0">
              <a:spcBef>
                <a:spcPts val="0"/>
              </a:spcBef>
              <a:buNone/>
            </a:pP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        _________________ 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} else {</a:t>
            </a:r>
          </a:p>
          <a:p>
            <a:pPr marL="0" indent="0">
              <a:spcBef>
                <a:spcPts val="0"/>
              </a:spcBef>
              <a:buNone/>
            </a:pP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 _________________ ;</a:t>
            </a: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return result;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2CD5566-B2C4-624B-BF86-6C9D70BFC3B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58128" y="4526072"/>
            <a:ext cx="5833872" cy="2419124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 </a:t>
            </a:r>
            <a:r>
              <a:rPr lang="en-US" sz="2400" b="1" i="1" u="sng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opposite of code condition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else-body if test passes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If-body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Jump to past else-body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Else-body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Past else body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2250CCC-CC6F-124C-9DC0-B0C0CDC58764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914400"/>
            <a:ext cx="5833872" cy="823912"/>
          </a:xfrm>
        </p:spPr>
        <p:txBody>
          <a:bodyPr/>
          <a:lstStyle/>
          <a:p>
            <a:r>
              <a:rPr lang="en-US" u="sng" dirty="0"/>
              <a:t>If-Else In C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70B9482-5C0F-1849-83A8-1DD9C7FF936F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358128" y="3702160"/>
            <a:ext cx="5833872" cy="823912"/>
          </a:xfrm>
        </p:spPr>
        <p:txBody>
          <a:bodyPr/>
          <a:lstStyle/>
          <a:p>
            <a:r>
              <a:rPr lang="en-US" u="sng" dirty="0"/>
              <a:t>If-Else In Assembly pseudocode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F61E8B-AAF1-2B4A-8270-1F5A28A2F69F}"/>
              </a:ext>
            </a:extLst>
          </p:cNvPr>
          <p:cNvSpPr txBox="1"/>
          <p:nvPr/>
        </p:nvSpPr>
        <p:spPr>
          <a:xfrm>
            <a:off x="5207396" y="1291819"/>
            <a:ext cx="6984604" cy="26407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401134 &lt;+0&gt;:  mov    %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401137 &lt;+3&gt;: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40113a &lt;+6&gt;: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0x401140 &lt;absdiff+12&gt;</a:t>
            </a:r>
          </a:p>
          <a:p>
            <a:pPr algn="l">
              <a:lnSpc>
                <a:spcPct val="90000"/>
              </a:lnSpc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40113c &lt;+8&gt;:  sub    %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40113f &lt;+11&gt;: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algn="l">
              <a:lnSpc>
                <a:spcPct val="90000"/>
              </a:lnSpc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401140 &lt;+12&gt;: sub    %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401143 &lt;+15&gt;: mov    %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401146 &lt;+18&gt;: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D0DC3CE-34B8-4E46-B56E-74F39642D419}"/>
              </a:ext>
            </a:extLst>
          </p:cNvPr>
          <p:cNvCxnSpPr>
            <a:cxnSpLocks/>
          </p:cNvCxnSpPr>
          <p:nvPr/>
        </p:nvCxnSpPr>
        <p:spPr>
          <a:xfrm>
            <a:off x="5207396" y="1316780"/>
            <a:ext cx="0" cy="259080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628933CB-3439-C940-B8EE-0F690DA4F06C}"/>
              </a:ext>
            </a:extLst>
          </p:cNvPr>
          <p:cNvSpPr/>
          <p:nvPr/>
        </p:nvSpPr>
        <p:spPr>
          <a:xfrm>
            <a:off x="1600200" y="2209800"/>
            <a:ext cx="11705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ED7D31">
                    <a:lumMod val="75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 &lt; y</a:t>
            </a:r>
            <a:endParaRPr lang="en-US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7FE97A-0717-AE4D-B25A-E1FFB7230800}"/>
              </a:ext>
            </a:extLst>
          </p:cNvPr>
          <p:cNvSpPr/>
          <p:nvPr/>
        </p:nvSpPr>
        <p:spPr>
          <a:xfrm>
            <a:off x="1447800" y="2846343"/>
            <a:ext cx="29450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result = y - x</a:t>
            </a:r>
            <a:endParaRPr lang="en-US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3EF23C-F061-E24F-BC41-31C0012F4657}"/>
              </a:ext>
            </a:extLst>
          </p:cNvPr>
          <p:cNvSpPr/>
          <p:nvPr/>
        </p:nvSpPr>
        <p:spPr>
          <a:xfrm>
            <a:off x="1447799" y="3791095"/>
            <a:ext cx="29450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result = x - y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630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123AB-CBF6-E341-A123-DC0082797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If-Else Construction Variations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51507-6363-614C-8688-D3D97E35988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test(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arg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ret;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arg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&gt; 3)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ret = 10;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}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ret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ret++;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return ret;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E9C4D9-C63E-A342-A34A-F02BBF94C33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34000" y="2316956"/>
            <a:ext cx="6672072" cy="416452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401134 &lt;+0&gt;: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$0x3,%edi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401137 &lt;+3&gt;: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jle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0x401142 &lt;test+14&gt;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401139 &lt;+5&gt;:  mov    $0xa,%eax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40113e &lt;+10&gt;: 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401141 &lt;+13&gt;: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401142 &lt;+14&gt;: 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401147 &lt;+19&gt;: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0x40113e &lt;test+10&gt;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5A79F9-4798-5B4E-92B3-EA76E1DCF8CD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u="sng" dirty="0"/>
              <a:t>C Code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CE4E8F7-DA72-9348-BD5F-826057F68639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5334000" y="1493044"/>
            <a:ext cx="6672072" cy="823912"/>
          </a:xfrm>
        </p:spPr>
        <p:txBody>
          <a:bodyPr/>
          <a:lstStyle/>
          <a:p>
            <a:r>
              <a:rPr lang="en-US" u="sng" dirty="0"/>
              <a:t>Assembly</a:t>
            </a:r>
          </a:p>
        </p:txBody>
      </p:sp>
    </p:spTree>
    <p:extLst>
      <p:ext uri="{BB962C8B-B14F-4D97-AF65-F5344CB8AC3E}">
        <p14:creationId xmlns:p14="http://schemas.microsoft.com/office/powerpoint/2010/main" val="366812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B975-4EE8-C943-9B2F-2EC5732A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and 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5C35F-3B93-B546-8208-83206FE1A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038600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loop()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100)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3F179-B08E-7041-B764-35A7063F8EF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53000" y="1299882"/>
            <a:ext cx="7053072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0x000000000040115c &lt;+0&gt;: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0x0000000000401161 &lt;+5&gt;: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$0x63,%eax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0x0000000000401164 &lt;+8&gt;: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jg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0x40116b &lt;loop+15&gt;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0x0000000000401166 &lt;+10&gt;: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0x0000000000401169 &lt;+13&gt;: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0x401161 &lt;loop+5&gt;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0x000000000040116b &lt;+15&gt;: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20DB33-3836-BD45-9D3B-89ED21888A76}"/>
              </a:ext>
            </a:extLst>
          </p:cNvPr>
          <p:cNvCxnSpPr/>
          <p:nvPr/>
        </p:nvCxnSpPr>
        <p:spPr>
          <a:xfrm>
            <a:off x="4572000" y="1295400"/>
            <a:ext cx="0" cy="5257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46979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B975-4EE8-C943-9B2F-2EC5732A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and 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5C35F-3B93-B546-8208-83206FE1A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038600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loop()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100)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3F179-B08E-7041-B764-35A7063F8EF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53000" y="1299882"/>
            <a:ext cx="7053072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0x000000000040115c &lt;+0&gt;: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0x0000000000401161 &lt;+5&gt;: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$0x63,%eax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0x0000000000401164 &lt;+8&gt;: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jg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0x40116b &lt;loop+15&gt;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0x0000000000401166 &lt;+10&gt;: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0x0000000000401169 &lt;+13&gt;: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0x401161 &lt;loop+5&gt;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0x000000000040116b &lt;+15&gt;: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20DB33-3836-BD45-9D3B-89ED21888A76}"/>
              </a:ext>
            </a:extLst>
          </p:cNvPr>
          <p:cNvCxnSpPr/>
          <p:nvPr/>
        </p:nvCxnSpPr>
        <p:spPr>
          <a:xfrm>
            <a:off x="4572000" y="1295400"/>
            <a:ext cx="0" cy="5257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29C3E49-D9B7-4543-91FA-A3209EF9ABEC}"/>
              </a:ext>
            </a:extLst>
          </p:cNvPr>
          <p:cNvSpPr/>
          <p:nvPr/>
        </p:nvSpPr>
        <p:spPr bwMode="auto">
          <a:xfrm>
            <a:off x="7391400" y="5024718"/>
            <a:ext cx="2759964" cy="533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Set %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eax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(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i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) to 0.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AE044F-AE44-B342-A044-8146B4486896}"/>
              </a:ext>
            </a:extLst>
          </p:cNvPr>
          <p:cNvSpPr/>
          <p:nvPr/>
        </p:nvSpPr>
        <p:spPr>
          <a:xfrm>
            <a:off x="4800600" y="1295400"/>
            <a:ext cx="7162800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4594A79-E891-AE40-98B2-7A2CE2AC5D5B}"/>
              </a:ext>
            </a:extLst>
          </p:cNvPr>
          <p:cNvSpPr/>
          <p:nvPr/>
        </p:nvSpPr>
        <p:spPr>
          <a:xfrm>
            <a:off x="838202" y="1676400"/>
            <a:ext cx="3200398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6560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B975-4EE8-C943-9B2F-2EC5732A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and 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5C35F-3B93-B546-8208-83206FE1A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038600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loop()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100)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3F179-B08E-7041-B764-35A7063F8EF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53000" y="1299882"/>
            <a:ext cx="7053072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0x000000000040115c &lt;+0&gt;: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0x0000000000401161 &lt;+5&gt;: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$0x63,%eax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0x0000000000401164 &lt;+8&gt;: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jg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0x40116b &lt;loop+15&gt;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0x0000000000401166 &lt;+10&gt;: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0x0000000000401169 &lt;+13&gt;: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0x401161 &lt;loop+5&gt;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0x000000000040116b &lt;+15&gt;: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20DB33-3836-BD45-9D3B-89ED21888A76}"/>
              </a:ext>
            </a:extLst>
          </p:cNvPr>
          <p:cNvCxnSpPr/>
          <p:nvPr/>
        </p:nvCxnSpPr>
        <p:spPr>
          <a:xfrm>
            <a:off x="4572000" y="1295400"/>
            <a:ext cx="0" cy="5257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AE044F-AE44-B342-A044-8146B4486896}"/>
              </a:ext>
            </a:extLst>
          </p:cNvPr>
          <p:cNvSpPr/>
          <p:nvPr/>
        </p:nvSpPr>
        <p:spPr>
          <a:xfrm>
            <a:off x="4800600" y="1600200"/>
            <a:ext cx="7162800" cy="2286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4594A79-E891-AE40-98B2-7A2CE2AC5D5B}"/>
              </a:ext>
            </a:extLst>
          </p:cNvPr>
          <p:cNvSpPr/>
          <p:nvPr/>
        </p:nvSpPr>
        <p:spPr>
          <a:xfrm>
            <a:off x="838202" y="1981200"/>
            <a:ext cx="3200398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785CCB-87D3-8448-80BB-63393E56BB05}"/>
              </a:ext>
            </a:extLst>
          </p:cNvPr>
          <p:cNvSpPr/>
          <p:nvPr/>
        </p:nvSpPr>
        <p:spPr bwMode="auto">
          <a:xfrm>
            <a:off x="6172200" y="4191000"/>
            <a:ext cx="4741164" cy="19005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Compare %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eax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(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i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) to 0x63 (99) by calculating %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eax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– 0x63.  This is 0 – 99 = -99, so it sets the Sign Flag to 1.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6707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B975-4EE8-C943-9B2F-2EC5732A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and 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5C35F-3B93-B546-8208-83206FE1A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038600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loop()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100)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3F179-B08E-7041-B764-35A7063F8EF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53000" y="1299882"/>
            <a:ext cx="7053072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0x000000000040115c &lt;+0&gt;: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0x0000000000401161 &lt;+5&gt;: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$0x63,%eax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0x0000000000401164 &lt;+8&gt;: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jg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0x40116b &lt;loop+15&gt;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0x0000000000401166 &lt;+10&gt;: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0x0000000000401169 &lt;+13&gt;: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0x401161 &lt;loop+5&gt;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0x000000000040116b &lt;+15&gt;: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20DB33-3836-BD45-9D3B-89ED21888A76}"/>
              </a:ext>
            </a:extLst>
          </p:cNvPr>
          <p:cNvCxnSpPr/>
          <p:nvPr/>
        </p:nvCxnSpPr>
        <p:spPr>
          <a:xfrm>
            <a:off x="4572000" y="1295400"/>
            <a:ext cx="0" cy="5257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AE044F-AE44-B342-A044-8146B4486896}"/>
              </a:ext>
            </a:extLst>
          </p:cNvPr>
          <p:cNvSpPr/>
          <p:nvPr/>
        </p:nvSpPr>
        <p:spPr>
          <a:xfrm>
            <a:off x="4800600" y="1828800"/>
            <a:ext cx="7162800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4594A79-E891-AE40-98B2-7A2CE2AC5D5B}"/>
              </a:ext>
            </a:extLst>
          </p:cNvPr>
          <p:cNvSpPr/>
          <p:nvPr/>
        </p:nvSpPr>
        <p:spPr>
          <a:xfrm>
            <a:off x="838202" y="1981200"/>
            <a:ext cx="3200398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120E77-EFA8-6F48-8C9D-AECCB6FF0C9F}"/>
              </a:ext>
            </a:extLst>
          </p:cNvPr>
          <p:cNvSpPr/>
          <p:nvPr/>
        </p:nvSpPr>
        <p:spPr bwMode="auto">
          <a:xfrm>
            <a:off x="5812536" y="4648200"/>
            <a:ext cx="5334000" cy="190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jg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means "jump if greater than".  This jumps if %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eax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&gt; 0x63.  The flags indicate this is false, so we do not jump.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7038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B975-4EE8-C943-9B2F-2EC5732A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and 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5C35F-3B93-B546-8208-83206FE1A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038600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loop()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100)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3F179-B08E-7041-B764-35A7063F8EF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53000" y="1299882"/>
            <a:ext cx="7053072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0x000000000040115c &lt;+0&gt;: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0x0000000000401161 &lt;+5&gt;: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$0x63,%eax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0x0000000000401164 &lt;+8&gt;: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jg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0x40116b &lt;loop+15&gt;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0x0000000000401166 &lt;+10&gt;: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0x0000000000401169 &lt;+13&gt;: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0x401161 &lt;loop+5&gt;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0x000000000040116b &lt;+15&gt;: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20DB33-3836-BD45-9D3B-89ED21888A76}"/>
              </a:ext>
            </a:extLst>
          </p:cNvPr>
          <p:cNvCxnSpPr/>
          <p:nvPr/>
        </p:nvCxnSpPr>
        <p:spPr>
          <a:xfrm>
            <a:off x="4572000" y="1295400"/>
            <a:ext cx="0" cy="5257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AE044F-AE44-B342-A044-8146B4486896}"/>
              </a:ext>
            </a:extLst>
          </p:cNvPr>
          <p:cNvSpPr/>
          <p:nvPr/>
        </p:nvSpPr>
        <p:spPr>
          <a:xfrm>
            <a:off x="4800600" y="2057400"/>
            <a:ext cx="7162800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4594A79-E891-AE40-98B2-7A2CE2AC5D5B}"/>
              </a:ext>
            </a:extLst>
          </p:cNvPr>
          <p:cNvSpPr/>
          <p:nvPr/>
        </p:nvSpPr>
        <p:spPr>
          <a:xfrm>
            <a:off x="838202" y="1981200"/>
            <a:ext cx="3200398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FFB484-EA66-F149-AFB8-2763B1C582E9}"/>
              </a:ext>
            </a:extLst>
          </p:cNvPr>
          <p:cNvSpPr/>
          <p:nvPr/>
        </p:nvSpPr>
        <p:spPr bwMode="auto">
          <a:xfrm>
            <a:off x="7086600" y="5105400"/>
            <a:ext cx="2798064" cy="533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Add 1 to %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eax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(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i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).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101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B975-4EE8-C943-9B2F-2EC5732A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and 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5C35F-3B93-B546-8208-83206FE1A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038600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loop()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100)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3F179-B08E-7041-B764-35A7063F8EF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53000" y="1299882"/>
            <a:ext cx="7053072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0x000000000040115c &lt;+0&gt;: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0x0000000000401161 &lt;+5&gt;: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$0x63,%eax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0x0000000000401164 &lt;+8&gt;: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jg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0x40116b &lt;loop+15&gt;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0x0000000000401166 &lt;+10&gt;: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0x0000000000401169 &lt;+13&gt;: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0x401161 &lt;loop+5&gt;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0x000000000040116b &lt;+15&gt;: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20DB33-3836-BD45-9D3B-89ED21888A76}"/>
              </a:ext>
            </a:extLst>
          </p:cNvPr>
          <p:cNvCxnSpPr/>
          <p:nvPr/>
        </p:nvCxnSpPr>
        <p:spPr>
          <a:xfrm>
            <a:off x="4572000" y="1295400"/>
            <a:ext cx="0" cy="5257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AE044F-AE44-B342-A044-8146B4486896}"/>
              </a:ext>
            </a:extLst>
          </p:cNvPr>
          <p:cNvSpPr/>
          <p:nvPr/>
        </p:nvSpPr>
        <p:spPr>
          <a:xfrm>
            <a:off x="4800600" y="2362200"/>
            <a:ext cx="7162800" cy="2286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4594A79-E891-AE40-98B2-7A2CE2AC5D5B}"/>
              </a:ext>
            </a:extLst>
          </p:cNvPr>
          <p:cNvSpPr/>
          <p:nvPr/>
        </p:nvSpPr>
        <p:spPr>
          <a:xfrm>
            <a:off x="838202" y="2362200"/>
            <a:ext cx="3200398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D68B8C-9566-E14C-8A55-F3C1EC1AA2DD}"/>
              </a:ext>
            </a:extLst>
          </p:cNvPr>
          <p:cNvSpPr/>
          <p:nvPr/>
        </p:nvSpPr>
        <p:spPr bwMode="auto">
          <a:xfrm>
            <a:off x="6087618" y="4800600"/>
            <a:ext cx="4588764" cy="5289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Jump to another instruction.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7001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B975-4EE8-C943-9B2F-2EC5732A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and 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5C35F-3B93-B546-8208-83206FE1A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038600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loop()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100)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3F179-B08E-7041-B764-35A7063F8EF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53000" y="1299882"/>
            <a:ext cx="7053072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0x000000000040115c &lt;+0&gt;: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0x0000000000401161 &lt;+5&gt;: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$0x63,%eax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0x0000000000401164 &lt;+8&gt;: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jg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0x40116b &lt;loop+15&gt;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0x0000000000401166 &lt;+10&gt;: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0x0000000000401169 &lt;+13&gt;: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0x401161 &lt;loop+5&gt;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0x000000000040116b &lt;+15&gt;: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20DB33-3836-BD45-9D3B-89ED21888A76}"/>
              </a:ext>
            </a:extLst>
          </p:cNvPr>
          <p:cNvCxnSpPr/>
          <p:nvPr/>
        </p:nvCxnSpPr>
        <p:spPr>
          <a:xfrm>
            <a:off x="4572000" y="1295400"/>
            <a:ext cx="0" cy="5257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AE044F-AE44-B342-A044-8146B4486896}"/>
              </a:ext>
            </a:extLst>
          </p:cNvPr>
          <p:cNvSpPr/>
          <p:nvPr/>
        </p:nvSpPr>
        <p:spPr>
          <a:xfrm>
            <a:off x="4800600" y="1600200"/>
            <a:ext cx="7162800" cy="2286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4594A79-E891-AE40-98B2-7A2CE2AC5D5B}"/>
              </a:ext>
            </a:extLst>
          </p:cNvPr>
          <p:cNvSpPr/>
          <p:nvPr/>
        </p:nvSpPr>
        <p:spPr>
          <a:xfrm>
            <a:off x="838202" y="1981200"/>
            <a:ext cx="3200398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ADEBF9-8747-E340-BE08-69CED91947D7}"/>
              </a:ext>
            </a:extLst>
          </p:cNvPr>
          <p:cNvSpPr/>
          <p:nvPr/>
        </p:nvSpPr>
        <p:spPr bwMode="auto">
          <a:xfrm>
            <a:off x="6172200" y="4191000"/>
            <a:ext cx="4741164" cy="19005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Compare %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eax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(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i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) to 0x63 (99) by calculating %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eax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– 0x63.  This is 1 – 99 = -98, so it sets the Sign Flag to 1.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9054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B975-4EE8-C943-9B2F-2EC5732A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and 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5C35F-3B93-B546-8208-83206FE1A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038600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loop()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100)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3F179-B08E-7041-B764-35A7063F8EF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53000" y="1299882"/>
            <a:ext cx="7053072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0x000000000040115c &lt;+0&gt;: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0x0000000000401161 &lt;+5&gt;: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$0x63,%eax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0x0000000000401164 &lt;+8&gt;: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jg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0x40116b &lt;loop+15&gt;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0x0000000000401166 &lt;+10&gt;: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0x0000000000401169 &lt;+13&gt;: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0x401161 &lt;loop+5&gt;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0x000000000040116b &lt;+15&gt;: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20DB33-3836-BD45-9D3B-89ED21888A76}"/>
              </a:ext>
            </a:extLst>
          </p:cNvPr>
          <p:cNvCxnSpPr/>
          <p:nvPr/>
        </p:nvCxnSpPr>
        <p:spPr>
          <a:xfrm>
            <a:off x="4572000" y="1295400"/>
            <a:ext cx="0" cy="5257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29C3E49-D9B7-4543-91FA-A3209EF9ABEC}"/>
              </a:ext>
            </a:extLst>
          </p:cNvPr>
          <p:cNvSpPr/>
          <p:nvPr/>
        </p:nvSpPr>
        <p:spPr bwMode="auto">
          <a:xfrm>
            <a:off x="5812536" y="4648200"/>
            <a:ext cx="5334000" cy="14433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 continue in this pattern until we make this conditional jump.  When will that be?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AE044F-AE44-B342-A044-8146B4486896}"/>
              </a:ext>
            </a:extLst>
          </p:cNvPr>
          <p:cNvSpPr/>
          <p:nvPr/>
        </p:nvSpPr>
        <p:spPr>
          <a:xfrm>
            <a:off x="4800600" y="1828800"/>
            <a:ext cx="7162800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4594A79-E891-AE40-98B2-7A2CE2AC5D5B}"/>
              </a:ext>
            </a:extLst>
          </p:cNvPr>
          <p:cNvSpPr/>
          <p:nvPr/>
        </p:nvSpPr>
        <p:spPr>
          <a:xfrm>
            <a:off x="838202" y="1981200"/>
            <a:ext cx="3200398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9534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B975-4EE8-C943-9B2F-2EC5732A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and 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5C35F-3B93-B546-8208-83206FE1A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038600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loop()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100)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3F179-B08E-7041-B764-35A7063F8EF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53000" y="1299882"/>
            <a:ext cx="7053072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0x000000000040115c &lt;+0&gt;: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0x0000000000401161 &lt;+5&gt;: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$0x63,%eax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0x0000000000401164 &lt;+8&gt;: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jg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0x40116b &lt;loop+15&gt;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0x0000000000401166 &lt;+10&gt;: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0x0000000000401169 &lt;+13&gt;: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0x401161 &lt;loop+5&gt;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0x000000000040116b &lt;+15&gt;: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20DB33-3836-BD45-9D3B-89ED21888A76}"/>
              </a:ext>
            </a:extLst>
          </p:cNvPr>
          <p:cNvCxnSpPr/>
          <p:nvPr/>
        </p:nvCxnSpPr>
        <p:spPr>
          <a:xfrm>
            <a:off x="4572000" y="1295400"/>
            <a:ext cx="0" cy="5257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29C3E49-D9B7-4543-91FA-A3209EF9ABEC}"/>
              </a:ext>
            </a:extLst>
          </p:cNvPr>
          <p:cNvSpPr/>
          <p:nvPr/>
        </p:nvSpPr>
        <p:spPr bwMode="auto">
          <a:xfrm>
            <a:off x="5437632" y="4876800"/>
            <a:ext cx="5888736" cy="990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 will stop looping when this comparison says that %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eax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&gt; 0x63!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AE044F-AE44-B342-A044-8146B4486896}"/>
              </a:ext>
            </a:extLst>
          </p:cNvPr>
          <p:cNvSpPr/>
          <p:nvPr/>
        </p:nvSpPr>
        <p:spPr>
          <a:xfrm>
            <a:off x="4800600" y="1600200"/>
            <a:ext cx="7162800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4594A79-E891-AE40-98B2-7A2CE2AC5D5B}"/>
              </a:ext>
            </a:extLst>
          </p:cNvPr>
          <p:cNvSpPr/>
          <p:nvPr/>
        </p:nvSpPr>
        <p:spPr>
          <a:xfrm>
            <a:off x="838202" y="1981200"/>
            <a:ext cx="3200398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4920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B975-4EE8-C943-9B2F-2EC5732A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and 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5C35F-3B93-B546-8208-83206FE1A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038600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loop()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100)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3F179-B08E-7041-B764-35A7063F8EF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53000" y="1299882"/>
            <a:ext cx="7053072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0x000000000040115c &lt;+0&gt;: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0x0000000000401161 &lt;+5&gt;: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$0x63,%eax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0x0000000000401164 &lt;+8&gt;: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jg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0x40116b &lt;loop+15&gt;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0x0000000000401166 &lt;+10&gt;: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0x0000000000401169 &lt;+13&gt;: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0x401161 &lt;loop+5&gt;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0x000000000040116b &lt;+15&gt;: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20DB33-3836-BD45-9D3B-89ED21888A76}"/>
              </a:ext>
            </a:extLst>
          </p:cNvPr>
          <p:cNvCxnSpPr/>
          <p:nvPr/>
        </p:nvCxnSpPr>
        <p:spPr>
          <a:xfrm>
            <a:off x="4572000" y="1295400"/>
            <a:ext cx="0" cy="5257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29C3E49-D9B7-4543-91FA-A3209EF9ABEC}"/>
              </a:ext>
            </a:extLst>
          </p:cNvPr>
          <p:cNvSpPr/>
          <p:nvPr/>
        </p:nvSpPr>
        <p:spPr bwMode="auto">
          <a:xfrm>
            <a:off x="5867400" y="5145932"/>
            <a:ext cx="5230368" cy="533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Then, we return from the function.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AE044F-AE44-B342-A044-8146B4486896}"/>
              </a:ext>
            </a:extLst>
          </p:cNvPr>
          <p:cNvSpPr/>
          <p:nvPr/>
        </p:nvSpPr>
        <p:spPr>
          <a:xfrm>
            <a:off x="4800600" y="2590800"/>
            <a:ext cx="7162800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4594A79-E891-AE40-98B2-7A2CE2AC5D5B}"/>
              </a:ext>
            </a:extLst>
          </p:cNvPr>
          <p:cNvSpPr/>
          <p:nvPr/>
        </p:nvSpPr>
        <p:spPr>
          <a:xfrm>
            <a:off x="185928" y="2971800"/>
            <a:ext cx="3852672" cy="3810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8380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D36B3-9631-9A4E-A463-0972B1838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Common While Loop Construction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53705-EA8E-8E4B-A660-28FE881C77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966912"/>
            <a:ext cx="5833872" cy="1462088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while (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DAAD58-B3A3-DF42-B4C1-70BC7A6D1EA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966912"/>
            <a:ext cx="5833872" cy="175432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 </a:t>
            </a:r>
            <a:r>
              <a:rPr lang="en-US" sz="2400" b="1" i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opposite of code condition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Skip loop if test passes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Jump back to test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FFBA9A-0C80-BA4B-B991-FB402C1554D0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143000"/>
            <a:ext cx="5833872" cy="823912"/>
          </a:xfrm>
        </p:spPr>
        <p:txBody>
          <a:bodyPr/>
          <a:lstStyle/>
          <a:p>
            <a:r>
              <a:rPr lang="en-US" u="sng" dirty="0"/>
              <a:t>C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EAA714-1E8A-2D48-B9F9-A62E34241355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143000"/>
            <a:ext cx="5833872" cy="823912"/>
          </a:xfrm>
        </p:spPr>
        <p:txBody>
          <a:bodyPr/>
          <a:lstStyle/>
          <a:p>
            <a:r>
              <a:rPr lang="en-US" u="sng" dirty="0"/>
              <a:t>Assembly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C0DF54-D90B-4D45-9D3C-6A9DBB1E4F38}"/>
              </a:ext>
            </a:extLst>
          </p:cNvPr>
          <p:cNvSpPr/>
          <p:nvPr/>
        </p:nvSpPr>
        <p:spPr>
          <a:xfrm>
            <a:off x="2442972" y="4722674"/>
            <a:ext cx="7086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0x000000000040115c &lt;+0&gt;:	mov    $0x0,%eax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0x0000000000401161 &lt;+5&gt;:	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$0x63,%eax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0x0000000000401164 &lt;+8&gt;:	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0x40116b &lt;loop+15&gt;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0x0000000000401166 &lt;+10&gt;:	add    $0x1,%eax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0x0000000000401169 &lt;+13&gt;: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0x401161 &lt;loop+5&gt;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0x000000000040116b &lt;+15&gt;:	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dirty="0">
              <a:solidFill>
                <a:schemeClr val="bg1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7DFA69A2-F802-9646-9443-943419133C62}"/>
              </a:ext>
            </a:extLst>
          </p:cNvPr>
          <p:cNvSpPr txBox="1">
            <a:spLocks/>
          </p:cNvSpPr>
          <p:nvPr/>
        </p:nvSpPr>
        <p:spPr bwMode="auto">
          <a:xfrm>
            <a:off x="2017014" y="3898762"/>
            <a:ext cx="5833872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/>
              <a:t>From Previous Slide: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79E2626-CC26-7545-90A2-940416E85F0D}"/>
              </a:ext>
            </a:extLst>
          </p:cNvPr>
          <p:cNvCxnSpPr>
            <a:cxnSpLocks/>
          </p:cNvCxnSpPr>
          <p:nvPr/>
        </p:nvCxnSpPr>
        <p:spPr>
          <a:xfrm>
            <a:off x="5791200" y="1371600"/>
            <a:ext cx="0" cy="2209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EE7036F-408E-4A43-B7A4-07AAE10FBA42}"/>
              </a:ext>
            </a:extLst>
          </p:cNvPr>
          <p:cNvCxnSpPr>
            <a:cxnSpLocks/>
          </p:cNvCxnSpPr>
          <p:nvPr/>
        </p:nvCxnSpPr>
        <p:spPr>
          <a:xfrm flipH="1">
            <a:off x="209985" y="3887876"/>
            <a:ext cx="117960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89750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D36B3-9631-9A4E-A463-0972B1838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Other While Loop Construction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53705-EA8E-8E4B-A660-28FE881C77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966912"/>
            <a:ext cx="5833872" cy="1462088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while (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DAAD58-B3A3-DF42-B4C1-70BC7A6D1EA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966912"/>
            <a:ext cx="5833872" cy="175432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Jump to check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 code condition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body if test passes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solidFill>
                <a:srgbClr val="7030A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FFBA9A-0C80-BA4B-B991-FB402C1554D0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143000"/>
            <a:ext cx="5833872" cy="823912"/>
          </a:xfrm>
        </p:spPr>
        <p:txBody>
          <a:bodyPr/>
          <a:lstStyle/>
          <a:p>
            <a:r>
              <a:rPr lang="en-US" u="sng" dirty="0"/>
              <a:t>C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EAA714-1E8A-2D48-B9F9-A62E34241355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143000"/>
            <a:ext cx="5833872" cy="823912"/>
          </a:xfrm>
        </p:spPr>
        <p:txBody>
          <a:bodyPr/>
          <a:lstStyle/>
          <a:p>
            <a:r>
              <a:rPr lang="en-US" u="sng" dirty="0"/>
              <a:t>Assembly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C0DF54-D90B-4D45-9D3C-6A9DBB1E4F38}"/>
              </a:ext>
            </a:extLst>
          </p:cNvPr>
          <p:cNvSpPr/>
          <p:nvPr/>
        </p:nvSpPr>
        <p:spPr>
          <a:xfrm>
            <a:off x="2442972" y="4722674"/>
            <a:ext cx="7086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0x0000000000400570 &lt;+0&gt;:	mov    $0x0,%eax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0x0000000000400575 &lt;+5&gt;: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0x40057a &lt;loop+10&gt;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rgbClr val="9420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0x0000000000400577 &lt;+7&gt;:	add    $0x1,%eax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0x000000000040057a &lt;+10&gt;:	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$0x63,%eax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0x000000000040057d &lt;+13&gt;:	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jle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0x400577 &lt;loop+7&gt;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0x000000000040057f &lt;+15&gt;:	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7DFA69A2-F802-9646-9443-943419133C62}"/>
              </a:ext>
            </a:extLst>
          </p:cNvPr>
          <p:cNvSpPr txBox="1">
            <a:spLocks/>
          </p:cNvSpPr>
          <p:nvPr/>
        </p:nvSpPr>
        <p:spPr bwMode="auto">
          <a:xfrm>
            <a:off x="2017014" y="3898762"/>
            <a:ext cx="5833872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/>
              <a:t>From Previous Slide: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79E2626-CC26-7545-90A2-940416E85F0D}"/>
              </a:ext>
            </a:extLst>
          </p:cNvPr>
          <p:cNvCxnSpPr>
            <a:cxnSpLocks/>
          </p:cNvCxnSpPr>
          <p:nvPr/>
        </p:nvCxnSpPr>
        <p:spPr>
          <a:xfrm>
            <a:off x="5791200" y="1371600"/>
            <a:ext cx="0" cy="2209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EE7036F-408E-4A43-B7A4-07AAE10FBA42}"/>
              </a:ext>
            </a:extLst>
          </p:cNvPr>
          <p:cNvCxnSpPr>
            <a:cxnSpLocks/>
          </p:cNvCxnSpPr>
          <p:nvPr/>
        </p:nvCxnSpPr>
        <p:spPr>
          <a:xfrm flipH="1">
            <a:off x="209985" y="3887876"/>
            <a:ext cx="117960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1977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492A6-ADF2-7243-AB39-4A3685046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For Loop 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C1C27-D653-694D-883F-020648FB91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53200" y="2321438"/>
            <a:ext cx="5833872" cy="4160044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9420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body if success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8056D5-ED43-3A41-8767-63316E8FAF3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283935" y="2316956"/>
            <a:ext cx="5910072" cy="416452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past loop if success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871A15-6401-8C48-B627-8D7482823A0D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GCC Common For Loop Output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8B4229-EB20-2945-B680-AC22C6811AFA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477000" y="1493044"/>
            <a:ext cx="5833872" cy="823912"/>
          </a:xfrm>
        </p:spPr>
        <p:txBody>
          <a:bodyPr/>
          <a:lstStyle/>
          <a:p>
            <a:r>
              <a:rPr lang="en-US" dirty="0"/>
              <a:t>Possible Alternative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33E59A-0A38-8846-A40C-EE60D6F3BABB}"/>
              </a:ext>
            </a:extLst>
          </p:cNvPr>
          <p:cNvSpPr/>
          <p:nvPr/>
        </p:nvSpPr>
        <p:spPr bwMode="auto">
          <a:xfrm>
            <a:off x="5410200" y="1295400"/>
            <a:ext cx="6248400" cy="533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for (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int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= 0;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&lt; n;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++)		// n = 100</a:t>
            </a:r>
          </a:p>
          <a:p>
            <a:pPr algn="l" eaLnBrk="1" hangingPunct="1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2480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492A6-ADF2-7243-AB39-4A3685046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For Loop 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C1C27-D653-694D-883F-020648FB91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53200" y="2321438"/>
            <a:ext cx="5833872" cy="4160044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9420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body if success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8056D5-ED43-3A41-8767-63316E8FAF3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283935" y="2316956"/>
            <a:ext cx="5910072" cy="416452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past loop if success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871A15-6401-8C48-B627-8D7482823A0D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GCC Common For Loop Output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8B4229-EB20-2945-B680-AC22C6811AFA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477000" y="1493044"/>
            <a:ext cx="5833872" cy="823912"/>
          </a:xfrm>
        </p:spPr>
        <p:txBody>
          <a:bodyPr/>
          <a:lstStyle/>
          <a:p>
            <a:r>
              <a:rPr lang="en-US" dirty="0"/>
              <a:t>Possible Alternative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4DD77E-9701-A24E-A20D-1659841EDDC0}"/>
              </a:ext>
            </a:extLst>
          </p:cNvPr>
          <p:cNvSpPr/>
          <p:nvPr/>
        </p:nvSpPr>
        <p:spPr bwMode="auto">
          <a:xfrm>
            <a:off x="5410200" y="1295400"/>
            <a:ext cx="6248400" cy="533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for (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int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= 0;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&lt; n;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++)		// n = 100</a:t>
            </a:r>
          </a:p>
          <a:p>
            <a:pPr algn="l" eaLnBrk="1" hangingPunct="1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No jump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No jump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13713429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492A6-ADF2-7243-AB39-4A3685046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For Loop 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C1C27-D653-694D-883F-020648FB91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53200" y="2321438"/>
            <a:ext cx="5833872" cy="4160044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9420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body if success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8056D5-ED43-3A41-8767-63316E8FAF3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283935" y="2316956"/>
            <a:ext cx="5910072" cy="416452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past loop if success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871A15-6401-8C48-B627-8D7482823A0D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GCC Common For Loop Output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8B4229-EB20-2945-B680-AC22C6811AFA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477000" y="1493044"/>
            <a:ext cx="5833872" cy="823912"/>
          </a:xfrm>
        </p:spPr>
        <p:txBody>
          <a:bodyPr/>
          <a:lstStyle/>
          <a:p>
            <a:r>
              <a:rPr lang="en-US" dirty="0"/>
              <a:t>Possible Alternative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5DFF93-AE7B-2341-B136-C5E4A33B6B74}"/>
              </a:ext>
            </a:extLst>
          </p:cNvPr>
          <p:cNvSpPr/>
          <p:nvPr/>
        </p:nvSpPr>
        <p:spPr bwMode="auto">
          <a:xfrm>
            <a:off x="5410200" y="1295400"/>
            <a:ext cx="6248400" cy="533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for (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int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= 0;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&lt; n;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++)		// n = 100</a:t>
            </a:r>
          </a:p>
          <a:p>
            <a:pPr algn="l" eaLnBrk="1" hangingPunct="1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 eaLnBrk="1" hangingPunct="1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algn="l" eaLnBrk="1" hangingPunct="1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algn="l" eaLnBrk="1" hangingPunct="1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No jump</a:t>
            </a:r>
          </a:p>
          <a:p>
            <a:pPr algn="l" eaLnBrk="1" hangingPunct="1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algn="l" eaLnBrk="1" hangingPunct="1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algn="l" eaLnBrk="1" hangingPunct="1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  <a:p>
            <a:pPr algn="l" eaLnBrk="1" hangingPunct="1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algn="l" eaLnBrk="1" hangingPunct="1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 jump</a:t>
            </a:r>
          </a:p>
          <a:p>
            <a:pPr algn="l" eaLnBrk="1" hangingPunct="1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algn="l" eaLnBrk="1" hangingPunct="1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algn="l" eaLnBrk="1" hangingPunct="1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4471996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492A6-ADF2-7243-AB39-4A3685046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For Loop 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C1C27-D653-694D-883F-020648FB91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53200" y="2321438"/>
            <a:ext cx="5833872" cy="4160044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9420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body if success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8056D5-ED43-3A41-8767-63316E8FAF3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283935" y="2316956"/>
            <a:ext cx="5910072" cy="416452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past loop if passes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871A15-6401-8C48-B627-8D7482823A0D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GCC Common For Loop Output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8B4229-EB20-2945-B680-AC22C6811AFA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477000" y="1493044"/>
            <a:ext cx="5833872" cy="823912"/>
          </a:xfrm>
        </p:spPr>
        <p:txBody>
          <a:bodyPr/>
          <a:lstStyle/>
          <a:p>
            <a:r>
              <a:rPr lang="en-US" dirty="0"/>
              <a:t>Possible Alternative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D6D3AC-50C9-C545-A213-BEB0A00C850E}"/>
              </a:ext>
            </a:extLst>
          </p:cNvPr>
          <p:cNvSpPr/>
          <p:nvPr/>
        </p:nvSpPr>
        <p:spPr bwMode="auto">
          <a:xfrm>
            <a:off x="76200" y="1295400"/>
            <a:ext cx="6248400" cy="5562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for (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int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= 0;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&lt; n;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++)		// n = 100</a:t>
            </a:r>
          </a:p>
          <a:p>
            <a:pPr algn="l" eaLnBrk="1" hangingPunct="1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Jump to body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Jump to body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Jump to body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11342477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492A6-ADF2-7243-AB39-4A3685046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For Loop 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C1C27-D653-694D-883F-020648FB91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53200" y="2321438"/>
            <a:ext cx="5833872" cy="4160044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9420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body if success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8056D5-ED43-3A41-8767-63316E8FAF3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283935" y="2316956"/>
            <a:ext cx="5910072" cy="416452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past loop if passes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871A15-6401-8C48-B627-8D7482823A0D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GCC Common For Loop Output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8B4229-EB20-2945-B680-AC22C6811AFA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477000" y="1493044"/>
            <a:ext cx="5833872" cy="823912"/>
          </a:xfrm>
        </p:spPr>
        <p:txBody>
          <a:bodyPr/>
          <a:lstStyle/>
          <a:p>
            <a:r>
              <a:rPr lang="en-US" dirty="0"/>
              <a:t>Possible Alternative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0E9D6E-4EA5-7045-AEBF-F3D6EAAA6A7D}"/>
              </a:ext>
            </a:extLst>
          </p:cNvPr>
          <p:cNvSpPr/>
          <p:nvPr/>
        </p:nvSpPr>
        <p:spPr bwMode="auto">
          <a:xfrm>
            <a:off x="76200" y="1295400"/>
            <a:ext cx="6248400" cy="5562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for (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int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= 0;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&lt; n;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++)		// n = 100</a:t>
            </a:r>
          </a:p>
          <a:p>
            <a:pPr algn="l" eaLnBrk="1" hangingPunct="1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 eaLnBrk="1" hangingPunct="1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algn="l" eaLnBrk="1" hangingPunct="1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  <a:p>
            <a:pPr algn="l" eaLnBrk="1" hangingPunct="1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algn="l" eaLnBrk="1" hangingPunct="1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body</a:t>
            </a:r>
          </a:p>
          <a:p>
            <a:pPr algn="l" eaLnBrk="1" hangingPunct="1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algn="l" eaLnBrk="1" hangingPunct="1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algn="l" eaLnBrk="1" hangingPunct="1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algn="l" eaLnBrk="1" hangingPunct="1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Jump to body</a:t>
            </a:r>
          </a:p>
          <a:p>
            <a:pPr algn="l" eaLnBrk="1" hangingPunct="1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algn="l" eaLnBrk="1" hangingPunct="1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algn="l" eaLnBrk="1" hangingPunct="1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algn="l" eaLnBrk="1" hangingPunct="1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body</a:t>
            </a:r>
          </a:p>
          <a:p>
            <a:pPr algn="l" eaLnBrk="1" hangingPunct="1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3575618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492A6-ADF2-7243-AB39-4A3685046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For Loop 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C1C27-D653-694D-883F-020648FB91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53200" y="2321438"/>
            <a:ext cx="5833872" cy="4160044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9420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body if success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8056D5-ED43-3A41-8767-63316E8FAF3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283935" y="2316956"/>
            <a:ext cx="5910072" cy="416452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past loop if passes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871A15-6401-8C48-B627-8D7482823A0D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GCC Common For Loop Output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8B4229-EB20-2945-B680-AC22C6811AFA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477000" y="1493044"/>
            <a:ext cx="5833872" cy="823912"/>
          </a:xfrm>
        </p:spPr>
        <p:txBody>
          <a:bodyPr/>
          <a:lstStyle/>
          <a:p>
            <a:r>
              <a:rPr lang="en-US" dirty="0"/>
              <a:t>Possible Alternative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232149-75D6-BE48-A0B2-DDE52F486B7A}"/>
              </a:ext>
            </a:extLst>
          </p:cNvPr>
          <p:cNvSpPr/>
          <p:nvPr/>
        </p:nvSpPr>
        <p:spPr bwMode="auto">
          <a:xfrm>
            <a:off x="228600" y="5181600"/>
            <a:ext cx="11277600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Which instructions are better when n = 0?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n = 1000?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  <a:p>
            <a:pPr algn="l" eaLnBrk="1" hangingPunct="1"/>
            <a:endParaRPr lang="en-US" sz="2800" dirty="0">
              <a:latin typeface="+mn-lt"/>
              <a:cs typeface="Courier New" panose="02070309020205020404" pitchFamily="49" charset="0"/>
            </a:endParaRPr>
          </a:p>
          <a:p>
            <a:pPr algn="l"/>
            <a:r>
              <a:rPr lang="en-US" sz="2400" b="1" dirty="0">
                <a:cs typeface="Courier New" panose="02070309020205020404" pitchFamily="49" charset="0"/>
              </a:rPr>
              <a:t>for (int </a:t>
            </a:r>
            <a:r>
              <a:rPr lang="en-US" sz="2400" b="1" dirty="0" err="1">
                <a:cs typeface="Courier New" panose="02070309020205020404" pitchFamily="49" charset="0"/>
              </a:rPr>
              <a:t>i</a:t>
            </a:r>
            <a:r>
              <a:rPr lang="en-US" sz="2400" b="1" dirty="0">
                <a:cs typeface="Courier New" panose="02070309020205020404" pitchFamily="49" charset="0"/>
              </a:rPr>
              <a:t> = 0; </a:t>
            </a:r>
            <a:r>
              <a:rPr lang="en-US" sz="2400" b="1" dirty="0" err="1">
                <a:cs typeface="Courier New" panose="02070309020205020404" pitchFamily="49" charset="0"/>
              </a:rPr>
              <a:t>i</a:t>
            </a:r>
            <a:r>
              <a:rPr lang="en-US" sz="2400" b="1" dirty="0">
                <a:cs typeface="Courier New" panose="02070309020205020404" pitchFamily="49" charset="0"/>
              </a:rPr>
              <a:t> &lt; n; </a:t>
            </a:r>
            <a:r>
              <a:rPr lang="en-US" sz="2400" b="1" dirty="0" err="1">
                <a:cs typeface="Courier New" panose="02070309020205020404" pitchFamily="49" charset="0"/>
              </a:rPr>
              <a:t>i</a:t>
            </a:r>
            <a:r>
              <a:rPr lang="en-US" sz="2400" b="1" dirty="0">
                <a:cs typeface="Courier New" panose="02070309020205020404" pitchFamily="49" charset="0"/>
              </a:rPr>
              <a:t>++)		</a:t>
            </a:r>
          </a:p>
        </p:txBody>
      </p:sp>
    </p:spTree>
    <p:extLst>
      <p:ext uri="{BB962C8B-B14F-4D97-AF65-F5344CB8AC3E}">
        <p14:creationId xmlns:p14="http://schemas.microsoft.com/office/powerpoint/2010/main" val="40242149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2304B-7D3B-C84B-A717-AD0737275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Optimizing Instruction Counts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0B1540-CC40-334B-97DC-8BE722A8E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2039600" cy="5181600"/>
          </a:xfrm>
        </p:spPr>
        <p:txBody>
          <a:bodyPr/>
          <a:lstStyle/>
          <a:p>
            <a:r>
              <a:rPr lang="en-US" dirty="0"/>
              <a:t>Both versions have the same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static</a:t>
            </a:r>
            <a:r>
              <a:rPr lang="en-US" b="1" dirty="0"/>
              <a:t> instruction count </a:t>
            </a:r>
            <a:r>
              <a:rPr lang="en-US" dirty="0"/>
              <a:t>(# of written instructions).</a:t>
            </a:r>
          </a:p>
          <a:p>
            <a:r>
              <a:rPr lang="en-US" dirty="0"/>
              <a:t>But they have different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dynamic</a:t>
            </a:r>
            <a:r>
              <a:rPr lang="en-US" dirty="0"/>
              <a:t> </a:t>
            </a:r>
            <a:r>
              <a:rPr lang="en-US" b="1" dirty="0"/>
              <a:t>instruction counts </a:t>
            </a:r>
            <a:r>
              <a:rPr lang="en-US" dirty="0"/>
              <a:t>(# of executed instructions when program is run).</a:t>
            </a:r>
          </a:p>
          <a:p>
            <a:pPr lvl="1"/>
            <a:r>
              <a:rPr lang="en-US" dirty="0"/>
              <a:t>If n = 0, left (GCC common output) is best b/c fewer instructions executed</a:t>
            </a:r>
          </a:p>
          <a:p>
            <a:pPr lvl="1"/>
            <a:r>
              <a:rPr lang="en-US" dirty="0"/>
              <a:t>If n is large, right (alternative) is best b/c fewer instructions executed</a:t>
            </a:r>
          </a:p>
          <a:p>
            <a:r>
              <a:rPr lang="en-US" dirty="0"/>
              <a:t>The compiler may emit a static instruction count that is longer than some alternative, but it may be more efficient if loop executes many times.</a:t>
            </a:r>
          </a:p>
          <a:p>
            <a:pPr>
              <a:spcBef>
                <a:spcPts val="2200"/>
              </a:spcBef>
            </a:pPr>
            <a:r>
              <a:rPr lang="en-US" dirty="0"/>
              <a:t>Does the compiler </a:t>
            </a:r>
            <a:r>
              <a:rPr lang="en-US" i="1" dirty="0"/>
              <a:t>know</a:t>
            </a:r>
            <a:r>
              <a:rPr lang="en-US" dirty="0"/>
              <a:t> that a loop will execute many times? Of course not.</a:t>
            </a:r>
          </a:p>
          <a:p>
            <a:r>
              <a:rPr lang="en-US" dirty="0"/>
              <a:t>What if our code has loops that always execute a small number of times? How do we know when </a:t>
            </a:r>
            <a:r>
              <a:rPr lang="en-US" dirty="0" err="1"/>
              <a:t>gcc</a:t>
            </a:r>
            <a:r>
              <a:rPr lang="en-US" dirty="0"/>
              <a:t> makes a bad decision?</a:t>
            </a:r>
          </a:p>
          <a:p>
            <a:pPr lvl="1"/>
            <a:r>
              <a:rPr lang="en-US" dirty="0"/>
              <a:t>(take EE108 and EE180!)</a:t>
            </a:r>
          </a:p>
        </p:txBody>
      </p:sp>
    </p:spTree>
    <p:extLst>
      <p:ext uri="{BB962C8B-B14F-4D97-AF65-F5344CB8AC3E}">
        <p14:creationId xmlns:p14="http://schemas.microsoft.com/office/powerpoint/2010/main" val="2142946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621A1-9FCF-3A4B-B8D8-8314FC390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Condition Code-Dependent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5058F-8039-AC40-9285-91745C1289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There are three common instruction types that use condition codes:</a:t>
            </a:r>
          </a:p>
          <a:p>
            <a:r>
              <a:rPr lang="en-US" b="1" dirty="0" err="1"/>
              <a:t>jmp</a:t>
            </a:r>
            <a:r>
              <a:rPr lang="en-US" dirty="0"/>
              <a:t> instructions conditionally jump to a different next instruction</a:t>
            </a:r>
            <a:endParaRPr lang="en-US" b="1" dirty="0"/>
          </a:p>
          <a:p>
            <a:r>
              <a:rPr lang="en-US" b="1" dirty="0"/>
              <a:t>set</a:t>
            </a:r>
            <a:r>
              <a:rPr lang="en-US" dirty="0"/>
              <a:t> instructions conditionally set a byte to 0 or 1</a:t>
            </a:r>
          </a:p>
          <a:p>
            <a:r>
              <a:rPr lang="en-US" dirty="0"/>
              <a:t>new versions of </a:t>
            </a:r>
            <a:r>
              <a:rPr lang="en-US" b="1" dirty="0"/>
              <a:t>mov </a:t>
            </a:r>
            <a:r>
              <a:rPr lang="en-US" dirty="0"/>
              <a:t>instructions conditionally move data</a:t>
            </a:r>
          </a:p>
        </p:txBody>
      </p:sp>
    </p:spTree>
    <p:extLst>
      <p:ext uri="{BB962C8B-B14F-4D97-AF65-F5344CB8AC3E}">
        <p14:creationId xmlns:p14="http://schemas.microsoft.com/office/powerpoint/2010/main" val="32772720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621A1-9FCF-3A4B-B8D8-8314FC390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set</a:t>
            </a:r>
            <a:r>
              <a:rPr lang="en-US" dirty="0"/>
              <a:t>: Read </a:t>
            </a:r>
            <a:r>
              <a:rPr lang="en-US" sz="4800" dirty="0"/>
              <a:t>condition</a:t>
            </a:r>
            <a:r>
              <a:rPr lang="en-US" dirty="0"/>
              <a:t> codes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5058F-8039-AC40-9285-91745C1289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set</a:t>
            </a:r>
            <a:r>
              <a:rPr lang="en-US" dirty="0"/>
              <a:t> instructions conditionally set a byte to 0 or 1.</a:t>
            </a:r>
          </a:p>
          <a:p>
            <a:r>
              <a:rPr lang="en-US" dirty="0"/>
              <a:t>Reads current state of flags</a:t>
            </a:r>
          </a:p>
          <a:p>
            <a:r>
              <a:rPr lang="en-US" dirty="0"/>
              <a:t>Destination is a single-byte register (e.g., %al) or single-byte memory location</a:t>
            </a:r>
          </a:p>
          <a:p>
            <a:r>
              <a:rPr lang="en-US" dirty="0"/>
              <a:t>Leaves other bytes of register (e.g., everything else in %</a:t>
            </a:r>
            <a:r>
              <a:rPr lang="en-US" dirty="0" err="1"/>
              <a:t>rax</a:t>
            </a:r>
            <a:r>
              <a:rPr lang="en-US" dirty="0"/>
              <a:t>) alone</a:t>
            </a:r>
          </a:p>
          <a:p>
            <a:r>
              <a:rPr lang="en-US" dirty="0"/>
              <a:t>Typically followed by </a:t>
            </a:r>
            <a:r>
              <a:rPr lang="en-US" dirty="0" err="1"/>
              <a:t>movzbl</a:t>
            </a:r>
            <a:r>
              <a:rPr lang="en-US" dirty="0"/>
              <a:t> to zero those other bytes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548EE2-35AF-FF49-812A-13177661B14C}"/>
              </a:ext>
            </a:extLst>
          </p:cNvPr>
          <p:cNvSpPr txBox="1"/>
          <p:nvPr/>
        </p:nvSpPr>
        <p:spPr>
          <a:xfrm>
            <a:off x="467139" y="4558843"/>
            <a:ext cx="373371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int small(int x) {</a:t>
            </a:r>
          </a:p>
          <a:p>
            <a:pPr algn="l"/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   return x &lt; 16;</a:t>
            </a:r>
          </a:p>
          <a:p>
            <a:pPr algn="l"/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3218F15-3BC5-3949-9220-FE2BC500B1D7}"/>
              </a:ext>
            </a:extLst>
          </p:cNvPr>
          <p:cNvCxnSpPr>
            <a:cxnSpLocks/>
          </p:cNvCxnSpPr>
          <p:nvPr/>
        </p:nvCxnSpPr>
        <p:spPr>
          <a:xfrm>
            <a:off x="6324600" y="4416620"/>
            <a:ext cx="0" cy="206038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B572993-42F5-9249-92CF-4C36B9ACE608}"/>
              </a:ext>
            </a:extLst>
          </p:cNvPr>
          <p:cNvSpPr txBox="1"/>
          <p:nvPr/>
        </p:nvSpPr>
        <p:spPr>
          <a:xfrm>
            <a:off x="6967503" y="4343400"/>
            <a:ext cx="333937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$0xf,%edi</a:t>
            </a:r>
          </a:p>
          <a:p>
            <a:pPr algn="l"/>
            <a:r>
              <a:rPr lang="en-US" sz="28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setle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%al</a:t>
            </a:r>
          </a:p>
          <a:p>
            <a:pPr algn="l"/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movzbl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%al, %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640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621A1-9FCF-3A4B-B8D8-8314FC390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set</a:t>
            </a:r>
            <a:r>
              <a:rPr lang="en-US" dirty="0"/>
              <a:t>: Read </a:t>
            </a:r>
            <a:r>
              <a:rPr lang="en-US" sz="4800" dirty="0"/>
              <a:t>condition</a:t>
            </a:r>
            <a:r>
              <a:rPr lang="en-US" dirty="0"/>
              <a:t> codes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A6DA668A-3B8F-D744-BF92-B90E898800BC}"/>
              </a:ext>
            </a:extLst>
          </p:cNvPr>
          <p:cNvGraphicFramePr>
            <a:graphicFrameLocks/>
          </p:cNvGraphicFramePr>
          <p:nvPr/>
        </p:nvGraphicFramePr>
        <p:xfrm>
          <a:off x="457200" y="1447800"/>
          <a:ext cx="11277600" cy="493776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759200">
                  <a:extLst>
                    <a:ext uri="{9D8B030D-6E8A-4147-A177-3AD203B41FA5}">
                      <a16:colId xmlns:a16="http://schemas.microsoft.com/office/drawing/2014/main" val="3231654358"/>
                    </a:ext>
                  </a:extLst>
                </a:gridCol>
                <a:gridCol w="3759200">
                  <a:extLst>
                    <a:ext uri="{9D8B030D-6E8A-4147-A177-3AD203B41FA5}">
                      <a16:colId xmlns:a16="http://schemas.microsoft.com/office/drawing/2014/main" val="1224624564"/>
                    </a:ext>
                  </a:extLst>
                </a:gridCol>
                <a:gridCol w="3759200">
                  <a:extLst>
                    <a:ext uri="{9D8B030D-6E8A-4147-A177-3AD203B41FA5}">
                      <a16:colId xmlns:a16="http://schemas.microsoft.com/office/drawing/2014/main" val="419858729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r>
                        <a:rPr lang="en-US" dirty="0"/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Synonym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Set Condition (1 if true, 0 if false)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088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sete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setz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Equal / zero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50664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setne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setnz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Not equal / not zero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71858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sets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Negative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3947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setns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Nonnegative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9988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setg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setnle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Greater (signed &gt;)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7976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setge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setnl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Greater or equal (signed &gt;=)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49687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setl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setnge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Less (signed &lt;)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66579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setle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setng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Less or equal (signed &lt;=)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16728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seta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setnbe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Above (unsigned &gt;)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05139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setae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setnb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Above or equal (unsigned &gt;=)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40664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setb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setnae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Below (unsigned &lt;)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47889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setbe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setna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Below or equal (unsigned &lt;=)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0621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48772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621A1-9FCF-3A4B-B8D8-8314FC390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cmov</a:t>
            </a:r>
            <a:r>
              <a:rPr lang="en-US" dirty="0"/>
              <a:t>: Conditional move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5058F-8039-AC40-9285-91745C1289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cmov</a:t>
            </a:r>
            <a:r>
              <a:rPr lang="en-US" b="1" i="1" dirty="0" err="1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dirty="0"/>
              <a:t>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dirty="0"/>
              <a:t> conditionally moves data in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dirty="0"/>
              <a:t> to data in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dirty="0"/>
              <a:t>.</a:t>
            </a:r>
          </a:p>
          <a:p>
            <a:r>
              <a:rPr lang="en-US" dirty="0"/>
              <a:t>Mov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dirty="0"/>
              <a:t> to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dirty="0"/>
              <a:t> if condition holds; no change otherwise</a:t>
            </a:r>
          </a:p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dirty="0"/>
              <a:t> is memory address/register,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dirty="0"/>
              <a:t> is register</a:t>
            </a:r>
          </a:p>
          <a:p>
            <a:r>
              <a:rPr lang="en-US" dirty="0"/>
              <a:t>May be more efficient than branch (i.e., jump)</a:t>
            </a:r>
          </a:p>
          <a:p>
            <a:r>
              <a:rPr lang="en-US" dirty="0"/>
              <a:t>Often seen with C ternary operator: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result = test ? then: else;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548EE2-35AF-FF49-812A-13177661B14C}"/>
              </a:ext>
            </a:extLst>
          </p:cNvPr>
          <p:cNvSpPr txBox="1"/>
          <p:nvPr/>
        </p:nvSpPr>
        <p:spPr>
          <a:xfrm>
            <a:off x="467139" y="4558843"/>
            <a:ext cx="511390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int max(int x, int y) {</a:t>
            </a:r>
          </a:p>
          <a:p>
            <a:pPr algn="l"/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   return x &gt; y ? x : y;</a:t>
            </a:r>
          </a:p>
          <a:p>
            <a:pPr algn="l"/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540FDF-83FA-834A-B016-EB540099813C}"/>
              </a:ext>
            </a:extLst>
          </p:cNvPr>
          <p:cNvSpPr txBox="1"/>
          <p:nvPr/>
        </p:nvSpPr>
        <p:spPr>
          <a:xfrm>
            <a:off x="6967503" y="4343399"/>
            <a:ext cx="353654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endParaRPr lang="en-US" sz="2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mov    %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8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cmovge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56F28D-25D5-D642-B1F9-239008186919}"/>
              </a:ext>
            </a:extLst>
          </p:cNvPr>
          <p:cNvCxnSpPr>
            <a:cxnSpLocks/>
          </p:cNvCxnSpPr>
          <p:nvPr/>
        </p:nvCxnSpPr>
        <p:spPr>
          <a:xfrm>
            <a:off x="6324600" y="4416620"/>
            <a:ext cx="0" cy="206038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380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4454B-F230-2340-AAE7-7FA5C84FB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cmov</a:t>
            </a:r>
            <a:r>
              <a:rPr lang="en-US" dirty="0"/>
              <a:t>: Conditional move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5F871E49-AD61-284E-9815-A5274F4BFCBF}"/>
              </a:ext>
            </a:extLst>
          </p:cNvPr>
          <p:cNvGraphicFramePr>
            <a:graphicFrameLocks/>
          </p:cNvGraphicFramePr>
          <p:nvPr/>
        </p:nvGraphicFramePr>
        <p:xfrm>
          <a:off x="457200" y="1447800"/>
          <a:ext cx="11277600" cy="475488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759200">
                  <a:extLst>
                    <a:ext uri="{9D8B030D-6E8A-4147-A177-3AD203B41FA5}">
                      <a16:colId xmlns:a16="http://schemas.microsoft.com/office/drawing/2014/main" val="3231654358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1224624564"/>
                    </a:ext>
                  </a:extLst>
                </a:gridCol>
                <a:gridCol w="5105400">
                  <a:extLst>
                    <a:ext uri="{9D8B030D-6E8A-4147-A177-3AD203B41FA5}">
                      <a16:colId xmlns:a16="http://schemas.microsoft.com/office/drawing/2014/main" val="419858729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r>
                        <a:rPr lang="en-US" dirty="0"/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Synonym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Move Condition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088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cmove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S,R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cmovz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Equal / zero (ZF = 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50664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cmovne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S,R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cmovnz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Not equal / not zero (ZF = 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71858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cmovs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S,R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Negative (SF = 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3947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cmovns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S,R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Nonnegative (SF = 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9988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cmovg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S,R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cmovnle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Greater (signed &gt;) (SF = 0 and SF = OF)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7976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cmovge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S,R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cmovnl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Greater or equal (signed &gt;=) (SF = OF)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49687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cmovl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S,R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cmovnge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Less (signed &lt;) (SF != OF)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66579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cmovle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S,R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cmovng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Less or equal (signed &lt;=) (ZF = 1 or SF! = OF)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16728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cmova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S,R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cmovnbe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Above (unsigned &gt;) (CF = 0 and ZF = 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05139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cmovae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S,R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cmovnb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Above or equal (unsigned &gt;=) (CF = 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40664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cmovb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S,R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cmovnae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Below (unsigned &lt;) (CF = 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47889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cmovbe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S,R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cmovna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Below or equal (unsigned &lt;=) (CF = 1 or ZF = 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0621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518048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sz="2800" dirty="0" err="1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16705</TotalTime>
  <Words>4278</Words>
  <Application>Microsoft Macintosh PowerPoint</Application>
  <PresentationFormat>Widescreen</PresentationFormat>
  <Paragraphs>815</Paragraphs>
  <Slides>47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7" baseType="lpstr">
      <vt:lpstr>Andale Mono</vt:lpstr>
      <vt:lpstr>Arial</vt:lpstr>
      <vt:lpstr>Calibri</vt:lpstr>
      <vt:lpstr>Consolas</vt:lpstr>
      <vt:lpstr>Courier</vt:lpstr>
      <vt:lpstr>Courier New</vt:lpstr>
      <vt:lpstr>Palatino</vt:lpstr>
      <vt:lpstr>Tahoma</vt:lpstr>
      <vt:lpstr>Verdana</vt:lpstr>
      <vt:lpstr>Default Design</vt:lpstr>
      <vt:lpstr>CS107, Lecture 18 Assembly: Control Flow</vt:lpstr>
      <vt:lpstr>Control</vt:lpstr>
      <vt:lpstr>Control</vt:lpstr>
      <vt:lpstr>Control</vt:lpstr>
      <vt:lpstr>Conditional Jumps</vt:lpstr>
      <vt:lpstr>Control</vt:lpstr>
      <vt:lpstr>Control</vt:lpstr>
      <vt:lpstr>Condition Codes</vt:lpstr>
      <vt:lpstr>Setting Condition Codes</vt:lpstr>
      <vt:lpstr>Control</vt:lpstr>
      <vt:lpstr>🌟 How to remember cmp/jmp</vt:lpstr>
      <vt:lpstr>Conditional Jumps</vt:lpstr>
      <vt:lpstr>Setting Condition Codes</vt:lpstr>
      <vt:lpstr>The test Instruction</vt:lpstr>
      <vt:lpstr>Condition Codes</vt:lpstr>
      <vt:lpstr>Exercise 1: Conditional jump</vt:lpstr>
      <vt:lpstr>Exercise 1: Conditional jump</vt:lpstr>
      <vt:lpstr>If Statements</vt:lpstr>
      <vt:lpstr>Practice: Fill In The Blank</vt:lpstr>
      <vt:lpstr>Practice: Fill In The Blank</vt:lpstr>
      <vt:lpstr>Practice: Fill in the Blank</vt:lpstr>
      <vt:lpstr>Practice: Fill in the Blank</vt:lpstr>
      <vt:lpstr>If-Else Construction Variations</vt:lpstr>
      <vt:lpstr>Loops and Control Flow</vt:lpstr>
      <vt:lpstr>Loops and Control Flow</vt:lpstr>
      <vt:lpstr>Loops and Control Flow</vt:lpstr>
      <vt:lpstr>Loops and Control Flow</vt:lpstr>
      <vt:lpstr>Loops and Control Flow</vt:lpstr>
      <vt:lpstr>Loops and Control Flow</vt:lpstr>
      <vt:lpstr>Loops and Control Flow</vt:lpstr>
      <vt:lpstr>Loops and Control Flow</vt:lpstr>
      <vt:lpstr>Loops and Control Flow</vt:lpstr>
      <vt:lpstr>Loops and Control Flow</vt:lpstr>
      <vt:lpstr>GCC Common While Loop Construction</vt:lpstr>
      <vt:lpstr>GCC Other While Loop Construction</vt:lpstr>
      <vt:lpstr>GCC For Loop Output</vt:lpstr>
      <vt:lpstr>GCC For Loop Output</vt:lpstr>
      <vt:lpstr>GCC For Loop Output</vt:lpstr>
      <vt:lpstr>GCC For Loop Output</vt:lpstr>
      <vt:lpstr>GCC For Loop Output</vt:lpstr>
      <vt:lpstr>GCC For Loop Output</vt:lpstr>
      <vt:lpstr>Optimizing Instruction Counts</vt:lpstr>
      <vt:lpstr>Condition Code-Dependent Instructions</vt:lpstr>
      <vt:lpstr>set: Read condition codes</vt:lpstr>
      <vt:lpstr>set: Read condition codes</vt:lpstr>
      <vt:lpstr>cmov: Conditional move</vt:lpstr>
      <vt:lpstr>cmov: Conditional move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1894</cp:revision>
  <cp:lastPrinted>2025-10-30T22:59:08Z</cp:lastPrinted>
  <dcterms:created xsi:type="dcterms:W3CDTF">2008-06-28T20:57:21Z</dcterms:created>
  <dcterms:modified xsi:type="dcterms:W3CDTF">2025-10-30T22:59:21Z</dcterms:modified>
</cp:coreProperties>
</file>