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handoutMasterIdLst>
    <p:handoutMasterId r:id="rId35"/>
  </p:handoutMasterIdLst>
  <p:sldIdLst>
    <p:sldId id="256" r:id="rId2"/>
    <p:sldId id="1055" r:id="rId3"/>
    <p:sldId id="1056" r:id="rId4"/>
    <p:sldId id="1057" r:id="rId5"/>
    <p:sldId id="1058" r:id="rId6"/>
    <p:sldId id="1059" r:id="rId7"/>
    <p:sldId id="1060" r:id="rId8"/>
    <p:sldId id="1062" r:id="rId9"/>
    <p:sldId id="1061" r:id="rId10"/>
    <p:sldId id="1063" r:id="rId11"/>
    <p:sldId id="851" r:id="rId12"/>
    <p:sldId id="1064" r:id="rId13"/>
    <p:sldId id="1065" r:id="rId14"/>
    <p:sldId id="862" r:id="rId15"/>
    <p:sldId id="855" r:id="rId16"/>
    <p:sldId id="845" r:id="rId17"/>
    <p:sldId id="856" r:id="rId18"/>
    <p:sldId id="1098" r:id="rId19"/>
    <p:sldId id="1099" r:id="rId20"/>
    <p:sldId id="1164" r:id="rId21"/>
    <p:sldId id="1096" r:id="rId22"/>
    <p:sldId id="941" r:id="rId23"/>
    <p:sldId id="942" r:id="rId24"/>
    <p:sldId id="943" r:id="rId25"/>
    <p:sldId id="944" r:id="rId26"/>
    <p:sldId id="945" r:id="rId27"/>
    <p:sldId id="946" r:id="rId28"/>
    <p:sldId id="947" r:id="rId29"/>
    <p:sldId id="948" r:id="rId30"/>
    <p:sldId id="949" r:id="rId31"/>
    <p:sldId id="955" r:id="rId32"/>
    <p:sldId id="956" r:id="rId33"/>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Owned" id="{80D0AD77-D12B-3949-94D9-90B59F69004B}">
          <p14:sldIdLst>
            <p14:sldId id="1055"/>
            <p14:sldId id="1056"/>
            <p14:sldId id="1057"/>
            <p14:sldId id="1058"/>
            <p14:sldId id="1059"/>
            <p14:sldId id="1060"/>
            <p14:sldId id="1062"/>
            <p14:sldId id="1061"/>
            <p14:sldId id="1063"/>
            <p14:sldId id="851"/>
            <p14:sldId id="1064"/>
            <p14:sldId id="1065"/>
            <p14:sldId id="862"/>
            <p14:sldId id="855"/>
            <p14:sldId id="845"/>
            <p14:sldId id="856"/>
          </p14:sldIdLst>
        </p14:section>
        <p14:section name="Recursion" id="{13BECB0B-258C-1D4D-A42A-BD59A3F6DA19}">
          <p14:sldIdLst>
            <p14:sldId id="1098"/>
            <p14:sldId id="1099"/>
            <p14:sldId id="1164"/>
            <p14:sldId id="1096"/>
            <p14:sldId id="941"/>
            <p14:sldId id="942"/>
            <p14:sldId id="943"/>
            <p14:sldId id="944"/>
            <p14:sldId id="945"/>
            <p14:sldId id="946"/>
            <p14:sldId id="947"/>
            <p14:sldId id="948"/>
            <p14:sldId id="949"/>
            <p14:sldId id="955"/>
            <p14:sldId id="95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53" autoAdjust="0"/>
    <p:restoredTop sz="86842" autoAdjust="0"/>
  </p:normalViewPr>
  <p:slideViewPr>
    <p:cSldViewPr>
      <p:cViewPr varScale="1">
        <p:scale>
          <a:sx n="104" d="100"/>
          <a:sy n="104" d="100"/>
        </p:scale>
        <p:origin x="1520"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25828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ytimes.com/2019/11/19/technology/end-to-end-encryption.html" TargetMode="External"/><Relationship Id="rId2" Type="http://schemas.openxmlformats.org/officeDocument/2006/relationships/hyperlink" Target="https://www.cnbc.com/2016/03/29/apple-vs-fbi-all-you-need-to-know.html" TargetMode="External"/><Relationship Id="rId1" Type="http://schemas.openxmlformats.org/officeDocument/2006/relationships/slideLayout" Target="../slideLayouts/slideLayout2.xml"/><Relationship Id="rId4" Type="http://schemas.openxmlformats.org/officeDocument/2006/relationships/hyperlink" Target="https://www.economist.com/open-future/2019/12/13/surveillance-is-a-fact-of-life-so-make-privacy-a-human-righ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mashable.com/article/how-to-remove-personal-info-from-google-search-resul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20</a:t>
            </a:r>
            <a:br>
              <a:rPr lang="en-US" dirty="0"/>
            </a:br>
            <a:r>
              <a:rPr lang="en-US" sz="3400" dirty="0"/>
              <a:t>Reverse Engineering, Privacy and Trust</a:t>
            </a:r>
            <a:br>
              <a:rPr lang="en-US" sz="3400" dirty="0"/>
            </a:br>
            <a:r>
              <a:rPr lang="en-US" sz="3400" dirty="0"/>
              <a:t>Managing Heap: Preamble</a:t>
            </a:r>
          </a:p>
        </p:txBody>
      </p:sp>
      <p:sp>
        <p:nvSpPr>
          <p:cNvPr id="4" name="Subtitle 2">
            <a:extLst>
              <a:ext uri="{FF2B5EF4-FFF2-40B4-BE49-F238E27FC236}">
                <a16:creationId xmlns:a16="http://schemas.microsoft.com/office/drawing/2014/main" id="{4BAF09D0-5C58-658A-830F-20EEC5E38C95}"/>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None!</a:t>
            </a:r>
          </a:p>
          <a:p>
            <a:pPr fontAlgn="auto">
              <a:spcBef>
                <a:spcPts val="360"/>
              </a:spcBef>
              <a:spcAft>
                <a:spcPts val="0"/>
              </a:spcAft>
            </a:pPr>
            <a:r>
              <a:rPr lang="en-US" sz="2000" dirty="0">
                <a:hlinkClick r:id="rId3"/>
              </a:rPr>
              <a:t>Ed Discussion</a:t>
            </a:r>
            <a:endParaRPr lang="en-US" sz="2000" dirty="0"/>
          </a:p>
          <a:p>
            <a:pPr fontAlgn="auto">
              <a:spcBef>
                <a:spcPts val="360"/>
              </a:spcBef>
              <a:spcAft>
                <a:spcPts val="0"/>
              </a:spcAft>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Privacy and Trust</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programs?</a:t>
            </a:r>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b="1" dirty="0">
                <a:solidFill>
                  <a:srgbClr val="C00000"/>
                </a:solidFill>
              </a:rPr>
              <a:t>We can learn how to reverse engineer and </a:t>
            </a:r>
            <a:r>
              <a:rPr lang="en-US" b="1" dirty="0">
                <a:solidFill>
                  <a:srgbClr val="FF0000"/>
                </a:solidFill>
              </a:rPr>
              <a:t>exploit</a:t>
            </a:r>
            <a:r>
              <a:rPr lang="en-US" b="1" dirty="0">
                <a:solidFill>
                  <a:srgbClr val="C00000"/>
                </a:solidFill>
              </a:rPr>
              <a: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ctr"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7611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Learning about machine code and program execution helps us better understand computer security.</a:t>
            </a:r>
          </a:p>
          <a:p>
            <a:r>
              <a:rPr lang="en-US" dirty="0"/>
              <a:t>Computer security (the protection of data, devices, and networks from disruption, harm, theft, unauthorized access or modification) is important in part because it helps us maintain privacy and trust.</a:t>
            </a:r>
          </a:p>
        </p:txBody>
      </p:sp>
    </p:spTree>
    <p:extLst>
      <p:ext uri="{BB962C8B-B14F-4D97-AF65-F5344CB8AC3E}">
        <p14:creationId xmlns:p14="http://schemas.microsoft.com/office/powerpoint/2010/main" val="4094404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83097-4FDF-9DF6-635F-5CCBA7F1F9C2}"/>
              </a:ext>
            </a:extLst>
          </p:cNvPr>
          <p:cNvSpPr>
            <a:spLocks noGrp="1"/>
          </p:cNvSpPr>
          <p:nvPr>
            <p:ph type="title"/>
          </p:nvPr>
        </p:nvSpPr>
        <p:spPr>
          <a:xfrm>
            <a:off x="384572" y="1600200"/>
            <a:ext cx="11422856" cy="4664070"/>
          </a:xfrm>
        </p:spPr>
        <p:txBody>
          <a:bodyPr/>
          <a:lstStyle/>
          <a:p>
            <a:r>
              <a:rPr lang="en-US" dirty="0"/>
              <a:t>Have you been affected by a data breach/hack or some other unauthorized access to your data?</a:t>
            </a:r>
            <a:br>
              <a:rPr lang="en-US" dirty="0"/>
            </a:br>
            <a:br>
              <a:rPr lang="en-US" dirty="0"/>
            </a:br>
            <a:endParaRPr lang="en-US" dirty="0"/>
          </a:p>
        </p:txBody>
      </p:sp>
      <p:sp>
        <p:nvSpPr>
          <p:cNvPr id="2" name="TextBox 1">
            <a:extLst>
              <a:ext uri="{FF2B5EF4-FFF2-40B4-BE49-F238E27FC236}">
                <a16:creationId xmlns:a16="http://schemas.microsoft.com/office/drawing/2014/main" id="{EF5EEABB-39CA-F694-1344-7535941469A0}"/>
              </a:ext>
            </a:extLst>
          </p:cNvPr>
          <p:cNvSpPr txBox="1"/>
          <p:nvPr/>
        </p:nvSpPr>
        <p:spPr>
          <a:xfrm>
            <a:off x="152400" y="5410200"/>
            <a:ext cx="11811000" cy="1015663"/>
          </a:xfrm>
          <a:prstGeom prst="rect">
            <a:avLst/>
          </a:prstGeom>
          <a:noFill/>
        </p:spPr>
        <p:txBody>
          <a:bodyPr wrap="square" rtlCol="0">
            <a:spAutoFit/>
          </a:bodyPr>
          <a:lstStyle/>
          <a:p>
            <a:pPr algn="ctr"/>
            <a:r>
              <a:rPr lang="en-US" sz="6000" b="1" dirty="0">
                <a:latin typeface="Tahoma" panose="020B0604030504040204" pitchFamily="34" charset="0"/>
                <a:ea typeface="Tahoma" panose="020B0604030504040204" pitchFamily="34" charset="0"/>
                <a:cs typeface="Tahoma" panose="020B0604030504040204" pitchFamily="34" charset="0"/>
              </a:rPr>
              <a:t>How did that make you feel?</a:t>
            </a:r>
          </a:p>
        </p:txBody>
      </p:sp>
    </p:spTree>
    <p:extLst>
      <p:ext uri="{BB962C8B-B14F-4D97-AF65-F5344CB8AC3E}">
        <p14:creationId xmlns:p14="http://schemas.microsoft.com/office/powerpoint/2010/main" val="197137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Here are 4 ways of framing it:</a:t>
            </a:r>
          </a:p>
          <a:p>
            <a:r>
              <a:rPr lang="en-US" dirty="0"/>
              <a:t>Privacy as </a:t>
            </a:r>
            <a:r>
              <a:rPr lang="en-US" b="1" dirty="0"/>
              <a:t>control of information</a:t>
            </a:r>
            <a:r>
              <a:rPr lang="en-US" dirty="0"/>
              <a:t>: controlling how our private information is shared with others.</a:t>
            </a:r>
          </a:p>
          <a:p>
            <a:r>
              <a:rPr lang="en-US" dirty="0"/>
              <a:t>Privacy as </a:t>
            </a:r>
            <a:r>
              <a:rPr lang="en-US" b="1" dirty="0"/>
              <a:t>autonomy</a:t>
            </a:r>
            <a:r>
              <a:rPr lang="en-US" dirty="0"/>
              <a:t>: the agency to decide for ourselves what is valuable.</a:t>
            </a:r>
          </a:p>
          <a:p>
            <a:r>
              <a:rPr lang="en-US" dirty="0"/>
              <a:t>Privacy as </a:t>
            </a:r>
            <a:r>
              <a:rPr lang="en-US" b="1" dirty="0"/>
              <a:t>social good</a:t>
            </a:r>
            <a:r>
              <a:rPr lang="en-US" dirty="0"/>
              <a:t>: social life would be severely compromised without privacy.</a:t>
            </a:r>
          </a:p>
          <a:p>
            <a:r>
              <a:rPr lang="en-US" dirty="0"/>
              <a:t>Privacy as a display of </a:t>
            </a:r>
            <a:r>
              <a:rPr lang="en-US" b="1" dirty="0"/>
              <a:t>trust</a:t>
            </a:r>
            <a:r>
              <a:rPr lang="en-US" dirty="0"/>
              <a:t>: privacy enables trusting relationships.</a:t>
            </a:r>
          </a:p>
          <a:p>
            <a:endParaRPr lang="en-US" dirty="0"/>
          </a:p>
          <a:p>
            <a:endParaRPr lang="en-US" dirty="0"/>
          </a:p>
          <a:p>
            <a:pPr marL="0" indent="0">
              <a:buNone/>
            </a:pPr>
            <a:r>
              <a:rPr lang="en-US" dirty="0"/>
              <a:t>First two are </a:t>
            </a:r>
            <a:r>
              <a:rPr lang="en-US" i="1" dirty="0"/>
              <a:t>individualist</a:t>
            </a:r>
            <a:r>
              <a:rPr lang="en-US" dirty="0"/>
              <a:t> –the value of privacy as an individual right.</a:t>
            </a:r>
          </a:p>
          <a:p>
            <a:pPr marL="0" indent="0">
              <a:buNone/>
            </a:pPr>
            <a:r>
              <a:rPr lang="en-US" dirty="0"/>
              <a:t>Second two are </a:t>
            </a:r>
            <a:r>
              <a:rPr lang="en-US" i="1" dirty="0"/>
              <a:t>social</a:t>
            </a:r>
            <a:r>
              <a:rPr lang="en-US" dirty="0"/>
              <a:t> – the value of privacy for a group.</a:t>
            </a:r>
          </a:p>
          <a:p>
            <a:endParaRPr lang="en-US" dirty="0"/>
          </a:p>
        </p:txBody>
      </p:sp>
    </p:spTree>
    <p:extLst>
      <p:ext uri="{BB962C8B-B14F-4D97-AF65-F5344CB8AC3E}">
        <p14:creationId xmlns:p14="http://schemas.microsoft.com/office/powerpoint/2010/main" val="274480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controlling how our private information is shared with others.</a:t>
            </a:r>
            <a:br>
              <a:rPr lang="en-US" sz="3600" dirty="0"/>
            </a:br>
            <a:endParaRPr lang="en-US" sz="3600" dirty="0"/>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pPr lvl="1"/>
            <a:r>
              <a:rPr lang="en-US" dirty="0"/>
              <a:t>How many of you just skip past the terms of service for some new online service? What are you surrendering by simply agreeing to it?</a:t>
            </a:r>
          </a:p>
          <a:p>
            <a:r>
              <a:rPr lang="en-US" dirty="0"/>
              <a:t>Control over personal data collection and aggregation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48155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the agency to decide for ourselves what is valuable.</a:t>
            </a:r>
            <a:br>
              <a:rPr lang="en-US" sz="3600" dirty="0"/>
            </a:br>
            <a:endParaRPr lang="en-US" sz="3600" dirty="0"/>
          </a:p>
          <a:p>
            <a:r>
              <a:rPr lang="en-US" dirty="0"/>
              <a:t>Pertains to the autonomy over our own lives and our ability to lead them as we choose.</a:t>
            </a:r>
          </a:p>
          <a:p>
            <a:r>
              <a:rPr lang="en-US" dirty="0"/>
              <a:t>Do you feel your autonomy is consistently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05971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on the value of privacy at an individual level.</a:t>
            </a:r>
          </a:p>
          <a:p>
            <a:pPr marL="0" indent="0">
              <a:buNone/>
            </a:pPr>
            <a:endParaRPr lang="en-US" sz="3600" dirty="0"/>
          </a:p>
          <a:p>
            <a:r>
              <a:rPr lang="en-US" dirty="0"/>
              <a:t>Individual privacy can conflict with interests of state or society.</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2"/>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3"/>
              </a:rPr>
              <a:t>link</a:t>
            </a:r>
            <a:r>
              <a:rPr lang="en-US" dirty="0">
                <a:sym typeface="Wingdings" pitchFamily="2" charset="2"/>
              </a:rPr>
              <a:t>)</a:t>
            </a:r>
          </a:p>
          <a:p>
            <a:pPr lvl="1"/>
            <a:r>
              <a:rPr lang="en-US" dirty="0">
                <a:sym typeface="Wingdings" pitchFamily="2" charset="2"/>
              </a:rPr>
              <a:t>Privacy in the age of surveillance (</a:t>
            </a:r>
            <a:r>
              <a:rPr lang="en-US" dirty="0">
                <a:sym typeface="Wingdings" pitchFamily="2" charset="2"/>
                <a:hlinkClick r:id="rId4"/>
              </a:rPr>
              <a:t>link</a:t>
            </a:r>
            <a:r>
              <a:rPr lang="en-US" dirty="0">
                <a:sym typeface="Wingdings" pitchFamily="2" charset="2"/>
              </a:rPr>
              <a:t>)</a:t>
            </a:r>
            <a:endParaRPr lang="en-US" dirty="0"/>
          </a:p>
        </p:txBody>
      </p:sp>
    </p:spTree>
    <p:extLst>
      <p:ext uri="{BB962C8B-B14F-4D97-AF65-F5344CB8AC3E}">
        <p14:creationId xmlns:p14="http://schemas.microsoft.com/office/powerpoint/2010/main" val="36539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social life would be severely compromised without privacy.</a:t>
            </a:r>
          </a:p>
          <a:p>
            <a:pPr marL="0" indent="0">
              <a:buNone/>
            </a:pPr>
            <a:endParaRPr lang="en-US" sz="3600" dirty="0"/>
          </a:p>
          <a:p>
            <a:r>
              <a:rPr lang="en-US" dirty="0"/>
              <a:t>Privacy provides a social value strongly influencing the kind of society we live in.</a:t>
            </a:r>
          </a:p>
          <a:p>
            <a:r>
              <a:rPr lang="en-US" dirty="0"/>
              <a:t>What would society look like without privacy?</a:t>
            </a:r>
          </a:p>
        </p:txBody>
      </p:sp>
    </p:spTree>
    <p:extLst>
      <p:ext uri="{BB962C8B-B14F-4D97-AF65-F5344CB8AC3E}">
        <p14:creationId xmlns:p14="http://schemas.microsoft.com/office/powerpoint/2010/main" val="308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display of </a:t>
            </a:r>
            <a:r>
              <a:rPr lang="en-US" sz="3600" b="1" dirty="0"/>
              <a:t>trust</a:t>
            </a:r>
            <a:r>
              <a:rPr lang="en-US" sz="3600" dirty="0"/>
              <a:t>: privacy enables trusting relationships.</a:t>
            </a:r>
          </a:p>
          <a:p>
            <a:r>
              <a:rPr lang="en-US" dirty="0"/>
              <a:t>Privacy enables trusting relationships essential to cooperation. For instance, a </a:t>
            </a:r>
            <a:r>
              <a:rPr lang="en-US" i="1" dirty="0"/>
              <a:t>fiduciary</a:t>
            </a:r>
            <a:r>
              <a:rPr lang="en-US" dirty="0"/>
              <a:t>: someone who stands in a legal or ethical relationship of trust with another person or group. The fiduciary must act for the benefit of and in the best interest of the other person.</a:t>
            </a:r>
          </a:p>
          <a:p>
            <a:pPr lvl="1"/>
            <a:r>
              <a:rPr lang="en-US" dirty="0"/>
              <a:t>e.g., tax filer with access to your bank account</a:t>
            </a:r>
          </a:p>
          <a:p>
            <a:pPr lvl="1"/>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between trust placed in any holder of personal data and responsibilities that come with this trust.</a:t>
            </a:r>
          </a:p>
          <a:p>
            <a:pPr lvl="1"/>
            <a:endParaRPr lang="en-US" dirty="0"/>
          </a:p>
          <a:p>
            <a:endParaRPr lang="en-US" dirty="0"/>
          </a:p>
        </p:txBody>
      </p:sp>
    </p:spTree>
    <p:extLst>
      <p:ext uri="{BB962C8B-B14F-4D97-AF65-F5344CB8AC3E}">
        <p14:creationId xmlns:p14="http://schemas.microsoft.com/office/powerpoint/2010/main" val="144082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Societal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92015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forms harms, including:</a:t>
            </a:r>
            <a:br>
              <a:rPr lang="en-US" dirty="0"/>
            </a:br>
            <a:endParaRPr lang="en-US" dirty="0"/>
          </a:p>
          <a:p>
            <a:r>
              <a:rPr lang="en-US" b="1" i="1" dirty="0"/>
              <a:t>Aggregation</a:t>
            </a:r>
            <a:r>
              <a:rPr lang="en-US" b="1" dirty="0"/>
              <a:t>: </a:t>
            </a:r>
            <a:r>
              <a:rPr lang="en-US" dirty="0"/>
              <a:t>combining personal information from various sources to build someone’s profile</a:t>
            </a:r>
          </a:p>
          <a:p>
            <a:r>
              <a:rPr lang="en-US" b="1" i="1" dirty="0"/>
              <a:t>Exclusion:</a:t>
            </a:r>
            <a:r>
              <a:rPr lang="en-US" dirty="0"/>
              <a:t> not knowing or understanding how our information is being used, or being unable to access or modify it (Google removing personal info from search – </a:t>
            </a:r>
            <a:r>
              <a:rPr lang="en-US" dirty="0">
                <a:hlinkClick r:id="rId2"/>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5341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    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a:t>
            </a:r>
          </a:p>
        </p:txBody>
      </p:sp>
    </p:spTree>
    <p:extLst>
      <p:ext uri="{BB962C8B-B14F-4D97-AF65-F5344CB8AC3E}">
        <p14:creationId xmlns:p14="http://schemas.microsoft.com/office/powerpoint/2010/main" val="29598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dirty="0"/>
              <a:t>Penetration testing is the practice of encouraging or even hiring security researchers to find vulnerabilities in one’s own code or system.</a:t>
            </a:r>
          </a:p>
          <a:p>
            <a:endParaRPr lang="en-US" dirty="0"/>
          </a:p>
          <a:p>
            <a:pPr marL="0" indent="0">
              <a:buNone/>
            </a:pPr>
            <a:r>
              <a:rPr lang="en-US" dirty="0"/>
              <a:t>The tester is placed in a position of trust: they are given access to the system itself and encouraged to find easily and not-so-easily exploited vulnerabilities, with the expectation that the tester will share what they have found with you.</a:t>
            </a:r>
          </a:p>
          <a:p>
            <a:pPr marL="0" indent="0">
              <a:buNone/>
            </a:pPr>
            <a:endParaRPr lang="en-US" dirty="0"/>
          </a:p>
          <a:p>
            <a:pPr marL="0" indent="0">
              <a:buNone/>
            </a:pPr>
            <a:r>
              <a:rPr lang="en-US" dirty="0"/>
              <a:t>Hiring a penetration tester means </a:t>
            </a:r>
            <a:r>
              <a:rPr lang="en-US" i="1" dirty="0"/>
              <a:t>relying on </a:t>
            </a:r>
            <a:r>
              <a:rPr lang="en-US" dirty="0"/>
              <a:t>their skill at finding vulnerabilities but also </a:t>
            </a:r>
            <a:r>
              <a:rPr lang="en-US" i="1" dirty="0"/>
              <a:t>trusting </a:t>
            </a:r>
            <a:r>
              <a:rPr lang="en-US" dirty="0"/>
              <a:t>their ethical compass will lead them to tell you and to act as a trustworthy </a:t>
            </a:r>
            <a:r>
              <a:rPr lang="en-US" i="1" dirty="0"/>
              <a:t>fiduciary</a:t>
            </a:r>
            <a:r>
              <a:rPr lang="en-US" dirty="0"/>
              <a:t> (guardian of your interests).  In assign5, you will have the opportunity to exercise your own ethical compass! </a:t>
            </a:r>
          </a:p>
          <a:p>
            <a:endParaRPr lang="en-US" dirty="0"/>
          </a:p>
          <a:p>
            <a:endParaRPr lang="en-US" dirty="0"/>
          </a:p>
        </p:txBody>
      </p:sp>
    </p:spTree>
    <p:extLst>
      <p:ext uri="{BB962C8B-B14F-4D97-AF65-F5344CB8AC3E}">
        <p14:creationId xmlns:p14="http://schemas.microsoft.com/office/powerpoint/2010/main" val="1967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Example: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dirty="0"/>
              <a:t>Imagine a large database—perhaps a medical one—with personal information and records of past activity tied to a name.</a:t>
            </a:r>
          </a:p>
          <a:p>
            <a:pPr marL="0" indent="0">
              <a:buNone/>
            </a:pPr>
            <a:endParaRPr lang="en-US" dirty="0"/>
          </a:p>
          <a:p>
            <a:pPr marL="0" indent="0">
              <a:buNone/>
            </a:pPr>
            <a:r>
              <a:rPr lang="en-US" dirty="0"/>
              <a:t>The records might be useful for research purposes, or to train a machine learning model to predict future health outcomes, but what if giving access to the records exposed the privacy of individual person’s health records?  </a:t>
            </a:r>
          </a:p>
          <a:p>
            <a:pPr marL="0" indent="0">
              <a:buNone/>
            </a:pPr>
            <a:endParaRPr lang="en-US" dirty="0"/>
          </a:p>
          <a:p>
            <a:pPr marL="0" indent="0">
              <a:buNone/>
            </a:pPr>
            <a:r>
              <a:rPr lang="en-US" dirty="0"/>
              <a:t>Differential privacy is a formal measure of privacy that attempts to address these concerns. By adding inconsequential noise (changing a birthday from 2001 to 2002, for example) or removing records, differential privacy protects individuals from </a:t>
            </a:r>
            <a:r>
              <a:rPr lang="en-US" i="1" dirty="0"/>
              <a:t>aggregation</a:t>
            </a:r>
            <a:r>
              <a:rPr lang="en-US" dirty="0"/>
              <a:t> by making them harder to identify (</a:t>
            </a:r>
            <a:r>
              <a:rPr lang="en-US" dirty="0" err="1"/>
              <a:t>Dwork</a:t>
            </a:r>
            <a:r>
              <a:rPr lang="en-US" dirty="0"/>
              <a:t> 2008). </a:t>
            </a:r>
          </a:p>
          <a:p>
            <a:pPr marL="0" indent="0">
              <a:buNone/>
            </a:pPr>
            <a:endParaRPr lang="en-US" dirty="0"/>
          </a:p>
          <a:p>
            <a:endParaRPr lang="en-US" dirty="0"/>
          </a:p>
        </p:txBody>
      </p:sp>
    </p:spTree>
    <p:extLst>
      <p:ext uri="{BB962C8B-B14F-4D97-AF65-F5344CB8AC3E}">
        <p14:creationId xmlns:p14="http://schemas.microsoft.com/office/powerpoint/2010/main" val="1733496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accessing the database </a:t>
            </a:r>
            <a:r>
              <a:rPr lang="en-US" dirty="0"/>
              <a:t>who must be prevented from aggregating data that could identify a user.</a:t>
            </a:r>
          </a:p>
          <a:p>
            <a:pPr marL="0" indent="0">
              <a:buNone/>
            </a:pPr>
            <a:endParaRPr lang="en-US" dirty="0"/>
          </a:p>
          <a:p>
            <a:pPr marL="0" indent="0">
              <a:buNone/>
            </a:pPr>
            <a:r>
              <a:rPr lang="en-US" dirty="0"/>
              <a:t>In other words, the </a:t>
            </a:r>
            <a:r>
              <a:rPr lang="en-US" i="1" dirty="0"/>
              <a:t>trust model </a:t>
            </a:r>
            <a:r>
              <a:rPr lang="en-US" dirty="0"/>
              <a:t>of differential privacy is that the database owners and maintainers are to be fully trusted, and no one else.</a:t>
            </a:r>
          </a:p>
          <a:p>
            <a:pPr marL="0" indent="0">
              <a:buNone/>
            </a:pPr>
            <a:endParaRPr lang="en-US" dirty="0"/>
          </a:p>
        </p:txBody>
      </p:sp>
    </p:spTree>
    <p:extLst>
      <p:ext uri="{BB962C8B-B14F-4D97-AF65-F5344CB8AC3E}">
        <p14:creationId xmlns:p14="http://schemas.microsoft.com/office/powerpoint/2010/main" val="3799228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Differential Privacy: The Other Threats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But is that the only threat?  Differential privacy does not protect against improper use by people with full access to data or against data leaks from the database itself, which may be the primary data exposure risks.</a:t>
            </a:r>
          </a:p>
          <a:p>
            <a:pPr marL="0" indent="0">
              <a:buNone/>
            </a:pPr>
            <a:endParaRPr lang="en-US" dirty="0"/>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a:p>
            <a:pPr marL="0" indent="0">
              <a:buNone/>
            </a:pPr>
            <a:r>
              <a:rPr lang="en-US" dirty="0"/>
              <a:t>In every evaluation of privacy, we can ask: who is trusted? Who is distrusted? Does this model concentrate trust (and therefore power) in a single individual or small group, or does it distribute trust? </a:t>
            </a:r>
          </a:p>
        </p:txBody>
      </p:sp>
    </p:spTree>
    <p:extLst>
      <p:ext uri="{BB962C8B-B14F-4D97-AF65-F5344CB8AC3E}">
        <p14:creationId xmlns:p14="http://schemas.microsoft.com/office/powerpoint/2010/main" val="822629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initialize </a:t>
            </a:r>
            <a:r>
              <a:rPr lang="en-US" b="1" dirty="0"/>
              <a:t>%</a:t>
            </a:r>
            <a:r>
              <a:rPr lang="en-US" b="1" dirty="0" err="1"/>
              <a:t>rsp</a:t>
            </a:r>
            <a:r>
              <a:rPr lang="en-US" dirty="0"/>
              <a:t>, </a:t>
            </a:r>
            <a:r>
              <a:rPr lang="en-US" b="1" dirty="0" err="1"/>
              <a:t>callq</a:t>
            </a:r>
            <a:r>
              <a:rPr lang="en-US" b="1" dirty="0"/>
              <a:t> main</a:t>
            </a:r>
            <a:r>
              <a:rPr lang="en-US" dirty="0"/>
              <a:t> </a:t>
            </a:r>
          </a:p>
          <a:p>
            <a:r>
              <a:rPr lang="en-US" b="1" dirty="0"/>
              <a:t>malloc written in C, heap will initialize itself on first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708981"/>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amounts to moving </a:t>
            </a:r>
            <a:r>
              <a:rPr lang="en-US" sz="2800" b="1" dirty="0">
                <a:latin typeface="Calibri" panose="020F0502020204030204" pitchFamily="34" charset="0"/>
                <a:cs typeface="Calibri" panose="020F0502020204030204" pitchFamily="34" charset="0"/>
              </a:rPr>
              <a:t>%</a:t>
            </a:r>
            <a:r>
              <a:rPr lang="en-US" sz="2800" b="1"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up and down</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Preamble: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address of new, larger 	allocated memory region.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(NULL, size)</a:t>
            </a:r>
            <a:r>
              <a:rPr lang="en-US" dirty="0">
                <a:latin typeface="Calibri" panose="020F0502020204030204" pitchFamily="34" charset="0"/>
                <a:cs typeface="Calibri" panose="020F0502020204030204" pitchFamily="34" charset="0"/>
              </a:rPr>
              <a:t> -&gt; </a:t>
            </a:r>
            <a:r>
              <a:rPr lang="en-US" dirty="0">
                <a:latin typeface="Consolas" panose="020B0609020204030204" pitchFamily="49" charset="0"/>
                <a:cs typeface="Consolas" panose="020B0609020204030204" pitchFamily="49" charset="0"/>
              </a:rPr>
              <a:t>malloc(size)</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suite of functions that cooperatively fulfill requests for dynamically allocated memory.</a:t>
            </a:r>
          </a:p>
          <a:p>
            <a:r>
              <a:rPr lang="en-US" dirty="0"/>
              <a:t>When initialized, a heap allocator tracks the base address and the size of a large contiguous block of memory.  That block of memory is the heap.</a:t>
            </a:r>
          </a:p>
          <a:p>
            <a:r>
              <a:rPr lang="en-US" dirty="0"/>
              <a:t>The allocator manages the heap as clients request or donate back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15708</TotalTime>
  <Words>2829</Words>
  <Application>Microsoft Macintosh PowerPoint</Application>
  <PresentationFormat>Widescreen</PresentationFormat>
  <Paragraphs>359</Paragraphs>
  <Slides>32</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Andale Mono</vt:lpstr>
      <vt:lpstr>Arial</vt:lpstr>
      <vt:lpstr>Calibri</vt:lpstr>
      <vt:lpstr>Consolas</vt:lpstr>
      <vt:lpstr>Tahoma</vt:lpstr>
      <vt:lpstr>Verdana</vt:lpstr>
      <vt:lpstr>Wingdings</vt:lpstr>
      <vt:lpstr>Default Design</vt:lpstr>
      <vt:lpstr>CS107: Lecture 20 Reverse Engineering, Privacy and Trust Managing Heap: Preamble</vt:lpstr>
      <vt:lpstr>Privacy and Trust</vt:lpstr>
      <vt:lpstr>Privacy and Trust</vt:lpstr>
      <vt:lpstr>Have you been affected by a data breach/hack or some other unauthorized access to your data?  </vt:lpstr>
      <vt:lpstr>Privacy</vt:lpstr>
      <vt:lpstr>Privacy</vt:lpstr>
      <vt:lpstr>Privacy</vt:lpstr>
      <vt:lpstr>Individualist Models of Privacy</vt:lpstr>
      <vt:lpstr>Privacy</vt:lpstr>
      <vt:lpstr>Privacy</vt:lpstr>
      <vt:lpstr>Models of Privacy</vt:lpstr>
      <vt:lpstr>Loss of Privacy</vt:lpstr>
      <vt:lpstr>Who Should We Trust?</vt:lpstr>
      <vt:lpstr>Penetration Testing &amp; Trust</vt:lpstr>
      <vt:lpstr>Example: Differential Privacy</vt:lpstr>
      <vt:lpstr>Differential Privacy’s Trust Model</vt:lpstr>
      <vt:lpstr>Differential Privacy: The Other Threats</vt:lpstr>
      <vt:lpstr>Running a program</vt:lpstr>
      <vt:lpstr>The Stack</vt:lpstr>
      <vt:lpstr>Preamble: The Heap</vt:lpstr>
      <vt:lpstr>Your role so far: Client</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1837</cp:revision>
  <cp:lastPrinted>2025-02-23T02:24:21Z</cp:lastPrinted>
  <dcterms:created xsi:type="dcterms:W3CDTF">2008-06-28T20:57:21Z</dcterms:created>
  <dcterms:modified xsi:type="dcterms:W3CDTF">2025-11-05T02:36:04Z</dcterms:modified>
</cp:coreProperties>
</file>