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6"/>
  </p:notesMasterIdLst>
  <p:handoutMasterIdLst>
    <p:handoutMasterId r:id="rId57"/>
  </p:handoutMasterIdLst>
  <p:sldIdLst>
    <p:sldId id="256" r:id="rId2"/>
    <p:sldId id="433" r:id="rId3"/>
    <p:sldId id="951" r:id="rId4"/>
    <p:sldId id="952" r:id="rId5"/>
    <p:sldId id="957" r:id="rId6"/>
    <p:sldId id="958" r:id="rId7"/>
    <p:sldId id="959" r:id="rId8"/>
    <p:sldId id="977" r:id="rId9"/>
    <p:sldId id="960" r:id="rId10"/>
    <p:sldId id="961" r:id="rId11"/>
    <p:sldId id="981" r:id="rId12"/>
    <p:sldId id="1199" r:id="rId13"/>
    <p:sldId id="1204" r:id="rId14"/>
    <p:sldId id="962" r:id="rId15"/>
    <p:sldId id="1166" r:id="rId16"/>
    <p:sldId id="963" r:id="rId17"/>
    <p:sldId id="1103" r:id="rId18"/>
    <p:sldId id="964" r:id="rId19"/>
    <p:sldId id="965" r:id="rId20"/>
    <p:sldId id="966" r:id="rId21"/>
    <p:sldId id="968" r:id="rId22"/>
    <p:sldId id="969" r:id="rId23"/>
    <p:sldId id="970" r:id="rId24"/>
    <p:sldId id="971" r:id="rId25"/>
    <p:sldId id="972" r:id="rId26"/>
    <p:sldId id="991" r:id="rId27"/>
    <p:sldId id="976" r:id="rId28"/>
    <p:sldId id="992" r:id="rId29"/>
    <p:sldId id="993" r:id="rId30"/>
    <p:sldId id="994" r:id="rId31"/>
    <p:sldId id="995" r:id="rId32"/>
    <p:sldId id="996" r:id="rId33"/>
    <p:sldId id="997" r:id="rId34"/>
    <p:sldId id="998" r:id="rId35"/>
    <p:sldId id="999" r:id="rId36"/>
    <p:sldId id="1005" r:id="rId37"/>
    <p:sldId id="978" r:id="rId38"/>
    <p:sldId id="1136" r:id="rId39"/>
    <p:sldId id="1154" r:id="rId40"/>
    <p:sldId id="1200" r:id="rId41"/>
    <p:sldId id="1201" r:id="rId42"/>
    <p:sldId id="1202" r:id="rId43"/>
    <p:sldId id="1203" r:id="rId44"/>
    <p:sldId id="1031" r:id="rId45"/>
    <p:sldId id="1235" r:id="rId46"/>
    <p:sldId id="1248" r:id="rId47"/>
    <p:sldId id="1241" r:id="rId48"/>
    <p:sldId id="1249" r:id="rId49"/>
    <p:sldId id="1000" r:id="rId50"/>
    <p:sldId id="1032" r:id="rId51"/>
    <p:sldId id="1001" r:id="rId52"/>
    <p:sldId id="1002" r:id="rId53"/>
    <p:sldId id="1003" r:id="rId54"/>
    <p:sldId id="1004" r:id="rId55"/>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Lst>
        </p14:section>
        <p14:section name="Requirements" id="{B34DF485-F020-BD41-A75E-21BB8A49DA00}">
          <p14:sldIdLst>
            <p14:sldId id="951"/>
            <p14:sldId id="952"/>
            <p14:sldId id="957"/>
            <p14:sldId id="958"/>
            <p14:sldId id="959"/>
            <p14:sldId id="977"/>
            <p14:sldId id="960"/>
            <p14:sldId id="961"/>
            <p14:sldId id="981"/>
            <p14:sldId id="1199"/>
            <p14:sldId id="1204"/>
            <p14:sldId id="962"/>
            <p14:sldId id="1166"/>
          </p14:sldIdLst>
        </p14:section>
        <p14:section name="Bump" id="{6F5F170A-E221-974F-813D-26127FCDD3B9}">
          <p14:sldIdLst>
            <p14:sldId id="963"/>
            <p14:sldId id="1103"/>
            <p14:sldId id="964"/>
            <p14:sldId id="965"/>
            <p14:sldId id="966"/>
            <p14:sldId id="968"/>
            <p14:sldId id="969"/>
            <p14:sldId id="970"/>
            <p14:sldId id="971"/>
            <p14:sldId id="972"/>
          </p14:sldIdLst>
        </p14:section>
        <p14:section name="Implicit" id="{80D0AD77-D12B-3949-94D9-90B59F69004B}">
          <p14:sldIdLst>
            <p14:sldId id="991"/>
            <p14:sldId id="976"/>
            <p14:sldId id="992"/>
            <p14:sldId id="993"/>
            <p14:sldId id="994"/>
            <p14:sldId id="995"/>
            <p14:sldId id="996"/>
            <p14:sldId id="997"/>
            <p14:sldId id="998"/>
            <p14:sldId id="999"/>
            <p14:sldId id="1005"/>
            <p14:sldId id="978"/>
            <p14:sldId id="1136"/>
            <p14:sldId id="1154"/>
            <p14:sldId id="1200"/>
            <p14:sldId id="1201"/>
            <p14:sldId id="1202"/>
            <p14:sldId id="1203"/>
            <p14:sldId id="1031"/>
            <p14:sldId id="1235"/>
            <p14:sldId id="1248"/>
            <p14:sldId id="1241"/>
            <p14:sldId id="1249"/>
            <p14:sldId id="1000"/>
            <p14:sldId id="1032"/>
            <p14:sldId id="1001"/>
            <p14:sldId id="1002"/>
            <p14:sldId id="1003"/>
            <p14:sldId id="10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EC101"/>
    <a:srgbClr val="008000"/>
    <a:srgbClr val="4472C4"/>
    <a:srgbClr val="F8F8F8"/>
    <a:srgbClr val="D27BD6"/>
    <a:srgbClr val="D62ED6"/>
    <a:srgbClr val="942092"/>
    <a:srgbClr val="FF9999"/>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86981" autoAdjust="0"/>
  </p:normalViewPr>
  <p:slideViewPr>
    <p:cSldViewPr>
      <p:cViewPr varScale="1">
        <p:scale>
          <a:sx n="100" d="100"/>
          <a:sy n="100" d="100"/>
        </p:scale>
        <p:origin x="184" y="25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60184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approach designing our first heap allocator implementation.</a:t>
            </a:r>
          </a:p>
          <a:p>
            <a:r>
              <a:rPr lang="en-US" dirty="0"/>
              <a:t>Let’s say we want to prioritize </a:t>
            </a:r>
            <a:r>
              <a:rPr lang="en-US" b="1" dirty="0"/>
              <a:t>throughput</a:t>
            </a:r>
            <a:r>
              <a:rPr lang="en-US" dirty="0"/>
              <a:t> as much as possible, and do not care about utilization at all.  This means we do not care about reusing memory.  How could we do this?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instance, it may take longer to better plan out heap memory use for each request.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625562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244187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only what we need!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3591711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cannot get to 100% because we’re storing headers in heap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066112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1612119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 block larger than payload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599997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Enough aggregate space but no single large block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3459228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342687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964512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004414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2701696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029738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497880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2586395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86308/discussion/7269935"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a:t>
            </a:r>
            <a:r>
              <a:rPr lang="en-US"/>
              <a:t>Lecture 21</a:t>
            </a:r>
            <a:br>
              <a:rPr lang="en-US" dirty="0"/>
            </a:br>
            <a:r>
              <a:rPr lang="en-US" sz="3400" dirty="0"/>
              <a:t>Managing The Heap, Take I</a:t>
            </a:r>
          </a:p>
        </p:txBody>
      </p:sp>
      <p:sp>
        <p:nvSpPr>
          <p:cNvPr id="5" name="Subtitle 2">
            <a:extLst>
              <a:ext uri="{FF2B5EF4-FFF2-40B4-BE49-F238E27FC236}">
                <a16:creationId xmlns:a16="http://schemas.microsoft.com/office/drawing/2014/main" id="{A13B3CF7-AC5B-6466-4FB8-42C0C4BE2AE3}"/>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B&amp;O 9.9 and 9.11</a:t>
            </a:r>
          </a:p>
          <a:p>
            <a:pPr fontAlgn="auto">
              <a:spcBef>
                <a:spcPts val="360"/>
              </a:spcBef>
              <a:spcAft>
                <a:spcPts val="0"/>
              </a:spcAft>
            </a:pPr>
            <a:r>
              <a:rPr lang="en-US" sz="2000" dirty="0">
                <a:hlinkClick r:id="rId3"/>
              </a:rPr>
              <a:t>Ed Discussion</a:t>
            </a:r>
            <a:endParaRPr lang="en-US" sz="2000" dirty="0"/>
          </a:p>
          <a:p>
            <a:pPr fontAlgn="auto">
              <a:spcBef>
                <a:spcPts val="360"/>
              </a:spcBef>
              <a:spcAft>
                <a:spcPts val="0"/>
              </a:spcAft>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sequence of allocation and deallocation requests</a:t>
            </a:r>
          </a:p>
          <a:p>
            <a:pPr marL="514350" indent="-514350">
              <a:buFont typeface="+mj-lt"/>
              <a:buAutoNum type="arabicPeriod"/>
            </a:pPr>
            <a:r>
              <a:rPr lang="en-US" dirty="0"/>
              <a:t>Track what memory has been allocated and what memory is free</a:t>
            </a:r>
          </a:p>
          <a:p>
            <a:pPr marL="514350" indent="-514350">
              <a:buFont typeface="+mj-lt"/>
              <a:buAutoNum type="arabicPeriod"/>
            </a:pPr>
            <a:r>
              <a:rPr lang="en-US" dirty="0"/>
              <a:t>Decide what memory to use to fulfill an allocation request</a:t>
            </a:r>
          </a:p>
          <a:p>
            <a:pPr marL="514350" indent="-514350">
              <a:buFont typeface="+mj-lt"/>
              <a:buAutoNum type="arabicPeriod"/>
            </a:pPr>
            <a:r>
              <a:rPr lang="en-US" dirty="0"/>
              <a:t>Handle requests as quickly as possible</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solidFill>
                  <a:srgbClr val="C00000"/>
                </a:solidFill>
              </a:rPr>
              <a:t>Handle arbitrary sequence of allocation and deallocation requests</a:t>
            </a:r>
          </a:p>
          <a:p>
            <a:pPr marL="514350" indent="-514350">
              <a:buFont typeface="+mj-lt"/>
              <a:buAutoNum type="arabicPeriod"/>
            </a:pPr>
            <a:r>
              <a:rPr lang="en-US" dirty="0"/>
              <a:t>Track what memory has been allocated and what memory is free</a:t>
            </a:r>
          </a:p>
          <a:p>
            <a:pPr marL="514350" indent="-514350">
              <a:buFont typeface="+mj-lt"/>
              <a:buAutoNum type="arabicPeriod"/>
            </a:pPr>
            <a:r>
              <a:rPr lang="en-US" dirty="0"/>
              <a:t>Decide what memory to use to fulfill an allocation request</a:t>
            </a:r>
          </a:p>
          <a:p>
            <a:pPr marL="514350" indent="-514350">
              <a:buFont typeface="+mj-lt"/>
              <a:buAutoNum type="arabicPeriod"/>
            </a:pPr>
            <a:r>
              <a:rPr lang="en-US" dirty="0"/>
              <a:t>Handle requests as quickly as possible</a:t>
            </a:r>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1260016"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sequence of allocation and deallocation requests</a:t>
            </a:r>
          </a:p>
          <a:p>
            <a:pPr marL="514350" indent="-514350">
              <a:buFont typeface="+mj-lt"/>
              <a:buAutoNum type="arabicPeriod"/>
            </a:pPr>
            <a:r>
              <a:rPr lang="en-US" dirty="0">
                <a:solidFill>
                  <a:srgbClr val="C00000"/>
                </a:solidFill>
              </a:rPr>
              <a:t>Track what memory has been allocated and what memory is free</a:t>
            </a:r>
          </a:p>
          <a:p>
            <a:pPr marL="514350" indent="-514350">
              <a:buFont typeface="+mj-lt"/>
              <a:buAutoNum type="arabicPeriod"/>
            </a:pPr>
            <a:r>
              <a:rPr lang="en-US" dirty="0"/>
              <a:t>Decide what memory to use to fulfill an allocation request</a:t>
            </a:r>
          </a:p>
          <a:p>
            <a:pPr marL="514350" indent="-514350">
              <a:buFont typeface="+mj-lt"/>
              <a:buAutoNum type="arabicPeriod"/>
            </a:pPr>
            <a:r>
              <a:rPr lang="en-US" dirty="0"/>
              <a:t>Handle requests as quickly as possible</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1260016"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sequence of allocation and deallocation requests</a:t>
            </a:r>
          </a:p>
          <a:p>
            <a:pPr marL="514350" indent="-514350">
              <a:buFont typeface="+mj-lt"/>
              <a:buAutoNum type="arabicPeriod"/>
            </a:pPr>
            <a:r>
              <a:rPr lang="en-US" dirty="0"/>
              <a:t>Track what memory has been allocated and what memory is free</a:t>
            </a:r>
          </a:p>
          <a:p>
            <a:pPr marL="514350" indent="-514350">
              <a:buFont typeface="+mj-lt"/>
              <a:buAutoNum type="arabicPeriod"/>
            </a:pPr>
            <a:r>
              <a:rPr lang="en-US" dirty="0">
                <a:solidFill>
                  <a:srgbClr val="C00000"/>
                </a:solidFill>
              </a:rPr>
              <a:t>Decide what memory to use to fulfill an allocation request</a:t>
            </a:r>
          </a:p>
          <a:p>
            <a:pPr marL="514350" indent="-514350">
              <a:buFont typeface="+mj-lt"/>
              <a:buAutoNum type="arabicPeriod"/>
            </a:pPr>
            <a:r>
              <a:rPr lang="en-US" dirty="0"/>
              <a:t>Handle requests as quickly as possible</a:t>
            </a:r>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1260016"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sequence of allocation and deallocation requests</a:t>
            </a:r>
          </a:p>
          <a:p>
            <a:pPr marL="514350" indent="-514350">
              <a:buFont typeface="+mj-lt"/>
              <a:buAutoNum type="arabicPeriod"/>
            </a:pPr>
            <a:r>
              <a:rPr lang="en-US" dirty="0"/>
              <a:t>Track what memory has been allocated and what memory is free</a:t>
            </a:r>
          </a:p>
          <a:p>
            <a:pPr marL="514350" indent="-514350">
              <a:buFont typeface="+mj-lt"/>
              <a:buAutoNum type="arabicPeriod"/>
            </a:pPr>
            <a:r>
              <a:rPr lang="en-US" dirty="0"/>
              <a:t>Decide what memory to use to fulfill an allocation request</a:t>
            </a:r>
          </a:p>
          <a:p>
            <a:pPr marL="514350" indent="-514350">
              <a:buFont typeface="+mj-lt"/>
              <a:buAutoNum type="arabicPeriod"/>
            </a:pPr>
            <a:r>
              <a:rPr lang="en-US" dirty="0">
                <a:solidFill>
                  <a:srgbClr val="C00000"/>
                </a:solidFill>
              </a:rPr>
              <a:t>Handle requests as quickly as possible</a:t>
            </a: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1336216"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dirty="0">
                <a:latin typeface="+mn-lt"/>
                <a:cs typeface="Courier New" panose="02070309020205020404" pitchFamily="49" charset="0"/>
              </a:rPr>
              <a:t>A heap allocator must respond to allocation requests with minimal delay, or else your allocator might be blamed for inefficiencies and bottlenecks.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sequence of allocation and deallocation requests</a:t>
            </a:r>
          </a:p>
          <a:p>
            <a:pPr marL="514350" indent="-514350">
              <a:buFont typeface="+mj-lt"/>
              <a:buAutoNum type="arabicPeriod"/>
            </a:pPr>
            <a:r>
              <a:rPr lang="en-US" dirty="0"/>
              <a:t>Track what memory has been allocated and what memory is free</a:t>
            </a:r>
          </a:p>
          <a:p>
            <a:pPr marL="514350" indent="-514350">
              <a:buFont typeface="+mj-lt"/>
              <a:buAutoNum type="arabicPeriod"/>
            </a:pPr>
            <a:r>
              <a:rPr lang="en-US" dirty="0"/>
              <a:t>Decide what memory to use to fulfill an allocation request</a:t>
            </a:r>
          </a:p>
          <a:p>
            <a:pPr marL="514350" indent="-514350">
              <a:buFont typeface="+mj-lt"/>
              <a:buAutoNum type="arabicPeriod"/>
            </a:pPr>
            <a:r>
              <a:rPr lang="en-US" dirty="0"/>
              <a:t>Handle requests as quickly as possible</a:t>
            </a:r>
          </a:p>
          <a:p>
            <a:pPr marL="514350" indent="-514350">
              <a:buFont typeface="+mj-lt"/>
              <a:buAutoNum type="arabicPeriod"/>
            </a:pPr>
            <a:r>
              <a:rPr lang="en-US" dirty="0">
                <a:solidFill>
                  <a:srgbClr val="C00000"/>
                </a:solidFill>
              </a:rPr>
              <a:t>Return addresses that are 8-byte-aligned</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pPr marL="0" indent="0">
              <a:buNone/>
            </a:pPr>
            <a:r>
              <a:rPr lang="en-US" dirty="0"/>
              <a:t>The design and implementation of an allocator should strive to:</a:t>
            </a:r>
          </a:p>
          <a:p>
            <a:r>
              <a:rPr lang="en-US" dirty="0"/>
              <a:t>maximize </a:t>
            </a:r>
            <a:r>
              <a:rPr lang="en-US" b="1" dirty="0">
                <a:solidFill>
                  <a:schemeClr val="accent1"/>
                </a:solidFill>
              </a:rPr>
              <a:t>throughput</a:t>
            </a:r>
            <a:r>
              <a:rPr lang="en-US" dirty="0"/>
              <a:t>, or the number of requests completed per unit of time. This means minimizing the average time to satisfy a request.</a:t>
            </a:r>
          </a:p>
          <a:p>
            <a:r>
              <a:rPr lang="en-US" dirty="0"/>
              <a:t>maximize </a:t>
            </a:r>
            <a:r>
              <a:rPr lang="en-US" b="1" dirty="0">
                <a:solidFill>
                  <a:schemeClr val="accent1"/>
                </a:solidFill>
              </a:rPr>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r>
              <a:rPr lang="en-US" dirty="0"/>
              <a:t>In this example, there is enough memory in the aggregate to satisfy the request, but no </a:t>
            </a:r>
            <a:r>
              <a:rPr lang="en-US" dirty="0">
                <a:solidFill>
                  <a:srgbClr val="0432FF"/>
                </a:solidFill>
              </a:rPr>
              <a:t>single free block </a:t>
            </a:r>
            <a:r>
              <a:rPr lang="en-US" dirty="0"/>
              <a:t>is large enough.</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4062435105"/>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coalesced blocks to unify free blocks? Can we do this?</a:t>
            </a:r>
            <a:br>
              <a:rPr lang="en-US" dirty="0"/>
            </a:br>
            <a:endParaRPr lang="en-US" dirty="0"/>
          </a:p>
          <a:p>
            <a:pPr marL="0" indent="0">
              <a:buNone/>
            </a:pPr>
            <a:r>
              <a:rPr lang="en-US" dirty="0"/>
              <a:t>	A. YES, great idea!</a:t>
            </a:r>
          </a:p>
          <a:p>
            <a:pPr marL="0" indent="0">
              <a:buNone/>
            </a:pPr>
            <a:r>
              <a:rPr lang="en-US" dirty="0"/>
              <a:t>	B. YES, it can be done, but interferes with throughput metrics</a:t>
            </a:r>
          </a:p>
          <a:p>
            <a:pPr marL="0" indent="0">
              <a:buNone/>
            </a:pPr>
            <a:r>
              <a:rPr lang="en-US" dirty="0"/>
              <a:t>	C. NO, it can’t be done!</a:t>
            </a:r>
          </a:p>
          <a:p>
            <a:pPr marL="0" indent="0">
              <a:buNone/>
            </a:pPr>
            <a:endParaRPr lang="en-US"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3210175884"/>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423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coalesced blocks to unify free blocks? Can we do this?</a:t>
            </a:r>
            <a:br>
              <a:rPr lang="en-US" dirty="0"/>
            </a:br>
            <a:endParaRPr lang="en-US" dirty="0"/>
          </a:p>
          <a:p>
            <a:r>
              <a:rPr lang="en-US" b="1" dirty="0"/>
              <a:t>No, </a:t>
            </a:r>
            <a:r>
              <a:rPr lang="en-US" dirty="0"/>
              <a:t>the original addresses have been shared with the client. We cannot move allocated memory around, since doing so would invalidate those addresses.</a:t>
            </a:r>
            <a:endParaRPr lang="en-US" b="1"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8060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FD6A-8154-8947-8718-AAB280406211}"/>
              </a:ext>
            </a:extLst>
          </p:cNvPr>
          <p:cNvSpPr>
            <a:spLocks noGrp="1"/>
          </p:cNvSpPr>
          <p:nvPr>
            <p:ph type="title"/>
          </p:nvPr>
        </p:nvSpPr>
        <p:spPr/>
        <p:txBody>
          <a:bodyPr/>
          <a:lstStyle/>
          <a:p>
            <a:r>
              <a:rPr lang="en-US" dirty="0"/>
              <a:t>Fragmentation</a:t>
            </a:r>
          </a:p>
        </p:txBody>
      </p:sp>
      <p:sp>
        <p:nvSpPr>
          <p:cNvPr id="3" name="Content Placeholder 2">
            <a:extLst>
              <a:ext uri="{FF2B5EF4-FFF2-40B4-BE49-F238E27FC236}">
                <a16:creationId xmlns:a16="http://schemas.microsoft.com/office/drawing/2014/main" id="{9318248C-CC45-E44F-89C8-0996AD1AD5AC}"/>
              </a:ext>
            </a:extLst>
          </p:cNvPr>
          <p:cNvSpPr>
            <a:spLocks noGrp="1"/>
          </p:cNvSpPr>
          <p:nvPr>
            <p:ph idx="1"/>
          </p:nvPr>
        </p:nvSpPr>
        <p:spPr/>
        <p:txBody>
          <a:bodyPr/>
          <a:lstStyle/>
          <a:p>
            <a:pPr marL="0" indent="0">
              <a:buNone/>
            </a:pPr>
            <a:r>
              <a:rPr lang="en-US" dirty="0"/>
              <a:t>Two types of fragmentation:</a:t>
            </a:r>
            <a:endParaRPr lang="en-US" b="1" dirty="0"/>
          </a:p>
          <a:p>
            <a:r>
              <a:rPr lang="en-US" b="1" dirty="0"/>
              <a:t>Internal Fragmentation</a:t>
            </a:r>
            <a:r>
              <a:rPr lang="en-US" dirty="0"/>
              <a:t>: an allocated block is larger than what’s needed—e.g., due to minimum block size, or alignment restrictions</a:t>
            </a:r>
          </a:p>
          <a:p>
            <a:r>
              <a:rPr lang="en-US" b="1" dirty="0"/>
              <a:t>External Fragmentation</a:t>
            </a:r>
            <a:r>
              <a:rPr lang="en-US" dirty="0"/>
              <a:t>: no single block is large enough to satisfy an allocation request, even though enough aggregate free memory is available</a:t>
            </a:r>
            <a:endParaRPr lang="en-US" b="1" dirty="0"/>
          </a:p>
        </p:txBody>
      </p:sp>
    </p:spTree>
    <p:extLst>
      <p:ext uri="{BB962C8B-B14F-4D97-AF65-F5344CB8AC3E}">
        <p14:creationId xmlns:p14="http://schemas.microsoft.com/office/powerpoint/2010/main" val="8493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pPr marL="0" indent="0">
              <a:buNone/>
            </a:pPr>
            <a:r>
              <a:rPr lang="en-US" dirty="0"/>
              <a:t>The design and implementation of an allocator should strive to:</a:t>
            </a:r>
          </a:p>
          <a:p>
            <a:r>
              <a:rPr lang="en-US" dirty="0"/>
              <a:t>maximize </a:t>
            </a:r>
            <a:r>
              <a:rPr lang="en-US" b="1" dirty="0">
                <a:solidFill>
                  <a:schemeClr val="accent1"/>
                </a:solidFill>
              </a:rPr>
              <a:t>throughput</a:t>
            </a:r>
            <a:r>
              <a:rPr lang="en-US" dirty="0"/>
              <a:t>, or the number of requests completed per unit of time. This means minimizing the average time to satisfy a request.</a:t>
            </a:r>
          </a:p>
          <a:p>
            <a:r>
              <a:rPr lang="en-US" dirty="0"/>
              <a:t>maximize </a:t>
            </a:r>
            <a:r>
              <a:rPr lang="en-US" b="1" dirty="0">
                <a:solidFill>
                  <a:schemeClr val="accent1"/>
                </a:solidFill>
              </a:rPr>
              <a:t>utilization</a:t>
            </a:r>
            <a:r>
              <a:rPr lang="en-US" dirty="0"/>
              <a:t>, or how efficiently we make use of the limited heap memory to satisfy requests.</a:t>
            </a:r>
            <a:endParaRPr lang="en-US" u="sng" dirty="0"/>
          </a:p>
          <a:p>
            <a:endParaRPr lang="en-US" u="sng" dirty="0"/>
          </a:p>
          <a:p>
            <a:pPr marL="0" indent="0">
              <a:buNone/>
            </a:pPr>
            <a:r>
              <a:rPr lang="en-US" dirty="0"/>
              <a:t>Our goals conflict – i.e., it may take longer to better plan out heap memory use for each request.  </a:t>
            </a:r>
          </a:p>
          <a:p>
            <a:pPr marL="0" indent="0">
              <a:buNone/>
            </a:pPr>
            <a:endParaRPr lang="en-US" dirty="0"/>
          </a:p>
          <a:p>
            <a:pPr marL="0" indent="0">
              <a:buNone/>
            </a:pPr>
            <a:r>
              <a:rPr lang="en-US" dirty="0"/>
              <a:t>Heap allocators must strike the right balance between the two.</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pPr marL="0" indent="0">
              <a:buNone/>
            </a:pPr>
            <a:r>
              <a:rPr lang="en-US" dirty="0"/>
              <a:t>The design and implementation of an allocator should strive to:</a:t>
            </a:r>
          </a:p>
          <a:p>
            <a:r>
              <a:rPr lang="en-US" dirty="0"/>
              <a:t>maximize </a:t>
            </a:r>
            <a:r>
              <a:rPr lang="en-US" b="1" dirty="0">
                <a:solidFill>
                  <a:schemeClr val="accent1"/>
                </a:solidFill>
              </a:rPr>
              <a:t>throughput</a:t>
            </a:r>
            <a:r>
              <a:rPr lang="en-US" dirty="0"/>
              <a:t>, or the number of requests completed per unit of time. This means minimizing the average time to satisfy a request.</a:t>
            </a:r>
          </a:p>
          <a:p>
            <a:r>
              <a:rPr lang="en-US" dirty="0"/>
              <a:t>maximize </a:t>
            </a:r>
            <a:r>
              <a:rPr lang="en-US" b="1" dirty="0">
                <a:solidFill>
                  <a:schemeClr val="accent1"/>
                </a:solidFill>
              </a:rPr>
              <a:t>utilization</a:t>
            </a:r>
            <a:r>
              <a:rPr lang="en-US" dirty="0"/>
              <a:t>, or how efficiently we make use of the limited heap memory to satisfy requests.</a:t>
            </a:r>
            <a:endParaRPr lang="en-US" u="sng" dirty="0"/>
          </a:p>
          <a:p>
            <a:pPr marL="0" indent="0">
              <a:buNone/>
            </a:pPr>
            <a:endParaRPr lang="en-US" u="sng" dirty="0"/>
          </a:p>
        </p:txBody>
      </p:sp>
      <p:sp>
        <p:nvSpPr>
          <p:cNvPr id="5" name="TextBox 4">
            <a:extLst>
              <a:ext uri="{FF2B5EF4-FFF2-40B4-BE49-F238E27FC236}">
                <a16:creationId xmlns:a16="http://schemas.microsoft.com/office/drawing/2014/main" id="{E1479EEC-75C4-1843-9CEA-BD949FE5F1F1}"/>
              </a:ext>
            </a:extLst>
          </p:cNvPr>
          <p:cNvSpPr txBox="1"/>
          <p:nvPr/>
        </p:nvSpPr>
        <p:spPr>
          <a:xfrm>
            <a:off x="2018541" y="4114800"/>
            <a:ext cx="8154925" cy="1815882"/>
          </a:xfrm>
          <a:prstGeom prst="rect">
            <a:avLst/>
          </a:prstGeom>
          <a:noFill/>
        </p:spPr>
        <p:txBody>
          <a:bodyPr wrap="none" rtlCol="0">
            <a:spAutoFit/>
          </a:bodyPr>
          <a:lstStyle/>
          <a:p>
            <a:pPr algn="ctr"/>
            <a:r>
              <a:rPr lang="en-US" sz="2800" dirty="0">
                <a:latin typeface="+mn-lt"/>
              </a:rPr>
              <a:t>Other desirable goals:</a:t>
            </a:r>
          </a:p>
          <a:p>
            <a:pPr algn="ctr"/>
            <a:r>
              <a:rPr lang="en-US" sz="2800" b="1" dirty="0">
                <a:latin typeface="+mn-lt"/>
              </a:rPr>
              <a:t>Locality</a:t>
            </a:r>
            <a:r>
              <a:rPr lang="en-US" sz="2800" dirty="0">
                <a:latin typeface="+mn-lt"/>
              </a:rPr>
              <a:t> ("similar" blocks allocated close to each other)</a:t>
            </a:r>
          </a:p>
          <a:p>
            <a:pPr algn="ctr"/>
            <a:r>
              <a:rPr lang="en-US" sz="2800" b="1" dirty="0">
                <a:latin typeface="+mn-lt"/>
              </a:rPr>
              <a:t>Robust</a:t>
            </a:r>
            <a:r>
              <a:rPr lang="en-US" sz="2800" dirty="0">
                <a:latin typeface="+mn-lt"/>
              </a:rPr>
              <a:t> (handle client errors)</a:t>
            </a:r>
          </a:p>
          <a:p>
            <a:pPr algn="ctr"/>
            <a:r>
              <a:rPr lang="en-US" sz="2800" b="1" dirty="0">
                <a:latin typeface="+mn-lt"/>
              </a:rPr>
              <a:t>Ease of implementation/maintenance</a:t>
            </a:r>
          </a:p>
        </p:txBody>
      </p:sp>
    </p:spTree>
    <p:extLst>
      <p:ext uri="{BB962C8B-B14F-4D97-AF65-F5344CB8AC3E}">
        <p14:creationId xmlns:p14="http://schemas.microsoft.com/office/powerpoint/2010/main" val="1389305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pPr marL="0" indent="0">
              <a:buNone/>
            </a:pPr>
            <a:r>
              <a:rPr lang="en-US" dirty="0"/>
              <a:t>Let’s say we want to prioritize throughput at all cost sand not care about utilization even one bit. This might even mean we not care about reusing memory.  How could we do this?</a:t>
            </a:r>
          </a:p>
        </p:txBody>
      </p:sp>
    </p:spTree>
    <p:extLst>
      <p:ext uri="{BB962C8B-B14F-4D97-AF65-F5344CB8AC3E}">
        <p14:creationId xmlns:p14="http://schemas.microsoft.com/office/powerpoint/2010/main" val="1245385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Bump Allocator Performance</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sz="half" idx="1"/>
          </p:nvPr>
        </p:nvSpPr>
        <p:spPr>
          <a:xfrm>
            <a:off x="152400" y="1671918"/>
            <a:ext cx="5833872" cy="3505200"/>
          </a:xfrm>
        </p:spPr>
        <p:txBody>
          <a:bodyPr/>
          <a:lstStyle/>
          <a:p>
            <a:pPr marL="0" lvl="0" indent="0" algn="ctr">
              <a:buNone/>
            </a:pPr>
            <a:r>
              <a:rPr lang="en-US" sz="6600" dirty="0">
                <a:solidFill>
                  <a:prstClr val="black"/>
                </a:solidFill>
              </a:rPr>
              <a:t>1. Utilization</a:t>
            </a:r>
          </a:p>
          <a:p>
            <a:pPr marL="0" lvl="0" indent="0">
              <a:buNone/>
            </a:pPr>
            <a:endParaRPr lang="en-US" u="sng"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endParaRPr lang="en-US" u="sng" dirty="0">
              <a:solidFill>
                <a:prstClr val="black"/>
              </a:solidFill>
            </a:endParaRPr>
          </a:p>
          <a:p>
            <a:pPr marL="0" lvl="0" indent="0">
              <a:buNone/>
            </a:pPr>
            <a:endParaRPr lang="en-US" u="sng" dirty="0">
              <a:solidFill>
                <a:prstClr val="black"/>
              </a:solidFill>
            </a:endParaRPr>
          </a:p>
          <a:p>
            <a:pPr marL="0" lvl="0" indent="0" algn="ctr">
              <a:buNone/>
            </a:pPr>
            <a:r>
              <a:rPr lang="en-US" b="1" dirty="0">
                <a:solidFill>
                  <a:prstClr val="black"/>
                </a:solidFill>
              </a:rPr>
              <a:t>Never</a:t>
            </a:r>
            <a:r>
              <a:rPr lang="en-US" dirty="0">
                <a:solidFill>
                  <a:prstClr val="black"/>
                </a:solidFill>
              </a:rPr>
              <a:t> reuses memory</a:t>
            </a:r>
          </a:p>
        </p:txBody>
      </p:sp>
      <p:sp>
        <p:nvSpPr>
          <p:cNvPr id="4" name="Content Placeholder 3">
            <a:extLst>
              <a:ext uri="{FF2B5EF4-FFF2-40B4-BE49-F238E27FC236}">
                <a16:creationId xmlns:a16="http://schemas.microsoft.com/office/drawing/2014/main" id="{208DCE83-ED0E-A841-8593-BF5CB33500FC}"/>
              </a:ext>
            </a:extLst>
          </p:cNvPr>
          <p:cNvSpPr>
            <a:spLocks noGrp="1"/>
          </p:cNvSpPr>
          <p:nvPr>
            <p:ph sz="half" idx="10"/>
          </p:nvPr>
        </p:nvSpPr>
        <p:spPr>
          <a:xfrm>
            <a:off x="6172200" y="1676400"/>
            <a:ext cx="5833872" cy="3505200"/>
          </a:xfrm>
        </p:spPr>
        <p:txBody>
          <a:bodyPr/>
          <a:lstStyle/>
          <a:p>
            <a:pPr marL="0" lvl="0" indent="0" algn="ctr">
              <a:buNone/>
            </a:pPr>
            <a:r>
              <a:rPr lang="en-US" sz="6600" dirty="0">
                <a:solidFill>
                  <a:prstClr val="black"/>
                </a:solidFill>
              </a:rPr>
              <a:t>2. Throughput</a:t>
            </a:r>
          </a:p>
          <a:p>
            <a:pPr marL="0" lvl="0" indent="0" algn="ctr">
              <a:buNone/>
            </a:pPr>
            <a:endParaRPr lang="en-US"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p>
          <a:p>
            <a:pPr marL="0" lvl="0" indent="0" algn="ctr">
              <a:buNone/>
            </a:pPr>
            <a:endParaRPr lang="en-US" dirty="0">
              <a:solidFill>
                <a:prstClr val="black"/>
              </a:solidFill>
            </a:endParaRPr>
          </a:p>
          <a:p>
            <a:pPr marL="0" lvl="0" indent="0" algn="ctr">
              <a:buNone/>
            </a:pPr>
            <a:r>
              <a:rPr lang="en-US" b="1" dirty="0">
                <a:solidFill>
                  <a:prstClr val="black"/>
                </a:solidFill>
              </a:rPr>
              <a:t>Ultra fast</a:t>
            </a:r>
            <a:r>
              <a:rPr lang="en-US" dirty="0">
                <a:solidFill>
                  <a:prstClr val="black"/>
                </a:solidFill>
              </a:rPr>
              <a:t>, short routines</a:t>
            </a:r>
          </a:p>
        </p:txBody>
      </p:sp>
    </p:spTree>
    <p:extLst>
      <p:ext uri="{BB962C8B-B14F-4D97-AF65-F5344CB8AC3E}">
        <p14:creationId xmlns:p14="http://schemas.microsoft.com/office/powerpoint/2010/main" val="347198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r>
              <a:rPr lang="en-US" dirty="0"/>
              <a:t>A </a:t>
            </a:r>
            <a:r>
              <a:rPr lang="en-US" b="1" dirty="0"/>
              <a:t>bump allocator</a:t>
            </a:r>
            <a:r>
              <a:rPr lang="en-US" dirty="0"/>
              <a:t> is an allocator that simply allocates the next available memory address in response to an allocation request and does </a:t>
            </a:r>
            <a:r>
              <a:rPr lang="en-US" b="1" dirty="0"/>
              <a:t>nothing</a:t>
            </a:r>
            <a:r>
              <a:rPr lang="en-US" dirty="0"/>
              <a:t> in response to </a:t>
            </a:r>
            <a:r>
              <a:rPr lang="en-US" b="1" dirty="0"/>
              <a:t>free</a:t>
            </a:r>
            <a:r>
              <a:rPr lang="en-US" dirty="0"/>
              <a:t>.</a:t>
            </a:r>
          </a:p>
          <a:p>
            <a:r>
              <a:rPr lang="en-US" dirty="0"/>
              <a:t>Throughput: each </a:t>
            </a:r>
            <a:r>
              <a:rPr lang="en-US" b="1" dirty="0"/>
              <a:t>malloc </a:t>
            </a:r>
            <a:r>
              <a:rPr lang="en-US" dirty="0"/>
              <a:t>and </a:t>
            </a:r>
            <a:r>
              <a:rPr lang="en-US" b="1" dirty="0"/>
              <a:t>free </a:t>
            </a:r>
            <a:r>
              <a:rPr lang="en-US" dirty="0"/>
              <a:t>executes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the final assignment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extLst>
              <p:ext uri="{D42A27DB-BD31-4B8C-83A1-F6EECF244321}">
                <p14:modId xmlns:p14="http://schemas.microsoft.com/office/powerpoint/2010/main" val="479087171"/>
              </p:ext>
            </p:extLst>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extLst>
              <p:ext uri="{D42A27DB-BD31-4B8C-83A1-F6EECF244321}">
                <p14:modId xmlns:p14="http://schemas.microsoft.com/office/powerpoint/2010/main" val="1124675941"/>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extLst>
              <p:ext uri="{D42A27DB-BD31-4B8C-83A1-F6EECF244321}">
                <p14:modId xmlns:p14="http://schemas.microsoft.com/office/powerpoint/2010/main" val="755790752"/>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extLst>
              <p:ext uri="{D42A27DB-BD31-4B8C-83A1-F6EECF244321}">
                <p14:modId xmlns:p14="http://schemas.microsoft.com/office/powerpoint/2010/main" val="2077793257"/>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extLst>
              <p:ext uri="{D42A27DB-BD31-4B8C-83A1-F6EECF244321}">
                <p14:modId xmlns:p14="http://schemas.microsoft.com/office/powerpoint/2010/main" val="2674805375"/>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extreme–it optimizes only for </a:t>
            </a:r>
            <a:r>
              <a:rPr lang="en-US" b="1" dirty="0"/>
              <a:t>throughput</a:t>
            </a:r>
            <a:r>
              <a:rPr lang="en-US" dirty="0"/>
              <a:t>, not </a:t>
            </a:r>
            <a:r>
              <a:rPr lang="en-US" b="1" dirty="0"/>
              <a:t>utilization</a:t>
            </a:r>
            <a:r>
              <a:rPr lang="en-US" dirty="0"/>
              <a:t>.  </a:t>
            </a:r>
          </a:p>
          <a:p>
            <a:r>
              <a:rPr lang="en-US" dirty="0"/>
              <a:t>Better allocators strike a more reasonable balance to achieve acceptable and even admirable levels for both. But how?</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which free block to use to help satisfy an allocation request?</a:t>
            </a:r>
          </a:p>
          <a:p>
            <a:pPr marL="514350" indent="-514350">
              <a:buFont typeface="+mj-lt"/>
              <a:buAutoNum type="arabicPeriod"/>
            </a:pPr>
            <a:r>
              <a:rPr lang="en-US" dirty="0"/>
              <a:t>After we choose an appropriate free block, what do we do with any excess that isn’t needed?</a:t>
            </a:r>
          </a:p>
          <a:p>
            <a:pPr marL="514350" indent="-514350">
              <a:buFont typeface="+mj-lt"/>
              <a:buAutoNum type="arabicPeriod"/>
            </a:pPr>
            <a:r>
              <a:rPr lang="en-US" dirty="0"/>
              <a:t>What do we do with a block as it’s being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b="1" dirty="0"/>
              <a:t>Key idea:</a:t>
            </a:r>
            <a:r>
              <a:rPr lang="en-US" dirty="0"/>
              <a:t> in order to reuse blocks, we need a way to track which blocks are allocated and which ones are free.</a:t>
            </a:r>
          </a:p>
          <a:p>
            <a:r>
              <a:rPr lang="en-US" dirty="0"/>
              <a:t>We could store this information in a separate global data structure, but this is, in general, inefficient and requires substantial overhead.</a:t>
            </a:r>
          </a:p>
          <a:p>
            <a:r>
              <a:rPr lang="en-US" dirty="0"/>
              <a:t>Instead: let’s allocate extra space before each block for a </a:t>
            </a:r>
            <a:r>
              <a:rPr lang="en-US" b="1" dirty="0"/>
              <a:t>header</a:t>
            </a:r>
            <a:r>
              <a:rPr lang="en-US" dirty="0"/>
              <a:t> storing its payload size and whether it's free or in use.</a:t>
            </a:r>
          </a:p>
          <a:p>
            <a:r>
              <a:rPr lang="en-US" dirty="0"/>
              <a:t>When we allocate a block, we look through all blocks to find a free one and update its header to reflect its allocation size and status.</a:t>
            </a:r>
          </a:p>
          <a:p>
            <a:r>
              <a:rPr lang="en-US" dirty="0"/>
              <a:t>When we free a block, we update its header to be clear it's now free.</a:t>
            </a:r>
          </a:p>
          <a:p>
            <a:r>
              <a:rPr lang="en-US" dirty="0"/>
              <a:t>The header should be 8 bytes (or larger).</a:t>
            </a:r>
          </a:p>
          <a:p>
            <a:r>
              <a:rPr lang="en-US" dirty="0"/>
              <a:t>By storing header information, we’re </a:t>
            </a:r>
            <a:r>
              <a:rPr lang="en-US" b="1" dirty="0"/>
              <a:t>implicitly</a:t>
            </a:r>
            <a:r>
              <a:rPr lang="en-US" dirty="0"/>
              <a:t> maintaining a </a:t>
            </a:r>
            <a:r>
              <a:rPr lang="en-US" b="1" dirty="0"/>
              <a:t>list</a:t>
            </a:r>
            <a:r>
              <a:rPr lang="en-US" dirty="0"/>
              <a:t> of free blocks.</a:t>
            </a:r>
          </a:p>
        </p:txBody>
      </p:sp>
    </p:spTree>
    <p:extLst>
      <p:ext uri="{BB962C8B-B14F-4D97-AF65-F5344CB8AC3E}">
        <p14:creationId xmlns:p14="http://schemas.microsoft.com/office/powerpoint/2010/main" val="23579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087833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69B875B1-1A7F-6641-8927-2B25A02733F5}"/>
              </a:ext>
            </a:extLst>
          </p:cNvPr>
          <p:cNvGraphicFramePr>
            <a:graphicFrameLocks noGrp="1"/>
          </p:cNvGraphicFramePr>
          <p:nvPr/>
        </p:nvGraphicFramePr>
        <p:xfrm>
          <a:off x="7747000" y="1371601"/>
          <a:ext cx="4216400" cy="1133614"/>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51179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1C0D8A33-1962-3845-9440-B89363FB5B23}"/>
              </a:ext>
            </a:extLst>
          </p:cNvPr>
          <p:cNvGraphicFramePr>
            <a:graphicFrameLocks noGrp="1"/>
          </p:cNvGraphicFramePr>
          <p:nvPr/>
        </p:nvGraphicFramePr>
        <p:xfrm>
          <a:off x="7747000" y="1371601"/>
          <a:ext cx="4216400" cy="1810028"/>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Tree>
    <p:extLst>
      <p:ext uri="{BB962C8B-B14F-4D97-AF65-F5344CB8AC3E}">
        <p14:creationId xmlns:p14="http://schemas.microsoft.com/office/powerpoint/2010/main" val="2900369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B42A79ED-B6C7-3F4A-AFF0-DD5A60F9A6C2}"/>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2527416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F54D2D54-53A9-C242-887B-9DD2DD2BE0AC}"/>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3604650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98EF9E3B-1F04-6B41-84ED-91E0A16A1C25}"/>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200647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26708070-3208-3845-82FD-A042B78694D8}"/>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888481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42542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76549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BE7A-66D5-864F-85FF-98594BA37C25}"/>
              </a:ext>
            </a:extLst>
          </p:cNvPr>
          <p:cNvSpPr>
            <a:spLocks noGrp="1"/>
          </p:cNvSpPr>
          <p:nvPr>
            <p:ph type="title"/>
          </p:nvPr>
        </p:nvSpPr>
        <p:spPr/>
        <p:txBody>
          <a:bodyPr/>
          <a:lstStyle/>
          <a:p>
            <a:r>
              <a:rPr lang="en-US" dirty="0"/>
              <a:t>Representing Headers</a:t>
            </a:r>
          </a:p>
        </p:txBody>
      </p:sp>
      <p:sp>
        <p:nvSpPr>
          <p:cNvPr id="3" name="Content Placeholder 2">
            <a:extLst>
              <a:ext uri="{FF2B5EF4-FFF2-40B4-BE49-F238E27FC236}">
                <a16:creationId xmlns:a16="http://schemas.microsoft.com/office/drawing/2014/main" id="{9F956E0E-7042-744F-A13A-A5DE87FE7DBA}"/>
              </a:ext>
            </a:extLst>
          </p:cNvPr>
          <p:cNvSpPr>
            <a:spLocks noGrp="1"/>
          </p:cNvSpPr>
          <p:nvPr>
            <p:ph idx="1"/>
          </p:nvPr>
        </p:nvSpPr>
        <p:spPr>
          <a:xfrm>
            <a:off x="152400" y="1295400"/>
            <a:ext cx="11811000" cy="5334000"/>
          </a:xfrm>
        </p:spPr>
        <p:txBody>
          <a:bodyPr/>
          <a:lstStyle/>
          <a:p>
            <a:pPr marL="0" indent="0">
              <a:buNone/>
            </a:pPr>
            <a:r>
              <a:rPr lang="en-US" dirty="0"/>
              <a:t>How can we store both a size and a status (free versus allocated) in 8 bytes?</a:t>
            </a:r>
          </a:p>
          <a:p>
            <a:pPr marL="0" indent="0">
              <a:buNone/>
            </a:pPr>
            <a:endParaRPr lang="en-US" dirty="0"/>
          </a:p>
          <a:p>
            <a:pPr marL="0" indent="0">
              <a:buNone/>
            </a:pPr>
            <a:r>
              <a:rPr lang="en-US" b="1" dirty="0"/>
              <a:t>int</a:t>
            </a:r>
            <a:r>
              <a:rPr lang="en-US" dirty="0"/>
              <a:t> for size, </a:t>
            </a:r>
            <a:r>
              <a:rPr lang="en-US" b="1" dirty="0"/>
              <a:t>int</a:t>
            </a:r>
            <a:r>
              <a:rPr lang="en-US" dirty="0"/>
              <a:t> for status?  </a:t>
            </a:r>
            <a:endParaRPr lang="en-US" b="1" dirty="0"/>
          </a:p>
          <a:p>
            <a:pPr marL="0" indent="0">
              <a:buNone/>
            </a:pPr>
            <a:endParaRPr lang="en-US" b="1" dirty="0"/>
          </a:p>
          <a:p>
            <a:pPr marL="0" indent="0">
              <a:buNone/>
            </a:pPr>
            <a:r>
              <a:rPr lang="en-US" b="1" dirty="0"/>
              <a:t>Key idea:</a:t>
            </a:r>
            <a:r>
              <a:rPr lang="en-US" dirty="0"/>
              <a:t> block sizes will </a:t>
            </a:r>
            <a:r>
              <a:rPr lang="en-US" i="1" dirty="0"/>
              <a:t>always be multiples of 8</a:t>
            </a:r>
            <a:r>
              <a:rPr lang="en-US" dirty="0"/>
              <a:t>.</a:t>
            </a:r>
          </a:p>
          <a:p>
            <a:r>
              <a:rPr lang="en-US" dirty="0"/>
              <a:t>Least-significant 3 bits aren’t really needed to represent block size if they’re assumed to always be zeroes!</a:t>
            </a:r>
          </a:p>
          <a:p>
            <a:r>
              <a:rPr lang="en-US" i="1" dirty="0"/>
              <a:t>Solution:</a:t>
            </a:r>
            <a:r>
              <a:rPr lang="en-US" dirty="0"/>
              <a:t> use one of the 3 least-significant bits to store free/allocated status</a:t>
            </a:r>
            <a:r>
              <a:rPr lang="en-US" b="1" dirty="0"/>
              <a:t>	</a:t>
            </a:r>
          </a:p>
          <a:p>
            <a:endParaRPr lang="en-US" dirty="0"/>
          </a:p>
        </p:txBody>
      </p:sp>
      <p:sp>
        <p:nvSpPr>
          <p:cNvPr id="4" name="Rectangle 3">
            <a:extLst>
              <a:ext uri="{FF2B5EF4-FFF2-40B4-BE49-F238E27FC236}">
                <a16:creationId xmlns:a16="http://schemas.microsoft.com/office/drawing/2014/main" id="{699F6DD7-8B0A-054C-9419-4D0BBCF53E89}"/>
              </a:ext>
            </a:extLst>
          </p:cNvPr>
          <p:cNvSpPr/>
          <p:nvPr/>
        </p:nvSpPr>
        <p:spPr>
          <a:xfrm>
            <a:off x="3962400" y="2296180"/>
            <a:ext cx="5927841" cy="523220"/>
          </a:xfrm>
          <a:prstGeom prst="rect">
            <a:avLst/>
          </a:prstGeom>
        </p:spPr>
        <p:txBody>
          <a:bodyPr wrap="none">
            <a:spAutoFit/>
          </a:bodyPr>
          <a:lstStyle/>
          <a:p>
            <a:pPr marL="0" indent="0">
              <a:buNone/>
            </a:pPr>
            <a:r>
              <a:rPr lang="en-US" sz="2800" b="1" dirty="0">
                <a:latin typeface="Calibri" panose="020F0502020204030204" pitchFamily="34" charset="0"/>
                <a:cs typeface="Calibri" panose="020F0502020204030204" pitchFamily="34" charset="0"/>
              </a:rPr>
              <a:t>no!  malloc/</a:t>
            </a:r>
            <a:r>
              <a:rPr lang="en-US" sz="2800" b="1" dirty="0" err="1">
                <a:latin typeface="Calibri" panose="020F0502020204030204" pitchFamily="34" charset="0"/>
                <a:cs typeface="Calibri" panose="020F0502020204030204" pitchFamily="34" charset="0"/>
              </a:rPr>
              <a:t>realloc</a:t>
            </a:r>
            <a:r>
              <a:rPr lang="en-US" sz="2800" b="1" dirty="0">
                <a:latin typeface="Calibri" panose="020F0502020204030204" pitchFamily="34" charset="0"/>
                <a:cs typeface="Calibri" panose="020F0502020204030204" pitchFamily="34" charset="0"/>
              </a:rPr>
              <a:t> use </a:t>
            </a:r>
            <a:r>
              <a:rPr lang="en-US" sz="2800" b="1" dirty="0" err="1">
                <a:latin typeface="Calibri" panose="020F0502020204030204" pitchFamily="34" charset="0"/>
                <a:cs typeface="Calibri" panose="020F0502020204030204" pitchFamily="34" charset="0"/>
              </a:rPr>
              <a:t>size_t</a:t>
            </a:r>
            <a:r>
              <a:rPr lang="en-US" sz="2800" b="1" dirty="0">
                <a:latin typeface="Calibri" panose="020F0502020204030204" pitchFamily="34" charset="0"/>
                <a:cs typeface="Calibri" panose="020F0502020204030204" pitchFamily="34" charset="0"/>
              </a:rPr>
              <a:t> for sizes!</a:t>
            </a:r>
          </a:p>
        </p:txBody>
      </p:sp>
    </p:spTree>
    <p:extLst>
      <p:ext uri="{BB962C8B-B14F-4D97-AF65-F5344CB8AC3E}">
        <p14:creationId xmlns:p14="http://schemas.microsoft.com/office/powerpoint/2010/main" val="23626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A79B2-2166-BF42-9BAD-D2AE07ECDFFA}"/>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EDD4EB8D-3A58-1643-8207-E06B9F89919B}"/>
              </a:ext>
            </a:extLst>
          </p:cNvPr>
          <p:cNvSpPr>
            <a:spLocks noGrp="1"/>
          </p:cNvSpPr>
          <p:nvPr>
            <p:ph idx="1"/>
          </p:nvPr>
        </p:nvSpPr>
        <p:spPr/>
        <p:txBody>
          <a:bodyPr/>
          <a:lstStyle/>
          <a:p>
            <a:r>
              <a:rPr lang="en-US" dirty="0"/>
              <a:t>How can we choose a free block to use for an allocation request?</a:t>
            </a:r>
          </a:p>
          <a:p>
            <a:pPr lvl="1"/>
            <a:r>
              <a:rPr lang="en-US" b="1" dirty="0"/>
              <a:t>First fit: </a:t>
            </a:r>
            <a:r>
              <a:rPr lang="en-US" dirty="0"/>
              <a:t>search the list from beginning each time and choose first free block that fits.</a:t>
            </a:r>
          </a:p>
          <a:p>
            <a:pPr lvl="1"/>
            <a:r>
              <a:rPr lang="en-US" b="1" dirty="0"/>
              <a:t>Next fit:</a:t>
            </a:r>
            <a:r>
              <a:rPr lang="en-US" dirty="0"/>
              <a:t> instead of starting at the beginning, continue where previous search left off.</a:t>
            </a:r>
          </a:p>
          <a:p>
            <a:pPr lvl="1"/>
            <a:r>
              <a:rPr lang="en-US" b="1" dirty="0"/>
              <a:t>Best fit:</a:t>
            </a:r>
            <a:r>
              <a:rPr lang="en-US" dirty="0"/>
              <a:t> examine every free block and choose the one with the smallest size that fits.</a:t>
            </a:r>
          </a:p>
          <a:p>
            <a:pPr lvl="1"/>
            <a:endParaRPr lang="en-US" dirty="0"/>
          </a:p>
          <a:p>
            <a:r>
              <a:rPr lang="en-US" dirty="0"/>
              <a:t>First fit/next fit easier to implement</a:t>
            </a:r>
          </a:p>
          <a:p>
            <a:r>
              <a:rPr lang="en-US" dirty="0"/>
              <a:t>What are the pros/cons of each approach?</a:t>
            </a:r>
          </a:p>
          <a:p>
            <a:pPr lvl="1"/>
            <a:endParaRPr lang="en-US" b="1" dirty="0"/>
          </a:p>
          <a:p>
            <a:endParaRPr lang="en-US" b="1" dirty="0"/>
          </a:p>
        </p:txBody>
      </p:sp>
    </p:spTree>
    <p:extLst>
      <p:ext uri="{BB962C8B-B14F-4D97-AF65-F5344CB8AC3E}">
        <p14:creationId xmlns:p14="http://schemas.microsoft.com/office/powerpoint/2010/main" val="1628039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631D5-8963-5048-9E9E-215244712408}"/>
              </a:ext>
            </a:extLst>
          </p:cNvPr>
          <p:cNvSpPr>
            <a:spLocks noGrp="1"/>
          </p:cNvSpPr>
          <p:nvPr>
            <p:ph type="title"/>
          </p:nvPr>
        </p:nvSpPr>
        <p:spPr/>
        <p:txBody>
          <a:bodyPr/>
          <a:lstStyle/>
          <a:p>
            <a:r>
              <a:rPr lang="en-US" dirty="0"/>
              <a:t>Implicit Free List Summary</a:t>
            </a:r>
          </a:p>
        </p:txBody>
      </p:sp>
      <p:sp>
        <p:nvSpPr>
          <p:cNvPr id="3" name="Content Placeholder 2">
            <a:extLst>
              <a:ext uri="{FF2B5EF4-FFF2-40B4-BE49-F238E27FC236}">
                <a16:creationId xmlns:a16="http://schemas.microsoft.com/office/drawing/2014/main" id="{CEC99B53-DCE4-614B-A52A-3E0D458B3A65}"/>
              </a:ext>
            </a:extLst>
          </p:cNvPr>
          <p:cNvSpPr>
            <a:spLocks noGrp="1"/>
          </p:cNvSpPr>
          <p:nvPr>
            <p:ph idx="1"/>
          </p:nvPr>
        </p:nvSpPr>
        <p:spPr>
          <a:xfrm>
            <a:off x="152400" y="1295400"/>
            <a:ext cx="11811000" cy="5181600"/>
          </a:xfrm>
        </p:spPr>
        <p:txBody>
          <a:bodyPr/>
          <a:lstStyle/>
          <a:p>
            <a:pPr marL="0" indent="0">
              <a:buNone/>
            </a:pPr>
            <a:r>
              <a:rPr lang="en-US" dirty="0"/>
              <a:t>For </a:t>
            </a:r>
            <a:r>
              <a:rPr lang="en-US" b="1" dirty="0"/>
              <a:t>all blocks</a:t>
            </a:r>
            <a:r>
              <a:rPr lang="en-US" dirty="0"/>
              <a:t>,</a:t>
            </a:r>
          </a:p>
          <a:p>
            <a:r>
              <a:rPr lang="en-US" dirty="0"/>
              <a:t>Have a header that</a:t>
            </a:r>
            <a:br>
              <a:rPr lang="en-US" dirty="0"/>
            </a:br>
            <a:r>
              <a:rPr lang="en-US" dirty="0"/>
              <a:t>stores size and status.</a:t>
            </a:r>
          </a:p>
          <a:p>
            <a:r>
              <a:rPr lang="en-US" dirty="0"/>
              <a:t>Our list links </a:t>
            </a:r>
            <a:r>
              <a:rPr lang="en-US" i="1" dirty="0"/>
              <a:t>all</a:t>
            </a:r>
            <a:r>
              <a:rPr lang="en-US" dirty="0"/>
              <a:t> blocks,</a:t>
            </a:r>
            <a:br>
              <a:rPr lang="en-US" dirty="0"/>
            </a:br>
            <a:r>
              <a:rPr lang="en-US" dirty="0"/>
              <a:t>allocated (A) and free (F).</a:t>
            </a:r>
          </a:p>
          <a:p>
            <a:pPr marL="0" indent="0">
              <a:spcBef>
                <a:spcPts val="2200"/>
              </a:spcBef>
              <a:buNone/>
            </a:pPr>
            <a:r>
              <a:rPr lang="en-US" dirty="0"/>
              <a:t>Keeping track of free blocks:</a:t>
            </a:r>
          </a:p>
          <a:p>
            <a:r>
              <a:rPr lang="en-US" b="1" dirty="0">
                <a:solidFill>
                  <a:srgbClr val="00B050"/>
                </a:solidFill>
              </a:rPr>
              <a:t>Improves memory utilization</a:t>
            </a:r>
            <a:r>
              <a:rPr lang="en-US" dirty="0">
                <a:solidFill>
                  <a:srgbClr val="00B050"/>
                </a:solidFill>
              </a:rPr>
              <a:t> </a:t>
            </a:r>
            <a:r>
              <a:rPr lang="en-US" dirty="0"/>
              <a:t>(vs bump allocator)</a:t>
            </a:r>
            <a:endParaRPr lang="en-US" b="1" dirty="0"/>
          </a:p>
          <a:p>
            <a:r>
              <a:rPr lang="en-US" b="1" dirty="0">
                <a:solidFill>
                  <a:srgbClr val="C00000"/>
                </a:solidFill>
              </a:rPr>
              <a:t>Decreases throughput </a:t>
            </a:r>
            <a:r>
              <a:rPr lang="en-US" dirty="0"/>
              <a:t>(worst case allocation request has O(A + F) time)</a:t>
            </a:r>
          </a:p>
          <a:p>
            <a:r>
              <a:rPr lang="en-US" dirty="0"/>
              <a:t>Increases design complexity </a:t>
            </a:r>
            <a:r>
              <a:rPr lang="en-US" dirty="0">
                <a:sym typeface="Wingdings" pitchFamily="2" charset="2"/>
              </a:rPr>
              <a:t> (but compared to bump, it’s worth it)</a:t>
            </a:r>
            <a:endParaRPr lang="en-US" dirty="0"/>
          </a:p>
        </p:txBody>
      </p:sp>
      <p:sp>
        <p:nvSpPr>
          <p:cNvPr id="4" name="Rectangle 3">
            <a:extLst>
              <a:ext uri="{FF2B5EF4-FFF2-40B4-BE49-F238E27FC236}">
                <a16:creationId xmlns:a16="http://schemas.microsoft.com/office/drawing/2014/main" id="{36184957-A190-2C4A-9569-6F5802F4B52D}"/>
              </a:ext>
            </a:extLst>
          </p:cNvPr>
          <p:cNvSpPr/>
          <p:nvPr/>
        </p:nvSpPr>
        <p:spPr>
          <a:xfrm>
            <a:off x="5839334" y="1295400"/>
            <a:ext cx="5721626" cy="685800"/>
          </a:xfrm>
          <a:prstGeom prst="rect">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Header</a:t>
            </a:r>
            <a:r>
              <a:rPr lang="en-US" sz="2800" dirty="0">
                <a:solidFill>
                  <a:schemeClr val="tx1"/>
                </a:solidFill>
              </a:rPr>
              <a:t> (8B)</a:t>
            </a:r>
          </a:p>
        </p:txBody>
      </p:sp>
      <p:sp>
        <p:nvSpPr>
          <p:cNvPr id="6" name="Rectangle 5">
            <a:extLst>
              <a:ext uri="{FF2B5EF4-FFF2-40B4-BE49-F238E27FC236}">
                <a16:creationId xmlns:a16="http://schemas.microsoft.com/office/drawing/2014/main" id="{2A40BAEB-B9F0-7243-A5F3-7491FF1DF44D}"/>
              </a:ext>
            </a:extLst>
          </p:cNvPr>
          <p:cNvSpPr/>
          <p:nvPr/>
        </p:nvSpPr>
        <p:spPr>
          <a:xfrm>
            <a:off x="5839333" y="2442865"/>
            <a:ext cx="5721626" cy="6924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EEAE895-2089-8E44-B48F-2D5746EF350E}"/>
              </a:ext>
            </a:extLst>
          </p:cNvPr>
          <p:cNvSpPr/>
          <p:nvPr/>
        </p:nvSpPr>
        <p:spPr>
          <a:xfrm>
            <a:off x="5853786" y="2460408"/>
            <a:ext cx="4834185"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Block size</a:t>
            </a:r>
          </a:p>
        </p:txBody>
      </p:sp>
      <p:sp>
        <p:nvSpPr>
          <p:cNvPr id="8" name="Rectangle 7">
            <a:extLst>
              <a:ext uri="{FF2B5EF4-FFF2-40B4-BE49-F238E27FC236}">
                <a16:creationId xmlns:a16="http://schemas.microsoft.com/office/drawing/2014/main" id="{04F2F792-440D-AB4F-BFCE-DDCF5BC2515B}"/>
              </a:ext>
            </a:extLst>
          </p:cNvPr>
          <p:cNvSpPr/>
          <p:nvPr/>
        </p:nvSpPr>
        <p:spPr>
          <a:xfrm>
            <a:off x="10696438" y="2460408"/>
            <a:ext cx="864521"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00X</a:t>
            </a:r>
          </a:p>
        </p:txBody>
      </p:sp>
      <p:sp>
        <p:nvSpPr>
          <p:cNvPr id="9" name="TextBox 8">
            <a:extLst>
              <a:ext uri="{FF2B5EF4-FFF2-40B4-BE49-F238E27FC236}">
                <a16:creationId xmlns:a16="http://schemas.microsoft.com/office/drawing/2014/main" id="{4E1D77BD-DF6E-5D4D-82FC-4149D6D2A8E8}"/>
              </a:ext>
            </a:extLst>
          </p:cNvPr>
          <p:cNvSpPr txBox="1"/>
          <p:nvPr/>
        </p:nvSpPr>
        <p:spPr>
          <a:xfrm>
            <a:off x="10556826" y="3357265"/>
            <a:ext cx="1389291" cy="461665"/>
          </a:xfrm>
          <a:prstGeom prst="rect">
            <a:avLst/>
          </a:prstGeom>
          <a:noFill/>
        </p:spPr>
        <p:txBody>
          <a:bodyPr wrap="none" rtlCol="0">
            <a:spAutoFit/>
          </a:bodyPr>
          <a:lstStyle/>
          <a:p>
            <a:pPr algn="ctr"/>
            <a:r>
              <a:rPr lang="en-US" sz="2400" dirty="0" err="1">
                <a:latin typeface="Calibri" panose="020F0502020204030204" pitchFamily="34" charset="0"/>
                <a:cs typeface="Calibri" panose="020F0502020204030204" pitchFamily="34" charset="0"/>
              </a:rPr>
              <a:t>alloc</a:t>
            </a:r>
            <a:r>
              <a:rPr lang="en-US" sz="2400" dirty="0">
                <a:latin typeface="Calibri" panose="020F0502020204030204" pitchFamily="34" charset="0"/>
                <a:cs typeface="Calibri" panose="020F0502020204030204" pitchFamily="34" charset="0"/>
              </a:rPr>
              <a:t>/free</a:t>
            </a:r>
          </a:p>
        </p:txBody>
      </p:sp>
      <p:cxnSp>
        <p:nvCxnSpPr>
          <p:cNvPr id="10" name="Straight Arrow Connector 9">
            <a:extLst>
              <a:ext uri="{FF2B5EF4-FFF2-40B4-BE49-F238E27FC236}">
                <a16:creationId xmlns:a16="http://schemas.microsoft.com/office/drawing/2014/main" id="{38E93A58-6EF7-D143-B389-BE188029C390}"/>
              </a:ext>
            </a:extLst>
          </p:cNvPr>
          <p:cNvCxnSpPr>
            <a:cxnSpLocks/>
          </p:cNvCxnSpPr>
          <p:nvPr/>
        </p:nvCxnSpPr>
        <p:spPr>
          <a:xfrm flipV="1">
            <a:off x="11221371" y="2960987"/>
            <a:ext cx="0" cy="365760"/>
          </a:xfrm>
          <a:prstGeom prst="straightConnector1">
            <a:avLst/>
          </a:prstGeom>
          <a:ln w="317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0727444-3035-BC45-953C-F7630B30DE5A}"/>
              </a:ext>
            </a:extLst>
          </p:cNvPr>
          <p:cNvSpPr txBox="1"/>
          <p:nvPr/>
        </p:nvSpPr>
        <p:spPr>
          <a:xfrm>
            <a:off x="11432294"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0</a:t>
            </a:r>
          </a:p>
        </p:txBody>
      </p:sp>
      <p:sp>
        <p:nvSpPr>
          <p:cNvPr id="12" name="TextBox 11">
            <a:extLst>
              <a:ext uri="{FF2B5EF4-FFF2-40B4-BE49-F238E27FC236}">
                <a16:creationId xmlns:a16="http://schemas.microsoft.com/office/drawing/2014/main" id="{9E5A5E44-052A-0E43-A45C-12DD701C6414}"/>
              </a:ext>
            </a:extLst>
          </p:cNvPr>
          <p:cNvSpPr txBox="1"/>
          <p:nvPr/>
        </p:nvSpPr>
        <p:spPr>
          <a:xfrm>
            <a:off x="10533711"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3</a:t>
            </a:r>
          </a:p>
        </p:txBody>
      </p:sp>
      <p:sp>
        <p:nvSpPr>
          <p:cNvPr id="13" name="TextBox 12">
            <a:extLst>
              <a:ext uri="{FF2B5EF4-FFF2-40B4-BE49-F238E27FC236}">
                <a16:creationId xmlns:a16="http://schemas.microsoft.com/office/drawing/2014/main" id="{7BF2EC45-972D-5141-A9ED-C73367BB50A6}"/>
              </a:ext>
            </a:extLst>
          </p:cNvPr>
          <p:cNvSpPr txBox="1"/>
          <p:nvPr/>
        </p:nvSpPr>
        <p:spPr>
          <a:xfrm>
            <a:off x="5752751" y="2057400"/>
            <a:ext cx="495649" cy="461665"/>
          </a:xfrm>
          <a:prstGeom prst="rect">
            <a:avLst/>
          </a:prstGeom>
          <a:noFill/>
        </p:spPr>
        <p:txBody>
          <a:bodyPr wrap="none" rtlCol="0">
            <a:spAutoFit/>
          </a:bodyPr>
          <a:lstStyle/>
          <a:p>
            <a:pPr algn="l"/>
            <a:r>
              <a:rPr lang="en-US" sz="2400" dirty="0">
                <a:latin typeface="+mn-lt"/>
                <a:cs typeface="Consolas" panose="020B0609020204030204" pitchFamily="49" charset="0"/>
              </a:rPr>
              <a:t>63</a:t>
            </a:r>
          </a:p>
        </p:txBody>
      </p:sp>
    </p:spTree>
    <p:extLst>
      <p:ext uri="{BB962C8B-B14F-4D97-AF65-F5344CB8AC3E}">
        <p14:creationId xmlns:p14="http://schemas.microsoft.com/office/powerpoint/2010/main" val="168966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F8E8-1AB2-1C4F-B792-3206FF9F56DE}"/>
              </a:ext>
            </a:extLst>
          </p:cNvPr>
          <p:cNvSpPr>
            <a:spLocks noGrp="1"/>
          </p:cNvSpPr>
          <p:nvPr>
            <p:ph type="title"/>
          </p:nvPr>
        </p:nvSpPr>
        <p:spPr/>
        <p:txBody>
          <a:bodyPr/>
          <a:lstStyle/>
          <a:p>
            <a:r>
              <a:rPr lang="en-US" dirty="0"/>
              <a:t>Implicit free list header design</a:t>
            </a:r>
          </a:p>
        </p:txBody>
      </p:sp>
      <p:sp>
        <p:nvSpPr>
          <p:cNvPr id="21" name="Content Placeholder 7">
            <a:extLst>
              <a:ext uri="{FF2B5EF4-FFF2-40B4-BE49-F238E27FC236}">
                <a16:creationId xmlns:a16="http://schemas.microsoft.com/office/drawing/2014/main" id="{568F0F90-7E65-B943-9C4A-3B7715934490}"/>
              </a:ext>
            </a:extLst>
          </p:cNvPr>
          <p:cNvSpPr>
            <a:spLocks noGrp="1"/>
          </p:cNvSpPr>
          <p:nvPr>
            <p:ph idx="1"/>
          </p:nvPr>
        </p:nvSpPr>
        <p:spPr>
          <a:xfrm>
            <a:off x="152399" y="1295400"/>
            <a:ext cx="9220201" cy="5181600"/>
          </a:xfrm>
        </p:spPr>
        <p:txBody>
          <a:bodyPr/>
          <a:lstStyle/>
          <a:p>
            <a:pPr marL="0" lvl="0" indent="0">
              <a:buClr>
                <a:schemeClr val="accent2"/>
              </a:buClr>
              <a:buNone/>
            </a:pPr>
            <a:r>
              <a:rPr lang="en-US" sz="3200" dirty="0"/>
              <a:t>Should we store the </a:t>
            </a:r>
            <a:r>
              <a:rPr lang="en-US" sz="3200" b="1" dirty="0">
                <a:solidFill>
                  <a:srgbClr val="0070C0"/>
                </a:solidFill>
              </a:rPr>
              <a:t>block size </a:t>
            </a:r>
            <a:r>
              <a:rPr lang="en-US" sz="3200" dirty="0"/>
              <a:t>as</a:t>
            </a:r>
            <a:br>
              <a:rPr lang="en-US" sz="3200" dirty="0"/>
            </a:br>
            <a:r>
              <a:rPr lang="en-US" sz="3200" dirty="0">
                <a:solidFill>
                  <a:schemeClr val="accent2">
                    <a:lumMod val="75000"/>
                  </a:schemeClr>
                </a:solidFill>
              </a:rPr>
              <a:t>(A)</a:t>
            </a:r>
            <a:r>
              <a:rPr lang="en-US" sz="3200" dirty="0"/>
              <a:t> payload size, or</a:t>
            </a:r>
            <a:br>
              <a:rPr lang="en-US" sz="3200" dirty="0"/>
            </a:br>
            <a:r>
              <a:rPr lang="en-US" sz="3200" dirty="0">
                <a:solidFill>
                  <a:schemeClr val="accent2">
                    <a:lumMod val="75000"/>
                  </a:schemeClr>
                </a:solidFill>
              </a:rPr>
              <a:t>(B)</a:t>
            </a:r>
            <a:r>
              <a:rPr lang="en-US" sz="3200" dirty="0"/>
              <a:t> header + payload size?</a:t>
            </a:r>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endParaRPr lang="en-US" sz="3200" dirty="0"/>
          </a:p>
        </p:txBody>
      </p:sp>
      <p:sp>
        <p:nvSpPr>
          <p:cNvPr id="3" name="TextBox 2">
            <a:extLst>
              <a:ext uri="{FF2B5EF4-FFF2-40B4-BE49-F238E27FC236}">
                <a16:creationId xmlns:a16="http://schemas.microsoft.com/office/drawing/2014/main" id="{35FCED7B-1122-924F-8A70-0CF7A0424D50}"/>
              </a:ext>
            </a:extLst>
          </p:cNvPr>
          <p:cNvSpPr txBox="1"/>
          <p:nvPr/>
        </p:nvSpPr>
        <p:spPr>
          <a:xfrm>
            <a:off x="5791201" y="1600200"/>
            <a:ext cx="4191000" cy="1200329"/>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	      </a:t>
            </a:r>
            <a:r>
              <a:rPr lang="en-US" sz="2400" dirty="0">
                <a:solidFill>
                  <a:srgbClr val="0432FF"/>
                </a:solidFill>
                <a:latin typeface="Calibri" panose="020F0502020204030204" pitchFamily="34" charset="0"/>
                <a:cs typeface="Calibri" panose="020F0502020204030204" pitchFamily="34" charset="0"/>
              </a:rPr>
              <a:t>Your decision affects how you traverse the list (but be careful of off-by-one errors)</a:t>
            </a:r>
          </a:p>
        </p:txBody>
      </p:sp>
      <p:sp>
        <p:nvSpPr>
          <p:cNvPr id="43" name="TextBox 42">
            <a:extLst>
              <a:ext uri="{FF2B5EF4-FFF2-40B4-BE49-F238E27FC236}">
                <a16:creationId xmlns:a16="http://schemas.microsoft.com/office/drawing/2014/main" id="{DF199970-1755-484E-9A4C-47A048FCC46A}"/>
              </a:ext>
            </a:extLst>
          </p:cNvPr>
          <p:cNvSpPr txBox="1"/>
          <p:nvPr/>
        </p:nvSpPr>
        <p:spPr>
          <a:xfrm>
            <a:off x="5867400" y="1676400"/>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
        <p:nvSpPr>
          <p:cNvPr id="29" name="TextBox 28">
            <a:extLst>
              <a:ext uri="{FF2B5EF4-FFF2-40B4-BE49-F238E27FC236}">
                <a16:creationId xmlns:a16="http://schemas.microsoft.com/office/drawing/2014/main" id="{61CAAFB4-69E8-F0D9-1CCF-7977BE7F29A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37727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421766026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D65A9BD5-829B-514D-AED6-6F76D4B0BE70}"/>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209343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166593079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CE188505-2B8A-FA4B-AFBE-60E54014A0E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987790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77226797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DCC62724-3A49-9349-872E-487199F484AE}"/>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cs typeface="Consolas" panose="020B0609020204030204" pitchFamily="49" charset="0"/>
              </a:rPr>
              <a:t>A. Throw into allocation for e as extra padding?  </a:t>
            </a:r>
            <a:r>
              <a:rPr lang="en-US" i="1" dirty="0">
                <a:cs typeface="Consolas" panose="020B0609020204030204" pitchFamily="49" charset="0"/>
              </a:rPr>
              <a:t>Internal fragmentation – unused bytes because of padding</a:t>
            </a:r>
            <a:r>
              <a:rPr lang="en-US" b="1" dirty="0">
                <a:cs typeface="Consolas" panose="020B0609020204030204" pitchFamily="49" charset="0"/>
              </a:rPr>
              <a:t> </a:t>
            </a:r>
          </a:p>
        </p:txBody>
      </p:sp>
      <p:sp>
        <p:nvSpPr>
          <p:cNvPr id="9" name="TextBox 8">
            <a:extLst>
              <a:ext uri="{FF2B5EF4-FFF2-40B4-BE49-F238E27FC236}">
                <a16:creationId xmlns:a16="http://schemas.microsoft.com/office/drawing/2014/main" id="{68B8F0FD-1C3F-7E4E-8886-B2193FEB7DBC}"/>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643817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649279832"/>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CEEE47FF-9308-C249-A75A-F6A8D95A8614}"/>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cs typeface="Consolas" panose="020B0609020204030204" pitchFamily="49" charset="0"/>
              </a:rPr>
              <a:t>A. Throw into allocation for e as extra padding?</a:t>
            </a:r>
            <a:br>
              <a:rPr lang="en-US" dirty="0">
                <a:cs typeface="Consolas" panose="020B0609020204030204" pitchFamily="49" charset="0"/>
              </a:rPr>
            </a:br>
            <a:r>
              <a:rPr lang="en-US" b="1" dirty="0">
                <a:cs typeface="Consolas" panose="020B0609020204030204" pitchFamily="49" charset="0"/>
              </a:rPr>
              <a:t>B. Make a "zero-byte free block"?  </a:t>
            </a:r>
            <a:r>
              <a:rPr lang="en-US" i="1" dirty="0">
                <a:cs typeface="Consolas" panose="020B0609020204030204" pitchFamily="49" charset="0"/>
              </a:rPr>
              <a:t>External fragmentation – unused free blocks</a:t>
            </a:r>
            <a:r>
              <a:rPr lang="en-US" dirty="0">
                <a:cs typeface="Consolas" panose="020B0609020204030204" pitchFamily="49" charset="0"/>
              </a:rPr>
              <a:t> </a:t>
            </a:r>
          </a:p>
        </p:txBody>
      </p:sp>
      <p:sp>
        <p:nvSpPr>
          <p:cNvPr id="9" name="TextBox 8">
            <a:extLst>
              <a:ext uri="{FF2B5EF4-FFF2-40B4-BE49-F238E27FC236}">
                <a16:creationId xmlns:a16="http://schemas.microsoft.com/office/drawing/2014/main" id="{B89F6D12-8635-1A4A-98E0-E456B0E74869}"/>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805686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B5F0-056E-A94B-A50B-A813012289A2}"/>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10601285-4B35-4D46-9736-15CFB9BECA35}"/>
              </a:ext>
            </a:extLst>
          </p:cNvPr>
          <p:cNvSpPr>
            <a:spLocks noGrp="1"/>
          </p:cNvSpPr>
          <p:nvPr>
            <p:ph idx="1"/>
          </p:nvPr>
        </p:nvSpPr>
        <p:spPr/>
        <p:txBody>
          <a:bodyPr/>
          <a:lstStyle/>
          <a:p>
            <a:pPr marL="0" indent="0">
              <a:buNone/>
            </a:pPr>
            <a:r>
              <a:rPr lang="en-US" dirty="0"/>
              <a:t>Questions we considered:</a:t>
            </a:r>
          </a:p>
          <a:p>
            <a:pPr marL="514350" indent="-514350">
              <a:buFont typeface="+mj-lt"/>
              <a:buAutoNum type="arabicPeriod"/>
            </a:pPr>
            <a:r>
              <a:rPr lang="en-US" dirty="0"/>
              <a:t>How do we keep track of free blocks?  </a:t>
            </a:r>
            <a:r>
              <a:rPr lang="en-US" b="1" dirty="0"/>
              <a:t>We use headers!</a:t>
            </a:r>
            <a:endParaRPr lang="en-US" dirty="0"/>
          </a:p>
          <a:p>
            <a:pPr marL="514350" indent="-514350">
              <a:buFont typeface="+mj-lt"/>
              <a:buAutoNum type="arabicPeriod"/>
            </a:pPr>
            <a:r>
              <a:rPr lang="en-US" dirty="0"/>
              <a:t>How do we choose an appropriate free block in which to place a newly allocated block?  </a:t>
            </a:r>
            <a:r>
              <a:rPr lang="en-US" b="1" dirty="0"/>
              <a:t>We iterate through all blocks!</a:t>
            </a:r>
            <a:endParaRPr lang="en-US" dirty="0"/>
          </a:p>
          <a:p>
            <a:pPr marL="514350" indent="-514350">
              <a:buFont typeface="+mj-lt"/>
              <a:buAutoNum type="arabicPeriod"/>
            </a:pPr>
            <a:r>
              <a:rPr lang="en-US" dirty="0"/>
              <a:t>After we place a newly allocated block in some free block, what do we do with the rest of the free block? </a:t>
            </a:r>
            <a:r>
              <a:rPr lang="en-US" b="1" dirty="0"/>
              <a:t>We try to make the most of it!</a:t>
            </a:r>
            <a:endParaRPr lang="en-US" dirty="0"/>
          </a:p>
          <a:p>
            <a:pPr marL="514350" indent="-514350">
              <a:buFont typeface="+mj-lt"/>
              <a:buAutoNum type="arabicPeriod"/>
            </a:pPr>
            <a:r>
              <a:rPr lang="en-US" dirty="0"/>
              <a:t>What do we do with a block that has just been freed? </a:t>
            </a:r>
            <a:r>
              <a:rPr lang="en-US" b="1" dirty="0"/>
              <a:t>We update its header!</a:t>
            </a:r>
          </a:p>
          <a:p>
            <a:pPr marL="514350" indent="-514350">
              <a:buFont typeface="+mj-lt"/>
              <a:buAutoNum type="arabicPeriod"/>
            </a:pPr>
            <a:endParaRPr lang="en-US" b="1" dirty="0"/>
          </a:p>
          <a:p>
            <a:pPr marL="0" indent="0">
              <a:buNone/>
            </a:pPr>
            <a:endParaRPr lang="en-US" dirty="0"/>
          </a:p>
          <a:p>
            <a:endParaRPr lang="en-US" dirty="0"/>
          </a:p>
        </p:txBody>
      </p:sp>
    </p:spTree>
    <p:extLst>
      <p:ext uri="{BB962C8B-B14F-4D97-AF65-F5344CB8AC3E}">
        <p14:creationId xmlns:p14="http://schemas.microsoft.com/office/powerpoint/2010/main" val="27858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pic>
        <p:nvPicPr>
          <p:cNvPr id="2" name="Picture 1">
            <a:extLst>
              <a:ext uri="{FF2B5EF4-FFF2-40B4-BE49-F238E27FC236}">
                <a16:creationId xmlns:a16="http://schemas.microsoft.com/office/drawing/2014/main" id="{C0432AC2-7045-CFAA-EB6A-D67C2D9F9D68}"/>
              </a:ext>
            </a:extLst>
          </p:cNvPr>
          <p:cNvPicPr>
            <a:picLocks noChangeAspect="1"/>
          </p:cNvPicPr>
          <p:nvPr/>
        </p:nvPicPr>
        <p:blipFill>
          <a:blip r:embed="rId3"/>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34744562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E794B771-8474-AD43-8F2E-725665E42F88}"/>
              </a:ext>
            </a:extLst>
          </p:cNvPr>
          <p:cNvGraphicFramePr>
            <a:graphicFrameLocks noGrp="1"/>
          </p:cNvGraphicFramePr>
          <p:nvPr/>
        </p:nvGraphicFramePr>
        <p:xfrm>
          <a:off x="1031805" y="4509354"/>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853582">
                  <a:extLst>
                    <a:ext uri="{9D8B030D-6E8A-4147-A177-3AD203B41FA5}">
                      <a16:colId xmlns:a16="http://schemas.microsoft.com/office/drawing/2014/main" val="2020127947"/>
                    </a:ext>
                  </a:extLst>
                </a:gridCol>
                <a:gridCol w="243881">
                  <a:extLst>
                    <a:ext uri="{9D8B030D-6E8A-4147-A177-3AD203B41FA5}">
                      <a16:colId xmlns:a16="http://schemas.microsoft.com/office/drawing/2014/main" val="552219943"/>
                    </a:ext>
                  </a:extLst>
                </a:gridCol>
                <a:gridCol w="731643">
                  <a:extLst>
                    <a:ext uri="{9D8B030D-6E8A-4147-A177-3AD203B41FA5}">
                      <a16:colId xmlns:a16="http://schemas.microsoft.com/office/drawing/2014/main" val="2984511332"/>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96424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pic>
        <p:nvPicPr>
          <p:cNvPr id="2" name="Picture 1">
            <a:extLst>
              <a:ext uri="{FF2B5EF4-FFF2-40B4-BE49-F238E27FC236}">
                <a16:creationId xmlns:a16="http://schemas.microsoft.com/office/drawing/2014/main" id="{CE834284-B746-4D0B-9326-D17698882837}"/>
              </a:ext>
            </a:extLst>
          </p:cNvPr>
          <p:cNvPicPr>
            <a:picLocks noChangeAspect="1"/>
          </p:cNvPicPr>
          <p:nvPr/>
        </p:nvPicPr>
        <p:blipFill>
          <a:blip r:embed="rId3"/>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4144471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14" name="Table 13">
            <a:extLst>
              <a:ext uri="{FF2B5EF4-FFF2-40B4-BE49-F238E27FC236}">
                <a16:creationId xmlns:a16="http://schemas.microsoft.com/office/drawing/2014/main" id="{096BC9B1-6253-CC43-BBC6-27F22A019E76}"/>
              </a:ext>
            </a:extLst>
          </p:cNvPr>
          <p:cNvGraphicFramePr>
            <a:graphicFrameLocks noGrp="1"/>
          </p:cNvGraphicFramePr>
          <p:nvPr/>
        </p:nvGraphicFramePr>
        <p:xfrm>
          <a:off x="1682114" y="4860489"/>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1893450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Final Assignment: Implicit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(size, status in-use or free) –you must use the 8 byte header size, storing the status using the free bits (this is larger than the 4 byte headers used in the textbook, as this makes it easier to satisfy alignment constraints and store information in 64-bit systems).</a:t>
            </a:r>
          </a:p>
          <a:p>
            <a:r>
              <a:rPr lang="en-US" b="1" dirty="0"/>
              <a:t>Must allow, </a:t>
            </a:r>
            <a:r>
              <a:rPr lang="en-US" dirty="0"/>
              <a:t>when possible, free blocks to be recycled and reused for subsequent </a:t>
            </a:r>
            <a:r>
              <a:rPr lang="en-US" b="1" dirty="0"/>
              <a:t>malloc</a:t>
            </a:r>
            <a:r>
              <a:rPr lang="en-US" dirty="0"/>
              <a:t> requests</a:t>
            </a:r>
          </a:p>
          <a:p>
            <a:r>
              <a:rPr lang="en-US" b="1" dirty="0"/>
              <a:t>Must have </a:t>
            </a:r>
            <a:r>
              <a:rPr lang="en-US" dirty="0"/>
              <a:t>a </a:t>
            </a:r>
            <a:r>
              <a:rPr lang="en-US" b="1" dirty="0"/>
              <a:t>malloc</a:t>
            </a:r>
            <a:r>
              <a:rPr lang="en-US" dirty="0"/>
              <a:t> implementation that searches the heap for free blocks via its implicit list (i.e., traverses block-by-block).</a:t>
            </a:r>
          </a:p>
          <a:p>
            <a:endParaRPr lang="en-US" dirty="0"/>
          </a:p>
          <a:p>
            <a:r>
              <a:rPr lang="en-US" b="1" dirty="0"/>
              <a:t>Does not need to </a:t>
            </a:r>
            <a:r>
              <a:rPr lang="en-US" dirty="0"/>
              <a:t>coalesce free blocks.</a:t>
            </a:r>
          </a:p>
          <a:p>
            <a:r>
              <a:rPr lang="en-US" b="1" dirty="0"/>
              <a:t>Does not need to </a:t>
            </a:r>
            <a:r>
              <a:rPr lang="en-US" dirty="0"/>
              <a:t>support in-place </a:t>
            </a:r>
            <a:r>
              <a:rPr lang="en-US" b="1" dirty="0" err="1"/>
              <a:t>realloc</a:t>
            </a:r>
            <a:r>
              <a:rPr lang="en-US" dirty="0"/>
              <a:t>.</a:t>
            </a:r>
          </a:p>
        </p:txBody>
      </p:sp>
    </p:spTree>
    <p:extLst>
      <p:ext uri="{BB962C8B-B14F-4D97-AF65-F5344CB8AC3E}">
        <p14:creationId xmlns:p14="http://schemas.microsoft.com/office/powerpoint/2010/main" val="143869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*e = malloc(24);	</a:t>
            </a:r>
            <a:r>
              <a:rPr lang="en-US" b="1" dirty="0">
                <a:solidFill>
                  <a:srgbClr val="00B050"/>
                </a:solidFill>
                <a:latin typeface="Consolas" panose="020B0609020204030204" pitchFamily="49" charset="0"/>
                <a:cs typeface="Consolas" panose="020B0609020204030204" pitchFamily="49" charset="0"/>
              </a:rPr>
              <a:t>// returns NULL!</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10CAA498-8E3C-4340-801C-767F5FEF7801}"/>
              </a:ext>
            </a:extLst>
          </p:cNvPr>
          <p:cNvSpPr/>
          <p:nvPr/>
        </p:nvSpPr>
        <p:spPr bwMode="auto">
          <a:xfrm>
            <a:off x="2914650" y="2630984"/>
            <a:ext cx="6362700" cy="186481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do not need to worry about this problem for the implicit allocator, but this is a requirement for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(More about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5633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Supporting 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8809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Supporting 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637072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Supporting 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
        <p:nvSpPr>
          <p:cNvPr id="7" name="Rectangle 6">
            <a:extLst>
              <a:ext uri="{FF2B5EF4-FFF2-40B4-BE49-F238E27FC236}">
                <a16:creationId xmlns:a16="http://schemas.microsoft.com/office/drawing/2014/main" id="{E6B86324-F8F5-1C40-90EA-B8664C873DAF}"/>
              </a:ext>
            </a:extLst>
          </p:cNvPr>
          <p:cNvSpPr/>
          <p:nvPr/>
        </p:nvSpPr>
        <p:spPr bwMode="auto">
          <a:xfrm>
            <a:off x="1790700" y="3583835"/>
            <a:ext cx="8534400"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implicit allocator can always move memory to a new location for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request.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must support in-place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(more on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7448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Implicit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pPr marL="0" indent="0">
              <a:buNone/>
            </a:pPr>
            <a:r>
              <a:rPr lang="en-US" dirty="0"/>
              <a:t>An implicit allocator is a more efficient implementation that has reasonable </a:t>
            </a:r>
            <a:r>
              <a:rPr lang="en-US" b="1" dirty="0"/>
              <a:t>throughput</a:t>
            </a:r>
            <a:r>
              <a:rPr lang="en-US" dirty="0"/>
              <a:t> and </a:t>
            </a:r>
            <a:r>
              <a:rPr lang="en-US" b="1" dirty="0"/>
              <a:t>utilization</a:t>
            </a:r>
            <a:r>
              <a:rPr lang="en-US" dirty="0"/>
              <a:t>.</a:t>
            </a:r>
          </a:p>
          <a:p>
            <a:endParaRPr lang="en-US" dirty="0"/>
          </a:p>
          <a:p>
            <a:pPr marL="0" indent="0">
              <a:buNone/>
            </a:pPr>
            <a:r>
              <a:rPr lang="en-US" dirty="0"/>
              <a:t>Can we do better?</a:t>
            </a:r>
          </a:p>
          <a:p>
            <a:pPr marL="514350" indent="-514350">
              <a:buFont typeface="+mj-lt"/>
              <a:buAutoNum type="arabicPeriod"/>
            </a:pPr>
            <a:r>
              <a:rPr lang="en-US" dirty="0"/>
              <a:t>Can we avoid searching all blocks for free blocks to reuse?</a:t>
            </a:r>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b="1"/>
              <a:t>ra</a:t>
            </a:r>
            <a:r>
              <a:rPr lang="en-US"/>
              <a:t>?</a:t>
            </a:r>
            <a:endParaRPr lang="en-US" dirty="0"/>
          </a:p>
        </p:txBody>
      </p:sp>
    </p:spTree>
    <p:extLst>
      <p:ext uri="{BB962C8B-B14F-4D97-AF65-F5344CB8AC3E}">
        <p14:creationId xmlns:p14="http://schemas.microsoft.com/office/powerpoint/2010/main" val="355426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16793</TotalTime>
  <Words>4022</Words>
  <Application>Microsoft Macintosh PowerPoint</Application>
  <PresentationFormat>Widescreen</PresentationFormat>
  <Paragraphs>1046</Paragraphs>
  <Slides>54</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Andale Mono</vt:lpstr>
      <vt:lpstr>Arial</vt:lpstr>
      <vt:lpstr>Calibri</vt:lpstr>
      <vt:lpstr>Consolas</vt:lpstr>
      <vt:lpstr>Tahoma</vt:lpstr>
      <vt:lpstr>Verdana</vt:lpstr>
      <vt:lpstr>Wingdings</vt:lpstr>
      <vt:lpstr>Default Design</vt:lpstr>
      <vt:lpstr>CS107, Lecture 21 Managing The Heap, Take I</vt:lpstr>
      <vt:lpstr>CS107 Topic 6: How do the core malloc/realloc/free memory-allocation operations work?</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Utilization</vt:lpstr>
      <vt:lpstr>Fragmentation</vt:lpstr>
      <vt:lpstr>Heap Allocator Goals</vt:lpstr>
      <vt:lpstr>Heap Allocator Goals</vt:lpstr>
      <vt:lpstr>Bump Allocator</vt:lpstr>
      <vt:lpstr>Bump Allocator Performance</vt:lpstr>
      <vt:lpstr>Bump Allocator</vt:lpstr>
      <vt:lpstr>Bump Allocator</vt:lpstr>
      <vt:lpstr>Bump Allocator</vt:lpstr>
      <vt:lpstr>Bump Allocator</vt:lpstr>
      <vt:lpstr>Bump Allocator</vt:lpstr>
      <vt:lpstr>Bump Allocator</vt:lpstr>
      <vt:lpstr>Bump Allocator</vt:lpstr>
      <vt:lpstr>Summary: Bump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Representing Headers</vt:lpstr>
      <vt:lpstr>Implicit Free List Allocator</vt:lpstr>
      <vt:lpstr>Implicit Free List Summary</vt:lpstr>
      <vt:lpstr>Implicit free list header design</vt:lpstr>
      <vt:lpstr>Splitting Policy</vt:lpstr>
      <vt:lpstr>Splitting Policy</vt:lpstr>
      <vt:lpstr>Splitting Policy</vt:lpstr>
      <vt:lpstr>Splitting Policy</vt:lpstr>
      <vt:lpstr>Revisiting Our Goals</vt:lpstr>
      <vt:lpstr>Practice 1: Implicit (first-fit)</vt:lpstr>
      <vt:lpstr>Practice 1: Implicit (first-fit)</vt:lpstr>
      <vt:lpstr>Practice 2: Implicit (best-fit)</vt:lpstr>
      <vt:lpstr>Practice 2: Implicit (best-fit)</vt:lpstr>
      <vt:lpstr>Final Assignment: Implicit Allocator</vt:lpstr>
      <vt:lpstr>Coalescing</vt:lpstr>
      <vt:lpstr>Supporting In-Place Realloc</vt:lpstr>
      <vt:lpstr>Supporting In-Place Realloc</vt:lpstr>
      <vt:lpstr>Supporting In-Place Realloc</vt:lpstr>
      <vt:lpstr>Summary: Implicit Allocator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1958</cp:revision>
  <cp:lastPrinted>2019-05-24T19:16:11Z</cp:lastPrinted>
  <dcterms:created xsi:type="dcterms:W3CDTF">2008-06-28T20:57:21Z</dcterms:created>
  <dcterms:modified xsi:type="dcterms:W3CDTF">2025-11-07T00:52:43Z</dcterms:modified>
</cp:coreProperties>
</file>