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1006" r:id="rId3"/>
    <p:sldId id="1007" r:id="rId4"/>
    <p:sldId id="1075" r:id="rId5"/>
    <p:sldId id="1010" r:id="rId6"/>
    <p:sldId id="1011" r:id="rId7"/>
    <p:sldId id="1013" r:id="rId8"/>
    <p:sldId id="1014" r:id="rId9"/>
    <p:sldId id="1015" r:id="rId10"/>
    <p:sldId id="1016" r:id="rId11"/>
    <p:sldId id="1198" r:id="rId12"/>
    <p:sldId id="1231" r:id="rId13"/>
    <p:sldId id="1140" r:id="rId14"/>
    <p:sldId id="1040" r:id="rId15"/>
    <p:sldId id="1041" r:id="rId16"/>
    <p:sldId id="1020" r:id="rId17"/>
    <p:sldId id="1023" r:id="rId18"/>
    <p:sldId id="1024" r:id="rId19"/>
    <p:sldId id="1025" r:id="rId20"/>
    <p:sldId id="1026" r:id="rId21"/>
    <p:sldId id="1027" r:id="rId22"/>
    <p:sldId id="1022" r:id="rId23"/>
    <p:sldId id="1028" r:id="rId24"/>
    <p:sldId id="1029" r:id="rId25"/>
    <p:sldId id="1030" r:id="rId26"/>
    <p:sldId id="1240" r:id="rId27"/>
    <p:sldId id="1250" r:id="rId28"/>
    <p:sldId id="1043" r:id="rId29"/>
    <p:sldId id="1044" r:id="rId30"/>
    <p:sldId id="1050" r:id="rId31"/>
    <p:sldId id="1051" r:id="rId32"/>
    <p:sldId id="1052" r:id="rId33"/>
    <p:sldId id="1053" r:id="rId34"/>
    <p:sldId id="1054" r:id="rId35"/>
    <p:sldId id="1055" r:id="rId36"/>
    <p:sldId id="1056" r:id="rId37"/>
    <p:sldId id="1057" r:id="rId38"/>
    <p:sldId id="1058" r:id="rId39"/>
    <p:sldId id="1247" r:id="rId40"/>
    <p:sldId id="1253" r:id="rId41"/>
    <p:sldId id="1244" r:id="rId42"/>
    <p:sldId id="1251" r:id="rId43"/>
    <p:sldId id="1245" r:id="rId44"/>
    <p:sldId id="1252" r:id="rId45"/>
    <p:sldId id="1254" r:id="rId46"/>
    <p:sldId id="1183" r:id="rId47"/>
    <p:sldId id="1233" r:id="rId48"/>
    <p:sldId id="1060" r:id="rId49"/>
    <p:sldId id="1111" r:id="rId5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Explicit" id="{13BECB0B-258C-1D4D-A42A-BD59A3F6DA19}">
          <p14:sldIdLst>
            <p14:sldId id="1006"/>
            <p14:sldId id="1007"/>
            <p14:sldId id="1075"/>
            <p14:sldId id="1010"/>
            <p14:sldId id="1011"/>
            <p14:sldId id="1013"/>
            <p14:sldId id="1014"/>
            <p14:sldId id="1015"/>
            <p14:sldId id="1016"/>
            <p14:sldId id="1198"/>
            <p14:sldId id="1231"/>
            <p14:sldId id="1140"/>
            <p14:sldId id="1040"/>
            <p14:sldId id="1041"/>
            <p14:sldId id="1020"/>
            <p14:sldId id="1023"/>
            <p14:sldId id="1024"/>
            <p14:sldId id="1025"/>
            <p14:sldId id="1026"/>
            <p14:sldId id="1027"/>
            <p14:sldId id="1022"/>
            <p14:sldId id="1028"/>
            <p14:sldId id="1029"/>
            <p14:sldId id="1030"/>
            <p14:sldId id="1240"/>
            <p14:sldId id="1250"/>
            <p14:sldId id="1043"/>
            <p14:sldId id="1044"/>
            <p14:sldId id="1050"/>
            <p14:sldId id="1051"/>
            <p14:sldId id="1052"/>
            <p14:sldId id="1053"/>
            <p14:sldId id="1054"/>
            <p14:sldId id="1055"/>
            <p14:sldId id="1056"/>
            <p14:sldId id="1057"/>
            <p14:sldId id="1058"/>
            <p14:sldId id="1247"/>
            <p14:sldId id="1253"/>
            <p14:sldId id="1244"/>
            <p14:sldId id="1251"/>
            <p14:sldId id="1245"/>
            <p14:sldId id="1252"/>
            <p14:sldId id="1254"/>
            <p14:sldId id="1183"/>
            <p14:sldId id="1233"/>
            <p14:sldId id="1060"/>
            <p14:sldId id="1111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EC101"/>
    <a:srgbClr val="008000"/>
    <a:srgbClr val="4472C4"/>
    <a:srgbClr val="F8F8F8"/>
    <a:srgbClr val="D27BD6"/>
    <a:srgbClr val="D62ED6"/>
    <a:srgbClr val="942092"/>
    <a:srgbClr val="FF999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4" autoAdjust="0"/>
    <p:restoredTop sz="87119" autoAdjust="0"/>
  </p:normalViewPr>
  <p:slideViewPr>
    <p:cSldViewPr>
      <p:cViewPr varScale="1">
        <p:scale>
          <a:sx n="104" d="100"/>
          <a:sy n="104" d="100"/>
        </p:scale>
        <p:origin x="129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21T19:37:56.266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21583 9497 8563,'8'6'-204,"5"-5"206,-12 6-286,12-1 234,-12-4 0,7 4 169,-3-6-68,-3 0 164,4 0 0,-6 6-341,0-4 328,0 4-142,0 1 114,0-6-118,0 5-14,0 1-358,-6-6 298,-2 6 0,-7-7-82,1 0 0,5 0 72,-1 0 0,5 0-11,-4 0 1,4 0-16,-4 0 129,-1 0 0,1-5 39,-1 0 55,7-6 40,-3 3-136,0-6-41,4 0 1,-4 0 64,6-1-107,6 7 1,2-3 4,6 7 1,0-6-25,1 5 0,-1 1 90,0 4 1,-5 1-53,1 4 1,-1-2 192,6 7 0,-7-1-104,-4 5 0,3 1 122,-3-1 1,3-2-143,-3-2 1,-2 3-121,3-4 97,-4 4 0,-2-1-15,-4-2 0,2 1-44,-7-6 1,6 1-408,-6-1 261,1-4 1,-6 6 63,1-7 1,5 0-51,-1 0 89,1-7 0,-5 1 121,-1-4 1,6-1 10,-1 7 33,7-7-98,-3 3 21,6 0 167,0-5-144,0 12-75,6-6 39,2 7 1,6 0-164,1 0 1,-6 0 90,0 0 0,-4 2-929,5 3 507,-7-4 466,10 12 0,-6-12 0,8 6 0</inkml:trace>
  <inkml:trace contextRef="#ctx0" brushRef="#br0" timeOffset="1">21611 10193 8563,'15'0'-2256,"-7"0"3161,4 0-478,-4 0 0,2 2 697,-1 2-782,-6-2-413,3 11 0,-6-10-15,0 6 0,0-4 180,0 5 1,0-6-166,0 6 1,-4-5 95,-1 4 0,-6-6-165,1 2 1,-2 1 51,-2-1 1,4 0 82,1-5 0,-1 0 1,-4 0 0,0 0-7,0 0 1,4-5 156,1 0 1,4-4-145,-5 4 1,7-6 186,-2 1 0,4 3-70,1-3 0,0 5 76,0-4-105,0-1 0,6-2-1,4 2 1,2 2-46,3 4 0,-1 2 32,0-3 1,0 4-159,0 1 0,1 4 94,-1 1 209,0 6 0,-1-3-119,-4 6 1,-3-4 689,-6-1-501,0 1 1,0 4 60,0 0 0,0-4-58,0-1 1,-1-4-63,-4 4 1,2-4-382,-6 5 288,-1-7 0,-4 3-332,0-6 1,4 0-36,1 0-1049,-1 0-498,-4 0-668,0 0 2443,6-6 0,-5-2 0,5-6 0</inkml:trace>
  <inkml:trace contextRef="#ctx0" brushRef="#br0" timeOffset="2">21668 10762 7732,'8'0'896,"5"0"-336,-12 0 1,7 0 300,-3 0-857,-3 0 103,4 0 202,0 0-414,-4 0 437,10 6-174,-10-4-23,4 4 0,-6-4-3,0 2 189,0-2-570,0 11 212,-6-12 0,-2 10-402,-6-6 275,0 0 1,-1-5-40,1 0 0,0 0 66,0 0 1,4 0 36,1 0 1,4 0 83,-4 0 0,4-2 3,-5-3 202,7 4-238,-3-12 277,6 5 0,2-6-126,2 0 0,3 4 104,2 1 0,4 6-92,-4-2 1,4-1 119,1 1 1,-4 0 6,-1 5 1,-4 0-81,4 0 0,-4 6-14,4 4 1,-5 4-18,0 5 1,-2-1-15,-2 5 1,0-5 22,0 1 0,0-4-143,0 0 1,0-1 269,0 0-104,-6 0 0,2-6-14,-5-3 0,4-2 159,-4 2-482,-1-4 1,-4 6 111,0-7 0,0-5-256,-1 0 0,1 0 112,0 5 1,4-4-1958,1-1 2164,6 0 0,-3-1 0,6-2 0</inkml:trace>
  <inkml:trace contextRef="#ctx0" brushRef="#br0" timeOffset="3">21725 11444 8563,'8'-9'1657,"-3"-1"-1578,3 7 1,-5-8 485,6 6 1,-6 1-389,10 4 0,-10 0 295,7 0-186,-7 0 351,3 0-622,1 0-140,-6 6 1,5 2 1,-6 6 0,-1-5-283,-4 1 0,2-2 238,-7 1 1,6 2-94,-6-6 0,6 5 162,-6-6 0,5 1-179,-4-5-26,6 0 177,-10 0 129,11-6 0,-4-2-156,6-6 521,0-1-256,0 1-133,6 0 0,2 5 11,7-1 0,-6 7 37,1-2 46,-1 4 293,5 7-143,0 2 1,-6 6 92,-3 0 0,1-4 130,-1-1 1,0-4-1096,-5 4 1,-2-4 502,-2 5 0,0-6 762,-5 6 1,-1-5 379,-4 4 1,0-6-1068,0 2 1,0 1-647,-1-1 0,1 0 133,0-5 0,4 0-1099,1 0 1684,6 0 0,-10 0 0,5 0 0</inkml:trace>
  <inkml:trace contextRef="#ctx0" brushRef="#br0" timeOffset="4">21313 14728 8563,'6'-8'355,"-3"-3"-286,7 7 0,-5-6 136,4 5 1,-4-1 209,4 1 1,1 2-181,4-6 0,-5 5-62,1 0 43,-1 2 0,6 2-174,-1 0 1,-6 2-32,-4 2 1,3 0 106,-3 5 1,3-4-114,-2 4 0,-4-4 137,4 5 0,-4-6-252,-1 6 1,-6-1 20,-3 5 0,1-1-87,-2-3 1,1 1 14,-5-7 1,-1 7-82,1-1 1,-2-4 77,-3-1 0,4-3 110,-4-2 1,1 0 16,-1 0 1,5-2-24,0-3 1,0 2 55,4-6 0,-1-1 50,2-4 0,-2 0 20,6-1 0,0 6 107,5-1 1,0 1-97,0-5 0,5 4 108,0 1 0,6 1-72,-2-2 0,4-1-133,1 7 1,0-1 90,0 5 0,1-5-112,-1 0 0,0 1 61,0 4 1,0 1-18,1 4 1,-1-2-27,0 7 0,0-2-11,1 1 1,-1 4-64,0-4 1,-5 4 91,1 1 0,-2 0-162,1 0 1,-2 1 146,-7-1 0,0 0-160,0 0 0,-5 5 122,0 0 1,-6 0-4,2-5 1,-9 1-39,-1-1 0,0-5 0,5 1 1,0-7-104,0 2 121,-1-4 1,1-7 143,0-4 0,0-7-121,0-2 1,4-5 137,1 5 1,6-6-33,-2 1 0,3 4 193,2 1 1,2-2-120,3 3 1,-2 0-81,6 9 0,1-2 136,4 6 1,2 0-97,3 5 1,-4-5-194,4 1 180,-3-1 0,-2 5-102,1 0 0,-3 1 104,-2 4-41,2-3 0,-10 10 75,3-2 1,-4-2-85,-1 1 0,-1 1 199,-4 4 1,2 0-84,-7 0 0,1 1-17,-5-1 0,1 0-22,3 0 1,-2 1-140,2-1 0,-2-5-19,-3 1 0,6-6-244,0 6 0,-1-7-194,-4 2 0,0 1 498,-1-1 0,-5 0 0,-2-5 0</inkml:trace>
  <inkml:trace contextRef="#ctx0" brushRef="#br0" timeOffset="5">27682 7364 8563,'0'14'0,"-4"-4"0,-1-1-1110,0-6 380,5 10 886,0-5-120,0 6 18,0-6-57,0 5 1,0-10 57,0 6-185,0-5 148,0 2 1,0-5 24,0 4-147,0-3 131,0 4-141,0-6 111,0 0-21,0-6 0,0 3 18,0-7 0,-1 1-6,-4-6 1,3 1-14,-2 0 0,0 0-9,0 0 0,2-1-26,-3 1 1,-1 5-34,1-1 0,1 5 269,4-4 1,-5 4 231,0-4-120,0 6-175,5-4 32,0 7-81,0-6-26,0 4 29,0-4 1,2 1 23,3 1-12,3-1 0,6 5-37,0 0 0,2-2 76,3-3 0,-3 4-37,2-4-61,5 4 36,-1 1 1,6-5-28,1 0 0,-1 0-8,0 5 0,2 0 4,4 0 1,-4 0-19,3 0 1,-3 0-8,-2 0 1,-1 0 28,-3 0 0,1 0 10,-6 0 0,0 0-4,-5 0 1,0 5 6,1 0 1,-6 0 4,1-5-23,-7 0 1,5 4 52,-4 1-11,-2 0 102,4 1-133,-6 2-5,0 0 1,-4 5 159,-1-4 0,-1 4-119,1 1 0,3 0 16,-3 0 1,-1-4 8,1-1-279,1 1 231,-3 4 0,6-5-143,-4 1 1,3-5-285,2 4 0,0-4-1507,0 4 1886,0-5 0,0 8 0,0-4 0</inkml:trace>
  <inkml:trace contextRef="#ctx0" brushRef="#br0" timeOffset="6">31208 8729 9773,'15'0'-753,"-1"0"0,-5 0 802,1 0 40,-1 0 0,5 0 63,1 0 0,-1 0-301,0 0 201,-6 0-2,5 0 0,-5 0-394,6 0 116,-6 0 150,4 0-7,-10 0 125,11 0-203,-12 0 153,5 0 0,-7 0-24,-4 0-203,4 0 219,-12 0 1,5 0-192,-6 0 175,6 0 9,-5 0 1,5 0-16,-6 0 1,0 0-12,0 0 211,-1 0-187,1 0 0,-5 0 72,0 0 1,-4 0 189,4 0 1,0 0-240,5 0 335,-7 0-138,5 0 1,-4 0 125,5 0 1,3 1 48,2 4 61,-2-3-49,10 4-176,-4-6 1,7 0-14,4 0 1,3 0-30,6 0 1,2 0-80,3 0 0,-3 0-167,3 0 1,1 0-226,-1 0 290,0 0 1,-5 0-84,1 0 1,-6 0 162,1 0-180,-7 0 8,3 0 1,-6-1-134,0-4 1,-2 3 3,-2-3 0,1 4-220,-7 1 1,5-5-1262,-4 0 1721,6 1 0,-10 4 0,5 0 0</inkml:trace>
  <inkml:trace contextRef="#ctx0" brushRef="#br0" timeOffset="7">31948 9411 8211,'9'0'-751,"1"0"390,-7 0 486,9 0 175,-4 0 477,0 0-716,5 0 44,-12 0-223,6 0 142,-7 0 1,-2 0-51,-3 0 1,2 0 26,-6 0 0,-1 0-158,-4 0 0,5 0 74,-1 0 0,1 0 29,-6 0 0,1 0 20,0 0 0,0 0 11,0 0 0,4 0 107,1 0-118,-1 0 206,-4 0 0,4 0 121,1 0-76,6 0 318,-3 0-206,6 0-6,6 0 1,2 0 117,6 0-166,0 0 0,0 0 76,1 0 77,-7 0-157,4 0-291,-10 0 0,6 0 229,-4 0-189,-2 0-572,4 0 418,-6-6 1,-1 4-1237,-4-2 990,3 2 0,-6 2 380,4 0 0,2 0 0,-4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5861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9540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6731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9224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9780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591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8008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5353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61449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0785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174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8086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03926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0470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do other ways – delayed coalescing, </a:t>
            </a:r>
            <a:r>
              <a:rPr lang="en-US" dirty="0" err="1"/>
              <a:t>coalese</a:t>
            </a:r>
            <a:r>
              <a:rPr lang="en-US" dirty="0"/>
              <a:t> to left, but for us we just do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8400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1567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1216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53010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7918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6234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945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5382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8198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45879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67917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7325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80897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8561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3883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65396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7354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734255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fit + segregated free list = best-fit!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3208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2831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ourceware.org/glibc/wiki/MallocInterna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22</a:t>
            </a:r>
            <a:br>
              <a:rPr lang="en-US" dirty="0"/>
            </a:br>
            <a:r>
              <a:rPr lang="en-US" sz="3400" dirty="0"/>
              <a:t>Managing The Heap, Take II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FD75A26-B2B4-FA24-E953-F1E174D2658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9.9 and 9.11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 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086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96117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75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3C3B7-EDED-A045-9B15-EDAB6FAEF43F}"/>
              </a:ext>
            </a:extLst>
          </p:cNvPr>
          <p:cNvSpPr/>
          <p:nvPr/>
        </p:nvSpPr>
        <p:spPr bwMode="auto">
          <a:xfrm>
            <a:off x="1714500" y="3159309"/>
            <a:ext cx="8534400" cy="1869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inefficient – it triples the size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every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header, when we just need to jump from one </a:t>
            </a:r>
            <a:r>
              <a:rPr lang="en-US" sz="2800" u="sng" dirty="0">
                <a:latin typeface="+mn-lt"/>
                <a:cs typeface="Courier New" panose="02070309020205020404" pitchFamily="49" charset="0"/>
              </a:rPr>
              <a:t>free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block to another.  And even if we just made free headers bigger, it’s complicated to have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two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different header sizes.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308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</a:p>
        </p:txBody>
      </p:sp>
    </p:spTree>
    <p:extLst>
      <p:ext uri="{BB962C8B-B14F-4D97-AF65-F5344CB8AC3E}">
        <p14:creationId xmlns:p14="http://schemas.microsoft.com/office/powerpoint/2010/main" val="25995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  <a:r>
              <a:rPr lang="en-US" i="1" dirty="0"/>
              <a:t>More difficult to access in a separate place – prefer storing near blocks on the heap itself.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5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F4D69-11A0-BC49-83D4-01BBE52167CA}"/>
              </a:ext>
            </a:extLst>
          </p:cNvPr>
          <p:cNvSpPr txBox="1"/>
          <p:nvPr/>
        </p:nvSpPr>
        <p:spPr>
          <a:xfrm>
            <a:off x="457200" y="3429000"/>
            <a:ext cx="990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1C691AC-E40E-C34B-B0DA-BEF7B20C9104}"/>
              </a:ext>
            </a:extLst>
          </p:cNvPr>
          <p:cNvSpPr/>
          <p:nvPr/>
        </p:nvSpPr>
        <p:spPr>
          <a:xfrm>
            <a:off x="228600" y="3829702"/>
            <a:ext cx="838200" cy="1809098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34F5E-4590-6249-BA81-833A35AE5334}"/>
              </a:ext>
            </a:extLst>
          </p:cNvPr>
          <p:cNvSpPr txBox="1"/>
          <p:nvPr/>
        </p:nvSpPr>
        <p:spPr>
          <a:xfrm>
            <a:off x="101873" y="3083382"/>
            <a:ext cx="169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50881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</a:p>
          <a:p>
            <a:r>
              <a:rPr lang="en-US" dirty="0"/>
              <a:t>This means each payload must be big enough to store 2 pointers (16 bytes).  So, we must require that for every free block and every allocated one as well.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design builds on the implicit allocator but stores pointers to the next and previous free block inside each free block’s payload.</a:t>
            </a:r>
          </a:p>
          <a:p>
            <a:r>
              <a:rPr lang="en-US" dirty="0"/>
              <a:t>When we allocate a block, we look through </a:t>
            </a:r>
            <a:r>
              <a:rPr lang="en-US" u="sng" dirty="0"/>
              <a:t>just the free blocks</a:t>
            </a:r>
            <a:r>
              <a:rPr lang="en-US" dirty="0"/>
              <a:t> using our linked list to find a free one, and we update its header </a:t>
            </a:r>
            <a:r>
              <a:rPr lang="en-US" u="sng" dirty="0"/>
              <a:t>and the linked list</a:t>
            </a:r>
            <a:r>
              <a:rPr lang="en-US" dirty="0"/>
              <a:t> to reflect its allocated size and that it is now allocated.</a:t>
            </a:r>
          </a:p>
          <a:p>
            <a:r>
              <a:rPr lang="en-US" dirty="0"/>
              <a:t>When we free a block, we update its header to reflect it is now free and</a:t>
            </a:r>
            <a:r>
              <a:rPr lang="en-US" u="sng" dirty="0"/>
              <a:t> update the linked list</a:t>
            </a:r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32DBF6-BDE7-8341-8F6B-75938DDB4F9D}"/>
              </a:ext>
            </a:extLst>
          </p:cNvPr>
          <p:cNvSpPr/>
          <p:nvPr/>
        </p:nvSpPr>
        <p:spPr bwMode="auto">
          <a:xfrm>
            <a:off x="228600" y="5088076"/>
            <a:ext cx="5867400" cy="13889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explicit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list of free blocks increases request throughput, with some costs (design and internal fragmentation)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List: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</a:t>
            </a:r>
            <a:br>
              <a:rPr lang="en-US" dirty="0"/>
            </a:br>
            <a:r>
              <a:rPr lang="en-US" dirty="0"/>
              <a:t>(compare utilization/throughput)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Address-order (each block’s address</a:t>
            </a:r>
            <a:br>
              <a:rPr lang="en-US" dirty="0"/>
            </a:br>
            <a:r>
              <a:rPr lang="en-US" dirty="0"/>
              <a:t>is less than successor block’s address)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Last-in first-out (LIFO)/like a stack, where </a:t>
            </a:r>
            <a:br>
              <a:rPr lang="en-US" dirty="0"/>
            </a:br>
            <a:r>
              <a:rPr lang="en-US" dirty="0"/>
              <a:t>newly freed blocks are at the beginning of the list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Other (e.g., by size, etc.)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8493966" y="2106249"/>
            <a:ext cx="3774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Better memory utilization, </a:t>
            </a:r>
          </a:p>
          <a:p>
            <a:pPr algn="l"/>
            <a:r>
              <a:rPr lang="en-US" sz="2400" dirty="0">
                <a:solidFill>
                  <a:srgbClr val="0432FF"/>
                </a:solidFill>
              </a:rPr>
              <a:t>Linear-time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8493966" y="303842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8493966" y="403860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(more at end of lecture)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9825789" y="1635743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79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list?(utilization/throughput)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r>
              <a:rPr lang="en-US" dirty="0"/>
              <a:t>Address-order 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B.</a:t>
            </a:r>
            <a:r>
              <a:rPr lang="en-US" dirty="0"/>
              <a:t> Last-in first-out (LIFO)</a:t>
            </a:r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br>
              <a:rPr lang="en-US" dirty="0"/>
            </a:b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C.</a:t>
            </a:r>
            <a:r>
              <a:rPr lang="en-US" dirty="0"/>
              <a:t> Other (e.g., by size, etc.)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F1E3F6-40CE-3C45-87C9-F431FCB11710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4754568"/>
          <a:ext cx="12115800" cy="1125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72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91302098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43197537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393477422"/>
                    </a:ext>
                  </a:extLst>
                </a:gridCol>
              </a:tblGrid>
              <a:tr h="408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0x70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2935997" y="1828800"/>
            <a:ext cx="351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Better memory util, 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3775616" y="3913806"/>
            <a:ext cx="53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4168368" y="630549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(see textbook)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10783311" y="416731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8EFCB5-A785-B847-869D-183BD41E0033}"/>
              </a:ext>
            </a:extLst>
          </p:cNvPr>
          <p:cNvGraphicFramePr>
            <a:graphicFrameLocks noGrp="1"/>
          </p:cNvGraphicFramePr>
          <p:nvPr/>
        </p:nvGraphicFramePr>
        <p:xfrm>
          <a:off x="896148" y="2392798"/>
          <a:ext cx="11219652" cy="122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971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51409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615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DA6B04F7-064E-8E40-AF3E-2F6965A507C6}"/>
              </a:ext>
            </a:extLst>
          </p:cNvPr>
          <p:cNvSpPr/>
          <p:nvPr/>
        </p:nvSpPr>
        <p:spPr>
          <a:xfrm>
            <a:off x="3429000" y="2491473"/>
            <a:ext cx="4477645" cy="529834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64C3F4-0453-2C4E-911D-0858342CE740}"/>
              </a:ext>
            </a:extLst>
          </p:cNvPr>
          <p:cNvSpPr/>
          <p:nvPr/>
        </p:nvSpPr>
        <p:spPr>
          <a:xfrm>
            <a:off x="1097994" y="2286000"/>
            <a:ext cx="7981753" cy="704525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66000-8FF2-304B-9C41-512BBBE03DA8}"/>
              </a:ext>
            </a:extLst>
          </p:cNvPr>
          <p:cNvSpPr txBox="1"/>
          <p:nvPr/>
        </p:nvSpPr>
        <p:spPr>
          <a:xfrm>
            <a:off x="48873" y="2726515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BC891D-569E-6D46-95A1-1AFB49C10FC6}"/>
              </a:ext>
            </a:extLst>
          </p:cNvPr>
          <p:cNvSpPr/>
          <p:nvPr/>
        </p:nvSpPr>
        <p:spPr>
          <a:xfrm flipH="1">
            <a:off x="544173" y="2990524"/>
            <a:ext cx="314534" cy="614611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3003EB-B078-164B-8E8D-9735592DFB40}"/>
              </a:ext>
            </a:extLst>
          </p:cNvPr>
          <p:cNvSpPr txBox="1"/>
          <p:nvPr/>
        </p:nvSpPr>
        <p:spPr>
          <a:xfrm>
            <a:off x="48710" y="2265597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865873B-639A-634F-BE4C-3B5D33D8A501}"/>
              </a:ext>
            </a:extLst>
          </p:cNvPr>
          <p:cNvSpPr/>
          <p:nvPr/>
        </p:nvSpPr>
        <p:spPr>
          <a:xfrm>
            <a:off x="1571835" y="4336579"/>
            <a:ext cx="8443023" cy="926717"/>
          </a:xfrm>
          <a:custGeom>
            <a:avLst/>
            <a:gdLst>
              <a:gd name="connsiteX0" fmla="*/ 0 w 8443023"/>
              <a:gd name="connsiteY0" fmla="*/ 2279116 h 2279116"/>
              <a:gd name="connsiteX1" fmla="*/ 3558448 w 8443023"/>
              <a:gd name="connsiteY1" fmla="*/ 252012 h 2279116"/>
              <a:gd name="connsiteX2" fmla="*/ 7777908 w 8443023"/>
              <a:gd name="connsiteY2" fmla="*/ 252012 h 2279116"/>
              <a:gd name="connsiteX3" fmla="*/ 8372819 w 8443023"/>
              <a:gd name="connsiteY3" fmla="*/ 2257082 h 22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3023" h="2279116">
                <a:moveTo>
                  <a:pt x="0" y="2279116"/>
                </a:moveTo>
                <a:cubicBezTo>
                  <a:pt x="1131065" y="1434489"/>
                  <a:pt x="2262130" y="589863"/>
                  <a:pt x="3558448" y="252012"/>
                </a:cubicBezTo>
                <a:cubicBezTo>
                  <a:pt x="4854766" y="-85839"/>
                  <a:pt x="6975513" y="-82166"/>
                  <a:pt x="7777908" y="252012"/>
                </a:cubicBezTo>
                <a:cubicBezTo>
                  <a:pt x="8580303" y="586190"/>
                  <a:pt x="8476561" y="1421636"/>
                  <a:pt x="8372819" y="225708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5F4B3FD-6FDA-D741-B8A8-2EE9A12C2325}"/>
              </a:ext>
            </a:extLst>
          </p:cNvPr>
          <p:cNvSpPr/>
          <p:nvPr/>
        </p:nvSpPr>
        <p:spPr>
          <a:xfrm>
            <a:off x="2464499" y="4785350"/>
            <a:ext cx="2717101" cy="466929"/>
          </a:xfrm>
          <a:custGeom>
            <a:avLst/>
            <a:gdLst>
              <a:gd name="connsiteX0" fmla="*/ 16247 w 2717101"/>
              <a:gd name="connsiteY0" fmla="*/ 797014 h 797014"/>
              <a:gd name="connsiteX1" fmla="*/ 346753 w 2717101"/>
              <a:gd name="connsiteY1" fmla="*/ 235153 h 797014"/>
              <a:gd name="connsiteX2" fmla="*/ 2362840 w 2717101"/>
              <a:gd name="connsiteY2" fmla="*/ 25833 h 797014"/>
              <a:gd name="connsiteX3" fmla="*/ 2704362 w 2717101"/>
              <a:gd name="connsiteY3" fmla="*/ 785997 h 7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101" h="797014">
                <a:moveTo>
                  <a:pt x="16247" y="797014"/>
                </a:moveTo>
                <a:cubicBezTo>
                  <a:pt x="-14050" y="580348"/>
                  <a:pt x="-44346" y="363683"/>
                  <a:pt x="346753" y="235153"/>
                </a:cubicBezTo>
                <a:cubicBezTo>
                  <a:pt x="737852" y="106623"/>
                  <a:pt x="1969905" y="-65974"/>
                  <a:pt x="2362840" y="25833"/>
                </a:cubicBezTo>
                <a:cubicBezTo>
                  <a:pt x="2755775" y="117640"/>
                  <a:pt x="2730068" y="451818"/>
                  <a:pt x="2704362" y="78599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2F92214-F0A2-BA4E-B7CF-B33831AD249D}"/>
              </a:ext>
            </a:extLst>
          </p:cNvPr>
          <p:cNvSpPr/>
          <p:nvPr/>
        </p:nvSpPr>
        <p:spPr>
          <a:xfrm>
            <a:off x="210021" y="4497864"/>
            <a:ext cx="5825386" cy="765432"/>
          </a:xfrm>
          <a:custGeom>
            <a:avLst/>
            <a:gdLst>
              <a:gd name="connsiteX0" fmla="*/ 5825386 w 5825386"/>
              <a:gd name="connsiteY0" fmla="*/ 1306538 h 1306538"/>
              <a:gd name="connsiteX1" fmla="*/ 4525396 w 5825386"/>
              <a:gd name="connsiteY1" fmla="*/ 193835 h 1306538"/>
              <a:gd name="connsiteX2" fmla="*/ 1352538 w 5825386"/>
              <a:gd name="connsiteY2" fmla="*/ 39599 h 1306538"/>
              <a:gd name="connsiteX3" fmla="*/ 162716 w 5825386"/>
              <a:gd name="connsiteY3" fmla="*/ 634510 h 1306538"/>
              <a:gd name="connsiteX4" fmla="*/ 41531 w 5825386"/>
              <a:gd name="connsiteY4" fmla="*/ 1284505 h 130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5386" h="1306538">
                <a:moveTo>
                  <a:pt x="5825386" y="1306538"/>
                </a:moveTo>
                <a:cubicBezTo>
                  <a:pt x="5548128" y="855764"/>
                  <a:pt x="5270870" y="404991"/>
                  <a:pt x="4525396" y="193835"/>
                </a:cubicBezTo>
                <a:cubicBezTo>
                  <a:pt x="3779922" y="-17321"/>
                  <a:pt x="2079651" y="-33847"/>
                  <a:pt x="1352538" y="39599"/>
                </a:cubicBezTo>
                <a:cubicBezTo>
                  <a:pt x="625425" y="113045"/>
                  <a:pt x="381217" y="427026"/>
                  <a:pt x="162716" y="634510"/>
                </a:cubicBezTo>
                <a:cubicBezTo>
                  <a:pt x="-55785" y="841994"/>
                  <a:pt x="-7127" y="1063249"/>
                  <a:pt x="41531" y="128450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14FC4F5-445B-FA44-A14D-0CFB6CC7F08E}"/>
              </a:ext>
            </a:extLst>
          </p:cNvPr>
          <p:cNvSpPr/>
          <p:nvPr/>
        </p:nvSpPr>
        <p:spPr>
          <a:xfrm>
            <a:off x="306636" y="5770072"/>
            <a:ext cx="11521789" cy="390487"/>
          </a:xfrm>
          <a:custGeom>
            <a:avLst/>
            <a:gdLst>
              <a:gd name="connsiteX0" fmla="*/ 11424492 w 11521789"/>
              <a:gd name="connsiteY0" fmla="*/ 0 h 390487"/>
              <a:gd name="connsiteX1" fmla="*/ 11292289 w 11521789"/>
              <a:gd name="connsiteY1" fmla="*/ 363557 h 390487"/>
              <a:gd name="connsiteX2" fmla="*/ 9419422 w 11521789"/>
              <a:gd name="connsiteY2" fmla="*/ 363557 h 390487"/>
              <a:gd name="connsiteX3" fmla="*/ 1707615 w 11521789"/>
              <a:gd name="connsiteY3" fmla="*/ 374574 h 390487"/>
              <a:gd name="connsiteX4" fmla="*/ 0 w 11521789"/>
              <a:gd name="connsiteY4" fmla="*/ 55085 h 3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1789" h="390487">
                <a:moveTo>
                  <a:pt x="11424492" y="0"/>
                </a:moveTo>
                <a:cubicBezTo>
                  <a:pt x="11525479" y="151482"/>
                  <a:pt x="11626467" y="302964"/>
                  <a:pt x="11292289" y="363557"/>
                </a:cubicBezTo>
                <a:cubicBezTo>
                  <a:pt x="10958111" y="424150"/>
                  <a:pt x="9419422" y="363557"/>
                  <a:pt x="9419422" y="363557"/>
                </a:cubicBezTo>
                <a:lnTo>
                  <a:pt x="1707615" y="374574"/>
                </a:lnTo>
                <a:cubicBezTo>
                  <a:pt x="137711" y="323162"/>
                  <a:pt x="68855" y="189123"/>
                  <a:pt x="0" y="55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9C9654B-04BB-1843-9283-CDA3090D0C2A}"/>
              </a:ext>
            </a:extLst>
          </p:cNvPr>
          <p:cNvSpPr/>
          <p:nvPr/>
        </p:nvSpPr>
        <p:spPr>
          <a:xfrm>
            <a:off x="10014858" y="4601362"/>
            <a:ext cx="348342" cy="490254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E0EF8-B919-3C4A-8BFF-2A5B94C66612}"/>
              </a:ext>
            </a:extLst>
          </p:cNvPr>
          <p:cNvSpPr txBox="1"/>
          <p:nvPr/>
        </p:nvSpPr>
        <p:spPr>
          <a:xfrm>
            <a:off x="10092408" y="4270918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B46E8-166C-D84C-B774-478A157A7BCD}"/>
              </a:ext>
            </a:extLst>
          </p:cNvPr>
          <p:cNvSpPr txBox="1"/>
          <p:nvPr/>
        </p:nvSpPr>
        <p:spPr>
          <a:xfrm>
            <a:off x="10092245" y="3810000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9058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9FFF-F7A6-F741-90E1-D19E2C28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vs. Explicit: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F51-F12B-BC4A-8BFB-91E8AE520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Implicit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total number of blocks</a:t>
            </a:r>
          </a:p>
          <a:p>
            <a:r>
              <a:rPr lang="en-US" dirty="0"/>
              <a:t>Implicitly address-order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26878-3CC1-224C-8053-C02ACFF103A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r>
              <a:rPr lang="en-US" dirty="0"/>
              <a:t>Free block payloads store </a:t>
            </a:r>
            <a:r>
              <a:rPr lang="en-US" dirty="0" err="1"/>
              <a:t>prev</a:t>
            </a:r>
            <a:r>
              <a:rPr lang="en-US" dirty="0"/>
              <a:t>/next free block pointers</a:t>
            </a:r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number of </a:t>
            </a:r>
            <a:r>
              <a:rPr lang="en-US" dirty="0">
                <a:solidFill>
                  <a:srgbClr val="0432FF"/>
                </a:solidFill>
              </a:rPr>
              <a:t>free</a:t>
            </a:r>
            <a:r>
              <a:rPr lang="en-US" dirty="0"/>
              <a:t> blocks</a:t>
            </a:r>
          </a:p>
          <a:p>
            <a:r>
              <a:rPr lang="en-US" dirty="0"/>
              <a:t>Can choose block ordering</a:t>
            </a:r>
          </a:p>
        </p:txBody>
      </p:sp>
    </p:spTree>
    <p:extLst>
      <p:ext uri="{BB962C8B-B14F-4D97-AF65-F5344CB8AC3E}">
        <p14:creationId xmlns:p14="http://schemas.microsoft.com/office/powerpoint/2010/main" val="36309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35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690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70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382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426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33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447800"/>
            <a:ext cx="5478137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have enough memory space, but it is fragmented into free blocks sized from earlier requests!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3260315"/>
            <a:ext cx="5478137" cy="1387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We’d like to be able to merge adjacent free blocks back together.</a:t>
            </a:r>
          </a:p>
          <a:p>
            <a:pPr algn="ctr" eaLnBrk="1" hangingPunct="1"/>
            <a:r>
              <a:rPr kumimoji="0" 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2951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right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25304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right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65227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219200"/>
            <a:ext cx="547813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process of combining adjacent free blocks is called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coalescing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2590800"/>
            <a:ext cx="5478137" cy="228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explicit heap allocator, you should coalesce, if possible, when a block is freed. 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You only need to coalesce the most immediate right neighbor.</a:t>
            </a:r>
            <a:endParaRPr kumimoji="0" lang="en-US" sz="2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EF7E1C-1A9C-0540-9688-760FA4BE0A33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49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BF208F7-4A63-1145-AADE-1E203D625FD2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408C365-4F28-A54C-9F85-B7EB85CEE879}"/>
              </a:ext>
            </a:extLst>
          </p:cNvPr>
          <p:cNvSpPr/>
          <p:nvPr/>
        </p:nvSpPr>
        <p:spPr>
          <a:xfrm>
            <a:off x="304802" y="3040560"/>
            <a:ext cx="4190997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016B67-FE64-0D48-8090-1955B6893175}"/>
              </a:ext>
            </a:extLst>
          </p:cNvPr>
          <p:cNvSpPr/>
          <p:nvPr/>
        </p:nvSpPr>
        <p:spPr>
          <a:xfrm>
            <a:off x="4495800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E0F724-7C04-324C-B28D-EFDA0D7A4B24}"/>
              </a:ext>
            </a:extLst>
          </p:cNvPr>
          <p:cNvSpPr/>
          <p:nvPr/>
        </p:nvSpPr>
        <p:spPr>
          <a:xfrm>
            <a:off x="7649496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2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467528-48B8-FA4C-8C7A-0FC20AA30180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E9DE37F-5933-CF4A-8168-9DC7C9BFBEB3}"/>
              </a:ext>
            </a:extLst>
          </p:cNvPr>
          <p:cNvSpPr/>
          <p:nvPr/>
        </p:nvSpPr>
        <p:spPr>
          <a:xfrm>
            <a:off x="304802" y="3040560"/>
            <a:ext cx="4190997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8F0CDA-09F1-704F-8B09-B9E0190D1252}"/>
              </a:ext>
            </a:extLst>
          </p:cNvPr>
          <p:cNvSpPr/>
          <p:nvPr/>
        </p:nvSpPr>
        <p:spPr>
          <a:xfrm>
            <a:off x="4495800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BCA951-ADAC-164C-98BC-44DC44EB8206}"/>
              </a:ext>
            </a:extLst>
          </p:cNvPr>
          <p:cNvSpPr/>
          <p:nvPr/>
        </p:nvSpPr>
        <p:spPr>
          <a:xfrm>
            <a:off x="7649496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B79D40-7AEC-A345-A88A-67B669778F32}"/>
              </a:ext>
            </a:extLst>
          </p:cNvPr>
          <p:cNvGraphicFramePr>
            <a:graphicFrameLocks noGrp="1"/>
          </p:cNvGraphicFramePr>
          <p:nvPr/>
        </p:nvGraphicFramePr>
        <p:xfrm>
          <a:off x="308520" y="498738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3788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716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F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CE2AFEC-507D-F84E-BD41-5CD00F43F300}"/>
              </a:ext>
            </a:extLst>
          </p:cNvPr>
          <p:cNvSpPr/>
          <p:nvPr/>
        </p:nvSpPr>
        <p:spPr>
          <a:xfrm>
            <a:off x="308520" y="5448300"/>
            <a:ext cx="734097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531002-1BF9-1A46-A69A-A923B038E7B7}"/>
              </a:ext>
            </a:extLst>
          </p:cNvPr>
          <p:cNvSpPr/>
          <p:nvPr/>
        </p:nvSpPr>
        <p:spPr>
          <a:xfrm>
            <a:off x="7653214" y="5448300"/>
            <a:ext cx="3127249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1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try to right-coalesce when calling free.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try to right-coalesce when calling free.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Can we avoid always copying/moving data during </a:t>
            </a:r>
            <a:r>
              <a:rPr lang="en-US" dirty="0" err="1">
                <a:solidFill>
                  <a:srgbClr val="C00000"/>
                </a:solidFill>
              </a:rPr>
              <a:t>realloc</a:t>
            </a:r>
            <a:r>
              <a:rPr lang="en-US" dirty="0">
                <a:solidFill>
                  <a:srgbClr val="C00000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our implicit allocator, we didn’t worry much about </a:t>
            </a:r>
            <a:r>
              <a:rPr lang="en-US" b="1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b="1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1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48);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a’s earlier request was too small, so we added padding.  Now they are requesting a larger size we can satisfy with that padding!  So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can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excess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79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F15EC-42B6-EB46-9368-654E8545F0EB}"/>
              </a:ext>
            </a:extLst>
          </p:cNvPr>
          <p:cNvSpPr/>
          <p:nvPr/>
        </p:nvSpPr>
        <p:spPr bwMode="auto">
          <a:xfrm>
            <a:off x="6495362" y="3429000"/>
            <a:ext cx="5466202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we can still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A6ECBDC-9AB2-7C45-8CC1-31C191417BD4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74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960F521-D802-D140-9B74-22B8222DDAAA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01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76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7D15DF4-16D1-FB46-9AC8-7458672CCA26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1653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74BFE1D9-C7E0-4C44-919C-E3D569BE2EA4}"/>
              </a:ext>
            </a:extLst>
          </p:cNvPr>
          <p:cNvSpPr/>
          <p:nvPr/>
        </p:nvSpPr>
        <p:spPr>
          <a:xfrm>
            <a:off x="308810" y="5622516"/>
            <a:ext cx="419100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AC1E1E-2D79-3541-940E-C20ABCE483C1}"/>
              </a:ext>
            </a:extLst>
          </p:cNvPr>
          <p:cNvSpPr/>
          <p:nvPr/>
        </p:nvSpPr>
        <p:spPr>
          <a:xfrm>
            <a:off x="8723026" y="5622516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F0C318-72D0-3149-8B1F-FE6FA0F8A808}"/>
              </a:ext>
            </a:extLst>
          </p:cNvPr>
          <p:cNvSpPr/>
          <p:nvPr/>
        </p:nvSpPr>
        <p:spPr>
          <a:xfrm>
            <a:off x="4495800" y="5622516"/>
            <a:ext cx="419100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46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66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08EE6F0-DB6E-114D-92B6-F32DFC946101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71F3866-1E0D-B642-ABD6-57B0F535F3FD}"/>
              </a:ext>
            </a:extLst>
          </p:cNvPr>
          <p:cNvSpPr/>
          <p:nvPr/>
        </p:nvSpPr>
        <p:spPr>
          <a:xfrm>
            <a:off x="308810" y="5538716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5965B7-8808-A440-AAC5-172C817CA702}"/>
              </a:ext>
            </a:extLst>
          </p:cNvPr>
          <p:cNvSpPr/>
          <p:nvPr/>
        </p:nvSpPr>
        <p:spPr>
          <a:xfrm>
            <a:off x="8723026" y="5538716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424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628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ABFE11EB-208B-6A4F-87B3-7FFD785F8E68}"/>
              </a:ext>
            </a:extLst>
          </p:cNvPr>
          <p:cNvSpPr/>
          <p:nvPr/>
        </p:nvSpPr>
        <p:spPr>
          <a:xfrm>
            <a:off x="308810" y="5538716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D4ADC-1452-5344-94C4-A521A834E74F}"/>
              </a:ext>
            </a:extLst>
          </p:cNvPr>
          <p:cNvSpPr/>
          <p:nvPr/>
        </p:nvSpPr>
        <p:spPr>
          <a:xfrm>
            <a:off x="8723026" y="5538716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83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ABFE11EB-208B-6A4F-87B3-7FFD785F8E68}"/>
              </a:ext>
            </a:extLst>
          </p:cNvPr>
          <p:cNvSpPr/>
          <p:nvPr/>
        </p:nvSpPr>
        <p:spPr>
          <a:xfrm>
            <a:off x="308810" y="5538716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D4ADC-1452-5344-94C4-A521A834E74F}"/>
              </a:ext>
            </a:extLst>
          </p:cNvPr>
          <p:cNvSpPr/>
          <p:nvPr/>
        </p:nvSpPr>
        <p:spPr>
          <a:xfrm>
            <a:off x="8723026" y="5538716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9AB99-5B04-0641-B61D-D12DB8D2035E}"/>
              </a:ext>
            </a:extLst>
          </p:cNvPr>
          <p:cNvSpPr/>
          <p:nvPr/>
        </p:nvSpPr>
        <p:spPr bwMode="auto">
          <a:xfrm>
            <a:off x="6256663" y="2768221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the explicit allocator, note that we can’t have payload less than 16 bytes, so here the only option for the leftover 8 bytes is to use it as padding for the existing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382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5A3758-7137-7146-818D-5AF2886E2044}"/>
              </a:ext>
            </a:extLst>
          </p:cNvPr>
          <p:cNvSpPr/>
          <p:nvPr/>
        </p:nvSpPr>
        <p:spPr>
          <a:xfrm>
            <a:off x="457200" y="3657600"/>
            <a:ext cx="29718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Heap metadata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9F6E6-6FE6-5143-A657-87329D09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11963400" cy="1143000"/>
          </a:xfrm>
        </p:spPr>
        <p:txBody>
          <a:bodyPr/>
          <a:lstStyle/>
          <a:p>
            <a:r>
              <a:rPr lang="en-US" dirty="0"/>
              <a:t>Going beyond: Explicit list w/size 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6509-FDAD-624C-9F5F-0B3CAC551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524000"/>
          </a:xfrm>
        </p:spPr>
        <p:txBody>
          <a:bodyPr/>
          <a:lstStyle/>
          <a:p>
            <a:r>
              <a:rPr lang="en-US" dirty="0"/>
              <a:t>Explicit lists are much faster than implicit lists.</a:t>
            </a:r>
          </a:p>
          <a:p>
            <a:r>
              <a:rPr lang="en-US" dirty="0"/>
              <a:t>However, a first-fit placement policy is still linear in total # of free blocks.</a:t>
            </a:r>
          </a:p>
          <a:p>
            <a:r>
              <a:rPr lang="en-US" dirty="0"/>
              <a:t>What about an explicit free list </a:t>
            </a:r>
            <a:r>
              <a:rPr lang="en-US" b="1" dirty="0"/>
              <a:t>sorted by size</a:t>
            </a:r>
            <a:r>
              <a:rPr lang="en-US" dirty="0"/>
              <a:t> (e.g., as a tree)?</a:t>
            </a:r>
          </a:p>
          <a:p>
            <a:r>
              <a:rPr lang="en-US" dirty="0"/>
              <a:t>What about several explicit free lists </a:t>
            </a:r>
            <a:r>
              <a:rPr lang="en-US" b="1" dirty="0"/>
              <a:t>bucketed by size</a:t>
            </a:r>
            <a:r>
              <a:rPr lang="en-US" dirty="0"/>
              <a:t>? (below)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ADC0BB-35C9-8C46-8FFD-70EAA8A25B2C}"/>
              </a:ext>
            </a:extLst>
          </p:cNvPr>
          <p:cNvGraphicFramePr>
            <a:graphicFrameLocks noGrp="1"/>
          </p:cNvGraphicFramePr>
          <p:nvPr/>
        </p:nvGraphicFramePr>
        <p:xfrm>
          <a:off x="1791753" y="4218623"/>
          <a:ext cx="1447800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30426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25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8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350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46C5EA-6C0C-9844-A2AF-FBF81F9B5D11}"/>
              </a:ext>
            </a:extLst>
          </p:cNvPr>
          <p:cNvSpPr txBox="1"/>
          <p:nvPr/>
        </p:nvSpPr>
        <p:spPr>
          <a:xfrm>
            <a:off x="953062" y="4143688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90B8C-562D-6A47-8E63-B30A988E8E60}"/>
              </a:ext>
            </a:extLst>
          </p:cNvPr>
          <p:cNvSpPr txBox="1"/>
          <p:nvPr/>
        </p:nvSpPr>
        <p:spPr>
          <a:xfrm>
            <a:off x="571255" y="4530418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1BB91-FC5E-134F-9358-92119ECD8DF6}"/>
              </a:ext>
            </a:extLst>
          </p:cNvPr>
          <p:cNvSpPr txBox="1"/>
          <p:nvPr/>
        </p:nvSpPr>
        <p:spPr>
          <a:xfrm>
            <a:off x="953061" y="4960303"/>
            <a:ext cx="801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E0041-8B50-E045-B0CE-A60C362B5EFB}"/>
              </a:ext>
            </a:extLst>
          </p:cNvPr>
          <p:cNvSpPr txBox="1"/>
          <p:nvPr/>
        </p:nvSpPr>
        <p:spPr>
          <a:xfrm>
            <a:off x="783753" y="5335418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jumbo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0D6DF-217B-8348-A938-909762BABFB0}"/>
              </a:ext>
            </a:extLst>
          </p:cNvPr>
          <p:cNvSpPr/>
          <p:nvPr/>
        </p:nvSpPr>
        <p:spPr>
          <a:xfrm>
            <a:off x="4030000" y="341703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3861B0-E2C0-7146-9A07-845B075ABF60}"/>
              </a:ext>
            </a:extLst>
          </p:cNvPr>
          <p:cNvSpPr/>
          <p:nvPr/>
        </p:nvSpPr>
        <p:spPr>
          <a:xfrm>
            <a:off x="5261697" y="3395212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68D96-2E6E-DB4C-B75C-7FA4F27C59C1}"/>
              </a:ext>
            </a:extLst>
          </p:cNvPr>
          <p:cNvSpPr/>
          <p:nvPr/>
        </p:nvSpPr>
        <p:spPr>
          <a:xfrm>
            <a:off x="7368766" y="3370888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2EEDF-B6C2-A345-953C-2F86095B1252}"/>
              </a:ext>
            </a:extLst>
          </p:cNvPr>
          <p:cNvSpPr/>
          <p:nvPr/>
        </p:nvSpPr>
        <p:spPr>
          <a:xfrm>
            <a:off x="9680373" y="338565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C3963-E671-BA4C-8F73-2D7E04778941}"/>
              </a:ext>
            </a:extLst>
          </p:cNvPr>
          <p:cNvSpPr/>
          <p:nvPr/>
        </p:nvSpPr>
        <p:spPr>
          <a:xfrm>
            <a:off x="4377663" y="3945118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475DE-186C-DB49-B139-26ECA623AA37}"/>
              </a:ext>
            </a:extLst>
          </p:cNvPr>
          <p:cNvSpPr/>
          <p:nvPr/>
        </p:nvSpPr>
        <p:spPr>
          <a:xfrm>
            <a:off x="7747006" y="3993520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7A0617-837E-C249-AE6A-0AEA7E4F83C3}"/>
              </a:ext>
            </a:extLst>
          </p:cNvPr>
          <p:cNvSpPr/>
          <p:nvPr/>
        </p:nvSpPr>
        <p:spPr>
          <a:xfrm>
            <a:off x="8796339" y="3985275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F3B4-7403-4149-B2BA-FB12CA73BAB8}"/>
              </a:ext>
            </a:extLst>
          </p:cNvPr>
          <p:cNvSpPr/>
          <p:nvPr/>
        </p:nvSpPr>
        <p:spPr>
          <a:xfrm>
            <a:off x="5609359" y="4441796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288A4-ED90-7F46-80A5-71A78F84463F}"/>
              </a:ext>
            </a:extLst>
          </p:cNvPr>
          <p:cNvSpPr/>
          <p:nvPr/>
        </p:nvSpPr>
        <p:spPr>
          <a:xfrm>
            <a:off x="10248409" y="4446054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1024FD-4138-1943-9AF1-E00B8932DB04}"/>
              </a:ext>
            </a:extLst>
          </p:cNvPr>
          <p:cNvSpPr/>
          <p:nvPr/>
        </p:nvSpPr>
        <p:spPr>
          <a:xfrm>
            <a:off x="3681905" y="5616827"/>
            <a:ext cx="38549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9687D7-26E5-5842-B79E-C5E950E5B858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78639" y="4191027"/>
            <a:ext cx="1399024" cy="60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9FA3CA-4307-7E47-97B8-876E39FC21DA}"/>
              </a:ext>
            </a:extLst>
          </p:cNvPr>
          <p:cNvSpPr txBox="1"/>
          <p:nvPr/>
        </p:nvSpPr>
        <p:spPr>
          <a:xfrm>
            <a:off x="10570134" y="3048000"/>
            <a:ext cx="139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Heap memory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DFDEE1-E2D1-CE46-A393-901639190D3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261697" y="4239429"/>
            <a:ext cx="24853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077A1A-8869-604F-86AC-8B9E907F3EFE}"/>
              </a:ext>
            </a:extLst>
          </p:cNvPr>
          <p:cNvCxnSpPr>
            <a:cxnSpLocks/>
          </p:cNvCxnSpPr>
          <p:nvPr/>
        </p:nvCxnSpPr>
        <p:spPr>
          <a:xfrm flipV="1">
            <a:off x="5271165" y="4078308"/>
            <a:ext cx="2485309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328AA1-4D22-7C4F-845D-C8C27985C943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631040" y="4231184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70BD0-BCEC-A744-8CFE-8FA92C7A81EA}"/>
              </a:ext>
            </a:extLst>
          </p:cNvPr>
          <p:cNvCxnSpPr>
            <a:cxnSpLocks/>
          </p:cNvCxnSpPr>
          <p:nvPr/>
        </p:nvCxnSpPr>
        <p:spPr>
          <a:xfrm flipH="1">
            <a:off x="8631040" y="4100408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D12646-D4D4-0C40-944B-79BD333931B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716428" y="3616796"/>
            <a:ext cx="1963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8F2181-77F5-074C-BB91-5816A6396B9F}"/>
              </a:ext>
            </a:extLst>
          </p:cNvPr>
          <p:cNvCxnSpPr>
            <a:cxnSpLocks/>
          </p:cNvCxnSpPr>
          <p:nvPr/>
        </p:nvCxnSpPr>
        <p:spPr>
          <a:xfrm flipH="1" flipV="1">
            <a:off x="7716428" y="3477462"/>
            <a:ext cx="1982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3F226F9-1508-534C-AF87-6F263B3BDA02}"/>
              </a:ext>
            </a:extLst>
          </p:cNvPr>
          <p:cNvCxnSpPr>
            <a:cxnSpLocks/>
          </p:cNvCxnSpPr>
          <p:nvPr/>
        </p:nvCxnSpPr>
        <p:spPr>
          <a:xfrm>
            <a:off x="5609359" y="3668318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335D31-95F6-074A-8CAC-7B412ACF7C3D}"/>
              </a:ext>
            </a:extLst>
          </p:cNvPr>
          <p:cNvCxnSpPr>
            <a:cxnSpLocks/>
          </p:cNvCxnSpPr>
          <p:nvPr/>
        </p:nvCxnSpPr>
        <p:spPr>
          <a:xfrm flipH="1" flipV="1">
            <a:off x="5609359" y="3528983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2545D32-B5F9-DD4A-AA06-BEF116CF193C}"/>
              </a:ext>
            </a:extLst>
          </p:cNvPr>
          <p:cNvCxnSpPr>
            <a:cxnSpLocks/>
          </p:cNvCxnSpPr>
          <p:nvPr/>
        </p:nvCxnSpPr>
        <p:spPr>
          <a:xfrm>
            <a:off x="4377662" y="370542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5CEDA6D-7E01-B442-82B8-0BC09ED131C3}"/>
              </a:ext>
            </a:extLst>
          </p:cNvPr>
          <p:cNvCxnSpPr>
            <a:cxnSpLocks/>
          </p:cNvCxnSpPr>
          <p:nvPr/>
        </p:nvCxnSpPr>
        <p:spPr>
          <a:xfrm flipH="1" flipV="1">
            <a:off x="4377662" y="3566088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E532D3-74DB-A642-81D8-BA4D73171B35}"/>
              </a:ext>
            </a:extLst>
          </p:cNvPr>
          <p:cNvCxnSpPr>
            <a:cxnSpLocks/>
          </p:cNvCxnSpPr>
          <p:nvPr/>
        </p:nvCxnSpPr>
        <p:spPr>
          <a:xfrm>
            <a:off x="7368766" y="5059502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3B405B-4BFE-EB47-B082-41A12CCE6C2D}"/>
              </a:ext>
            </a:extLst>
          </p:cNvPr>
          <p:cNvCxnSpPr>
            <a:cxnSpLocks/>
          </p:cNvCxnSpPr>
          <p:nvPr/>
        </p:nvCxnSpPr>
        <p:spPr>
          <a:xfrm flipH="1" flipV="1">
            <a:off x="7368766" y="4920168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B7AF164-C50B-3649-BFEE-CDD65DCCB8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978639" y="3662944"/>
            <a:ext cx="1051361" cy="68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DF07433-AA5A-8D49-91C4-C3AB20AC879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971800" y="4956650"/>
            <a:ext cx="2637559" cy="102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276C21-BB90-0141-984F-FB27822E114C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978639" y="5471504"/>
            <a:ext cx="703266" cy="660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DDE8A2D-D500-C44B-9607-C83D27A0CFF0}"/>
              </a:ext>
            </a:extLst>
          </p:cNvPr>
          <p:cNvSpPr txBox="1"/>
          <p:nvPr/>
        </p:nvSpPr>
        <p:spPr>
          <a:xfrm>
            <a:off x="8817519" y="6042819"/>
            <a:ext cx="3190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Read B&amp;O Section 9.9.14!</a:t>
            </a:r>
          </a:p>
        </p:txBody>
      </p:sp>
    </p:spTree>
    <p:extLst>
      <p:ext uri="{BB962C8B-B14F-4D97-AF65-F5344CB8AC3E}">
        <p14:creationId xmlns:p14="http://schemas.microsoft.com/office/powerpoint/2010/main" val="31060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/>
      <p:bldP spid="5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6773-CDDB-8C47-B862-0070C5D8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wild: </a:t>
            </a:r>
            <a:r>
              <a:rPr lang="en-US" dirty="0" err="1"/>
              <a:t>glibc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3E65-CBC1-0943-AB38-D5BA1532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1252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https://sourceware.org/glibc/wiki/MallocInternals</a:t>
            </a:r>
            <a:r>
              <a:rPr lang="en-US" dirty="0"/>
              <a:t>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1E4267B-AF8A-4047-AAF7-D6F32C453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r="-118"/>
          <a:stretch/>
        </p:blipFill>
        <p:spPr>
          <a:xfrm>
            <a:off x="95918" y="1886953"/>
            <a:ext cx="12084050" cy="4330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EA12A-321C-DC4C-9262-4AD9F8625512}"/>
              </a:ext>
            </a:extLst>
          </p:cNvPr>
          <p:cNvSpPr txBox="1"/>
          <p:nvPr/>
        </p:nvSpPr>
        <p:spPr>
          <a:xfrm>
            <a:off x="3386958" y="6227011"/>
            <a:ext cx="465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Footer/Boundary tag (see textbook)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DBDAC2-17E7-9D41-AF28-AB311845797F}"/>
              </a:ext>
            </a:extLst>
          </p:cNvPr>
          <p:cNvCxnSpPr/>
          <p:nvPr/>
        </p:nvCxnSpPr>
        <p:spPr>
          <a:xfrm flipV="1">
            <a:off x="7315200" y="5562600"/>
            <a:ext cx="685800" cy="65505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14:cNvPr>
              <p14:cNvContentPartPr/>
              <p14:nvPr/>
            </p14:nvContentPartPr>
            <p14:xfrm>
              <a:off x="7631640" y="2610000"/>
              <a:ext cx="3895560" cy="276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22280" y="2600640"/>
                <a:ext cx="3914280" cy="27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0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Explicit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like in implicit (size, status in-use or free) – you can copy from your implicit version</a:t>
            </a:r>
          </a:p>
          <a:p>
            <a:r>
              <a:rPr lang="en-US" b="1" dirty="0"/>
              <a:t>Must have </a:t>
            </a:r>
            <a:r>
              <a:rPr lang="en-US" dirty="0"/>
              <a:t>an explicit free list managed as a doubly-linked list, using the first 16 bytes of each free block’s payload for next/</a:t>
            </a:r>
            <a:r>
              <a:rPr lang="en-US" dirty="0" err="1"/>
              <a:t>prev</a:t>
            </a:r>
            <a:r>
              <a:rPr lang="en-US" dirty="0"/>
              <a:t> pointers.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explicit list of free blocks.</a:t>
            </a:r>
          </a:p>
          <a:p>
            <a:r>
              <a:rPr lang="en-US" b="1" dirty="0"/>
              <a:t>Must </a:t>
            </a:r>
            <a:r>
              <a:rPr lang="en-US" dirty="0"/>
              <a:t>coalesce a free block in free() whenever possible with its immediate right neighbor.</a:t>
            </a:r>
          </a:p>
          <a:p>
            <a:r>
              <a:rPr lang="en-US" b="1" dirty="0"/>
              <a:t>Must</a:t>
            </a:r>
            <a:r>
              <a:rPr lang="en-US" dirty="0"/>
              <a:t> do in-place </a:t>
            </a:r>
            <a:r>
              <a:rPr lang="en-US" dirty="0" err="1"/>
              <a:t>realloc</a:t>
            </a:r>
            <a:r>
              <a:rPr lang="en-US" dirty="0"/>
              <a:t> when possible.  Even if an in-place </a:t>
            </a:r>
            <a:r>
              <a:rPr lang="en-US" dirty="0" err="1"/>
              <a:t>realloc</a:t>
            </a:r>
            <a:r>
              <a:rPr lang="en-US" dirty="0"/>
              <a:t> is not possible, you should still absorb adjacent right free blocks as much as possible until you either can </a:t>
            </a:r>
            <a:r>
              <a:rPr lang="en-US" dirty="0" err="1"/>
              <a:t>realloc</a:t>
            </a:r>
            <a:r>
              <a:rPr lang="en-US" dirty="0"/>
              <a:t> in place or can no longer absorb and must </a:t>
            </a:r>
            <a:r>
              <a:rPr lang="en-US" dirty="0" err="1"/>
              <a:t>realloc</a:t>
            </a:r>
            <a:r>
              <a:rPr lang="en-US" dirty="0"/>
              <a:t> elsewhere.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762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DEC2-4908-1140-8010-8DF23E76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A9D09-4284-AA4F-A994-8E4F38B20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10515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Read B&amp;O textbook.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Offers some starting tips for implementing your heap allocators.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 sure to cite any design ideas you discover.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Honor Code/collaboration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non-textbook code is off-limits.</a:t>
            </a:r>
          </a:p>
          <a:p>
            <a:r>
              <a:rPr lang="en-US" dirty="0"/>
              <a:t>Please do not discuss discuss code-level specifics with others.</a:t>
            </a:r>
          </a:p>
          <a:p>
            <a:r>
              <a:rPr lang="en-US" dirty="0"/>
              <a:t>Your code should be designed, written, and debugged by you independently.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Helper Hours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will provide good debugging techniques and strategies!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and discuss design tradeoffs!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69164-1521-5B49-85BE-B2DCA270FC67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</p:spTree>
    <p:extLst>
      <p:ext uri="{BB962C8B-B14F-4D97-AF65-F5344CB8AC3E}">
        <p14:creationId xmlns:p14="http://schemas.microsoft.com/office/powerpoint/2010/main" val="29066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16982</TotalTime>
  <Words>3891</Words>
  <Application>Microsoft Macintosh PowerPoint</Application>
  <PresentationFormat>Widescreen</PresentationFormat>
  <Paragraphs>1065</Paragraphs>
  <Slides>49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Andale Mono</vt:lpstr>
      <vt:lpstr>Arial</vt:lpstr>
      <vt:lpstr>Calibri</vt:lpstr>
      <vt:lpstr>Consolas</vt:lpstr>
      <vt:lpstr>Tahoma</vt:lpstr>
      <vt:lpstr>Verdana</vt:lpstr>
      <vt:lpstr>Wingdings</vt:lpstr>
      <vt:lpstr>Default Design</vt:lpstr>
      <vt:lpstr>CS107, Lecture 22 Managing The Heap, Take II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Explicit Free List Allocator</vt:lpstr>
      <vt:lpstr>Explicit Free List: List Design</vt:lpstr>
      <vt:lpstr>Explicit free list design</vt:lpstr>
      <vt:lpstr>Implicit vs. Explicit: So Far</vt:lpstr>
      <vt:lpstr>Revisiting Our Goals</vt:lpstr>
      <vt:lpstr>Revisiting Our Goals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Practice 1: Explicit (coalesce)</vt:lpstr>
      <vt:lpstr>Practice 1: Explicit (coalesce)</vt:lpstr>
      <vt:lpstr>Revisiting Our Goals</vt:lpstr>
      <vt:lpstr>Revisiting Our Goals</vt:lpstr>
      <vt:lpstr>Realloc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Practice 1: Explicit (realloc)</vt:lpstr>
      <vt:lpstr>Practice 1: Explicit (realloc)</vt:lpstr>
      <vt:lpstr>Practice 2: Explicit (realloc)</vt:lpstr>
      <vt:lpstr>Practice 2: Explicit (realloc)</vt:lpstr>
      <vt:lpstr>Practice 3: Explicit (realloc)</vt:lpstr>
      <vt:lpstr>Practice 3: Explicit (realloc)</vt:lpstr>
      <vt:lpstr>Practice 3: Explicit (realloc)</vt:lpstr>
      <vt:lpstr>Going beyond: Explicit list w/size buckets</vt:lpstr>
      <vt:lpstr>In the wild: glibc allocator</vt:lpstr>
      <vt:lpstr>Final Assignment: Explicit Allocator</vt:lpstr>
      <vt:lpstr>Final Project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1954</cp:revision>
  <cp:lastPrinted>2024-11-12T20:35:47Z</cp:lastPrinted>
  <dcterms:created xsi:type="dcterms:W3CDTF">2008-06-28T20:57:21Z</dcterms:created>
  <dcterms:modified xsi:type="dcterms:W3CDTF">2025-11-10T00:29:27Z</dcterms:modified>
</cp:coreProperties>
</file>