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1062" r:id="rId3"/>
    <p:sldId id="1063" r:id="rId4"/>
    <p:sldId id="1064" r:id="rId5"/>
    <p:sldId id="1065" r:id="rId6"/>
    <p:sldId id="1066" r:id="rId7"/>
    <p:sldId id="1068" r:id="rId8"/>
    <p:sldId id="1070" r:id="rId9"/>
    <p:sldId id="1071" r:id="rId10"/>
    <p:sldId id="1133" r:id="rId11"/>
    <p:sldId id="1072" r:id="rId12"/>
    <p:sldId id="1083" r:id="rId13"/>
    <p:sldId id="1131" r:id="rId14"/>
    <p:sldId id="1118" r:id="rId15"/>
    <p:sldId id="1117" r:id="rId16"/>
    <p:sldId id="1089" r:id="rId17"/>
    <p:sldId id="1073" r:id="rId18"/>
    <p:sldId id="1094" r:id="rId19"/>
    <p:sldId id="1096" r:id="rId20"/>
    <p:sldId id="1129" r:id="rId21"/>
    <p:sldId id="1130" r:id="rId22"/>
    <p:sldId id="1098" r:id="rId23"/>
    <p:sldId id="1099" r:id="rId24"/>
    <p:sldId id="1102" r:id="rId25"/>
    <p:sldId id="1132" r:id="rId26"/>
    <p:sldId id="1116" r:id="rId27"/>
    <p:sldId id="1119" r:id="rId28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Optimization" id="{FBD55031-DED5-9445-8340-34E75A703C74}">
          <p14:sldIdLst>
            <p14:sldId id="1062"/>
            <p14:sldId id="1063"/>
            <p14:sldId id="1064"/>
            <p14:sldId id="1065"/>
            <p14:sldId id="1066"/>
            <p14:sldId id="1068"/>
            <p14:sldId id="1070"/>
            <p14:sldId id="1071"/>
            <p14:sldId id="1133"/>
            <p14:sldId id="1072"/>
            <p14:sldId id="1083"/>
            <p14:sldId id="1131"/>
            <p14:sldId id="1118"/>
            <p14:sldId id="1117"/>
            <p14:sldId id="1089"/>
            <p14:sldId id="1073"/>
            <p14:sldId id="1094"/>
            <p14:sldId id="1096"/>
            <p14:sldId id="1129"/>
            <p14:sldId id="1130"/>
            <p14:sldId id="1098"/>
            <p14:sldId id="1099"/>
            <p14:sldId id="1102"/>
            <p14:sldId id="1132"/>
            <p14:sldId id="1116"/>
            <p14:sldId id="1119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9300"/>
    <a:srgbClr val="D62ED6"/>
    <a:srgbClr val="008000"/>
    <a:srgbClr val="4472C4"/>
    <a:srgbClr val="F8F8F8"/>
    <a:srgbClr val="D27BD6"/>
    <a:srgbClr val="942092"/>
    <a:srgbClr val="FF99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 autoAdjust="0"/>
    <p:restoredTop sz="86842" autoAdjust="0"/>
  </p:normalViewPr>
  <p:slideViewPr>
    <p:cSldViewPr>
      <p:cViewPr varScale="1">
        <p:scale>
          <a:sx n="76" d="100"/>
          <a:sy n="76" d="100"/>
        </p:scale>
        <p:origin x="200" y="7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0803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74788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67223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33104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overflow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7378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86308/discussion/730614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cc.gnu.org/onlinedocs/gcc/Optimize-Option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24</a:t>
            </a:r>
            <a:br>
              <a:rPr lang="en-US" dirty="0"/>
            </a:br>
            <a:r>
              <a:rPr lang="en-US" sz="3400" dirty="0"/>
              <a:t>Optimization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4191000"/>
            <a:ext cx="9525000" cy="1524000"/>
          </a:xfrm>
        </p:spPr>
        <p:txBody>
          <a:bodyPr/>
          <a:lstStyle/>
          <a:p>
            <a:r>
              <a:rPr lang="en-US" dirty="0"/>
              <a:t>Reading: B&amp;O 5</a:t>
            </a:r>
          </a:p>
          <a:p>
            <a:r>
              <a:rPr lang="en-US" sz="2400" dirty="0">
                <a:hlinkClick r:id="rId3"/>
              </a:rPr>
              <a:t>Ed Discussion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A366D-A4A6-1B46-BA88-AD6CBE62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9B36C-E5D1-2147-B1CD-D6D4C2E17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Optimization is the task of making your program more efficient in </a:t>
            </a:r>
            <a:r>
              <a:rPr lang="en-US" b="1" dirty="0">
                <a:solidFill>
                  <a:srgbClr val="008000"/>
                </a:solidFill>
              </a:rPr>
              <a:t>space</a:t>
            </a:r>
            <a:r>
              <a:rPr lang="en-US" dirty="0"/>
              <a:t> and  </a:t>
            </a:r>
            <a:r>
              <a:rPr lang="en-US" b="1" dirty="0">
                <a:solidFill>
                  <a:srgbClr val="FF0000"/>
                </a:solidFill>
              </a:rPr>
              <a:t>time</a:t>
            </a:r>
            <a:r>
              <a:rPr lang="en-US" dirty="0"/>
              <a:t>.  You’ve studied Big-O notation in prerequisite courses, so you know something about efficiency already!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0432FF"/>
                </a:solidFill>
              </a:rPr>
              <a:t>Targeted</a:t>
            </a:r>
            <a:r>
              <a:rPr lang="en-US" dirty="0"/>
              <a:t> and </a:t>
            </a:r>
            <a:r>
              <a:rPr lang="en-US" b="1" dirty="0">
                <a:solidFill>
                  <a:srgbClr val="0432FF"/>
                </a:solidFill>
              </a:rPr>
              <a:t>intentional</a:t>
            </a:r>
            <a:r>
              <a:rPr lang="en-US" dirty="0"/>
              <a:t> optimizations designed to alleviate true bottlenecks can result in huge speed and memory gains. 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But it’s important to prioritize optimizations that really make an impact.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27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E2723-29DC-1C47-8D8B-7B691504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7559-A195-2441-B951-A255F4F78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605" lvl="1" indent="0">
              <a:buNone/>
            </a:pPr>
            <a:r>
              <a:rPr lang="en-US" sz="2800" dirty="0"/>
              <a:t>Most of what you need to do with optimization can be summarized this way:</a:t>
            </a:r>
          </a:p>
          <a:p>
            <a:pPr marL="14605" lvl="1" indent="0">
              <a:buNone/>
            </a:pPr>
            <a:endParaRPr lang="en-US" sz="2800" dirty="0"/>
          </a:p>
          <a:p>
            <a:pPr marL="471805" lvl="1" indent="-457200">
              <a:buAutoNum type="arabicParenR"/>
            </a:pPr>
            <a:r>
              <a:rPr lang="en-US" sz="2800" dirty="0"/>
              <a:t>If you’re doing something infrequently, and only on small inputs, do whatever is simplest to code, understand, read, and debug.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If you’re doing something often or on big inputs, make the primary algorithm’s Big-O cost reasonably low.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Let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sz="2800" dirty="0"/>
              <a:t> work its magic from there.</a:t>
            </a:r>
          </a:p>
          <a:p>
            <a:pPr marL="471805" lvl="1" indent="-457200">
              <a:buAutoNum type="arabicParenR"/>
            </a:pPr>
            <a:r>
              <a:rPr lang="en-US" sz="2800" dirty="0"/>
              <a:t>Optimize explicitly as a last resort.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1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60C8-53DB-124A-8E86-17D910A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/>
              <a:t>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511-4B1E-2C48-84AE-4FD675B56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715000"/>
          </a:xfrm>
        </p:spPr>
        <p:txBody>
          <a:bodyPr/>
          <a:lstStyle/>
          <a:p>
            <a:pPr marL="357505" lvl="1"/>
            <a:r>
              <a:rPr lang="en-US" dirty="0"/>
              <a:t>Today, we’ll be comparing two levels of optimization in the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/>
              <a:t> compiler:</a:t>
            </a:r>
          </a:p>
          <a:p>
            <a:pPr marL="638493"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–O0  // mostly just literal translation of C</a:t>
            </a:r>
          </a:p>
          <a:p>
            <a:pPr marL="638493"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–O2  // enable nearly all reasonable optimizations </a:t>
            </a:r>
          </a:p>
          <a:p>
            <a:pPr marL="638493" lvl="2"/>
            <a:r>
              <a:rPr lang="en-US" dirty="0"/>
              <a:t>(we also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–Og</a:t>
            </a:r>
            <a:r>
              <a:rPr lang="en-US" dirty="0"/>
              <a:t>, which is like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–O0</a:t>
            </a:r>
            <a:r>
              <a:rPr lang="en-US" dirty="0"/>
              <a:t>, but it’s more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gdb</a:t>
            </a:r>
            <a:r>
              <a:rPr lang="en-US" dirty="0"/>
              <a:t>-friendly)</a:t>
            </a:r>
          </a:p>
          <a:p>
            <a:pPr marL="586105" lvl="2" indent="0">
              <a:buNone/>
            </a:pPr>
            <a:endParaRPr lang="en-US" dirty="0"/>
          </a:p>
          <a:p>
            <a:pPr marL="357505" lvl="1"/>
            <a:r>
              <a:rPr lang="en-US" dirty="0"/>
              <a:t>There are other custom and more aggressive levels of optimization, e.g.:</a:t>
            </a:r>
          </a:p>
          <a:p>
            <a:pPr marL="638493"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-O3     // more aggressive than O2, trade size for speed</a:t>
            </a:r>
          </a:p>
          <a:p>
            <a:pPr marL="638493"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// optimize for code size</a:t>
            </a:r>
          </a:p>
          <a:p>
            <a:pPr marL="638493"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Ofast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disregard standards compliance (!!)</a:t>
            </a:r>
          </a:p>
          <a:p>
            <a:pPr marL="409893" lvl="2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7505" lvl="1"/>
            <a:r>
              <a:rPr lang="en-US" dirty="0"/>
              <a:t>Optimizations may target one or more of: </a:t>
            </a:r>
          </a:p>
          <a:p>
            <a:pPr marL="814705" lvl="2"/>
            <a:r>
              <a:rPr lang="en-US" dirty="0"/>
              <a:t>static instruction count</a:t>
            </a:r>
          </a:p>
          <a:p>
            <a:pPr marL="814705" lvl="2"/>
            <a:r>
              <a:rPr lang="en-US" dirty="0"/>
              <a:t>dynamic instruction count, which translates to cycle count and execution time</a:t>
            </a:r>
          </a:p>
          <a:p>
            <a:pPr marL="814705" lvl="2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7505" lvl="1"/>
            <a:r>
              <a:rPr lang="en-US" dirty="0">
                <a:latin typeface="Source Sans Pro "/>
                <a:cs typeface="Consolas" panose="020B0609020204030204" pitchFamily="49" charset="0"/>
              </a:rPr>
              <a:t>Exhaustive list of optimization-drive </a:t>
            </a:r>
            <a:r>
              <a:rPr lang="en-US" dirty="0" err="1">
                <a:latin typeface="Source Sans Pro "/>
                <a:cs typeface="Consolas" panose="020B0609020204030204" pitchFamily="49" charset="0"/>
              </a:rPr>
              <a:t>gcc</a:t>
            </a:r>
            <a:r>
              <a:rPr lang="en-US" dirty="0">
                <a:latin typeface="Source Sans Pro "/>
                <a:cs typeface="Consolas" panose="020B0609020204030204" pitchFamily="49" charset="0"/>
              </a:rPr>
              <a:t> flags is </a:t>
            </a:r>
            <a:r>
              <a:rPr lang="en-US" dirty="0">
                <a:latin typeface="Source Sans Pro "/>
                <a:cs typeface="Consolas" panose="020B0609020204030204" pitchFamily="49" charset="0"/>
                <a:hlinkClick r:id="rId2"/>
              </a:rPr>
              <a:t>right here</a:t>
            </a:r>
            <a:r>
              <a:rPr lang="en-US" dirty="0">
                <a:latin typeface="Source Sans Pro "/>
                <a:cs typeface="Consolas" panose="020B0609020204030204" pitchFamily="49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0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875A-0A5F-154A-8B30-ADBFC635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Matrix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ECCC4-8EA5-D64B-A391-F5E594CA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-44132">
              <a:buNone/>
            </a:pPr>
            <a:r>
              <a:rPr lang="en-US" dirty="0">
                <a:cs typeface="Consolas" panose="020B0609020204030204" pitchFamily="49" charset="0"/>
              </a:rPr>
              <a:t>Here’s your standard matrix multiply, a triply-nested for loop:</a:t>
            </a:r>
          </a:p>
          <a:p>
            <a:pPr marL="413068" lvl="2" indent="0"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void mmm(double a[][DIM], double b[][DIM], double c[][DIM],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n) {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&lt; n;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j = 0; j &lt; n;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j++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k = 0; k &lt; n; k++) {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c[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][j] += a[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][k] * b[k][j];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757555" lvl="3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6C5B5F-901A-1E4D-998A-BE4B5E3B6640}"/>
              </a:ext>
            </a:extLst>
          </p:cNvPr>
          <p:cNvSpPr/>
          <p:nvPr/>
        </p:nvSpPr>
        <p:spPr bwMode="auto">
          <a:xfrm>
            <a:off x="152400" y="5429070"/>
            <a:ext cx="56388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	// -O0 (no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optimization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1.32M 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50^2: cycles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10.61M 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18.09M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F466A-12C9-4446-BF51-D6F4FEB06BF2}"/>
              </a:ext>
            </a:extLst>
          </p:cNvPr>
          <p:cNvSpPr/>
          <p:nvPr/>
        </p:nvSpPr>
        <p:spPr bwMode="auto">
          <a:xfrm>
            <a:off x="5867400" y="5429070"/>
            <a:ext cx="6096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275907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./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mult_opt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// -O2 (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optimization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25^2: cycles 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0.19M (</a:t>
            </a:r>
            <a:r>
              <a:rPr lang="fr-F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 50^2: cycles 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2.04M (</a:t>
            </a:r>
            <a:r>
              <a:rPr lang="fr-F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lvl="1" indent="-156845" algn="l"/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matrix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100^2: cycles  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13.92M (</a:t>
            </a:r>
            <a:r>
              <a:rPr lang="fr-F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</a:t>
            </a:r>
            <a:r>
              <a:rPr lang="fr-F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7AE9-CF2C-5E49-A32F-333FC7BD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C14F-C577-8B48-A6B9-11FAEF7AA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  <a:p>
            <a:r>
              <a:rPr lang="en-US" dirty="0"/>
              <a:t>Common Sub-expression Elimination</a:t>
            </a:r>
          </a:p>
          <a:p>
            <a:r>
              <a:rPr lang="en-US" dirty="0"/>
              <a:t>Dead Code</a:t>
            </a:r>
          </a:p>
          <a:p>
            <a:r>
              <a:rPr lang="en-US" dirty="0"/>
              <a:t>Strength Reduction</a:t>
            </a:r>
          </a:p>
          <a:p>
            <a:r>
              <a:rPr lang="en-US" dirty="0"/>
              <a:t>Code Motion</a:t>
            </a:r>
          </a:p>
          <a:p>
            <a:r>
              <a:rPr lang="en-US" dirty="0"/>
              <a:t>Tail Recursion</a:t>
            </a:r>
          </a:p>
          <a:p>
            <a:r>
              <a:rPr lang="en-US" dirty="0"/>
              <a:t>Loop Unrolling</a:t>
            </a:r>
          </a:p>
        </p:txBody>
      </p:sp>
    </p:spTree>
    <p:extLst>
      <p:ext uri="{BB962C8B-B14F-4D97-AF65-F5344CB8AC3E}">
        <p14:creationId xmlns:p14="http://schemas.microsoft.com/office/powerpoint/2010/main" val="389469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Constant Folding</a:t>
            </a:r>
            <a:r>
              <a:rPr lang="en-US" dirty="0"/>
              <a:t> pre-calculates constants at compile time whenever possible.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seconds = 60 * 60 * 24 *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n_days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722804-CFF3-0CD5-1D09-0F49C5918671}"/>
              </a:ext>
            </a:extLst>
          </p:cNvPr>
          <p:cNvSpPr txBox="1">
            <a:spLocks/>
          </p:cNvSpPr>
          <p:nvPr/>
        </p:nvSpPr>
        <p:spPr bwMode="auto">
          <a:xfrm>
            <a:off x="162697" y="3733800"/>
            <a:ext cx="11811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fold(int param) {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 </a:t>
            </a:r>
            <a:r>
              <a:rPr lang="en-US" sz="20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en-US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[5];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a = 0x107;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b = a * </a:t>
            </a:r>
            <a:r>
              <a:rPr lang="en-US" sz="20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20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en-US" sz="20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c = sqrt(2.0);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a * param + (a + 0x15 / c +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("Hello") * b - 0x37) / 4;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7526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324100" y="1219200"/>
            <a:ext cx="7543800" cy="54834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00000000000011b9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11b9:	55                   	push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11ba:	48 89 e5             	mov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11bd:	41 54                	push   %r12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11bf:	53                   	push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11c0:	48 83 </a:t>
            </a:r>
            <a:r>
              <a:rPr lang="en-US" sz="9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30          	sub    $0x30,%rsp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11c4:	89 7d cc             	mov    %edi,-0x34(%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11c7:	c7 45 </a:t>
            </a:r>
            <a:r>
              <a:rPr lang="en-US" sz="900" b="1" dirty="0" err="1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07 01 00 00 	</a:t>
            </a:r>
            <a:r>
              <a:rPr lang="en-US" sz="900" b="1" dirty="0" err="1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$0x107,-0x14(%</a:t>
            </a:r>
            <a:r>
              <a:rPr lang="en-US" sz="900" b="1" dirty="0" err="1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D62ED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11ce:	8b 45 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11d1:	48 98                	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cltq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11d3:	89 c2                	mov    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11d5:	89 d0                	mov    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11d7:	c1 e0 02             	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shl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$0x2,%eax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11da:	01 d0                	add    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solidFill>
                <a:srgbClr val="FF93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11dc:	89 45 e8             	mov    %eax,-0x18(%</a:t>
            </a:r>
            <a:r>
              <a:rPr lang="en-US" sz="900" b="1" dirty="0" err="1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FF93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11df:	48 8b 05 2a 0e 00 00 	mov    0xe2a(%rip),%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# 2010 &lt;_IO_stdin_used+0x10&gt;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11e6:	66 48 0f 6e c0       	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%rax,%xmm0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11eb:	e8 b0 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fe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ff ff       	call   10a0 &lt;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sqrt@plt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11f0:	f2 0f 2c c0          	cvttsd2si %xmm0,%eax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11f4:	89 45 e4             	mov    %eax,-0x1c(%</a:t>
            </a:r>
            <a:r>
              <a:rPr lang="en-US" sz="9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11f7:	8b 45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11fa:	0f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af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45 cc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-0x34(%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11fe:	41 89 c4             	mov    %eax,%r12d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1201:	b8 15 00 00 00       	mov    $0x15,%eax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1206:	99      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cltd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1207:	f7 7d e4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idivl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-0x1c(%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120a:	89 c2                	mov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120c:	8b 45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120f:	01 d0                	add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1211:	48 63 d8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movslq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1214:	48 8d 05 ed 0d 00 00 	lea    0xded(%rip),%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2008 &lt;_IO_stdin_used+0x8&gt;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121b:	48 89 c7             	mov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121e:	e8 1d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ff ff       	call   1040 &lt;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strlen@plt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1223:	8b 55 e8             	mov    -0x18(%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1226:	48 63 d2   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movslq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1229:	48 0f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af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c2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122d:	48 01 d8             	add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1230:	48 83 e8 37          	sub    $0x37,%rax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1234:	48 c1 e8 02          	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shr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$0x2,%rax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1238:	44 01 e0             	add    %r12d,%eax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123b:	48 83 c4 30          	add    $0x30,%rsp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123f:	5b                   	pop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1240:	41 5c                	pop    %r12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1242:	5d                   	pop    %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1243:	c3                   	ret</a:t>
            </a:r>
          </a:p>
        </p:txBody>
      </p:sp>
    </p:spTree>
    <p:extLst>
      <p:ext uri="{BB962C8B-B14F-4D97-AF65-F5344CB8AC3E}">
        <p14:creationId xmlns:p14="http://schemas.microsoft.com/office/powerpoint/2010/main" val="368148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895600" y="1447800"/>
            <a:ext cx="6858000" cy="3657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00000000000011b0 &lt;fold&gt;: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11b0:   69 c7 07 01 00 00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imul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$0x107,%edi,%eax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11b6:   05 a5 06 00 00          add    $0x6a5,%eax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11bb:   c3                 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3F542-1D3E-154B-BDBE-3525D74B4BA9}"/>
              </a:ext>
            </a:extLst>
          </p:cNvPr>
          <p:cNvSpPr txBox="1"/>
          <p:nvPr/>
        </p:nvSpPr>
        <p:spPr>
          <a:xfrm>
            <a:off x="152400" y="5715000"/>
            <a:ext cx="1158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/>
              <a:t>What is the consequence of this for you as a programmer? What should you do differently or the same knowing that compilers can do this for you?</a:t>
            </a:r>
          </a:p>
        </p:txBody>
      </p:sp>
    </p:spTree>
    <p:extLst>
      <p:ext uri="{BB962C8B-B14F-4D97-AF65-F5344CB8AC3E}">
        <p14:creationId xmlns:p14="http://schemas.microsoft.com/office/powerpoint/2010/main" val="153453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4F961-AD85-6643-CFA4-7EA5589B8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3952-43B4-FEDA-4F38-02DF16507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Folding: Less Contrived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CC16-192B-7003-6420-4EE80825A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1295400"/>
            <a:ext cx="8305800" cy="1524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int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(unsigned long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unsigned long ones = ~0U / UCHAR_MAX;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unsigned long highs = ones &lt;&lt; (CHAR_BIT - 1);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- ones) &amp; highs;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3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9598F8-F5DE-3A0F-8E27-02BE512BC946}"/>
              </a:ext>
            </a:extLst>
          </p:cNvPr>
          <p:cNvSpPr txBox="1"/>
          <p:nvPr/>
        </p:nvSpPr>
        <p:spPr>
          <a:xfrm>
            <a:off x="304800" y="2057400"/>
            <a:ext cx="381000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 compiled with -O0</a:t>
            </a: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%rdi,-0x18(%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algn="l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$0x1010101,-0x8(%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-0x8(%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$0x7,%rax</a:t>
            </a: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%rax,-0x10(%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-0x18(%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-0x8(%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sub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 -0x10(%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and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34797D-EFCC-1AC8-0905-AB4C4B0D347E}"/>
              </a:ext>
            </a:extLst>
          </p:cNvPr>
          <p:cNvSpPr txBox="1"/>
          <p:nvPr/>
        </p:nvSpPr>
        <p:spPr>
          <a:xfrm>
            <a:off x="4876800" y="4962435"/>
            <a:ext cx="55626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 compiled with –O2</a:t>
            </a: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 -0x1010101(%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and $0x80808080,%eax</a:t>
            </a:r>
          </a:p>
          <a:p>
            <a:pPr algn="l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8DB0C-17DF-5108-CDEC-5B63274A81A9}"/>
              </a:ext>
            </a:extLst>
          </p:cNvPr>
          <p:cNvSpPr txBox="1"/>
          <p:nvPr/>
        </p:nvSpPr>
        <p:spPr>
          <a:xfrm>
            <a:off x="4876800" y="3657600"/>
            <a:ext cx="63076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The compiler doesn't need to emit assembly</a:t>
            </a:r>
          </a:p>
          <a:p>
            <a:pPr algn="l"/>
            <a:r>
              <a:rPr lang="en-US" sz="2400" dirty="0"/>
              <a:t>for work that can be managed at CT. Here, it </a:t>
            </a:r>
            <a:br>
              <a:rPr lang="en-US" sz="2400" dirty="0"/>
            </a:br>
            <a:r>
              <a:rPr lang="en-US" sz="2400" b="1" dirty="0"/>
              <a:t>folds</a:t>
            </a:r>
            <a:r>
              <a:rPr lang="en-US" sz="2400" dirty="0"/>
              <a:t> all constants into two instructions.</a:t>
            </a:r>
          </a:p>
        </p:txBody>
      </p:sp>
    </p:spTree>
    <p:extLst>
      <p:ext uri="{BB962C8B-B14F-4D97-AF65-F5344CB8AC3E}">
        <p14:creationId xmlns:p14="http://schemas.microsoft.com/office/powerpoint/2010/main" val="185222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sz="2000" b="1" dirty="0"/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+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1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Common Sub-Expression Elimination </a:t>
            </a:r>
            <a:r>
              <a:rPr lang="en-US" dirty="0"/>
              <a:t>prevents the recalculation of the same thing many times by doing it once and saving the result.</a:t>
            </a:r>
          </a:p>
          <a:p>
            <a:pPr marL="0" indent="0">
              <a:buNone/>
            </a:pPr>
            <a:endParaRPr lang="en-US" sz="2000" b="1" dirty="0"/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 =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param1 *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+ a;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a *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+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* (</a:t>
            </a:r>
            <a:r>
              <a:rPr lang="pt-BR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param2 + 0x107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// =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 * a * a + param1 * a * a</a:t>
            </a: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-158433">
              <a:buNone/>
            </a:pPr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00000000000011b0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subexp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&gt;: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param1 in %</a:t>
            </a:r>
            <a:r>
              <a:rPr lang="en-US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param2 in %</a:t>
            </a:r>
            <a:r>
              <a:rPr lang="en-US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endParaRPr lang="en-US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-158433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11b0:	lea    0x107(%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%</a:t>
            </a:r>
            <a:r>
              <a:rPr lang="en-US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stores a</a:t>
            </a:r>
          </a:p>
          <a:p>
            <a:pPr marL="0" lvl="1" indent="-158433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11b6: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param1 * a</a:t>
            </a:r>
          </a:p>
          <a:p>
            <a:pPr marL="0" lvl="1" indent="-158433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11b9:	lea    (%rdi,%rax,2),%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2 * a + param1 * a</a:t>
            </a:r>
          </a:p>
          <a:p>
            <a:pPr marL="0" lvl="1" indent="-158433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11bc: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 * (2 * a + param1 * a)</a:t>
            </a:r>
          </a:p>
          <a:p>
            <a:pPr marL="0" lvl="1" indent="-158433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11bf: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5924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0D1F-67E0-A848-AD8B-7702AA28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Sub-Expression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4E0A-EBD7-0C42-943B-F62A11E6F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Why should we bother saving repeated calculations in variables if the compiler has common subexpression elimination?</a:t>
            </a:r>
            <a:endParaRPr lang="en-US" dirty="0"/>
          </a:p>
          <a:p>
            <a:r>
              <a:rPr lang="en-US" dirty="0"/>
              <a:t>The compiler may not always be able to optimize in every instance. Plus, it can minimize code replication.</a:t>
            </a:r>
          </a:p>
          <a:p>
            <a:r>
              <a:rPr lang="en-US" dirty="0"/>
              <a:t>Makes code more readable.</a:t>
            </a:r>
          </a:p>
        </p:txBody>
      </p:sp>
    </p:spTree>
    <p:extLst>
      <p:ext uri="{BB962C8B-B14F-4D97-AF65-F5344CB8AC3E}">
        <p14:creationId xmlns:p14="http://schemas.microsoft.com/office/powerpoint/2010/main" val="160868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Dead code elimination </a:t>
            </a:r>
            <a:r>
              <a:rPr lang="en-US" dirty="0"/>
              <a:t>removes code that doesn’t serve a purpose: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if (param1 &lt; param2 &amp;&amp; param1 &gt; param2)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printf(</a:t>
            </a:r>
            <a:r>
              <a:rPr lang="en-US" sz="1800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"This test can never be true!\n"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(int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1000;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++); </a:t>
            </a:r>
            <a:r>
              <a:rPr lang="en-US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Empty for loop</a:t>
            </a: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If/else that does the same operation in both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(param1 == param2)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param1++;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param1++;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94209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If/else that more obliquely does the same thing in both cases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if (param1 == 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param1;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4808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Code: Before (-O0)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14500" y="1411611"/>
            <a:ext cx="8763000" cy="548345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00000000000011a9 &lt;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11a9:	55                   	push   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11aa:	48 89 e5             	mov    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11ad:	48 83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20          	sub    $0x20,%rsp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11b1:	89 7d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%edi,-0x14(%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11b4:	89 75 e8             	mov    %esi,-0x18(%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11b7: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11ba:	3b 45 e8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11bd:	7d 1c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jge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11db &lt;dead_code+0x32&gt;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11bf: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11c2:	3b 45 e8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11c5:	7e 14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11db &lt;dead_code+0x32&gt;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11c7:	48 8d 05 36 0e 00 00 	lea    0xe36(%rip),%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11ce:	48 89 c7             	mov    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11d1: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11d6:	e8 65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ff ff       	call   1040 &lt;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printf@plt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11db:	c7 45 fc 00 00 00 00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$0x0,-0x4(%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11e2: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04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11e8 &lt;dead_code+0x3f&gt;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11e4:	83 45 fc 01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$0x1,-0x4(%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11e8:	81 7d fc e7 03 00 00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$0x3e7,-0x4(%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11ef:	7e f3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jle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11e4 &lt;dead_code+0x3b&gt;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11f1: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11f4:	3b 45 e8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-0x18(%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11f7:	75 06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11ff &lt;dead_code+0x56&gt;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11f9:	83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01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$0x1,-0x14(%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11fd: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04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1203 &lt;dead_code+0x5a&gt;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11ff:	83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01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$0x1,-0x14(%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1203:	83 7d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00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$0x0,-0x14(%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1207:	75 07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1210 &lt;dead_code+0x67&gt;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1209:	b8 00 00 00 00       	mov    $0x0,%eax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120e: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03                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1213 &lt;dead_code+0x6a&gt;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1210:	8b 45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	mov    -0x14(%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1213:	c9                   	leave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1214:	c3                   	ret</a:t>
            </a:r>
            <a:endParaRPr lang="en-US" sz="4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781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1A85-1275-2943-9772-83E1A803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 Code: After (-O2)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06F29C-EE22-6041-99B0-F66CDB6F2D5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219200" y="3276601"/>
            <a:ext cx="106680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00000000000011b0 &lt;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11b0:   8d 47 01                lea    0x1(%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11b3:   c3                  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601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B0BD-E6EE-8242-817B-8E1A826F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F3ED9-3E71-E04D-9572-BCC4151B7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495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Strength reduction</a:t>
            </a:r>
            <a:r>
              <a:rPr lang="en-US" dirty="0"/>
              <a:t> changes divide to multiply, multiply to add/shift, and mod to and to avoid more expensive instructions, like multiply and divide.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a = param2 * 32;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b = a * 7;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c = b / 3;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d = param2 % 2;</a:t>
            </a:r>
          </a:p>
          <a:p>
            <a:pPr marL="0" indent="0">
              <a:spcBef>
                <a:spcPts val="500"/>
              </a:spcBef>
              <a:buNone/>
            </a:pP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for (int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&lt;= param2;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c += param1[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 + 0x107 *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return c + d;</a:t>
            </a:r>
          </a:p>
        </p:txBody>
      </p:sp>
    </p:spTree>
    <p:extLst>
      <p:ext uri="{BB962C8B-B14F-4D97-AF65-F5344CB8AC3E}">
        <p14:creationId xmlns:p14="http://schemas.microsoft.com/office/powerpoint/2010/main" val="384511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Code motion </a:t>
            </a:r>
            <a:r>
              <a:rPr lang="en-US" dirty="0"/>
              <a:t>moves code outside of a loop if possible.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sum +=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] + </a:t>
            </a:r>
            <a:r>
              <a:rPr lang="pt-BR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pt-B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(bar + 3)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Common subexpression elimination deals with expressions that appear multiple times in the code. Here, the expression appears once but is calculated each loop iteration.</a:t>
            </a:r>
          </a:p>
          <a:p>
            <a:pPr marL="0" lvl="1" indent="-158433">
              <a:buNone/>
            </a:pPr>
            <a:endParaRPr lang="pt-BR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18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Tail recursion </a:t>
            </a:r>
            <a:r>
              <a:rPr lang="en-US" dirty="0"/>
              <a:t>is an example of where GCC can identify recursive patterns that can be more efficiently implemented iteratively.</a:t>
            </a:r>
          </a:p>
          <a:p>
            <a:pPr marL="0" indent="0">
              <a:buNone/>
            </a:pPr>
            <a:endParaRPr lang="en-US" b="1" dirty="0"/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factorial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	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&lt;= 1) {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1;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}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factorial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- 1);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1200733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A5C6-D2B5-354C-89CD-D0C05FAD2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0F25-CA29-214D-BE58-D34E9793A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Recall the factorial implementation from the code generation lecture: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factorial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	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&lt;= 1) {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1;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}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factorial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- 1);</a:t>
            </a:r>
          </a:p>
          <a:p>
            <a:pPr marL="0" lvl="1" indent="-158433">
              <a:buNone/>
            </a:pP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happens with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factorial(-1)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F9BBD2-EB2C-4447-8E75-9EF9F1C6BA11}"/>
              </a:ext>
            </a:extLst>
          </p:cNvPr>
          <p:cNvSpPr/>
          <p:nvPr/>
        </p:nvSpPr>
        <p:spPr bwMode="auto">
          <a:xfrm>
            <a:off x="7010400" y="5029200"/>
            <a:ext cx="4495800" cy="16045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61963" indent="-342900" algn="l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Infinite recursion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Literal stack overflow!</a:t>
            </a:r>
          </a:p>
          <a:p>
            <a:pPr marL="461963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Compiled with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-0g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8344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AC5A-3263-8F48-BC7D-0AE6C7779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9372600" cy="1143000"/>
          </a:xfrm>
        </p:spPr>
        <p:txBody>
          <a:bodyPr/>
          <a:lstStyle/>
          <a:p>
            <a:r>
              <a:rPr lang="en-US" dirty="0"/>
              <a:t>Factorial: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Og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6CCDC-6EF3-A148-8048-C20147E84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7239000" cy="35052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401146 &lt;+0&gt;: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401149 &lt;+3&gt;: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0x40115b &lt;factorial+21&gt;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40114b &lt;+5&gt;:	 push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40114c &lt;+6&gt;:	 mov 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40114e &lt;+8&gt;:	 lea    -0x1(%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401151 &lt;+11&gt;:	 </a:t>
            </a:r>
            <a:r>
              <a:rPr lang="en-US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0x401146 &lt;factorial&gt;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401156 &lt;+16&gt;: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ebx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401159 &lt;+19&gt;:	 pop 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40115a &lt;+20&gt;: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40115b &lt;+21&gt;:	 mov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401160 &lt;+26&gt;:	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C5653D-E393-C249-A53C-8140B8943EA3}"/>
              </a:ext>
            </a:extLst>
          </p:cNvPr>
          <p:cNvSpPr txBox="1">
            <a:spLocks/>
          </p:cNvSpPr>
          <p:nvPr/>
        </p:nvSpPr>
        <p:spPr bwMode="auto">
          <a:xfrm>
            <a:off x="5124091" y="3962400"/>
            <a:ext cx="6915509" cy="2895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4011e0 &lt;+0&gt;:	mov    $0x1,%eax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4011e5 &lt;+5&gt;: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4011e8 &lt;+8&gt;: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0x4011fd &lt;factorial+29&gt;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4011ea &lt;+10&gt;: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0x0(%rax,%rax,1)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4011f0 &lt;+16&gt;:	mov 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4011f2 &lt;+18&gt;:	sub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4011f5 &lt;+21&gt;: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4011f8 &lt;+24&gt;: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$0x1,%edi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4011fb &lt;+27&gt;: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0x4011f0 &lt;factorial+16&gt;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4011fd &lt;+29&gt;: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721B6-6CE7-6140-B15B-B8B13A7A8AF3}"/>
              </a:ext>
            </a:extLst>
          </p:cNvPr>
          <p:cNvSpPr txBox="1"/>
          <p:nvPr/>
        </p:nvSpPr>
        <p:spPr>
          <a:xfrm>
            <a:off x="7543800" y="2138690"/>
            <a:ext cx="4495800" cy="181862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-02:</a:t>
            </a:r>
          </a:p>
          <a:p>
            <a:pPr marL="457200" indent="-338138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happened?</a:t>
            </a:r>
          </a:p>
          <a:p>
            <a:pPr marL="457200" indent="-338138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Did the compiler fix the infinite recursion?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C838C-BF0C-0142-9F37-5D8CDBA7FCD0}"/>
              </a:ext>
            </a:extLst>
          </p:cNvPr>
          <p:cNvSpPr/>
          <p:nvPr/>
        </p:nvSpPr>
        <p:spPr>
          <a:xfrm>
            <a:off x="7091720" y="154509"/>
            <a:ext cx="18998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 </a:t>
            </a:r>
            <a:r>
              <a:rPr lang="en-US" sz="4400" b="1" dirty="0">
                <a:solidFill>
                  <a:prstClr val="white"/>
                </a:solidFill>
                <a:latin typeface="Consolas" panose="020B0609020204030204" pitchFamily="49" charset="0"/>
                <a:ea typeface="Tahoma" panose="020B0604030504040204" pitchFamily="34" charset="0"/>
                <a:cs typeface="Consolas" panose="020B0609020204030204" pitchFamily="49" charset="0"/>
              </a:rPr>
              <a:t>–O2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4AA4AA-E78D-2652-7589-9D5F98C54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1098" y="1241766"/>
            <a:ext cx="958502" cy="8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8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57F0-4979-314B-99A2-A361948B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Unrolling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50BF-AF5C-5D43-BD01-8A121612B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Loop Unrolling: </a:t>
            </a:r>
            <a:r>
              <a:rPr lang="en-US" dirty="0"/>
              <a:t>Do </a:t>
            </a:r>
            <a:r>
              <a:rPr lang="en-US" b="1" dirty="0"/>
              <a:t>n</a:t>
            </a:r>
            <a:r>
              <a:rPr lang="en-US" dirty="0"/>
              <a:t> loop iterations’ worth of work per actual loop iteration, so we save ourselves from doing the loop overhead (test and jump) every time and instead incur overhead only every n-</a:t>
            </a:r>
            <a:r>
              <a:rPr lang="en-US" dirty="0" err="1"/>
              <a:t>th</a:t>
            </a:r>
            <a:r>
              <a:rPr lang="en-US" dirty="0"/>
              <a:t>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- 4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  sum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  sum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+ 1];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  sum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+ 2];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  sum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+ 3];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after the loop handle any leftovers</a:t>
            </a:r>
          </a:p>
        </p:txBody>
      </p:sp>
    </p:spTree>
    <p:extLst>
      <p:ext uri="{BB962C8B-B14F-4D97-AF65-F5344CB8AC3E}">
        <p14:creationId xmlns:p14="http://schemas.microsoft.com/office/powerpoint/2010/main" val="4171481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GCC can’t always optimize everything! But you may know more than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/>
              <a:t>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char_sum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sum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(s);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sum += s[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sum;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B3643D-1FA2-CD40-AD6B-B50DD3563973}"/>
              </a:ext>
            </a:extLst>
          </p:cNvPr>
          <p:cNvSpPr/>
          <p:nvPr/>
        </p:nvSpPr>
        <p:spPr>
          <a:xfrm>
            <a:off x="3810000" y="5592618"/>
            <a:ext cx="5332678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called for every character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91663-0597-1D42-9DC4-7FAEC9B6A749}"/>
              </a:ext>
            </a:extLst>
          </p:cNvPr>
          <p:cNvSpPr/>
          <p:nvPr/>
        </p:nvSpPr>
        <p:spPr>
          <a:xfrm>
            <a:off x="3810000" y="5953780"/>
            <a:ext cx="60643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code motion – pull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out of loop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757B-95D3-6146-AE2C-BF31BEEF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GCC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C8BD-4363-F148-9641-9B7B67436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GCC can’t optimize everything! You ultimately may know more than GCC does.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lower1(char *s)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(s);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(s[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&gt;= 'A' &amp;&amp; s[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&lt;= 'Z')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-= ('A' - 'a');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is the bottleneck?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What can GCC do?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759A43-9029-4C4F-9635-A5F5F2C0C9E5}"/>
              </a:ext>
            </a:extLst>
          </p:cNvPr>
          <p:cNvSpPr/>
          <p:nvPr/>
        </p:nvSpPr>
        <p:spPr>
          <a:xfrm>
            <a:off x="3890211" y="5216485"/>
            <a:ext cx="5294206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l"/>
            <a:r>
              <a:rPr lang="en-US" sz="27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called for every character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213F25-0172-854A-8A47-7EA2A4E56B72}"/>
              </a:ext>
            </a:extLst>
          </p:cNvPr>
          <p:cNvSpPr/>
          <p:nvPr/>
        </p:nvSpPr>
        <p:spPr>
          <a:xfrm>
            <a:off x="3890211" y="5636187"/>
            <a:ext cx="8686800" cy="92333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nothing!  </a:t>
            </a:r>
            <a:r>
              <a:rPr lang="en-US" sz="2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is changing, so </a:t>
            </a:r>
            <a:r>
              <a:rPr lang="en-US" sz="27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doesn’t know if length is constant across iterations. We, however, do!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09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51C65-F593-3664-1C1D-130A51A4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Callgrind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90AFC-5BF5-A695-2641-0B52B10DB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callgrind</a:t>
            </a:r>
            <a:r>
              <a:rPr lang="en-US" dirty="0"/>
              <a:t> is another tool in the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valgrind</a:t>
            </a:r>
            <a:r>
              <a:rPr lang="en-US" dirty="0"/>
              <a:t> suite</a:t>
            </a:r>
          </a:p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callgrind</a:t>
            </a:r>
            <a:r>
              <a:rPr lang="en-US" dirty="0"/>
              <a:t> is a </a:t>
            </a:r>
            <a:r>
              <a:rPr lang="en-US" b="1" dirty="0"/>
              <a:t>profiler</a:t>
            </a:r>
            <a:r>
              <a:rPr lang="en-US" dirty="0"/>
              <a:t> that measures instruction counts – another way to measure efficiency</a:t>
            </a:r>
          </a:p>
          <a:p>
            <a:r>
              <a:rPr lang="en-US" dirty="0"/>
              <a:t>can measure the number of instructions executed in each program run and where they came from</a:t>
            </a:r>
          </a:p>
          <a:p>
            <a:r>
              <a:rPr lang="en-US" dirty="0"/>
              <a:t>useful for optimizing – we can see where large #s of instruction executions come from</a:t>
            </a:r>
          </a:p>
        </p:txBody>
      </p:sp>
    </p:spTree>
    <p:extLst>
      <p:ext uri="{BB962C8B-B14F-4D97-AF65-F5344CB8AC3E}">
        <p14:creationId xmlns:p14="http://schemas.microsoft.com/office/powerpoint/2010/main" val="10067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46BFB-AF33-574D-BD03-E122E7F8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limitations.c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/>
              <a:t>and </a:t>
            </a:r>
            <a:r>
              <a:rPr lang="en-US" dirty="0" err="1"/>
              <a:t>callgrind</a:t>
            </a:r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A7B04C4C-B20E-B241-ACBE-DE7B19342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61" y="4586422"/>
            <a:ext cx="1506277" cy="15062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62278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0317E-12AC-4E4F-8522-67DBB73CC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always optimize?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C92035-F1BC-F848-9D8A-9C281515F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not always just compile with –O2?</a:t>
            </a:r>
          </a:p>
          <a:p>
            <a:r>
              <a:rPr lang="en-US" dirty="0"/>
              <a:t>Difficult to debug optimized executables, so only optimize when complete</a:t>
            </a:r>
          </a:p>
          <a:p>
            <a:r>
              <a:rPr lang="en-US" dirty="0"/>
              <a:t>Optimizations may not truly optimize program execution. The compiler does its best, but it may slow things down, etc. Experiment to see what works 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3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17765</TotalTime>
  <Words>3365</Words>
  <Application>Microsoft Macintosh PowerPoint</Application>
  <PresentationFormat>Widescreen</PresentationFormat>
  <Paragraphs>362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Andale Mono</vt:lpstr>
      <vt:lpstr>Arial</vt:lpstr>
      <vt:lpstr>Calibri</vt:lpstr>
      <vt:lpstr>Consolas</vt:lpstr>
      <vt:lpstr>Courier New</vt:lpstr>
      <vt:lpstr>Source Sans Pro </vt:lpstr>
      <vt:lpstr>Tahoma</vt:lpstr>
      <vt:lpstr>Verdana</vt:lpstr>
      <vt:lpstr>Default Design</vt:lpstr>
      <vt:lpstr>CS107, Lecture 24 Optimization</vt:lpstr>
      <vt:lpstr>Optimization</vt:lpstr>
      <vt:lpstr>Optimization</vt:lpstr>
      <vt:lpstr>GCC Optimization</vt:lpstr>
      <vt:lpstr>Example: Matrix Multiplication</vt:lpstr>
      <vt:lpstr>GCC Optimizations</vt:lpstr>
      <vt:lpstr>Constant Folding</vt:lpstr>
      <vt:lpstr>Constant Folding: Before (-O0)</vt:lpstr>
      <vt:lpstr>Constant Folding: After (-O2)</vt:lpstr>
      <vt:lpstr>Constant Folding: Less Contrived</vt:lpstr>
      <vt:lpstr>Common Sub-Expression Elimination</vt:lpstr>
      <vt:lpstr>Common Sub-Expression Elimination</vt:lpstr>
      <vt:lpstr>Common Sub-Expression Elimination</vt:lpstr>
      <vt:lpstr>Dead Code Elimination</vt:lpstr>
      <vt:lpstr>Dead Code: Before (-O0)</vt:lpstr>
      <vt:lpstr>Dead Code: After (-O2)</vt:lpstr>
      <vt:lpstr>Strength Reduction</vt:lpstr>
      <vt:lpstr>Code Motion</vt:lpstr>
      <vt:lpstr>Tail Recursion</vt:lpstr>
      <vt:lpstr>Tail Recursion</vt:lpstr>
      <vt:lpstr>Factorial: -Og</vt:lpstr>
      <vt:lpstr>Loop Unrolling</vt:lpstr>
      <vt:lpstr>Limitations of GCC Optimization</vt:lpstr>
      <vt:lpstr>Limitations of GCC Optimization</vt:lpstr>
      <vt:lpstr>Callgrind</vt:lpstr>
      <vt:lpstr>Demo: limitations.c and callgrind</vt:lpstr>
      <vt:lpstr>Why not always optimize?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1896</cp:revision>
  <cp:lastPrinted>2025-03-03T04:09:49Z</cp:lastPrinted>
  <dcterms:created xsi:type="dcterms:W3CDTF">2008-06-28T20:57:21Z</dcterms:created>
  <dcterms:modified xsi:type="dcterms:W3CDTF">2025-11-13T23:07:53Z</dcterms:modified>
</cp:coreProperties>
</file>