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1106" r:id="rId3"/>
    <p:sldId id="1107" r:id="rId4"/>
    <p:sldId id="1108" r:id="rId5"/>
    <p:sldId id="396" r:id="rId6"/>
    <p:sldId id="1074" r:id="rId7"/>
    <p:sldId id="1113" r:id="rId8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Optimization" id="{FBD55031-DED5-9445-8340-34E75A703C74}">
          <p14:sldIdLst>
            <p14:sldId id="1106"/>
            <p14:sldId id="1107"/>
            <p14:sldId id="1108"/>
            <p14:sldId id="396"/>
            <p14:sldId id="1074"/>
            <p14:sldId id="1113"/>
          </p14:sldIdLst>
        </p14:section>
        <p14:section name="Recap" id="{745DA939-E44A-0C40-BECC-2C5C1C4E8C9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2ED6"/>
    <a:srgbClr val="0432FF"/>
    <a:srgbClr val="008000"/>
    <a:srgbClr val="4472C4"/>
    <a:srgbClr val="F8F8F8"/>
    <a:srgbClr val="D27BD6"/>
    <a:srgbClr val="942092"/>
    <a:srgbClr val="FF9999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842" autoAdjust="0"/>
  </p:normalViewPr>
  <p:slideViewPr>
    <p:cSldViewPr>
      <p:cViewPr varScale="1">
        <p:scale>
          <a:sx n="104" d="100"/>
          <a:sy n="104" d="100"/>
        </p:scale>
        <p:origin x="336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97 for hits, 300 for misses!  300 / 397 = 75%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34856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0896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86308/discussion/732317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25</a:t>
            </a:r>
            <a:br>
              <a:rPr lang="en-US" dirty="0"/>
            </a:br>
            <a:r>
              <a:rPr lang="en-US" sz="3400" dirty="0"/>
              <a:t>Optimization, Caching, Writing Cache-Friendly Code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800" y="4191000"/>
            <a:ext cx="9525000" cy="1524000"/>
          </a:xfrm>
        </p:spPr>
        <p:txBody>
          <a:bodyPr/>
          <a:lstStyle/>
          <a:p>
            <a:r>
              <a:rPr lang="en-US" dirty="0"/>
              <a:t>Reading: B&amp;O 5</a:t>
            </a:r>
          </a:p>
          <a:p>
            <a:r>
              <a:rPr lang="en-US" sz="2400" dirty="0">
                <a:hlinkClick r:id="rId3"/>
              </a:rPr>
              <a:t>Ed 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E7AD9-1F85-364E-9800-EE680C869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BE226-DEE7-B441-AC42-9AE5ED280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Processor speed is not the only bottleneck in program performance – memory access is perhaps even more of one!</a:t>
            </a:r>
          </a:p>
          <a:p>
            <a:r>
              <a:rPr lang="en-US" dirty="0"/>
              <a:t>Memory exists in levels and goes from </a:t>
            </a:r>
            <a:r>
              <a:rPr lang="en-US" b="1" dirty="0"/>
              <a:t>really fast</a:t>
            </a:r>
            <a:r>
              <a:rPr lang="en-US" i="1" dirty="0"/>
              <a:t> </a:t>
            </a:r>
            <a:r>
              <a:rPr lang="en-US" dirty="0"/>
              <a:t>(registers) to </a:t>
            </a:r>
            <a:r>
              <a:rPr lang="en-US" b="1" dirty="0"/>
              <a:t>really slow </a:t>
            </a:r>
            <a:r>
              <a:rPr lang="en-US" dirty="0"/>
              <a:t>(disk).</a:t>
            </a:r>
          </a:p>
          <a:p>
            <a:r>
              <a:rPr lang="en-US" dirty="0"/>
              <a:t>As data is more frequently used, it ends up in faster and faster memory.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7D23060-D8FA-F749-84F9-B3C0EEE02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69950" y="3581400"/>
            <a:ext cx="10452100" cy="496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1239601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23FCE-A5F5-C547-BCC4-A3D179D4F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B621E-9462-7D43-83A7-0349AFA79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All caching depends on locality.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Temporal locality</a:t>
            </a:r>
          </a:p>
          <a:p>
            <a:r>
              <a:rPr lang="en-US" dirty="0"/>
              <a:t>Repeat access to the same data tends to be co-located in </a:t>
            </a:r>
            <a:r>
              <a:rPr lang="en-US" b="1" dirty="0"/>
              <a:t>time</a:t>
            </a:r>
            <a:r>
              <a:rPr lang="en-US" dirty="0"/>
              <a:t> </a:t>
            </a:r>
          </a:p>
          <a:p>
            <a:r>
              <a:rPr lang="en-US" dirty="0"/>
              <a:t>Intuitively: things I have used recently, I am likely to use again soon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Spatial locality</a:t>
            </a:r>
          </a:p>
          <a:p>
            <a:r>
              <a:rPr lang="en-US" dirty="0"/>
              <a:t>Related data tends to be co-located in </a:t>
            </a:r>
            <a:r>
              <a:rPr lang="en-US" b="1" dirty="0"/>
              <a:t>space</a:t>
            </a:r>
            <a:r>
              <a:rPr lang="en-US" dirty="0"/>
              <a:t> </a:t>
            </a:r>
          </a:p>
          <a:p>
            <a:r>
              <a:rPr lang="en-US" dirty="0"/>
              <a:t>Intuitively: data that is near a used item is more likely to also be accessed</a:t>
            </a:r>
          </a:p>
        </p:txBody>
      </p:sp>
    </p:spTree>
    <p:extLst>
      <p:ext uri="{BB962C8B-B14F-4D97-AF65-F5344CB8AC3E}">
        <p14:creationId xmlns:p14="http://schemas.microsoft.com/office/powerpoint/2010/main" val="1804792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23FCE-A5F5-C547-BCC4-A3D179D4F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B621E-9462-7D43-83A7-0349AFA79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All caching depends on locality.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Realistic scenario:</a:t>
            </a:r>
          </a:p>
          <a:p>
            <a:r>
              <a:rPr lang="en-US" dirty="0"/>
              <a:t> 97% cache hit rate </a:t>
            </a:r>
          </a:p>
          <a:p>
            <a:r>
              <a:rPr lang="en-US" dirty="0"/>
              <a:t>Cache hit costs 1 cycle </a:t>
            </a:r>
          </a:p>
          <a:p>
            <a:r>
              <a:rPr lang="en-US" dirty="0"/>
              <a:t>Cache miss costs 100 cycles </a:t>
            </a:r>
          </a:p>
          <a:p>
            <a:r>
              <a:rPr lang="en-US" dirty="0"/>
              <a:t>How much of your memory access time is spent on the 3% of accesses that are cache misses?</a:t>
            </a:r>
          </a:p>
        </p:txBody>
      </p:sp>
    </p:spTree>
    <p:extLst>
      <p:ext uri="{BB962C8B-B14F-4D97-AF65-F5344CB8AC3E}">
        <p14:creationId xmlns:p14="http://schemas.microsoft.com/office/powerpoint/2010/main" val="4069489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cache.c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96339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460C8-53DB-124A-8E86-17D910ABB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/>
              <a:t>Optimizing Your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1F511-4B1E-2C48-84AE-4FD675B56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Explore various optimizations you can make to your code to reduce instruction count and runtime.</a:t>
            </a:r>
          </a:p>
          <a:p>
            <a:pPr lvl="1"/>
            <a:r>
              <a:rPr lang="en-US" dirty="0"/>
              <a:t>More efficient Big-O for your algorithms</a:t>
            </a:r>
          </a:p>
          <a:p>
            <a:pPr lvl="1"/>
            <a:r>
              <a:rPr lang="en-US" dirty="0"/>
              <a:t>Explore other ways to reduce instruction count</a:t>
            </a:r>
          </a:p>
          <a:p>
            <a:pPr lvl="2"/>
            <a:r>
              <a:rPr lang="en-US" dirty="0"/>
              <a:t>Look for hotspots using </a:t>
            </a:r>
            <a:r>
              <a:rPr lang="en-US" dirty="0" err="1"/>
              <a:t>callgrind</a:t>
            </a:r>
            <a:endParaRPr lang="en-US" dirty="0"/>
          </a:p>
          <a:p>
            <a:pPr lvl="2"/>
            <a:r>
              <a:rPr lang="en-US" dirty="0"/>
              <a:t>Optimize using –O2</a:t>
            </a:r>
          </a:p>
          <a:p>
            <a:pPr lvl="2"/>
            <a:r>
              <a:rPr lang="en-US" dirty="0"/>
              <a:t>And more…</a:t>
            </a:r>
          </a:p>
        </p:txBody>
      </p:sp>
    </p:spTree>
    <p:extLst>
      <p:ext uri="{BB962C8B-B14F-4D97-AF65-F5344CB8AC3E}">
        <p14:creationId xmlns:p14="http://schemas.microsoft.com/office/powerpoint/2010/main" val="1935323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What is optimization?</a:t>
            </a:r>
          </a:p>
          <a:p>
            <a:r>
              <a:rPr lang="en-US" dirty="0"/>
              <a:t>GCC Optimization</a:t>
            </a:r>
          </a:p>
          <a:p>
            <a:r>
              <a:rPr lang="en-US" dirty="0"/>
              <a:t>Limitations of GCC Optimization</a:t>
            </a:r>
          </a:p>
          <a:p>
            <a:r>
              <a:rPr lang="en-US" dirty="0"/>
              <a:t>Caching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12/1</a:t>
            </a:r>
            <a:r>
              <a:rPr lang="en-US" dirty="0"/>
              <a:t>: wrap up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B18824-2FE4-B448-6425-C8056149D727}"/>
              </a:ext>
            </a:extLst>
          </p:cNvPr>
          <p:cNvSpPr txBox="1"/>
          <p:nvPr/>
        </p:nvSpPr>
        <p:spPr>
          <a:xfrm>
            <a:off x="5181600" y="1330842"/>
            <a:ext cx="6852684" cy="50167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Lecture 24 and 25 takeaways: Compilers can apply various optimizations to make our code more efficient, without us having to rewrite code.  However, </a:t>
            </a:r>
            <a:r>
              <a:rPr lang="en-US" sz="3200" b="1" dirty="0" err="1"/>
              <a:t>gcc</a:t>
            </a:r>
            <a:r>
              <a:rPr lang="en-US" sz="3200" b="1" dirty="0"/>
              <a:t> can only do so much! Sometimes we must optimize ourselves, using tools like 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callgrind</a:t>
            </a:r>
            <a:r>
              <a:rPr lang="en-US" sz="3200" b="1" dirty="0"/>
              <a:t> and writing code to optimally leverage the cache hierarchy.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9238228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16253</TotalTime>
  <Words>323</Words>
  <Application>Microsoft Macintosh PowerPoint</Application>
  <PresentationFormat>Widescreen</PresentationFormat>
  <Paragraphs>49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Andale Mono</vt:lpstr>
      <vt:lpstr>Arial</vt:lpstr>
      <vt:lpstr>Calibri</vt:lpstr>
      <vt:lpstr>Consolas</vt:lpstr>
      <vt:lpstr>Courier New</vt:lpstr>
      <vt:lpstr>Tahoma</vt:lpstr>
      <vt:lpstr>Verdana</vt:lpstr>
      <vt:lpstr>Default Design</vt:lpstr>
      <vt:lpstr>CS107, Lecture 25 Optimization, Caching, Writing Cache-Friendly Code</vt:lpstr>
      <vt:lpstr>Caching</vt:lpstr>
      <vt:lpstr>Caching</vt:lpstr>
      <vt:lpstr>Caching</vt:lpstr>
      <vt:lpstr>Demo: cache.c</vt:lpstr>
      <vt:lpstr>Optimizing Your Code</vt:lpstr>
      <vt:lpstr>Recap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1878</cp:revision>
  <cp:lastPrinted>2022-11-30T04:40:50Z</cp:lastPrinted>
  <dcterms:created xsi:type="dcterms:W3CDTF">2008-06-28T20:57:21Z</dcterms:created>
  <dcterms:modified xsi:type="dcterms:W3CDTF">2025-11-17T16:48:47Z</dcterms:modified>
</cp:coreProperties>
</file>