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12192000" cy="6858000"/>
  <p:notesSz cx="7315200" cy="9601200"/>
  <p:defaultTextStyle>
    <a:defPPr>
      <a:defRPr lang="en-US"/>
    </a:defPPr>
    <a:lvl1pPr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592FAF66-3620-A943-86AF-4D54BAB3C1D0}">
          <p14:sldIdLst>
            <p14:sldId id="256"/>
          </p14:sldIdLst>
        </p14:section>
        <p14:section name="Optimization" id="{FBD55031-DED5-9445-8340-34E75A703C74}">
          <p14:sldIdLst/>
        </p14:section>
        <p14:section name="Recap" id="{745DA939-E44A-0C40-BECC-2C5C1C4E8C93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62ED6"/>
    <a:srgbClr val="0432FF"/>
    <a:srgbClr val="008000"/>
    <a:srgbClr val="4472C4"/>
    <a:srgbClr val="F8F8F8"/>
    <a:srgbClr val="D27BD6"/>
    <a:srgbClr val="942092"/>
    <a:srgbClr val="FF9999"/>
    <a:srgbClr val="FF9300"/>
    <a:srgbClr val="DDDD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1348" autoAdjust="0"/>
    <p:restoredTop sz="86849" autoAdjust="0"/>
  </p:normalViewPr>
  <p:slideViewPr>
    <p:cSldViewPr>
      <p:cViewPr varScale="1">
        <p:scale>
          <a:sx n="105" d="100"/>
          <a:sy n="105" d="100"/>
        </p:scale>
        <p:origin x="280" y="19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2554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109" d="100"/>
          <a:sy n="109" d="100"/>
        </p:scale>
        <p:origin x="-2742" y="-78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14131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1413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fld id="{AC6EEC9E-87D7-B849-9C36-242A317D52C0}" type="slidenum">
              <a:rPr lang="en-US" altLang="x-none"/>
              <a:pPr/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3375" y="0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57200" y="720725"/>
            <a:ext cx="64008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31838" y="4560888"/>
            <a:ext cx="5851525" cy="4319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x-none"/>
              <a:t>Click to edit Master text styles</a:t>
            </a:r>
          </a:p>
          <a:p>
            <a:pPr lvl="1"/>
            <a:r>
              <a:rPr lang="en-US" altLang="x-none"/>
              <a:t>Second level</a:t>
            </a:r>
          </a:p>
          <a:p>
            <a:pPr lvl="2"/>
            <a:r>
              <a:rPr lang="en-US" altLang="x-none"/>
              <a:t>Third level</a:t>
            </a:r>
          </a:p>
          <a:p>
            <a:pPr lvl="3"/>
            <a:r>
              <a:rPr lang="en-US" altLang="x-none"/>
              <a:t>Fourth level</a:t>
            </a:r>
          </a:p>
          <a:p>
            <a:pPr lvl="4"/>
            <a:r>
              <a:rPr lang="en-US" altLang="x-none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fld id="{AA742258-FB98-3F4C-92C7-D00F89B753B5}" type="slidenum">
              <a:rPr lang="en-US" altLang="x-none"/>
              <a:pPr/>
              <a:t>‹#›</a:t>
            </a:fld>
            <a:endParaRPr lang="en-US" altLang="x-non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8609522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3">
            <a:extLst>
              <a:ext uri="{FF2B5EF4-FFF2-40B4-BE49-F238E27FC236}">
                <a16:creationId xmlns:a16="http://schemas.microsoft.com/office/drawing/2014/main" id="{78340356-4F82-7642-8E61-31438DC7957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12192000" cy="1143000"/>
          </a:xfrm>
          <a:prstGeom prst="roundRect">
            <a:avLst>
              <a:gd name="adj" fmla="val 111"/>
            </a:avLst>
          </a:prstGeom>
          <a:solidFill>
            <a:srgbClr val="8C1515"/>
          </a:solidFill>
          <a:ln w="9398">
            <a:solidFill>
              <a:srgbClr val="000000"/>
            </a:solidFill>
            <a:miter lim="800000"/>
            <a:headEnd/>
            <a:tailEnd/>
          </a:ln>
        </p:spPr>
        <p:txBody>
          <a:bodyPr wrap="none" lIns="91432" tIns="45716" rIns="91432" bIns="45716" anchor="ctr"/>
          <a:lstStyle>
            <a:lvl1pPr algn="l" defTabSz="4572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 defTabSz="45720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 defTabSz="457200">
              <a:defRPr>
                <a:solidFill>
                  <a:schemeClr val="tx1"/>
                </a:solidFill>
                <a:latin typeface="Arial" charset="0"/>
              </a:defRPr>
            </a:lvl3pPr>
            <a:lvl4pPr marL="1598613" indent="-227013" algn="l" defTabSz="4572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 defTabSz="4572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3000"/>
              </a:lnSpc>
              <a:buClr>
                <a:srgbClr val="000000"/>
              </a:buClr>
              <a:buSzPct val="100000"/>
              <a:buFont typeface="Andale Mono" charset="0"/>
              <a:buNone/>
            </a:pPr>
            <a:endParaRPr lang="x-none" altLang="x-none">
              <a:latin typeface="Calibri" charset="0"/>
              <a:ea typeface="Arial" charset="0"/>
              <a:cs typeface="Arial" charset="0"/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F175B182-7757-2B4B-B49F-0C8D09282976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914400" y="1600200"/>
            <a:ext cx="10363200" cy="20574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tx1"/>
                </a:solidFill>
                <a:latin typeface="Calibri" charset="0"/>
              </a:defRPr>
            </a:lvl1pPr>
          </a:lstStyle>
          <a:p>
            <a:pPr lvl="0"/>
            <a:endParaRPr lang="x-none" altLang="x-none" noProof="0"/>
          </a:p>
        </p:txBody>
      </p:sp>
      <p:sp>
        <p:nvSpPr>
          <p:cNvPr id="11" name="Rectangle 4">
            <a:extLst>
              <a:ext uri="{FF2B5EF4-FFF2-40B4-BE49-F238E27FC236}">
                <a16:creationId xmlns:a16="http://schemas.microsoft.com/office/drawing/2014/main" id="{5481B511-27D1-E445-A6E2-A51E87B26D65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2895600" y="4114800"/>
            <a:ext cx="6400800" cy="1524000"/>
          </a:xfrm>
        </p:spPr>
        <p:txBody>
          <a:bodyPr/>
          <a:lstStyle>
            <a:lvl1pPr marL="0" indent="0" algn="ctr">
              <a:buFontTx/>
              <a:buNone/>
              <a:defRPr sz="2400"/>
            </a:lvl1pPr>
          </a:lstStyle>
          <a:p>
            <a:pPr lvl="0"/>
            <a:r>
              <a:rPr lang="en-US" altLang="x-none" noProof="0" dirty="0"/>
              <a:t>Click to edit Master subtitle style</a:t>
            </a:r>
          </a:p>
        </p:txBody>
      </p:sp>
      <p:sp>
        <p:nvSpPr>
          <p:cNvPr id="12" name="Text Box 11">
            <a:extLst>
              <a:ext uri="{FF2B5EF4-FFF2-40B4-BE49-F238E27FC236}">
                <a16:creationId xmlns:a16="http://schemas.microsoft.com/office/drawing/2014/main" id="{2CD5DE72-E8AC-D645-BD88-5BA018B04863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209800" y="6306297"/>
            <a:ext cx="77724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20000"/>
              </a:spcBef>
            </a:pPr>
            <a:r>
              <a:rPr lang="en-US" altLang="x-none" sz="800" dirty="0">
                <a:latin typeface="Calibri" charset="0"/>
              </a:rPr>
              <a:t>This document is copyright (C) Stanford Computer Science, licensed under Creative Commons Attribution 2.5 License.  All rights reserved.</a:t>
            </a:r>
            <a:br>
              <a:rPr lang="en-US" altLang="x-none" sz="800" dirty="0">
                <a:latin typeface="Calibri" charset="0"/>
              </a:rPr>
            </a:br>
            <a:r>
              <a:rPr lang="en-US" altLang="x-none" sz="800" dirty="0">
                <a:latin typeface="Calibri" charset="0"/>
              </a:rPr>
              <a:t>Based on slides created by Cynthia Lee, Chris Gregg, Jerry Cain, Lisa Yan, Nick </a:t>
            </a:r>
            <a:r>
              <a:rPr lang="en-US" altLang="x-none" sz="800" dirty="0" err="1">
                <a:latin typeface="Calibri" charset="0"/>
              </a:rPr>
              <a:t>Troccoli</a:t>
            </a:r>
            <a:r>
              <a:rPr lang="en-US" altLang="x-none" sz="800" dirty="0">
                <a:latin typeface="Calibri" charset="0"/>
              </a:rPr>
              <a:t>, and others.</a:t>
            </a:r>
          </a:p>
        </p:txBody>
      </p:sp>
    </p:spTree>
    <p:extLst>
      <p:ext uri="{BB962C8B-B14F-4D97-AF65-F5344CB8AC3E}">
        <p14:creationId xmlns:p14="http://schemas.microsoft.com/office/powerpoint/2010/main" val="2113104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B736492-65D5-7A4F-80A3-31C72A12AB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 i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B7C47DD1-735B-0D4F-9D32-27E3EDDC71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667799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CBA9953C-E887-5F4C-9DD0-4F107760DE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36730"/>
            <a:ext cx="10958512" cy="2852737"/>
          </a:xfrm>
          <a:prstGeom prst="rect">
            <a:avLst/>
          </a:prstGeom>
        </p:spPr>
        <p:txBody>
          <a:bodyPr anchor="ctr"/>
          <a:lstStyle>
            <a:lvl1pPr algn="ctr">
              <a:defRPr sz="60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75DDC236-00E5-2A48-8790-05E2F1718C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7"/>
            <a:ext cx="10958512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154083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EFA560C6-A739-2049-B91E-DFEB262D80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053172-13CE-2343-B369-1A8A92D7D9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1295400"/>
            <a:ext cx="5833872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2D86B485-66BF-7341-A676-CCAF29FCB1DA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172200" y="1299882"/>
            <a:ext cx="5833872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05391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C58FD81F-A890-1E4F-B50C-FA58B0FE31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2EA21BD5-23D0-9A4C-8FB5-C2A851AD2CD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2316956"/>
            <a:ext cx="5833872" cy="41600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5FAFCA5F-2182-4F49-BA8A-15432F96A26B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172200" y="2316956"/>
            <a:ext cx="5833872" cy="416452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22B291DF-3599-8746-A039-AF3E6FA7DB5C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152400" y="1493044"/>
            <a:ext cx="583387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D0D46F08-21FE-D846-93BD-BD73EF536E36}"/>
              </a:ext>
            </a:extLst>
          </p:cNvPr>
          <p:cNvSpPr>
            <a:spLocks noGrp="1"/>
          </p:cNvSpPr>
          <p:nvPr>
            <p:ph type="body" idx="12"/>
          </p:nvPr>
        </p:nvSpPr>
        <p:spPr>
          <a:xfrm>
            <a:off x="6172200" y="1493044"/>
            <a:ext cx="583387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499823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6B15EFE8-1D4D-3341-ABA9-3C476C845A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88032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584784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BB5AFA63-4AC5-A544-B0C8-BCA9F9986F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95D5EC6-7C9A-704C-B040-4E8BFC2DC9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43400" y="1524000"/>
            <a:ext cx="76009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4F2C3107-306B-114F-B302-3E7C93CBDA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2400" y="1523999"/>
            <a:ext cx="4191000" cy="48736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010409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EE60B452-E427-004F-BA7B-F57002120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DCBBB664-6680-4947-9DFB-6AAFC2FF45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28600" y="1523999"/>
            <a:ext cx="4114800" cy="48736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70EBC0EC-CB7F-8E41-B709-6B10FCE8C4A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343400" y="1523999"/>
            <a:ext cx="76200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67521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D44EB059-4C62-3143-8431-5E43018607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Vertical Text Placeholder 2">
            <a:extLst>
              <a:ext uri="{FF2B5EF4-FFF2-40B4-BE49-F238E27FC236}">
                <a16:creationId xmlns:a16="http://schemas.microsoft.com/office/drawing/2014/main" id="{59AEACB6-59D2-4E47-BE1E-F7C225C461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52400" y="1295400"/>
            <a:ext cx="11811000" cy="51816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873252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1BAC2715-7B69-034F-ADD4-FCB4F1C9EE1C}"/>
              </a:ext>
            </a:extLst>
          </p:cNvPr>
          <p:cNvSpPr txBox="1">
            <a:spLocks noGrp="1"/>
          </p:cNvSpPr>
          <p:nvPr userDrawn="1"/>
        </p:nvSpPr>
        <p:spPr>
          <a:xfrm>
            <a:off x="10972800" y="6356355"/>
            <a:ext cx="1016000" cy="365125"/>
          </a:xfrm>
          <a:prstGeom prst="rect">
            <a:avLst/>
          </a:prstGeom>
          <a:noFill/>
        </p:spPr>
        <p:txBody>
          <a:bodyPr lIns="0" tIns="0" rIns="0" bIns="0" anchor="b"/>
          <a:lstStyle/>
          <a:p>
            <a:pPr>
              <a:spcBef>
                <a:spcPts val="500"/>
              </a:spcBef>
            </a:pPr>
            <a:fld id="{6B0F97DD-C0E0-384C-93CD-7A62F824A3DE}" type="slidenum">
              <a:rPr lang="en-US" altLang="x-none" sz="1200">
                <a:solidFill>
                  <a:srgbClr val="424242"/>
                </a:solidFill>
                <a:latin typeface="Verdana" charset="0"/>
              </a:rPr>
              <a:pPr>
                <a:spcBef>
                  <a:spcPts val="500"/>
                </a:spcBef>
              </a:pPr>
              <a:t>‹#›</a:t>
            </a:fld>
            <a:endParaRPr lang="en-US" altLang="x-none"/>
          </a:p>
        </p:txBody>
      </p:sp>
      <p:sp>
        <p:nvSpPr>
          <p:cNvPr id="8" name="AutoShape 3">
            <a:extLst>
              <a:ext uri="{FF2B5EF4-FFF2-40B4-BE49-F238E27FC236}">
                <a16:creationId xmlns:a16="http://schemas.microsoft.com/office/drawing/2014/main" id="{85DF6712-59E7-BE4D-938E-10F7141D2A47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12192000" cy="1143000"/>
          </a:xfrm>
          <a:prstGeom prst="roundRect">
            <a:avLst>
              <a:gd name="adj" fmla="val 111"/>
            </a:avLst>
          </a:prstGeom>
          <a:solidFill>
            <a:srgbClr val="8C1515"/>
          </a:solidFill>
          <a:ln w="9398">
            <a:solidFill>
              <a:srgbClr val="000000"/>
            </a:solidFill>
            <a:miter lim="800000"/>
            <a:headEnd/>
            <a:tailEnd/>
          </a:ln>
        </p:spPr>
        <p:txBody>
          <a:bodyPr wrap="none" lIns="91432" tIns="45716" rIns="91432" bIns="45716" anchor="ctr"/>
          <a:lstStyle>
            <a:lvl1pPr algn="l" defTabSz="4572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 defTabSz="45720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 defTabSz="457200">
              <a:defRPr>
                <a:solidFill>
                  <a:schemeClr val="tx1"/>
                </a:solidFill>
                <a:latin typeface="Arial" charset="0"/>
              </a:defRPr>
            </a:lvl3pPr>
            <a:lvl4pPr marL="1598613" indent="-227013" algn="l" defTabSz="4572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 defTabSz="4572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3000"/>
              </a:lnSpc>
              <a:buClr>
                <a:srgbClr val="000000"/>
              </a:buClr>
              <a:buSzPct val="100000"/>
              <a:buFont typeface="Andale Mono" charset="0"/>
              <a:buNone/>
            </a:pPr>
            <a:endParaRPr lang="x-none" altLang="x-none">
              <a:latin typeface="Tahoma" charset="0"/>
              <a:ea typeface="Arial" charset="0"/>
              <a:cs typeface="Arial" charset="0"/>
            </a:endParaRP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6DCD2242-3A48-6A44-9897-F959BCA692C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52400" y="1295400"/>
            <a:ext cx="118364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x-none"/>
              <a:t>Click to edit Master text styles</a:t>
            </a:r>
          </a:p>
          <a:p>
            <a:pPr lvl="1"/>
            <a:r>
              <a:rPr lang="en-US" altLang="x-none"/>
              <a:t>Second level</a:t>
            </a:r>
          </a:p>
          <a:p>
            <a:pPr lvl="2"/>
            <a:r>
              <a:rPr lang="en-US" altLang="x-none"/>
              <a:t>Third level</a:t>
            </a:r>
          </a:p>
          <a:p>
            <a:pPr lvl="3"/>
            <a:r>
              <a:rPr lang="en-US" altLang="x-none"/>
              <a:t>Fourth level</a:t>
            </a:r>
          </a:p>
          <a:p>
            <a:pPr lvl="4"/>
            <a:r>
              <a:rPr lang="en-US" altLang="x-none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088880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edstem.org/us/courses/86308/discussion/7336316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4E12E-CDB2-DA48-B93C-F340374AA4A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CS107, Lecture 26</a:t>
            </a:r>
            <a:br>
              <a:rPr lang="en-US" dirty="0"/>
            </a:br>
            <a:r>
              <a:rPr lang="en-US" dirty="0"/>
              <a:t>Caching, Memory Hierarchies, and Writing</a:t>
            </a:r>
            <a:br>
              <a:rPr lang="en-US" dirty="0"/>
            </a:br>
            <a:r>
              <a:rPr lang="en-US" dirty="0"/>
              <a:t>Cache-Friendly Code</a:t>
            </a:r>
            <a:br>
              <a:rPr lang="en-US" dirty="0"/>
            </a:br>
            <a:endParaRPr lang="en-US" sz="3400" dirty="0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3FF9DFCE-8C9B-B740-8D01-16FCDC7E33E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47800" y="4191000"/>
            <a:ext cx="9525000" cy="1524000"/>
          </a:xfrm>
        </p:spPr>
        <p:txBody>
          <a:bodyPr/>
          <a:lstStyle/>
          <a:p>
            <a:r>
              <a:rPr lang="en-US" dirty="0"/>
              <a:t>Reading: None</a:t>
            </a:r>
          </a:p>
          <a:p>
            <a:r>
              <a:rPr lang="en-US" sz="2400" dirty="0">
                <a:hlinkClick r:id="rId3"/>
              </a:rPr>
              <a:t>Ed Discussion</a:t>
            </a:r>
            <a:endParaRPr lang="en-US" sz="24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20D9B1D-C3D5-F048-ED0E-9A49F2300524}"/>
              </a:ext>
            </a:extLst>
          </p:cNvPr>
          <p:cNvSpPr txBox="1"/>
          <p:nvPr/>
        </p:nvSpPr>
        <p:spPr>
          <a:xfrm>
            <a:off x="3696122" y="3303657"/>
            <a:ext cx="502836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i="1" dirty="0">
                <a:latin typeface="Calibri" panose="020F0502020204030204" pitchFamily="34" charset="0"/>
                <a:cs typeface="Calibri" panose="020F0502020204030204" pitchFamily="34" charset="0"/>
              </a:rPr>
              <a:t>There are no new slides here. We will cover the</a:t>
            </a:r>
          </a:p>
          <a:p>
            <a:pPr algn="ctr"/>
            <a:r>
              <a:rPr lang="en-US" sz="2000" i="1" dirty="0">
                <a:latin typeface="Calibri" panose="020F0502020204030204" pitchFamily="34" charset="0"/>
                <a:cs typeface="Calibri" panose="020F0502020204030204" pitchFamily="34" charset="0"/>
              </a:rPr>
              <a:t>slides posted for this past Monday.</a:t>
            </a:r>
          </a:p>
        </p:txBody>
      </p:sp>
    </p:spTree>
    <p:extLst>
      <p:ext uri="{BB962C8B-B14F-4D97-AF65-F5344CB8AC3E}">
        <p14:creationId xmlns:p14="http://schemas.microsoft.com/office/powerpoint/2010/main" val="305782348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z="2400" dirty="0" smtClean="0">
            <a:latin typeface="Calibri" panose="020F0502020204030204" pitchFamily="34" charset="0"/>
            <a:cs typeface="Calibri" panose="020F050202020403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17701</TotalTime>
  <Words>40</Words>
  <Application>Microsoft Macintosh PowerPoint</Application>
  <PresentationFormat>Widescreen</PresentationFormat>
  <Paragraphs>6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Andale Mono</vt:lpstr>
      <vt:lpstr>Arial</vt:lpstr>
      <vt:lpstr>Calibri</vt:lpstr>
      <vt:lpstr>Tahoma</vt:lpstr>
      <vt:lpstr>Verdana</vt:lpstr>
      <vt:lpstr>Default Design</vt:lpstr>
      <vt:lpstr>CS107, Lecture 26 Caching, Memory Hierarchies, and Writing Cache-Friendly Code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106A Lecture Slides</dc:title>
  <dc:creator/>
  <cp:keywords/>
  <dc:description/>
  <cp:lastModifiedBy>Jerry Cain</cp:lastModifiedBy>
  <cp:revision>1884</cp:revision>
  <cp:lastPrinted>2025-03-03T04:09:49Z</cp:lastPrinted>
  <dcterms:created xsi:type="dcterms:W3CDTF">2008-06-28T20:57:21Z</dcterms:created>
  <dcterms:modified xsi:type="dcterms:W3CDTF">2025-11-19T16:45:39Z</dcterms:modified>
</cp:coreProperties>
</file>