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</p:sldIdLst>
  <p:sldSz cy="5143500" cx="9144000"/>
  <p:notesSz cx="6858000" cy="9144000"/>
  <p:embeddedFontLst>
    <p:embeddedFont>
      <p:font typeface="Josefin Sans"/>
      <p:regular r:id="rId51"/>
      <p:bold r:id="rId52"/>
      <p:italic r:id="rId53"/>
      <p:boldItalic r:id="rId54"/>
    </p:embeddedFont>
    <p:embeddedFont>
      <p:font typeface="Spectral"/>
      <p:regular r:id="rId55"/>
      <p:bold r:id="rId56"/>
      <p:italic r:id="rId57"/>
      <p:boldItalic r:id="rId58"/>
    </p:embeddedFont>
    <p:embeddedFont>
      <p:font typeface="Spectral Light"/>
      <p:regular r:id="rId59"/>
      <p:bold r:id="rId60"/>
      <p:italic r:id="rId61"/>
      <p:boldItalic r:id="rId6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SpectralLight-boldItalic.fntdata"/><Relationship Id="rId61" Type="http://schemas.openxmlformats.org/officeDocument/2006/relationships/font" Target="fonts/SpectralLight-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font" Target="fonts/SpectralLight-bold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JosefinSans-regular.fntdata"/><Relationship Id="rId50" Type="http://schemas.openxmlformats.org/officeDocument/2006/relationships/slide" Target="slides/slide44.xml"/><Relationship Id="rId53" Type="http://schemas.openxmlformats.org/officeDocument/2006/relationships/font" Target="fonts/JosefinSans-italic.fntdata"/><Relationship Id="rId52" Type="http://schemas.openxmlformats.org/officeDocument/2006/relationships/font" Target="fonts/JosefinSans-bold.fntdata"/><Relationship Id="rId11" Type="http://schemas.openxmlformats.org/officeDocument/2006/relationships/slide" Target="slides/slide5.xml"/><Relationship Id="rId55" Type="http://schemas.openxmlformats.org/officeDocument/2006/relationships/font" Target="fonts/Spectral-regular.fntdata"/><Relationship Id="rId10" Type="http://schemas.openxmlformats.org/officeDocument/2006/relationships/slide" Target="slides/slide4.xml"/><Relationship Id="rId54" Type="http://schemas.openxmlformats.org/officeDocument/2006/relationships/font" Target="fonts/JosefinSans-boldItalic.fntdata"/><Relationship Id="rId13" Type="http://schemas.openxmlformats.org/officeDocument/2006/relationships/slide" Target="slides/slide7.xml"/><Relationship Id="rId57" Type="http://schemas.openxmlformats.org/officeDocument/2006/relationships/font" Target="fonts/Spectral-italic.fntdata"/><Relationship Id="rId12" Type="http://schemas.openxmlformats.org/officeDocument/2006/relationships/slide" Target="slides/slide6.xml"/><Relationship Id="rId56" Type="http://schemas.openxmlformats.org/officeDocument/2006/relationships/font" Target="fonts/Spectral-bold.fntdata"/><Relationship Id="rId15" Type="http://schemas.openxmlformats.org/officeDocument/2006/relationships/slide" Target="slides/slide9.xml"/><Relationship Id="rId59" Type="http://schemas.openxmlformats.org/officeDocument/2006/relationships/font" Target="fonts/SpectralLight-regular.fntdata"/><Relationship Id="rId14" Type="http://schemas.openxmlformats.org/officeDocument/2006/relationships/slide" Target="slides/slide8.xml"/><Relationship Id="rId58" Type="http://schemas.openxmlformats.org/officeDocument/2006/relationships/font" Target="fonts/Spectral-bold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8119b6c312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8119b6c312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8119b6c312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8119b6c312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8119b6c312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8119b6c312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8119b6c312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8119b6c312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8119b6c312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8119b6c312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7144d301b3_5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7144d301b3_5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8119b6c312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8119b6c312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8119b6c312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8119b6c312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7144d301b3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7144d301b3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8119b6c312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8119b6c312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812cad74a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812cad74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71374fe6f4_1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71374fe6f4_1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7144d301b3_5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7144d301b3_5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812cad74ab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812cad74ab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How did we get to our current design?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It all started a year ago when this project actually went under the name of Rechords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However, this quarter, the name, much like the project’s UI, has gone through a change.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71374fe6f4_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71374fe6f4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The design process began with initial sketches of different ways we could execute our idea. One of these ideas involved a smartwatch interface, which we decided to convert into the mobile app interface that you see here.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Key features that we took away: playlist design allowed for intuitive navigation and the ability to record the details of your memory with voice recording or by just typing as normal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71374fe6f4_3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71374fe6f4_3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We carried these features into our low-fi prototype.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The only major change that occurred was with our</a:t>
            </a:r>
            <a:r>
              <a:rPr lang="en"/>
              <a:t> terminology, which was changed to fit the original name Rechords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71374fe6f4_3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71374fe6f4_3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Kept option to do an audio recording or written recording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Maintained playlist design and started playing around with album cover idea to display the memory description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8138bf65b0_2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8138bf65b0_2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Results from our </a:t>
            </a:r>
            <a:r>
              <a:rPr b="1" lang="en">
                <a:solidFill>
                  <a:schemeClr val="dk1"/>
                </a:solidFill>
              </a:rPr>
              <a:t>user testing</a:t>
            </a:r>
            <a:r>
              <a:rPr lang="en">
                <a:solidFill>
                  <a:schemeClr val="dk1"/>
                </a:solidFill>
              </a:rPr>
              <a:t> with our low-fi prototype showed that participants wanted more emphasis on the addition of a </a:t>
            </a:r>
            <a:r>
              <a:rPr b="1" lang="en">
                <a:solidFill>
                  <a:schemeClr val="dk1"/>
                </a:solidFill>
              </a:rPr>
              <a:t>song</a:t>
            </a:r>
            <a:r>
              <a:rPr lang="en">
                <a:solidFill>
                  <a:schemeClr val="dk1"/>
                </a:solidFill>
              </a:rPr>
              <a:t> to a memory since it was the key feature of our project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And there was </a:t>
            </a:r>
            <a:r>
              <a:rPr b="1" lang="en">
                <a:solidFill>
                  <a:schemeClr val="dk1"/>
                </a:solidFill>
              </a:rPr>
              <a:t>too much information</a:t>
            </a:r>
            <a:r>
              <a:rPr lang="en">
                <a:solidFill>
                  <a:schemeClr val="dk1"/>
                </a:solidFill>
              </a:rPr>
              <a:t> on the “new rechord” screen”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We addressed these concerns in our medium-fi prototype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8138bf65b0_2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8138bf65b0_2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To emphasize the music aspect, we s</a:t>
            </a:r>
            <a:r>
              <a:rPr lang="en">
                <a:solidFill>
                  <a:schemeClr val="dk1"/>
                </a:solidFill>
              </a:rPr>
              <a:t>witched to tab navigation with the default/home screen being the one where you start capturing a new memory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To capture a memory you begin by choosing the song for the memory either through shazam or just simply searching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71374fe6f4_3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71374fe6f4_3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Tried to minimize the amount of information users see in the new rechord page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Continued with the playlist design...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...As well as the album cover idea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8138bf65b0_2_2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8138bf65b0_2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From </a:t>
            </a:r>
            <a:r>
              <a:rPr b="1" lang="en">
                <a:solidFill>
                  <a:schemeClr val="dk1"/>
                </a:solidFill>
              </a:rPr>
              <a:t>heuristic evaluation</a:t>
            </a:r>
            <a:r>
              <a:rPr lang="en">
                <a:solidFill>
                  <a:schemeClr val="dk1"/>
                </a:solidFill>
              </a:rPr>
              <a:t>, design needs a personal touch so we fully embraced our vinyl and album motifs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8138bf65b0_2_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8138bf65b0_2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Defined our color scheme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8138bf65b0_2_5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8138bf65b0_2_5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Logo in place of shazam button but serving the same functionality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8138bf65b0_2_4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8138bf65b0_2_4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Flip to see memory details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Scratched the playlist design and embraced our use of album covers to make the app more fun and personal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8138bf65b0_2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8138bf65b0_2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This was the version of the project that we started out with for 194h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Wanted our ui to be more </a:t>
            </a:r>
            <a:r>
              <a:rPr b="1" lang="en"/>
              <a:t>vibrant</a:t>
            </a:r>
            <a:r>
              <a:rPr lang="en"/>
              <a:t> (purple and blue is quite muted)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After doing some </a:t>
            </a:r>
            <a:r>
              <a:rPr b="1" lang="en"/>
              <a:t>usability tests</a:t>
            </a:r>
            <a:r>
              <a:rPr lang="en"/>
              <a:t> to determine other parts of the UI that could be improved, we came up with...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8138bf65b0_2_5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8138bf65b0_2_5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Introduced a new color scheme and gradient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8138bf65b0_2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8138bf65b0_2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From usability testing it was unclear that this was how people would start creating a memory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8138bf65b0_2_4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8138bf65b0_2_4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Notice that we no longer have the “shazam” screen because users simply enter the song through the new memory screen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Very similar to the UI from our first hi-fi prototype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8138bf65b0_2_5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8138bf65b0_2_5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After talking to a visiting UX designer, she pointed out how our ui, primarily the header was pretty cluttered and had too much going on so we took steps to simplify our design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8138bf65b0_2_5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8138bf65b0_2_5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8138bf65b0_2_6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8138bf65b0_2_6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Realized that there was no point in making the user’s name the main header because that’s not really information that needs to be communicated to the user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We decided to put the sorting options into their own menu which can be accessed in the search bar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Allowed us to allocate more real estate on this page to the actual memories themselves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8138bf65b0_2_5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8138bf65b0_2_5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After feedback from the class we also made the plus button a lot smaller and labeled the tabs since the icons alone were not very telling of what users could expect to find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71374fe6f4_1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71374fe6f4_1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812cad74ab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812cad74ab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812cad74ab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812cad74ab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812cad74ab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812cad74ab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812cad74ab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812cad74ab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8119b6c312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8119b6c312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812cad74ab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812cad74ab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812cad74ab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812cad74ab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812cad74ab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812cad74ab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8119b6c312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8119b6c312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8138bf65b0_2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8138bf65b0_2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Problem:</a:t>
            </a:r>
            <a:r>
              <a:rPr lang="en"/>
              <a:t> Memory-making is time-consuming and one-dimensional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Our solution</a:t>
            </a:r>
            <a:r>
              <a:rPr lang="en"/>
              <a:t>: Muse - music + memories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Design evolution + Final product:</a:t>
            </a:r>
            <a:r>
              <a:rPr lang="en"/>
              <a:t> ideas to our final product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Future ideas:</a:t>
            </a:r>
            <a:r>
              <a:rPr lang="en"/>
              <a:t> Areas for Muse to grow and refine</a:t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7144d301b3_2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7144d301b3_2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Problem:</a:t>
            </a:r>
            <a:r>
              <a:rPr lang="en"/>
              <a:t> Memory-making is time-consuming and one-dimensional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Our solution</a:t>
            </a:r>
            <a:r>
              <a:rPr lang="en"/>
              <a:t>: Muse - music + memories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Design evolution + Final product:</a:t>
            </a:r>
            <a:r>
              <a:rPr lang="en"/>
              <a:t> ideas to our final product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Future ideas:</a:t>
            </a:r>
            <a:r>
              <a:rPr lang="en"/>
              <a:t> Areas for Muse to grow and refine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/>
        </p:txBody>
      </p:sp>
      <p:sp>
        <p:nvSpPr>
          <p:cNvPr id="54" name="Google Shape;54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5" name="Google Shape;55;p14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/>
        </p:txBody>
      </p:sp>
      <p:sp>
        <p:nvSpPr>
          <p:cNvPr id="58" name="Google Shape;58;p15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6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4" name="Google Shape;64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5" name="Google Shape;65;p17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8" name="Google Shape;68;p18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71" name="Google Shape;71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2" name="Google Shape;72;p19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/>
        </p:txBody>
      </p:sp>
      <p:sp>
        <p:nvSpPr>
          <p:cNvPr id="75" name="Google Shape;75;p20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/>
        </p:txBody>
      </p:sp>
      <p:sp>
        <p:nvSpPr>
          <p:cNvPr id="79" name="Google Shape;79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0" name="Google Shape;80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1" name="Google Shape;81;p21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/>
        </p:txBody>
      </p:sp>
      <p:sp>
        <p:nvSpPr>
          <p:cNvPr id="84" name="Google Shape;84;p22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87" name="Google Shape;87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8" name="Google Shape;88;p23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4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buNone/>
              <a:defRPr sz="110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buNone/>
              <a:defRPr sz="110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buNone/>
              <a:defRPr sz="110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buNone/>
              <a:defRPr sz="110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buNone/>
              <a:defRPr sz="110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buNone/>
              <a:defRPr sz="110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buNone/>
              <a:defRPr sz="110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buNone/>
              <a:defRPr sz="110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28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drive.google.com/file/d/1ZQbRXT-fnmlrkJQhE8GvkXI68JBkmNPP/view" TargetMode="External"/><Relationship Id="rId4" Type="http://schemas.openxmlformats.org/officeDocument/2006/relationships/image" Target="../media/image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8.png"/><Relationship Id="rId6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2.png"/><Relationship Id="rId4" Type="http://schemas.openxmlformats.org/officeDocument/2006/relationships/image" Target="../media/image10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9.png"/><Relationship Id="rId4" Type="http://schemas.openxmlformats.org/officeDocument/2006/relationships/image" Target="../media/image15.png"/><Relationship Id="rId5" Type="http://schemas.openxmlformats.org/officeDocument/2006/relationships/image" Target="../media/image18.png"/><Relationship Id="rId6" Type="http://schemas.openxmlformats.org/officeDocument/2006/relationships/image" Target="../media/image1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7.png"/><Relationship Id="rId4" Type="http://schemas.openxmlformats.org/officeDocument/2006/relationships/image" Target="../media/image2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7.png"/><Relationship Id="rId4" Type="http://schemas.openxmlformats.org/officeDocument/2006/relationships/image" Target="../media/image2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5.png"/><Relationship Id="rId4" Type="http://schemas.openxmlformats.org/officeDocument/2006/relationships/image" Target="../media/image3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5.png"/><Relationship Id="rId4" Type="http://schemas.openxmlformats.org/officeDocument/2006/relationships/image" Target="../media/image2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5.png"/><Relationship Id="rId4" Type="http://schemas.openxmlformats.org/officeDocument/2006/relationships/image" Target="../media/image29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5.png"/><Relationship Id="rId4" Type="http://schemas.openxmlformats.org/officeDocument/2006/relationships/image" Target="../media/image29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5.png"/><Relationship Id="rId4" Type="http://schemas.openxmlformats.org/officeDocument/2006/relationships/image" Target="../media/image29.png"/><Relationship Id="rId5" Type="http://schemas.openxmlformats.org/officeDocument/2006/relationships/image" Target="../media/image17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6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4.png"/><Relationship Id="rId4" Type="http://schemas.openxmlformats.org/officeDocument/2006/relationships/image" Target="../media/image26.png"/><Relationship Id="rId5" Type="http://schemas.openxmlformats.org/officeDocument/2006/relationships/image" Target="../media/image21.png"/><Relationship Id="rId6" Type="http://schemas.openxmlformats.org/officeDocument/2006/relationships/image" Target="../media/image23.png"/><Relationship Id="rId7" Type="http://schemas.openxmlformats.org/officeDocument/2006/relationships/image" Target="../media/image2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8100019" scaled="0"/>
        </a:gra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5"/>
          <p:cNvSpPr txBox="1"/>
          <p:nvPr/>
        </p:nvSpPr>
        <p:spPr>
          <a:xfrm>
            <a:off x="1672800" y="2368788"/>
            <a:ext cx="5798400" cy="139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60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Spectral"/>
                <a:ea typeface="Spectral"/>
                <a:cs typeface="Spectral"/>
                <a:sym typeface="Spectral"/>
              </a:rPr>
              <a:t>Turn music into memories.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96" name="Google Shape;96;p25"/>
          <p:cNvSpPr txBox="1"/>
          <p:nvPr/>
        </p:nvSpPr>
        <p:spPr>
          <a:xfrm>
            <a:off x="1672800" y="3974763"/>
            <a:ext cx="57984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dt+UX</a:t>
            </a:r>
            <a:r>
              <a:rPr baseline="30000" lang="en" sz="24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2</a:t>
            </a:r>
            <a:r>
              <a:rPr lang="en" sz="24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 Software Launch</a:t>
            </a:r>
            <a:endParaRPr sz="24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97" name="Google Shape;9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4956" y="654563"/>
            <a:ext cx="1574075" cy="157407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5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6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04" name="Google Shape;104;p26"/>
          <p:cNvSpPr txBox="1"/>
          <p:nvPr/>
        </p:nvSpPr>
        <p:spPr>
          <a:xfrm>
            <a:off x="152400" y="152388"/>
            <a:ext cx="57984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Our team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5" name="Google Shape;105;p26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2400"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106" name="Google Shape;10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825" y="1516075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8525" y="1516075"/>
            <a:ext cx="1828799" cy="1828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06675" y="1516075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10375" y="1516075"/>
            <a:ext cx="1828799" cy="182879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6"/>
          <p:cNvSpPr txBox="1"/>
          <p:nvPr/>
        </p:nvSpPr>
        <p:spPr>
          <a:xfrm>
            <a:off x="194475" y="3429000"/>
            <a:ext cx="18495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Alema F.</a:t>
            </a:r>
            <a:endParaRPr sz="18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UX Designer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11" name="Google Shape;111;p26"/>
          <p:cNvSpPr txBox="1"/>
          <p:nvPr/>
        </p:nvSpPr>
        <p:spPr>
          <a:xfrm>
            <a:off x="2496325" y="3429000"/>
            <a:ext cx="18495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Tiffany M.</a:t>
            </a:r>
            <a:endParaRPr sz="18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App Developer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12" name="Google Shape;112;p26"/>
          <p:cNvSpPr txBox="1"/>
          <p:nvPr/>
        </p:nvSpPr>
        <p:spPr>
          <a:xfrm>
            <a:off x="4798175" y="3429000"/>
            <a:ext cx="18495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Nylah D.</a:t>
            </a:r>
            <a:endParaRPr sz="18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App Developer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13" name="Google Shape;113;p26"/>
          <p:cNvSpPr txBox="1"/>
          <p:nvPr/>
        </p:nvSpPr>
        <p:spPr>
          <a:xfrm>
            <a:off x="7100025" y="3429000"/>
            <a:ext cx="18495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Vincent N.</a:t>
            </a:r>
            <a:endParaRPr sz="18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UX Designer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14" name="Google Shape;114;p26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8100019" scaled="0"/>
        </a:gra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7"/>
          <p:cNvSpPr txBox="1"/>
          <p:nvPr/>
        </p:nvSpPr>
        <p:spPr>
          <a:xfrm>
            <a:off x="532500" y="720450"/>
            <a:ext cx="7570800" cy="370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R O A D M A P</a:t>
            </a:r>
            <a:endParaRPr sz="18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Problem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Our solution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Design evolution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Final product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Future ideas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20" name="Google Shape;120;p27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8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26" name="Google Shape;126;p28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Check-in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27" name="Google Shape;127;p28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2745878" rtl="0" algn="l">
              <a:lnSpc>
                <a:spcPct val="115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lt1"/>
                </a:highlight>
                <a:latin typeface="Spectral"/>
                <a:ea typeface="Spectral"/>
                <a:cs typeface="Spectral"/>
                <a:sym typeface="Spectral"/>
              </a:rPr>
              <a:t>When was the last time you have consistently kept a journal?</a:t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28" name="Google Shape;128;p28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pic>
        <p:nvPicPr>
          <p:cNvPr id="129" name="Google Shape;12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8675" y="1924938"/>
            <a:ext cx="1633525" cy="163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8100019" scaled="0"/>
        </a:gra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9"/>
          <p:cNvSpPr txBox="1"/>
          <p:nvPr/>
        </p:nvSpPr>
        <p:spPr>
          <a:xfrm>
            <a:off x="0" y="2690350"/>
            <a:ext cx="9144000" cy="7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Problem</a:t>
            </a:r>
            <a:endParaRPr sz="36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135" name="Google Shape;13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7340" y="1548645"/>
            <a:ext cx="989326" cy="989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9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0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42" name="Google Shape;142;p30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Problem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43" name="Google Shape;143;p30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lt1"/>
                </a:highlight>
                <a:latin typeface="Spectral"/>
                <a:ea typeface="Spectral"/>
                <a:cs typeface="Spectral"/>
                <a:sym typeface="Spectral"/>
              </a:rPr>
              <a:t>Current memory-making techniques are one-dimensional and time consuming.</a:t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44" name="Google Shape;144;p30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5" name="Google Shape;14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8675" y="1924938"/>
            <a:ext cx="1633525" cy="163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1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51" name="Google Shape;151;p31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Existing solutions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52" name="Google Shape;152;p31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lt1"/>
                </a:highlight>
                <a:latin typeface="Spectral"/>
                <a:ea typeface="Spectral"/>
                <a:cs typeface="Spectral"/>
                <a:sym typeface="Spectral"/>
              </a:rPr>
              <a:t>Journaling is time-consuming, and photos only capture visual details. </a:t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53" name="Google Shape;153;p31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4" name="Google Shape;15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8675" y="1924938"/>
            <a:ext cx="1633525" cy="163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8100019" scaled="0"/>
        </a:gra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2"/>
          <p:cNvSpPr txBox="1"/>
          <p:nvPr/>
        </p:nvSpPr>
        <p:spPr>
          <a:xfrm>
            <a:off x="0" y="2690350"/>
            <a:ext cx="9144000" cy="7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Our solution</a:t>
            </a:r>
            <a:endParaRPr sz="36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160" name="Google Shape;16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7340" y="1548645"/>
            <a:ext cx="989326" cy="9893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32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3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67" name="Google Shape;167;p33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Needfinding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68" name="Google Shape;168;p33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lt1"/>
                </a:highlight>
                <a:latin typeface="Spectral"/>
                <a:ea typeface="Spectral"/>
                <a:cs typeface="Spectral"/>
                <a:sym typeface="Spectral"/>
              </a:rPr>
              <a:t>Users want:</a:t>
            </a:r>
            <a:endParaRPr sz="2000">
              <a:solidFill>
                <a:schemeClr val="dk1"/>
              </a:solidFill>
              <a:highlight>
                <a:schemeClr val="lt1"/>
              </a:highlight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marR="1037723" rtl="0" algn="l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lt1"/>
                </a:highlight>
                <a:latin typeface="Spectral"/>
                <a:ea typeface="Spectral"/>
                <a:cs typeface="Spectral"/>
                <a:sym typeface="Spectral"/>
              </a:rPr>
              <a:t>Memories </a:t>
            </a:r>
            <a:r>
              <a:rPr b="1" lang="en" sz="2000">
                <a:solidFill>
                  <a:schemeClr val="dk1"/>
                </a:solidFill>
                <a:highlight>
                  <a:schemeClr val="lt1"/>
                </a:highlight>
                <a:latin typeface="Spectral"/>
                <a:ea typeface="Spectral"/>
                <a:cs typeface="Spectral"/>
                <a:sym typeface="Spectral"/>
              </a:rPr>
              <a:t>connected to their environment</a:t>
            </a:r>
            <a:endParaRPr b="1" sz="2000">
              <a:solidFill>
                <a:schemeClr val="dk1"/>
              </a:solidFill>
              <a:highlight>
                <a:schemeClr val="lt1"/>
              </a:highlight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marR="1037723" rtl="0" algn="l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lt1"/>
                </a:highlight>
                <a:latin typeface="Spectral"/>
                <a:ea typeface="Spectral"/>
                <a:cs typeface="Spectral"/>
                <a:sym typeface="Spectral"/>
              </a:rPr>
              <a:t>Platform to </a:t>
            </a:r>
            <a:r>
              <a:rPr b="1" lang="en" sz="2000">
                <a:solidFill>
                  <a:schemeClr val="dk1"/>
                </a:solidFill>
                <a:highlight>
                  <a:schemeClr val="lt1"/>
                </a:highlight>
                <a:latin typeface="Spectral"/>
                <a:ea typeface="Spectral"/>
                <a:cs typeface="Spectral"/>
                <a:sym typeface="Spectral"/>
              </a:rPr>
              <a:t>easily see memories</a:t>
            </a:r>
            <a:endParaRPr b="1" sz="2000">
              <a:solidFill>
                <a:schemeClr val="dk1"/>
              </a:solidFill>
              <a:highlight>
                <a:schemeClr val="lt1"/>
              </a:highlight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69" name="Google Shape;169;p33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70" name="Google Shape;17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8675" y="1924938"/>
            <a:ext cx="1633525" cy="163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4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76" name="Google Shape;176;p34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Solution: </a:t>
            </a: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Muse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77" name="Google Shape;177;p34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64FF"/>
                </a:solidFill>
                <a:latin typeface="Josefin Sans"/>
                <a:ea typeface="Josefin Sans"/>
                <a:cs typeface="Josefin Sans"/>
                <a:sym typeface="Josefin Sans"/>
              </a:rPr>
              <a:t>VALUE PROPOSITION:</a:t>
            </a:r>
            <a:endParaRPr b="1">
              <a:solidFill>
                <a:srgbClr val="0064FF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marR="1037723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Turn music into memories.</a:t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178" name="Google Shape;178;p34"/>
          <p:cNvPicPr preferRelativeResize="0"/>
          <p:nvPr/>
        </p:nvPicPr>
        <p:blipFill rotWithShape="1">
          <a:blip r:embed="rId3">
            <a:alphaModFix/>
          </a:blip>
          <a:srcRect b="8003" l="25451" r="50085" t="12675"/>
          <a:stretch/>
        </p:blipFill>
        <p:spPr>
          <a:xfrm>
            <a:off x="6778406" y="885600"/>
            <a:ext cx="1994117" cy="36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4"/>
          <p:cNvPicPr preferRelativeResize="0"/>
          <p:nvPr/>
        </p:nvPicPr>
        <p:blipFill rotWithShape="1">
          <a:blip r:embed="rId3">
            <a:alphaModFix/>
          </a:blip>
          <a:srcRect b="8003" l="49640" r="25896" t="12675"/>
          <a:stretch/>
        </p:blipFill>
        <p:spPr>
          <a:xfrm>
            <a:off x="4876800" y="885600"/>
            <a:ext cx="1994117" cy="367549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4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5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86" name="Google Shape;186;p35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Solution: Muse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87" name="Google Shape;187;p35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3088778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0064FF"/>
                </a:solidFill>
                <a:latin typeface="Josefin Sans"/>
                <a:ea typeface="Josefin Sans"/>
                <a:cs typeface="Josefin Sans"/>
                <a:sym typeface="Josefin Sans"/>
              </a:rPr>
              <a:t>SOLUTION: </a:t>
            </a:r>
            <a:endParaRPr b="1">
              <a:solidFill>
                <a:srgbClr val="0064FF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marR="2695657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Muse interweaves music with memorie</a:t>
            </a: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s to make memories </a:t>
            </a: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a delight.</a:t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188" name="Google Shape;188;p35"/>
          <p:cNvPicPr preferRelativeResize="0"/>
          <p:nvPr/>
        </p:nvPicPr>
        <p:blipFill rotWithShape="1">
          <a:blip r:embed="rId3">
            <a:alphaModFix/>
          </a:blip>
          <a:srcRect b="8003" l="25451" r="50085" t="12675"/>
          <a:stretch/>
        </p:blipFill>
        <p:spPr>
          <a:xfrm>
            <a:off x="6778406" y="885600"/>
            <a:ext cx="1994117" cy="36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5"/>
          <p:cNvPicPr preferRelativeResize="0"/>
          <p:nvPr/>
        </p:nvPicPr>
        <p:blipFill rotWithShape="1">
          <a:blip r:embed="rId3">
            <a:alphaModFix/>
          </a:blip>
          <a:srcRect b="8003" l="49640" r="25896" t="12675"/>
          <a:stretch/>
        </p:blipFill>
        <p:spPr>
          <a:xfrm>
            <a:off x="4876800" y="885600"/>
            <a:ext cx="1994117" cy="3675499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5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8100019" scaled="0"/>
        </a:gra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6"/>
          <p:cNvSpPr txBox="1"/>
          <p:nvPr/>
        </p:nvSpPr>
        <p:spPr>
          <a:xfrm>
            <a:off x="0" y="2690350"/>
            <a:ext cx="9144000" cy="7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Muse app video</a:t>
            </a:r>
            <a:endParaRPr sz="36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196" name="Google Shape;19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7340" y="1548645"/>
            <a:ext cx="989326" cy="9893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6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7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03" name="Google Shape;203;p37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Muse app video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204" name="Google Shape;204;p37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3088778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05" name="Google Shape;205;p37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6" name="Google Shape;206;p37" title="MuseConcept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8100019" scaled="0"/>
        </a:gra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8"/>
          <p:cNvSpPr txBox="1"/>
          <p:nvPr/>
        </p:nvSpPr>
        <p:spPr>
          <a:xfrm>
            <a:off x="0" y="2995150"/>
            <a:ext cx="9144000" cy="7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Design evolution: 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From Rechords to Muse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212" name="Google Shape;21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7340" y="1548645"/>
            <a:ext cx="989326" cy="9893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8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9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19" name="Google Shape;219;p39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Rechords: Initial sketches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220" name="Google Shape;220;p39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221" name="Google Shape;221;p39"/>
          <p:cNvPicPr preferRelativeResize="0"/>
          <p:nvPr/>
        </p:nvPicPr>
        <p:blipFill rotWithShape="1">
          <a:blip r:embed="rId3">
            <a:alphaModFix/>
          </a:blip>
          <a:srcRect b="55586" l="40276" r="37704" t="4022"/>
          <a:stretch/>
        </p:blipFill>
        <p:spPr>
          <a:xfrm>
            <a:off x="76202" y="885600"/>
            <a:ext cx="2638776" cy="3712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9"/>
          <p:cNvPicPr preferRelativeResize="0"/>
          <p:nvPr/>
        </p:nvPicPr>
        <p:blipFill rotWithShape="1">
          <a:blip r:embed="rId3">
            <a:alphaModFix/>
          </a:blip>
          <a:srcRect b="53848" l="5956" r="71276" t="2268"/>
          <a:stretch/>
        </p:blipFill>
        <p:spPr>
          <a:xfrm>
            <a:off x="3115225" y="885600"/>
            <a:ext cx="2511401" cy="3712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9"/>
          <p:cNvPicPr preferRelativeResize="0"/>
          <p:nvPr/>
        </p:nvPicPr>
        <p:blipFill rotWithShape="1">
          <a:blip r:embed="rId3">
            <a:alphaModFix/>
          </a:blip>
          <a:srcRect b="55412" l="69616" r="1325" t="1681"/>
          <a:stretch/>
        </p:blipFill>
        <p:spPr>
          <a:xfrm>
            <a:off x="5909650" y="885600"/>
            <a:ext cx="3278332" cy="3712199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9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0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30" name="Google Shape;230;p40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Rechords: Sketches to low-fi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231" name="Google Shape;231;p40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232" name="Google Shape;23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4837" y="881663"/>
            <a:ext cx="2477757" cy="3712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3" name="Google Shape;233;p40"/>
          <p:cNvSpPr/>
          <p:nvPr/>
        </p:nvSpPr>
        <p:spPr>
          <a:xfrm>
            <a:off x="4315875" y="2593475"/>
            <a:ext cx="475200" cy="288600"/>
          </a:xfrm>
          <a:prstGeom prst="chevron">
            <a:avLst>
              <a:gd fmla="val 51177" name="adj"/>
            </a:avLst>
          </a:prstGeom>
          <a:solidFill>
            <a:srgbClr val="0064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4" name="Google Shape;234;p40"/>
          <p:cNvPicPr preferRelativeResize="0"/>
          <p:nvPr/>
        </p:nvPicPr>
        <p:blipFill rotWithShape="1">
          <a:blip r:embed="rId4">
            <a:alphaModFix/>
          </a:blip>
          <a:srcRect b="55586" l="40276" r="37704" t="4022"/>
          <a:stretch/>
        </p:blipFill>
        <p:spPr>
          <a:xfrm>
            <a:off x="1219202" y="885600"/>
            <a:ext cx="2638776" cy="3712199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40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1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241" name="Google Shape;24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4268" y="1176337"/>
            <a:ext cx="2093203" cy="313074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42" name="Google Shape;242;p41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43" name="Google Shape;243;p41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Rechords: Low-fi prototype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244" name="Google Shape;24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163" y="1176334"/>
            <a:ext cx="2093208" cy="3130727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45" name="Google Shape;245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64373" y="1176321"/>
            <a:ext cx="2128801" cy="3130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2987" y="1176311"/>
            <a:ext cx="2076843" cy="3130728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41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2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53" name="Google Shape;253;p42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Rechords: Low-fi to med-fi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254" name="Google Shape;254;p42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255" name="Google Shape;25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6288" y="885588"/>
            <a:ext cx="2477757" cy="3712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56" name="Google Shape;256;p42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3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62" name="Google Shape;262;p43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Rechords: Low-fi to med-fi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263" name="Google Shape;263;p43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264" name="Google Shape;26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6288" y="885588"/>
            <a:ext cx="2477757" cy="3712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5" name="Google Shape;265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8925" y="885625"/>
            <a:ext cx="1718775" cy="371216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43"/>
          <p:cNvSpPr/>
          <p:nvPr/>
        </p:nvSpPr>
        <p:spPr>
          <a:xfrm>
            <a:off x="4696875" y="2593475"/>
            <a:ext cx="475200" cy="288600"/>
          </a:xfrm>
          <a:prstGeom prst="chevron">
            <a:avLst>
              <a:gd fmla="val 51177" name="adj"/>
            </a:avLst>
          </a:prstGeom>
          <a:solidFill>
            <a:srgbClr val="0064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43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4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73" name="Google Shape;273;p44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Rechords: Med-fi prototype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274" name="Google Shape;274;p44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275" name="Google Shape;275;p44"/>
          <p:cNvPicPr preferRelativeResize="0"/>
          <p:nvPr/>
        </p:nvPicPr>
        <p:blipFill rotWithShape="1">
          <a:blip r:embed="rId3">
            <a:alphaModFix/>
          </a:blip>
          <a:srcRect b="1095" l="0" r="0" t="1105"/>
          <a:stretch/>
        </p:blipFill>
        <p:spPr>
          <a:xfrm>
            <a:off x="4863046" y="873650"/>
            <a:ext cx="1718774" cy="3731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5237" y="883287"/>
            <a:ext cx="1718775" cy="3712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41950" y="887925"/>
            <a:ext cx="1696800" cy="3702871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44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79" name="Google Shape;279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84142" y="878312"/>
            <a:ext cx="1718775" cy="37314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5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85" name="Google Shape;285;p45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Rechords: Med-fi to hi-fi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286" name="Google Shape;286;p45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287" name="Google Shape;28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6137" y="880962"/>
            <a:ext cx="1718775" cy="371216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45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6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94" name="Google Shape;294;p46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Rechords: Med-fi to hi-fi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295" name="Google Shape;295;p46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296" name="Google Shape;29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6137" y="880962"/>
            <a:ext cx="1718775" cy="3712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43489" y="890900"/>
            <a:ext cx="1714375" cy="3711544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46"/>
          <p:cNvSpPr/>
          <p:nvPr/>
        </p:nvSpPr>
        <p:spPr>
          <a:xfrm>
            <a:off x="4315875" y="2593475"/>
            <a:ext cx="475200" cy="288600"/>
          </a:xfrm>
          <a:prstGeom prst="chevron">
            <a:avLst>
              <a:gd fmla="val 51177" name="adj"/>
            </a:avLst>
          </a:prstGeom>
          <a:solidFill>
            <a:srgbClr val="0064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46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7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05" name="Google Shape;305;p47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Rechords: Med-fi to hi-fi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06" name="Google Shape;306;p47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307" name="Google Shape;307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6137" y="880962"/>
            <a:ext cx="1718775" cy="3712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43489" y="890900"/>
            <a:ext cx="1714375" cy="3711544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47"/>
          <p:cNvSpPr/>
          <p:nvPr/>
        </p:nvSpPr>
        <p:spPr>
          <a:xfrm>
            <a:off x="4315875" y="2593475"/>
            <a:ext cx="475200" cy="288600"/>
          </a:xfrm>
          <a:prstGeom prst="chevron">
            <a:avLst>
              <a:gd fmla="val 51177" name="adj"/>
            </a:avLst>
          </a:prstGeom>
          <a:solidFill>
            <a:srgbClr val="0064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47"/>
          <p:cNvSpPr/>
          <p:nvPr/>
        </p:nvSpPr>
        <p:spPr>
          <a:xfrm>
            <a:off x="2190525" y="1356650"/>
            <a:ext cx="1714500" cy="1672200"/>
          </a:xfrm>
          <a:prstGeom prst="rect">
            <a:avLst/>
          </a:prstGeom>
          <a:noFill/>
          <a:ln cap="flat" cmpd="sng" w="76200">
            <a:solidFill>
              <a:srgbClr val="0064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47"/>
          <p:cNvSpPr/>
          <p:nvPr/>
        </p:nvSpPr>
        <p:spPr>
          <a:xfrm>
            <a:off x="5243438" y="1356650"/>
            <a:ext cx="1714500" cy="1672200"/>
          </a:xfrm>
          <a:prstGeom prst="rect">
            <a:avLst/>
          </a:prstGeom>
          <a:noFill/>
          <a:ln cap="flat" cmpd="sng" w="76200">
            <a:solidFill>
              <a:srgbClr val="0064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47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8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18" name="Google Shape;318;p48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Rechords: Hi-fi prototype #1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19" name="Google Shape;319;p48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320" name="Google Shape;320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22016" y="885601"/>
            <a:ext cx="1714369" cy="371215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21" name="Google Shape;321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6792" y="885600"/>
            <a:ext cx="1714381" cy="3712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22" name="Google Shape;322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45964" y="890337"/>
            <a:ext cx="1714375" cy="3702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7626" y="885600"/>
            <a:ext cx="1714375" cy="3711544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48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9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30" name="Google Shape;330;p49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Rechords: Hi-fi #1 to hi-fi #2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31" name="Google Shape;331;p49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332" name="Google Shape;332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4514" y="885600"/>
            <a:ext cx="1714375" cy="3711544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49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0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39" name="Google Shape;339;p50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Rechords: Hi-fi #1 to hi-fi #2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40" name="Google Shape;340;p50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341" name="Google Shape;341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4514" y="885600"/>
            <a:ext cx="1714375" cy="3711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50"/>
          <p:cNvPicPr preferRelativeResize="0"/>
          <p:nvPr/>
        </p:nvPicPr>
        <p:blipFill rotWithShape="1">
          <a:blip r:embed="rId4">
            <a:alphaModFix/>
          </a:blip>
          <a:srcRect b="0" l="0" r="75604" t="6059"/>
          <a:stretch/>
        </p:blipFill>
        <p:spPr>
          <a:xfrm>
            <a:off x="5103356" y="885600"/>
            <a:ext cx="1896126" cy="371220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50"/>
          <p:cNvSpPr/>
          <p:nvPr/>
        </p:nvSpPr>
        <p:spPr>
          <a:xfrm>
            <a:off x="4239675" y="2593475"/>
            <a:ext cx="475200" cy="288600"/>
          </a:xfrm>
          <a:prstGeom prst="chevron">
            <a:avLst>
              <a:gd fmla="val 51177" name="adj"/>
            </a:avLst>
          </a:prstGeom>
          <a:solidFill>
            <a:srgbClr val="0064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50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1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50" name="Google Shape;350;p51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Rechords: Hi-fi #1 to hi-fi #2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51" name="Google Shape;351;p51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352" name="Google Shape;352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4514" y="885600"/>
            <a:ext cx="1714375" cy="3711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51"/>
          <p:cNvPicPr preferRelativeResize="0"/>
          <p:nvPr/>
        </p:nvPicPr>
        <p:blipFill rotWithShape="1">
          <a:blip r:embed="rId4">
            <a:alphaModFix/>
          </a:blip>
          <a:srcRect b="0" l="0" r="75604" t="6059"/>
          <a:stretch/>
        </p:blipFill>
        <p:spPr>
          <a:xfrm>
            <a:off x="5103356" y="885600"/>
            <a:ext cx="1896126" cy="3712200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51"/>
          <p:cNvSpPr/>
          <p:nvPr/>
        </p:nvSpPr>
        <p:spPr>
          <a:xfrm>
            <a:off x="4239675" y="2593475"/>
            <a:ext cx="475200" cy="288600"/>
          </a:xfrm>
          <a:prstGeom prst="chevron">
            <a:avLst>
              <a:gd fmla="val 51177" name="adj"/>
            </a:avLst>
          </a:prstGeom>
          <a:solidFill>
            <a:srgbClr val="0064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51"/>
          <p:cNvSpPr/>
          <p:nvPr/>
        </p:nvSpPr>
        <p:spPr>
          <a:xfrm>
            <a:off x="2190525" y="1356650"/>
            <a:ext cx="1668300" cy="1672200"/>
          </a:xfrm>
          <a:prstGeom prst="rect">
            <a:avLst/>
          </a:prstGeom>
          <a:noFill/>
          <a:ln cap="flat" cmpd="sng" w="76200">
            <a:solidFill>
              <a:srgbClr val="0064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51"/>
          <p:cNvSpPr/>
          <p:nvPr/>
        </p:nvSpPr>
        <p:spPr>
          <a:xfrm>
            <a:off x="5619749" y="3821075"/>
            <a:ext cx="800100" cy="733200"/>
          </a:xfrm>
          <a:prstGeom prst="rect">
            <a:avLst/>
          </a:prstGeom>
          <a:noFill/>
          <a:ln cap="flat" cmpd="sng" w="76200">
            <a:solidFill>
              <a:srgbClr val="0064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51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2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63" name="Google Shape;363;p52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Muse: Hi-fi prototype #2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64" name="Google Shape;364;p52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365" name="Google Shape;365;p52"/>
          <p:cNvPicPr preferRelativeResize="0"/>
          <p:nvPr/>
        </p:nvPicPr>
        <p:blipFill rotWithShape="1">
          <a:blip r:embed="rId3">
            <a:alphaModFix/>
          </a:blip>
          <a:srcRect b="0" l="0" r="50002" t="6059"/>
          <a:stretch/>
        </p:blipFill>
        <p:spPr>
          <a:xfrm>
            <a:off x="1685263" y="885600"/>
            <a:ext cx="3886060" cy="371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52"/>
          <p:cNvPicPr preferRelativeResize="0"/>
          <p:nvPr/>
        </p:nvPicPr>
        <p:blipFill rotWithShape="1">
          <a:blip r:embed="rId4">
            <a:alphaModFix/>
          </a:blip>
          <a:srcRect b="0" l="0" r="0" t="5069"/>
          <a:stretch/>
        </p:blipFill>
        <p:spPr>
          <a:xfrm>
            <a:off x="5652443" y="885600"/>
            <a:ext cx="1806294" cy="36684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67" name="Google Shape;367;p52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3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73" name="Google Shape;373;p53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Muse: Hi-fi #2 to hi-fi #3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74" name="Google Shape;374;p53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375" name="Google Shape;375;p53"/>
          <p:cNvPicPr preferRelativeResize="0"/>
          <p:nvPr/>
        </p:nvPicPr>
        <p:blipFill rotWithShape="1">
          <a:blip r:embed="rId3">
            <a:alphaModFix/>
          </a:blip>
          <a:srcRect b="0" l="0" r="75482" t="6059"/>
          <a:stretch/>
        </p:blipFill>
        <p:spPr>
          <a:xfrm>
            <a:off x="2210656" y="885600"/>
            <a:ext cx="1905648" cy="371220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53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54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82" name="Google Shape;382;p54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Muse: Hi-fi #2 to hi-fi #3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83" name="Google Shape;383;p54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384" name="Google Shape;384;p54"/>
          <p:cNvPicPr preferRelativeResize="0"/>
          <p:nvPr/>
        </p:nvPicPr>
        <p:blipFill rotWithShape="1">
          <a:blip r:embed="rId3">
            <a:alphaModFix/>
          </a:blip>
          <a:srcRect b="0" l="0" r="75482" t="6059"/>
          <a:stretch/>
        </p:blipFill>
        <p:spPr>
          <a:xfrm>
            <a:off x="2210656" y="885600"/>
            <a:ext cx="1905648" cy="371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54"/>
          <p:cNvPicPr preferRelativeResize="0"/>
          <p:nvPr/>
        </p:nvPicPr>
        <p:blipFill rotWithShape="1">
          <a:blip r:embed="rId4">
            <a:alphaModFix/>
          </a:blip>
          <a:srcRect b="0" l="0" r="0" t="5240"/>
          <a:stretch/>
        </p:blipFill>
        <p:spPr>
          <a:xfrm>
            <a:off x="5123263" y="885600"/>
            <a:ext cx="1810076" cy="3712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</p:pic>
      <p:sp>
        <p:nvSpPr>
          <p:cNvPr id="386" name="Google Shape;386;p54"/>
          <p:cNvSpPr/>
          <p:nvPr/>
        </p:nvSpPr>
        <p:spPr>
          <a:xfrm>
            <a:off x="4384063" y="2593475"/>
            <a:ext cx="475200" cy="288600"/>
          </a:xfrm>
          <a:prstGeom prst="chevron">
            <a:avLst>
              <a:gd fmla="val 51177" name="adj"/>
            </a:avLst>
          </a:prstGeom>
          <a:solidFill>
            <a:srgbClr val="0064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54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5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93" name="Google Shape;393;p55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Muse: Hi-fi #2 to hi-fi #3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94" name="Google Shape;394;p55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395" name="Google Shape;395;p55"/>
          <p:cNvPicPr preferRelativeResize="0"/>
          <p:nvPr/>
        </p:nvPicPr>
        <p:blipFill rotWithShape="1">
          <a:blip r:embed="rId3">
            <a:alphaModFix/>
          </a:blip>
          <a:srcRect b="0" l="0" r="75482" t="6059"/>
          <a:stretch/>
        </p:blipFill>
        <p:spPr>
          <a:xfrm>
            <a:off x="2210656" y="885600"/>
            <a:ext cx="1905648" cy="371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55"/>
          <p:cNvPicPr preferRelativeResize="0"/>
          <p:nvPr/>
        </p:nvPicPr>
        <p:blipFill rotWithShape="1">
          <a:blip r:embed="rId4">
            <a:alphaModFix/>
          </a:blip>
          <a:srcRect b="0" l="0" r="0" t="5240"/>
          <a:stretch/>
        </p:blipFill>
        <p:spPr>
          <a:xfrm>
            <a:off x="5123263" y="885600"/>
            <a:ext cx="1810076" cy="3712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</p:pic>
      <p:sp>
        <p:nvSpPr>
          <p:cNvPr id="397" name="Google Shape;397;p55"/>
          <p:cNvSpPr/>
          <p:nvPr/>
        </p:nvSpPr>
        <p:spPr>
          <a:xfrm>
            <a:off x="4384063" y="2593475"/>
            <a:ext cx="475200" cy="288600"/>
          </a:xfrm>
          <a:prstGeom prst="chevron">
            <a:avLst>
              <a:gd fmla="val 51177" name="adj"/>
            </a:avLst>
          </a:prstGeom>
          <a:solidFill>
            <a:srgbClr val="0064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55"/>
          <p:cNvSpPr/>
          <p:nvPr/>
        </p:nvSpPr>
        <p:spPr>
          <a:xfrm>
            <a:off x="2210650" y="885600"/>
            <a:ext cx="1810200" cy="1128300"/>
          </a:xfrm>
          <a:prstGeom prst="rect">
            <a:avLst/>
          </a:prstGeom>
          <a:noFill/>
          <a:ln cap="flat" cmpd="sng" w="76200">
            <a:solidFill>
              <a:srgbClr val="0064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55"/>
          <p:cNvSpPr/>
          <p:nvPr/>
        </p:nvSpPr>
        <p:spPr>
          <a:xfrm>
            <a:off x="5117650" y="885600"/>
            <a:ext cx="1821300" cy="804600"/>
          </a:xfrm>
          <a:prstGeom prst="rect">
            <a:avLst/>
          </a:prstGeom>
          <a:noFill/>
          <a:ln cap="flat" cmpd="sng" w="76200">
            <a:solidFill>
              <a:srgbClr val="0064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55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56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406" name="Google Shape;406;p56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Muse: Hi-fi #2 to hi-fi #3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407" name="Google Shape;407;p56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408" name="Google Shape;408;p56"/>
          <p:cNvPicPr preferRelativeResize="0"/>
          <p:nvPr/>
        </p:nvPicPr>
        <p:blipFill rotWithShape="1">
          <a:blip r:embed="rId3">
            <a:alphaModFix/>
          </a:blip>
          <a:srcRect b="0" l="0" r="75482" t="6059"/>
          <a:stretch/>
        </p:blipFill>
        <p:spPr>
          <a:xfrm>
            <a:off x="2210656" y="885600"/>
            <a:ext cx="1905648" cy="371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56"/>
          <p:cNvPicPr preferRelativeResize="0"/>
          <p:nvPr/>
        </p:nvPicPr>
        <p:blipFill rotWithShape="1">
          <a:blip r:embed="rId4">
            <a:alphaModFix/>
          </a:blip>
          <a:srcRect b="0" l="0" r="0" t="5240"/>
          <a:stretch/>
        </p:blipFill>
        <p:spPr>
          <a:xfrm>
            <a:off x="5123263" y="885600"/>
            <a:ext cx="1810076" cy="3712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</p:pic>
      <p:sp>
        <p:nvSpPr>
          <p:cNvPr id="410" name="Google Shape;410;p56"/>
          <p:cNvSpPr/>
          <p:nvPr/>
        </p:nvSpPr>
        <p:spPr>
          <a:xfrm>
            <a:off x="4384063" y="2593475"/>
            <a:ext cx="475200" cy="288600"/>
          </a:xfrm>
          <a:prstGeom prst="chevron">
            <a:avLst>
              <a:gd fmla="val 51177" name="adj"/>
            </a:avLst>
          </a:prstGeom>
          <a:solidFill>
            <a:srgbClr val="0064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56"/>
          <p:cNvSpPr/>
          <p:nvPr/>
        </p:nvSpPr>
        <p:spPr>
          <a:xfrm>
            <a:off x="2210650" y="3793200"/>
            <a:ext cx="1810200" cy="804600"/>
          </a:xfrm>
          <a:prstGeom prst="rect">
            <a:avLst/>
          </a:prstGeom>
          <a:noFill/>
          <a:ln cap="flat" cmpd="sng" w="76200">
            <a:solidFill>
              <a:srgbClr val="0064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56"/>
          <p:cNvSpPr/>
          <p:nvPr/>
        </p:nvSpPr>
        <p:spPr>
          <a:xfrm>
            <a:off x="5117675" y="4152900"/>
            <a:ext cx="1821300" cy="444900"/>
          </a:xfrm>
          <a:prstGeom prst="rect">
            <a:avLst/>
          </a:prstGeom>
          <a:noFill/>
          <a:ln cap="flat" cmpd="sng" w="76200">
            <a:solidFill>
              <a:srgbClr val="0064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56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57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419" name="Google Shape;419;p57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Overall design evolution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420" name="Google Shape;420;p57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421" name="Google Shape;421;p57"/>
          <p:cNvPicPr preferRelativeResize="0"/>
          <p:nvPr/>
        </p:nvPicPr>
        <p:blipFill rotWithShape="1">
          <a:blip r:embed="rId3">
            <a:alphaModFix/>
          </a:blip>
          <a:srcRect b="0" l="0" r="75482" t="6059"/>
          <a:stretch/>
        </p:blipFill>
        <p:spPr>
          <a:xfrm>
            <a:off x="6415954" y="1549342"/>
            <a:ext cx="1225737" cy="2387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57"/>
          <p:cNvPicPr preferRelativeResize="0"/>
          <p:nvPr/>
        </p:nvPicPr>
        <p:blipFill rotWithShape="1">
          <a:blip r:embed="rId4">
            <a:alphaModFix/>
          </a:blip>
          <a:srcRect b="0" l="0" r="0" t="5240"/>
          <a:stretch/>
        </p:blipFill>
        <p:spPr>
          <a:xfrm>
            <a:off x="7728412" y="1549342"/>
            <a:ext cx="1164263" cy="238773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</p:pic>
      <p:pic>
        <p:nvPicPr>
          <p:cNvPr id="423" name="Google Shape;423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69916" y="1549342"/>
            <a:ext cx="1102707" cy="2387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5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95169" y="1546359"/>
            <a:ext cx="1105537" cy="2387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5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25015" y="1546347"/>
            <a:ext cx="1593723" cy="238773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26" name="Google Shape;426;p57"/>
          <p:cNvPicPr preferRelativeResize="0"/>
          <p:nvPr/>
        </p:nvPicPr>
        <p:blipFill rotWithShape="1">
          <a:blip r:embed="rId8">
            <a:alphaModFix/>
          </a:blip>
          <a:srcRect b="55586" l="40276" r="37704" t="4022"/>
          <a:stretch/>
        </p:blipFill>
        <p:spPr>
          <a:xfrm>
            <a:off x="251300" y="1549342"/>
            <a:ext cx="1697294" cy="2387730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57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8100019" scaled="0"/>
        </a:gradFill>
      </p:bgPr>
    </p:bg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58"/>
          <p:cNvSpPr txBox="1"/>
          <p:nvPr/>
        </p:nvSpPr>
        <p:spPr>
          <a:xfrm>
            <a:off x="0" y="2690350"/>
            <a:ext cx="9144000" cy="7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Final design + task flows</a:t>
            </a:r>
            <a:endParaRPr sz="36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433" name="Google Shape;433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7340" y="1548645"/>
            <a:ext cx="989326" cy="989300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58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59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440" name="Google Shape;440;p59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Muse</a:t>
            </a: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: Hi-fi prototype #3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441" name="Google Shape;441;p59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442" name="Google Shape;442;p59"/>
          <p:cNvPicPr preferRelativeResize="0"/>
          <p:nvPr/>
        </p:nvPicPr>
        <p:blipFill rotWithShape="1">
          <a:blip r:embed="rId3">
            <a:alphaModFix/>
          </a:blip>
          <a:srcRect b="0" l="0" r="0" t="12679"/>
          <a:stretch/>
        </p:blipFill>
        <p:spPr>
          <a:xfrm>
            <a:off x="715960" y="885600"/>
            <a:ext cx="7553689" cy="3712200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59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8100019" scaled="0"/>
        </a:gradFill>
      </p:bgPr>
    </p:bg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60"/>
          <p:cNvSpPr txBox="1"/>
          <p:nvPr/>
        </p:nvSpPr>
        <p:spPr>
          <a:xfrm>
            <a:off x="0" y="2690350"/>
            <a:ext cx="9144000" cy="7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Live demo</a:t>
            </a:r>
            <a:endParaRPr sz="36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449" name="Google Shape;449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7340" y="1548645"/>
            <a:ext cx="989326" cy="989300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60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8100019" scaled="0"/>
        </a:gradFill>
      </p:bgPr>
    </p:bg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61"/>
          <p:cNvSpPr txBox="1"/>
          <p:nvPr/>
        </p:nvSpPr>
        <p:spPr>
          <a:xfrm>
            <a:off x="0" y="2690350"/>
            <a:ext cx="9144000" cy="7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Implementation</a:t>
            </a:r>
            <a:endParaRPr sz="36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456" name="Google Shape;456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7340" y="1548645"/>
            <a:ext cx="989326" cy="9893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61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62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463" name="Google Shape;463;p62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Implementation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464" name="Google Shape;464;p62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2117228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highlight>
                <a:schemeClr val="lt1"/>
              </a:highlight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marR="2117228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highlight>
                <a:schemeClr val="lt1"/>
              </a:highlight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marR="2117228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highlight>
                <a:schemeClr val="lt1"/>
              </a:highlight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marR="2117228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highlight>
                <a:schemeClr val="lt1"/>
              </a:highlight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marR="2117228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highlight>
                <a:schemeClr val="lt1"/>
              </a:highlight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465" name="Google Shape;465;p62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66" name="Google Shape;466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050" y="1692488"/>
            <a:ext cx="1633500" cy="163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88513" y="1579000"/>
            <a:ext cx="1860475" cy="186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52769" y="1787772"/>
            <a:ext cx="1633525" cy="1442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84000" y="1787763"/>
            <a:ext cx="1442949" cy="1442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6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51206" y="1743962"/>
            <a:ext cx="1530575" cy="1530575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62"/>
          <p:cNvSpPr txBox="1"/>
          <p:nvPr/>
        </p:nvSpPr>
        <p:spPr>
          <a:xfrm>
            <a:off x="317050" y="3510788"/>
            <a:ext cx="16335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lt1"/>
                </a:highlight>
                <a:latin typeface="Spectral"/>
                <a:ea typeface="Spectral"/>
                <a:cs typeface="Spectral"/>
                <a:sym typeface="Spectral"/>
              </a:rPr>
              <a:t>React Native</a:t>
            </a:r>
            <a:endParaRPr/>
          </a:p>
        </p:txBody>
      </p:sp>
      <p:sp>
        <p:nvSpPr>
          <p:cNvPr id="472" name="Google Shape;472;p62"/>
          <p:cNvSpPr txBox="1"/>
          <p:nvPr/>
        </p:nvSpPr>
        <p:spPr>
          <a:xfrm>
            <a:off x="2484490" y="3510788"/>
            <a:ext cx="7701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lt1"/>
                </a:highlight>
                <a:latin typeface="Spectral"/>
                <a:ea typeface="Spectral"/>
                <a:cs typeface="Spectral"/>
                <a:sym typeface="Spectral"/>
              </a:rPr>
              <a:t>Expo</a:t>
            </a:r>
            <a:endParaRPr/>
          </a:p>
        </p:txBody>
      </p:sp>
      <p:sp>
        <p:nvSpPr>
          <p:cNvPr id="473" name="Google Shape;473;p62"/>
          <p:cNvSpPr txBox="1"/>
          <p:nvPr/>
        </p:nvSpPr>
        <p:spPr>
          <a:xfrm>
            <a:off x="4105450" y="3510788"/>
            <a:ext cx="1078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lt1"/>
                </a:highlight>
                <a:latin typeface="Spectral"/>
                <a:ea typeface="Spectral"/>
                <a:cs typeface="Spectral"/>
                <a:sym typeface="Spectral"/>
              </a:rPr>
              <a:t>Firebase</a:t>
            </a:r>
            <a:endParaRPr/>
          </a:p>
        </p:txBody>
      </p:sp>
      <p:sp>
        <p:nvSpPr>
          <p:cNvPr id="474" name="Google Shape;474;p62"/>
          <p:cNvSpPr txBox="1"/>
          <p:nvPr/>
        </p:nvSpPr>
        <p:spPr>
          <a:xfrm>
            <a:off x="5545500" y="3510788"/>
            <a:ext cx="6915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lt1"/>
                </a:highlight>
                <a:latin typeface="Spectral"/>
                <a:ea typeface="Spectral"/>
                <a:cs typeface="Spectral"/>
                <a:sym typeface="Spectral"/>
              </a:rPr>
              <a:t>Google Maps</a:t>
            </a:r>
            <a:endParaRPr sz="2000">
              <a:solidFill>
                <a:schemeClr val="dk1"/>
              </a:solidFill>
              <a:highlight>
                <a:schemeClr val="lt1"/>
              </a:highlight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lt1"/>
                </a:highlight>
                <a:latin typeface="Spectral"/>
                <a:ea typeface="Spectral"/>
                <a:cs typeface="Spectral"/>
                <a:sym typeface="Spectral"/>
              </a:rPr>
              <a:t>API</a:t>
            </a:r>
            <a:endParaRPr sz="2000">
              <a:solidFill>
                <a:schemeClr val="dk1"/>
              </a:solidFill>
              <a:highlight>
                <a:schemeClr val="lt1"/>
              </a:highlight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475" name="Google Shape;475;p62"/>
          <p:cNvSpPr txBox="1"/>
          <p:nvPr/>
        </p:nvSpPr>
        <p:spPr>
          <a:xfrm>
            <a:off x="7146350" y="3510788"/>
            <a:ext cx="6915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lt1"/>
                </a:highlight>
                <a:latin typeface="Spectral"/>
                <a:ea typeface="Spectral"/>
                <a:cs typeface="Spectral"/>
                <a:sym typeface="Spectral"/>
              </a:rPr>
              <a:t>Spotify </a:t>
            </a:r>
            <a:endParaRPr sz="2000">
              <a:solidFill>
                <a:schemeClr val="dk1"/>
              </a:solidFill>
              <a:highlight>
                <a:schemeClr val="lt1"/>
              </a:highlight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lt1"/>
                </a:highlight>
                <a:latin typeface="Spectral"/>
                <a:ea typeface="Spectral"/>
                <a:cs typeface="Spectral"/>
                <a:sym typeface="Spectral"/>
              </a:rPr>
              <a:t>API</a:t>
            </a:r>
            <a:endParaRPr sz="2000">
              <a:solidFill>
                <a:schemeClr val="dk1"/>
              </a:solidFill>
              <a:highlight>
                <a:schemeClr val="lt1"/>
              </a:highlight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8100019" scaled="0"/>
        </a:gradFill>
      </p:bgPr>
    </p:bg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63"/>
          <p:cNvSpPr txBox="1"/>
          <p:nvPr/>
        </p:nvSpPr>
        <p:spPr>
          <a:xfrm>
            <a:off x="0" y="2690350"/>
            <a:ext cx="9144000" cy="7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Future enhancements</a:t>
            </a:r>
            <a:endParaRPr sz="36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481" name="Google Shape;481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7340" y="1548645"/>
            <a:ext cx="989326" cy="989300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63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64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488" name="Google Shape;488;p64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Future enhancements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489" name="Google Shape;489;p64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rPr b="1" lang="en">
                <a:solidFill>
                  <a:srgbClr val="0064FF"/>
                </a:solidFill>
                <a:latin typeface="Josefin Sans"/>
                <a:ea typeface="Josefin Sans"/>
                <a:cs typeface="Josefin Sans"/>
                <a:sym typeface="Josefin Sans"/>
              </a:rPr>
              <a:t>MULTIMEDIA MEMORIES: </a:t>
            </a:r>
            <a:r>
              <a:rPr lang="en" sz="2000">
                <a:solidFill>
                  <a:schemeClr val="dk1"/>
                </a:solidFill>
                <a:highlight>
                  <a:schemeClr val="lt1"/>
                </a:highlight>
                <a:latin typeface="Spectral"/>
                <a:ea typeface="Spectral"/>
                <a:cs typeface="Spectral"/>
                <a:sym typeface="Spectral"/>
              </a:rPr>
              <a:t>multiple videos + photos, gifs, slideshows</a:t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490" name="Google Shape;490;p64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91" name="Google Shape;491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8675" y="1924938"/>
            <a:ext cx="1633525" cy="163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65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497" name="Google Shape;497;p65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Future enhancements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498" name="Google Shape;498;p65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rPr b="1" lang="en">
                <a:solidFill>
                  <a:srgbClr val="0064FF"/>
                </a:solidFill>
                <a:latin typeface="Josefin Sans"/>
                <a:ea typeface="Josefin Sans"/>
                <a:cs typeface="Josefin Sans"/>
                <a:sym typeface="Josefin Sans"/>
              </a:rPr>
              <a:t>CURATED MEMORIES</a:t>
            </a:r>
            <a:r>
              <a:rPr b="1" lang="en">
                <a:solidFill>
                  <a:srgbClr val="0064FF"/>
                </a:solidFill>
                <a:latin typeface="Josefin Sans"/>
                <a:ea typeface="Josefin Sans"/>
                <a:cs typeface="Josefin Sans"/>
                <a:sym typeface="Josefin Sans"/>
              </a:rPr>
              <a:t>: </a:t>
            </a:r>
            <a:r>
              <a:rPr lang="en" sz="2000">
                <a:solidFill>
                  <a:schemeClr val="dk1"/>
                </a:solidFill>
                <a:highlight>
                  <a:schemeClr val="lt1"/>
                </a:highlight>
                <a:latin typeface="Spectral"/>
                <a:ea typeface="Spectral"/>
                <a:cs typeface="Spectral"/>
                <a:sym typeface="Spectral"/>
              </a:rPr>
              <a:t>Staff-curated memories collections, community collections</a:t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499" name="Google Shape;499;p65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00" name="Google Shape;500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8675" y="1924938"/>
            <a:ext cx="1633525" cy="163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66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506" name="Google Shape;506;p66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Future enhancements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507" name="Google Shape;507;p66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rPr b="1" lang="en">
                <a:solidFill>
                  <a:srgbClr val="0064FF"/>
                </a:solidFill>
                <a:latin typeface="Josefin Sans"/>
                <a:ea typeface="Josefin Sans"/>
                <a:cs typeface="Josefin Sans"/>
                <a:sym typeface="Josefin Sans"/>
              </a:rPr>
              <a:t>BUSINESS MODEL:</a:t>
            </a:r>
            <a:r>
              <a:rPr b="1" lang="en">
                <a:solidFill>
                  <a:srgbClr val="0064FF"/>
                </a:solidFill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r>
              <a:rPr lang="en" sz="2000">
                <a:solidFill>
                  <a:schemeClr val="dk1"/>
                </a:solidFill>
                <a:highlight>
                  <a:schemeClr val="lt1"/>
                </a:highlight>
                <a:latin typeface="Spectral"/>
                <a:ea typeface="Spectral"/>
                <a:cs typeface="Spectral"/>
                <a:sym typeface="Spectral"/>
              </a:rPr>
              <a:t>aggregate data, sponsored memories, sponsored artists, subscription for pro features</a:t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508" name="Google Shape;508;p66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09" name="Google Shape;509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8675" y="1924938"/>
            <a:ext cx="1633525" cy="163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8100019" scaled="0"/>
        </a:gradFill>
      </p:bgPr>
    </p:bg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67"/>
          <p:cNvSpPr txBox="1"/>
          <p:nvPr/>
        </p:nvSpPr>
        <p:spPr>
          <a:xfrm>
            <a:off x="0" y="2690350"/>
            <a:ext cx="9144000" cy="7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Summary</a:t>
            </a:r>
            <a:endParaRPr sz="36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515" name="Google Shape;515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7340" y="1548645"/>
            <a:ext cx="989326" cy="989300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p67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8100019" scaled="0"/>
        </a:gradFill>
      </p:bgPr>
    </p:bg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68"/>
          <p:cNvSpPr txBox="1"/>
          <p:nvPr/>
        </p:nvSpPr>
        <p:spPr>
          <a:xfrm>
            <a:off x="3845400" y="1438650"/>
            <a:ext cx="4403700" cy="7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lt1"/>
                </a:solidFill>
                <a:latin typeface="Spectral Light"/>
                <a:ea typeface="Spectral Light"/>
                <a:cs typeface="Spectral Light"/>
                <a:sym typeface="Spectral Light"/>
              </a:rPr>
              <a:t>Turn music into memories.</a:t>
            </a:r>
            <a:endParaRPr sz="4800">
              <a:solidFill>
                <a:schemeClr val="lt1"/>
              </a:solidFill>
              <a:latin typeface="Spectral Light"/>
              <a:ea typeface="Spectral Light"/>
              <a:cs typeface="Spectral Light"/>
              <a:sym typeface="Spectral Light"/>
            </a:endParaRPr>
          </a:p>
        </p:txBody>
      </p:sp>
      <p:pic>
        <p:nvPicPr>
          <p:cNvPr id="522" name="Google Shape;522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4025" y="2827266"/>
            <a:ext cx="615950" cy="615934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68"/>
          <p:cNvSpPr txBox="1"/>
          <p:nvPr>
            <p:ph idx="12" type="sldNum"/>
          </p:nvPr>
        </p:nvSpPr>
        <p:spPr>
          <a:xfrm>
            <a:off x="145441" y="4663225"/>
            <a:ext cx="691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24" name="Google Shape;524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9751" y="480050"/>
            <a:ext cx="2764375" cy="4183399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68"/>
          <p:cNvSpPr txBox="1"/>
          <p:nvPr/>
        </p:nvSpPr>
        <p:spPr>
          <a:xfrm>
            <a:off x="4626175" y="2759175"/>
            <a:ext cx="3534300" cy="7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U S E</a:t>
            </a:r>
            <a:endParaRPr sz="30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526" name="Google Shape;526;p68"/>
          <p:cNvSpPr txBox="1"/>
          <p:nvPr/>
        </p:nvSpPr>
        <p:spPr>
          <a:xfrm>
            <a:off x="3845400" y="3816075"/>
            <a:ext cx="4403700" cy="7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lt1"/>
                </a:solidFill>
                <a:latin typeface="Spectral Light"/>
                <a:ea typeface="Spectral Light"/>
                <a:cs typeface="Spectral Light"/>
                <a:sym typeface="Spectral Light"/>
              </a:rPr>
              <a:t>Start musing at </a:t>
            </a:r>
            <a:r>
              <a:rPr b="1" i="1" lang="en" sz="1800">
                <a:solidFill>
                  <a:schemeClr val="lt1"/>
                </a:solidFill>
                <a:latin typeface="Spectral"/>
                <a:ea typeface="Spectral"/>
                <a:cs typeface="Spectral"/>
                <a:sym typeface="Spectral"/>
              </a:rPr>
              <a:t>https://stanford.io/2vJ4tRP</a:t>
            </a:r>
            <a:endParaRPr b="1" i="1"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