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</p:sldIdLst>
  <p:sldSz cy="5143500" cx="9144000"/>
  <p:notesSz cx="6858000" cy="9144000"/>
  <p:embeddedFontLst>
    <p:embeddedFont>
      <p:font typeface="Roboto"/>
      <p:regular r:id="rId39"/>
      <p:bold r:id="rId40"/>
      <p:italic r:id="rId41"/>
      <p:boldItalic r:id="rId42"/>
    </p:embeddedFont>
    <p:embeddedFont>
      <p:font typeface="Josefin Sans"/>
      <p:regular r:id="rId43"/>
      <p:bold r:id="rId44"/>
      <p:italic r:id="rId45"/>
      <p:boldItalic r:id="rId46"/>
    </p:embeddedFont>
    <p:embeddedFont>
      <p:font typeface="Spectral"/>
      <p:regular r:id="rId47"/>
      <p:bold r:id="rId48"/>
      <p:italic r:id="rId49"/>
      <p:boldItalic r:id="rId5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Roboto-bold.fntdata"/><Relationship Id="rId42" Type="http://schemas.openxmlformats.org/officeDocument/2006/relationships/font" Target="fonts/Roboto-boldItalic.fntdata"/><Relationship Id="rId41" Type="http://schemas.openxmlformats.org/officeDocument/2006/relationships/font" Target="fonts/Roboto-italic.fntdata"/><Relationship Id="rId44" Type="http://schemas.openxmlformats.org/officeDocument/2006/relationships/font" Target="fonts/JosefinSans-bold.fntdata"/><Relationship Id="rId43" Type="http://schemas.openxmlformats.org/officeDocument/2006/relationships/font" Target="fonts/JosefinSans-regular.fntdata"/><Relationship Id="rId46" Type="http://schemas.openxmlformats.org/officeDocument/2006/relationships/font" Target="fonts/JosefinSans-boldItalic.fntdata"/><Relationship Id="rId45" Type="http://schemas.openxmlformats.org/officeDocument/2006/relationships/font" Target="fonts/JosefinSans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font" Target="fonts/Spectral-bold.fntdata"/><Relationship Id="rId47" Type="http://schemas.openxmlformats.org/officeDocument/2006/relationships/font" Target="fonts/Spectral-regular.fntdata"/><Relationship Id="rId49" Type="http://schemas.openxmlformats.org/officeDocument/2006/relationships/font" Target="fonts/Spectral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font" Target="fonts/Roboto-regular.fntdata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0" Type="http://schemas.openxmlformats.org/officeDocument/2006/relationships/font" Target="fonts/Spectral-bold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7cdc1ddaea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7cdc1ddaea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7cdc1ddaea_1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7cdc1ddaea_1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7cde341a60_4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7cde341a60_4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7ce5e4bde9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7ce5e4bde9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7cdc1ddae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7cdc1ddae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7cdc1ddaea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7cdc1ddaea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Explain how they were selected &amp; compensated!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7cdc1ddaea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7cdc1ddaea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7cdc1ddaea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7cdc1ddaea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7cde341a60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7cde341a60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7cde341a60_4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7cde341a60_4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7cdc1ddaea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7cdc1ddaea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7cdc1ddaea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7cdc1ddaea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7cde341a60_1_1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7cde341a60_1_1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7cdc1ddaea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7cdc1ddaea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Task #1: ⅓ without help &gt; Note: We gave Houst a hint to help him create a new memory, “Remember the connection between memories and music”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7cde341a60_1_1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7cde341a60_1_1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7cde341a60_1_1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7cde341a60_1_1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7cde341a60_1_1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7cde341a60_1_1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7cde341a60_1_1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7cde341a60_1_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Breakdown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Task 1: 24 - clicking incorrect tab, 2 - title entry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Task 2: all good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Task 3: 3 - incorrect searches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7cde341a60_1_2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7cde341a60_1_2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7cde341a60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g7cde341a60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Loa + Houston: Both explored the Explore and the Muse tab instead because they did not understand that you could create a memory on the Record tab by clicking on the ‘record’ graphic.</a:t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7cde341a60_1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" name="Google Shape;276;g7cde341a60_1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7cde341a60_3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0" name="Google Shape;290;g7cde341a60_3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7cde341a60_1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" name="Google Shape;304;g7cde341a60_1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7cde341a60_1_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8" name="Google Shape;318;g7cde341a60_1_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g7cde341a60_1_1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2" name="Google Shape;332;g7cde341a60_1_1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7cdc1ddaea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Google Shape;343;g7cdc1ddaea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g7cde341a60_1_1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2" name="Google Shape;352;g7cde341a60_1_1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7cde341a60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2" name="Google Shape;362;g7cde341a60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g7cde341a60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2" name="Google Shape;372;g7cde341a60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g7cde341a60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2" name="Google Shape;382;g7cde341a60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g7cde341a60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2" name="Google Shape;392;g7cde341a60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g7cde341a60_3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2" name="Google Shape;402;g7cde341a60_3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g7cde341a60_4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9" name="Google Shape;409;g7cde341a60_4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50555C"/>
              </a:buClr>
              <a:buSzPts val="2800"/>
              <a:buNone/>
              <a:defRPr>
                <a:solidFill>
                  <a:srgbClr val="50555C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50555C"/>
              </a:buClr>
              <a:buSzPts val="2800"/>
              <a:buNone/>
              <a:defRPr>
                <a:solidFill>
                  <a:srgbClr val="50555C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50555C"/>
              </a:buClr>
              <a:buSzPts val="2800"/>
              <a:buNone/>
              <a:defRPr>
                <a:solidFill>
                  <a:srgbClr val="50555C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50555C"/>
              </a:buClr>
              <a:buSzPts val="2800"/>
              <a:buNone/>
              <a:defRPr>
                <a:solidFill>
                  <a:srgbClr val="50555C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50555C"/>
              </a:buClr>
              <a:buSzPts val="2800"/>
              <a:buNone/>
              <a:defRPr>
                <a:solidFill>
                  <a:srgbClr val="50555C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50555C"/>
              </a:buClr>
              <a:buSzPts val="2800"/>
              <a:buNone/>
              <a:defRPr>
                <a:solidFill>
                  <a:srgbClr val="50555C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50555C"/>
              </a:buClr>
              <a:buSzPts val="2800"/>
              <a:buNone/>
              <a:defRPr>
                <a:solidFill>
                  <a:srgbClr val="50555C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50555C"/>
              </a:buClr>
              <a:buSzPts val="2800"/>
              <a:buNone/>
              <a:defRPr>
                <a:solidFill>
                  <a:srgbClr val="50555C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50555C"/>
              </a:buClr>
              <a:buSzPts val="2800"/>
              <a:buNone/>
              <a:defRPr>
                <a:solidFill>
                  <a:srgbClr val="50555C"/>
                </a:solidFill>
              </a:defRPr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"/>
              <a:buNone/>
              <a:defRPr b="1" sz="2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0555C"/>
              </a:buClr>
              <a:buSzPts val="1800"/>
              <a:buFont typeface="Avenir"/>
              <a:buChar char="●"/>
              <a:defRPr sz="1800">
                <a:solidFill>
                  <a:srgbClr val="50555C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0555C"/>
              </a:buClr>
              <a:buSzPts val="1400"/>
              <a:buFont typeface="Avenir"/>
              <a:buChar char="○"/>
              <a:defRPr>
                <a:solidFill>
                  <a:srgbClr val="50555C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0555C"/>
              </a:buClr>
              <a:buSzPts val="1400"/>
              <a:buFont typeface="Avenir"/>
              <a:buChar char="■"/>
              <a:defRPr>
                <a:solidFill>
                  <a:srgbClr val="50555C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0555C"/>
              </a:buClr>
              <a:buSzPts val="1400"/>
              <a:buFont typeface="Avenir"/>
              <a:buChar char="●"/>
              <a:defRPr>
                <a:solidFill>
                  <a:srgbClr val="50555C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0555C"/>
              </a:buClr>
              <a:buSzPts val="1400"/>
              <a:buFont typeface="Avenir"/>
              <a:buChar char="○"/>
              <a:defRPr>
                <a:solidFill>
                  <a:srgbClr val="50555C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0555C"/>
              </a:buClr>
              <a:buSzPts val="1400"/>
              <a:buFont typeface="Avenir"/>
              <a:buChar char="■"/>
              <a:defRPr>
                <a:solidFill>
                  <a:srgbClr val="50555C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0555C"/>
              </a:buClr>
              <a:buSzPts val="1400"/>
              <a:buFont typeface="Avenir"/>
              <a:buChar char="●"/>
              <a:defRPr>
                <a:solidFill>
                  <a:srgbClr val="50555C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0555C"/>
              </a:buClr>
              <a:buSzPts val="1400"/>
              <a:buFont typeface="Avenir"/>
              <a:buChar char="○"/>
              <a:defRPr>
                <a:solidFill>
                  <a:srgbClr val="50555C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50555C"/>
              </a:buClr>
              <a:buSzPts val="1400"/>
              <a:buFont typeface="Avenir"/>
              <a:buChar char="■"/>
              <a:defRPr>
                <a:solidFill>
                  <a:srgbClr val="50555C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25.png"/><Relationship Id="rId5" Type="http://schemas.openxmlformats.org/officeDocument/2006/relationships/image" Target="../media/image4.png"/><Relationship Id="rId6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Relationship Id="rId4" Type="http://schemas.openxmlformats.org/officeDocument/2006/relationships/image" Target="../media/image18.png"/><Relationship Id="rId5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4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9.png"/><Relationship Id="rId4" Type="http://schemas.openxmlformats.org/officeDocument/2006/relationships/image" Target="../media/image23.png"/><Relationship Id="rId5" Type="http://schemas.openxmlformats.org/officeDocument/2006/relationships/image" Target="../media/image21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5.png"/><Relationship Id="rId4" Type="http://schemas.openxmlformats.org/officeDocument/2006/relationships/image" Target="../media/image11.png"/><Relationship Id="rId5" Type="http://schemas.openxmlformats.org/officeDocument/2006/relationships/image" Target="../media/image8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2.png"/><Relationship Id="rId4" Type="http://schemas.openxmlformats.org/officeDocument/2006/relationships/image" Target="../media/image14.png"/><Relationship Id="rId5" Type="http://schemas.openxmlformats.org/officeDocument/2006/relationships/image" Target="../media/image13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6.png"/><Relationship Id="rId4" Type="http://schemas.openxmlformats.org/officeDocument/2006/relationships/image" Target="../media/image20.png"/><Relationship Id="rId5" Type="http://schemas.openxmlformats.org/officeDocument/2006/relationships/image" Target="../media/image17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2.png"/><Relationship Id="rId4" Type="http://schemas.openxmlformats.org/officeDocument/2006/relationships/image" Target="../media/image10.png"/><Relationship Id="rId5" Type="http://schemas.openxmlformats.org/officeDocument/2006/relationships/image" Target="../media/image9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FC2F9"/>
            </a:gs>
            <a:gs pos="7000">
              <a:srgbClr val="FFC2F9"/>
            </a:gs>
            <a:gs pos="49000">
              <a:srgbClr val="0064FF"/>
            </a:gs>
            <a:gs pos="100000">
              <a:srgbClr val="003C98"/>
            </a:gs>
          </a:gsLst>
          <a:lin ang="3600008" scaled="0"/>
        </a:gra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1672800" y="2368788"/>
            <a:ext cx="5798400" cy="139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M  U  S  E</a:t>
            </a:r>
            <a:endParaRPr sz="60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Spectral"/>
                <a:ea typeface="Spectral"/>
                <a:cs typeface="Spectral"/>
                <a:sym typeface="Spectral"/>
              </a:rPr>
              <a:t>Turn music into memories.</a:t>
            </a:r>
            <a:endParaRPr sz="1800">
              <a:solidFill>
                <a:schemeClr val="lt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1672800" y="3974763"/>
            <a:ext cx="5798400" cy="7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Muse-ability Study</a:t>
            </a:r>
            <a:endParaRPr sz="3600">
              <a:solidFill>
                <a:schemeClr val="lt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84956" y="654563"/>
            <a:ext cx="1574075" cy="1574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FC2F9"/>
            </a:gs>
            <a:gs pos="7000">
              <a:srgbClr val="FFC2F9"/>
            </a:gs>
            <a:gs pos="49000">
              <a:srgbClr val="0064FF"/>
            </a:gs>
            <a:gs pos="100000">
              <a:srgbClr val="003C98"/>
            </a:gs>
          </a:gsLst>
          <a:lin ang="14400033" scaled="0"/>
        </a:gradFill>
      </p:bgPr>
    </p:bg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/>
        </p:nvSpPr>
        <p:spPr>
          <a:xfrm>
            <a:off x="7371000" y="4673991"/>
            <a:ext cx="16968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M  U  S  E</a:t>
            </a:r>
            <a:endParaRPr sz="1800">
              <a:solidFill>
                <a:schemeClr val="lt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62" name="Google Shape;62;p14"/>
          <p:cNvSpPr txBox="1"/>
          <p:nvPr/>
        </p:nvSpPr>
        <p:spPr>
          <a:xfrm>
            <a:off x="152400" y="152388"/>
            <a:ext cx="5798400" cy="7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Our team</a:t>
            </a:r>
            <a:endParaRPr sz="3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0" y="885600"/>
            <a:ext cx="9144000" cy="3712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t/>
            </a:r>
            <a:endParaRPr sz="2400">
              <a:latin typeface="Spectral"/>
              <a:ea typeface="Spectral"/>
              <a:cs typeface="Spectral"/>
              <a:sym typeface="Spectral"/>
            </a:endParaRPr>
          </a:p>
        </p:txBody>
      </p:sp>
      <p:pic>
        <p:nvPicPr>
          <p:cNvPr id="64" name="Google Shape;6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4825" y="1516075"/>
            <a:ext cx="1828800" cy="182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08525" y="1516075"/>
            <a:ext cx="1828799" cy="1828798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06675" y="1516075"/>
            <a:ext cx="1828800" cy="182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110375" y="1516075"/>
            <a:ext cx="1828799" cy="1828799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4"/>
          <p:cNvSpPr txBox="1"/>
          <p:nvPr/>
        </p:nvSpPr>
        <p:spPr>
          <a:xfrm>
            <a:off x="194475" y="3429000"/>
            <a:ext cx="1849500" cy="6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Josefin Sans"/>
                <a:ea typeface="Josefin Sans"/>
                <a:cs typeface="Josefin Sans"/>
                <a:sym typeface="Josefin Sans"/>
              </a:rPr>
              <a:t>Alema F.</a:t>
            </a:r>
            <a:endParaRPr sz="1800"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800">
                <a:latin typeface="Spectral"/>
                <a:ea typeface="Spectral"/>
                <a:cs typeface="Spectral"/>
                <a:sym typeface="Spectral"/>
              </a:rPr>
              <a:t>UX Designer</a:t>
            </a:r>
            <a:endParaRPr i="1" sz="1800"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69" name="Google Shape;69;p14"/>
          <p:cNvSpPr txBox="1"/>
          <p:nvPr/>
        </p:nvSpPr>
        <p:spPr>
          <a:xfrm>
            <a:off x="2496325" y="3429000"/>
            <a:ext cx="1849500" cy="6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Josefin Sans"/>
                <a:ea typeface="Josefin Sans"/>
                <a:cs typeface="Josefin Sans"/>
                <a:sym typeface="Josefin Sans"/>
              </a:rPr>
              <a:t>Tiffany M.</a:t>
            </a:r>
            <a:endParaRPr sz="1800"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800">
                <a:latin typeface="Spectral"/>
                <a:ea typeface="Spectral"/>
                <a:cs typeface="Spectral"/>
                <a:sym typeface="Spectral"/>
              </a:rPr>
              <a:t>App Developer</a:t>
            </a:r>
            <a:endParaRPr i="1" sz="1800"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70" name="Google Shape;70;p14"/>
          <p:cNvSpPr txBox="1"/>
          <p:nvPr/>
        </p:nvSpPr>
        <p:spPr>
          <a:xfrm>
            <a:off x="4798175" y="3429000"/>
            <a:ext cx="1849500" cy="6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Josefin Sans"/>
                <a:ea typeface="Josefin Sans"/>
                <a:cs typeface="Josefin Sans"/>
                <a:sym typeface="Josefin Sans"/>
              </a:rPr>
              <a:t>Nylah D.</a:t>
            </a:r>
            <a:endParaRPr sz="1800"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800">
                <a:latin typeface="Spectral"/>
                <a:ea typeface="Spectral"/>
                <a:cs typeface="Spectral"/>
                <a:sym typeface="Spectral"/>
              </a:rPr>
              <a:t>App Developer</a:t>
            </a:r>
            <a:endParaRPr i="1" sz="1800"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71" name="Google Shape;71;p14"/>
          <p:cNvSpPr txBox="1"/>
          <p:nvPr/>
        </p:nvSpPr>
        <p:spPr>
          <a:xfrm>
            <a:off x="7100025" y="3429000"/>
            <a:ext cx="1849500" cy="6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Josefin Sans"/>
                <a:ea typeface="Josefin Sans"/>
                <a:cs typeface="Josefin Sans"/>
                <a:sym typeface="Josefin Sans"/>
              </a:rPr>
              <a:t>Vincent N.</a:t>
            </a:r>
            <a:endParaRPr sz="1800"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800">
                <a:latin typeface="Spectral"/>
                <a:ea typeface="Spectral"/>
                <a:cs typeface="Spectral"/>
                <a:sym typeface="Spectral"/>
              </a:rPr>
              <a:t>UX Designer</a:t>
            </a:r>
            <a:endParaRPr i="1" sz="1800">
              <a:latin typeface="Spectral"/>
              <a:ea typeface="Spectral"/>
              <a:cs typeface="Spectral"/>
              <a:sym typeface="Spectr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FC2F9"/>
            </a:gs>
            <a:gs pos="7000">
              <a:srgbClr val="FFC2F9"/>
            </a:gs>
            <a:gs pos="49000">
              <a:srgbClr val="0064FF"/>
            </a:gs>
            <a:gs pos="100000">
              <a:srgbClr val="003C98"/>
            </a:gs>
          </a:gsLst>
          <a:lin ang="14400033" scaled="0"/>
        </a:gradFill>
      </p:bgPr>
    </p:bg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5"/>
          <p:cNvSpPr txBox="1"/>
          <p:nvPr/>
        </p:nvSpPr>
        <p:spPr>
          <a:xfrm>
            <a:off x="7371000" y="4673991"/>
            <a:ext cx="16968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M  U  S  E</a:t>
            </a:r>
            <a:endParaRPr sz="1800">
              <a:solidFill>
                <a:schemeClr val="lt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77" name="Google Shape;77;p15"/>
          <p:cNvSpPr txBox="1"/>
          <p:nvPr/>
        </p:nvSpPr>
        <p:spPr>
          <a:xfrm>
            <a:off x="152400" y="152388"/>
            <a:ext cx="5798400" cy="7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Brand overview</a:t>
            </a:r>
            <a:endParaRPr sz="3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78" name="Google Shape;78;p15"/>
          <p:cNvSpPr/>
          <p:nvPr/>
        </p:nvSpPr>
        <p:spPr>
          <a:xfrm>
            <a:off x="0" y="885600"/>
            <a:ext cx="9144000" cy="3712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457200" spcFirstLastPara="1" rIns="1645900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chemeClr val="dk1"/>
                </a:solidFill>
                <a:highlight>
                  <a:srgbClr val="FFFFFF"/>
                </a:highlight>
                <a:latin typeface="Spectral"/>
                <a:ea typeface="Spectral"/>
                <a:cs typeface="Spectral"/>
                <a:sym typeface="Spectral"/>
              </a:rPr>
              <a:t>There's something about </a:t>
            </a:r>
            <a:r>
              <a:rPr b="1" lang="en" sz="2000">
                <a:solidFill>
                  <a:schemeClr val="dk1"/>
                </a:solidFill>
                <a:highlight>
                  <a:srgbClr val="FFFFFF"/>
                </a:highlight>
                <a:latin typeface="Spectral"/>
                <a:ea typeface="Spectral"/>
                <a:cs typeface="Spectral"/>
                <a:sym typeface="Spectral"/>
              </a:rPr>
              <a:t>memories</a:t>
            </a:r>
            <a:r>
              <a:rPr lang="en" sz="2000">
                <a:solidFill>
                  <a:schemeClr val="dk1"/>
                </a:solidFill>
                <a:highlight>
                  <a:srgbClr val="FFFFFF"/>
                </a:highlight>
                <a:latin typeface="Spectral"/>
                <a:ea typeface="Spectral"/>
                <a:cs typeface="Spectral"/>
                <a:sym typeface="Spectral"/>
              </a:rPr>
              <a:t> that we naturally want to have a record of. But </a:t>
            </a:r>
            <a:r>
              <a:rPr b="1" lang="en" sz="2000">
                <a:solidFill>
                  <a:schemeClr val="dk1"/>
                </a:solidFill>
                <a:highlight>
                  <a:srgbClr val="FFFFFF"/>
                </a:highlight>
                <a:latin typeface="Spectral"/>
                <a:ea typeface="Spectral"/>
                <a:cs typeface="Spectral"/>
                <a:sym typeface="Spectral"/>
              </a:rPr>
              <a:t>journaling is time-consuming</a:t>
            </a:r>
            <a:r>
              <a:rPr lang="en" sz="2000">
                <a:solidFill>
                  <a:schemeClr val="dk1"/>
                </a:solidFill>
                <a:highlight>
                  <a:srgbClr val="FFFFFF"/>
                </a:highlight>
                <a:latin typeface="Spectral"/>
                <a:ea typeface="Spectral"/>
                <a:cs typeface="Spectral"/>
                <a:sym typeface="Spectral"/>
              </a:rPr>
              <a:t>, and </a:t>
            </a:r>
            <a:r>
              <a:rPr b="1" lang="en" sz="2000">
                <a:solidFill>
                  <a:schemeClr val="dk1"/>
                </a:solidFill>
                <a:highlight>
                  <a:srgbClr val="FFFFFF"/>
                </a:highlight>
                <a:latin typeface="Spectral"/>
                <a:ea typeface="Spectral"/>
                <a:cs typeface="Spectral"/>
                <a:sym typeface="Spectral"/>
              </a:rPr>
              <a:t>photos only capture visual details</a:t>
            </a:r>
            <a:r>
              <a:rPr lang="en" sz="2000">
                <a:solidFill>
                  <a:schemeClr val="dk1"/>
                </a:solidFill>
                <a:highlight>
                  <a:srgbClr val="FFFFFF"/>
                </a:highlight>
                <a:latin typeface="Spectral"/>
                <a:ea typeface="Spectral"/>
                <a:cs typeface="Spectral"/>
                <a:sym typeface="Spectral"/>
              </a:rPr>
              <a:t>.</a:t>
            </a:r>
            <a:endParaRPr sz="2000">
              <a:solidFill>
                <a:schemeClr val="dk1"/>
              </a:solidFill>
              <a:highlight>
                <a:srgbClr val="FFFFFF"/>
              </a:highlight>
              <a:latin typeface="Spectral"/>
              <a:ea typeface="Spectral"/>
              <a:cs typeface="Spectral"/>
              <a:sym typeface="Spectral"/>
            </a:endParaRPr>
          </a:p>
          <a:p>
            <a:pPr indent="0" lvl="0" marL="0" rtl="0" algn="l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  <a:highlight>
                  <a:srgbClr val="FFFFFF"/>
                </a:highlight>
                <a:latin typeface="Josefin Sans"/>
                <a:ea typeface="Josefin Sans"/>
                <a:cs typeface="Josefin Sans"/>
                <a:sym typeface="Josefin Sans"/>
              </a:rPr>
              <a:t>MUSE</a:t>
            </a:r>
            <a:r>
              <a:rPr lang="en" sz="2000">
                <a:solidFill>
                  <a:schemeClr val="dk1"/>
                </a:solidFill>
                <a:highlight>
                  <a:srgbClr val="FFFFFF"/>
                </a:highlight>
                <a:latin typeface="Spectral"/>
                <a:ea typeface="Spectral"/>
                <a:cs typeface="Spectral"/>
                <a:sym typeface="Spectral"/>
              </a:rPr>
              <a:t> uses the </a:t>
            </a:r>
            <a:r>
              <a:rPr b="1" lang="en" sz="2000">
                <a:solidFill>
                  <a:schemeClr val="dk1"/>
                </a:solidFill>
                <a:highlight>
                  <a:srgbClr val="FFFFFF"/>
                </a:highlight>
                <a:latin typeface="Spectral"/>
                <a:ea typeface="Spectral"/>
                <a:cs typeface="Spectral"/>
                <a:sym typeface="Spectral"/>
              </a:rPr>
              <a:t>connection between music and memories</a:t>
            </a:r>
            <a:r>
              <a:rPr lang="en" sz="2000">
                <a:solidFill>
                  <a:schemeClr val="dk1"/>
                </a:solidFill>
                <a:highlight>
                  <a:srgbClr val="FFFFFF"/>
                </a:highlight>
                <a:latin typeface="Spectral"/>
                <a:ea typeface="Spectral"/>
                <a:cs typeface="Spectral"/>
                <a:sym typeface="Spectral"/>
              </a:rPr>
              <a:t> to give users a better way to remember </a:t>
            </a:r>
            <a:r>
              <a:rPr b="1" lang="en" sz="2000">
                <a:solidFill>
                  <a:schemeClr val="dk1"/>
                </a:solidFill>
                <a:highlight>
                  <a:srgbClr val="FFFFFF"/>
                </a:highlight>
                <a:latin typeface="Spectral"/>
                <a:ea typeface="Spectral"/>
                <a:cs typeface="Spectral"/>
                <a:sym typeface="Spectral"/>
              </a:rPr>
              <a:t>by recording the location and song associated to a memory</a:t>
            </a:r>
            <a:r>
              <a:rPr lang="en" sz="2000">
                <a:solidFill>
                  <a:schemeClr val="dk1"/>
                </a:solidFill>
                <a:highlight>
                  <a:srgbClr val="FFFFFF"/>
                </a:highlight>
                <a:latin typeface="Spectral"/>
                <a:ea typeface="Spectral"/>
                <a:cs typeface="Spectral"/>
                <a:sym typeface="Spectral"/>
              </a:rPr>
              <a:t>. In this way, we not only remember these experiences; </a:t>
            </a:r>
            <a:r>
              <a:rPr i="1" lang="en" sz="2000">
                <a:solidFill>
                  <a:schemeClr val="dk1"/>
                </a:solidFill>
                <a:highlight>
                  <a:srgbClr val="FFFFFF"/>
                </a:highlight>
                <a:latin typeface="Spectral"/>
                <a:ea typeface="Spectral"/>
                <a:cs typeface="Spectral"/>
                <a:sym typeface="Spectral"/>
              </a:rPr>
              <a:t>we can Muse about them.</a:t>
            </a:r>
            <a:endParaRPr sz="20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FC2F9"/>
            </a:gs>
            <a:gs pos="7000">
              <a:srgbClr val="FFC2F9"/>
            </a:gs>
            <a:gs pos="49000">
              <a:srgbClr val="0064FF"/>
            </a:gs>
            <a:gs pos="100000">
              <a:srgbClr val="003C98"/>
            </a:gs>
          </a:gsLst>
          <a:lin ang="14400033" scaled="0"/>
        </a:gra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6"/>
          <p:cNvSpPr txBox="1"/>
          <p:nvPr/>
        </p:nvSpPr>
        <p:spPr>
          <a:xfrm>
            <a:off x="7371000" y="4673991"/>
            <a:ext cx="16968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M  U  S  E</a:t>
            </a:r>
            <a:endParaRPr sz="1800">
              <a:solidFill>
                <a:schemeClr val="lt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84" name="Google Shape;84;p16"/>
          <p:cNvSpPr txBox="1"/>
          <p:nvPr/>
        </p:nvSpPr>
        <p:spPr>
          <a:xfrm>
            <a:off x="152400" y="152388"/>
            <a:ext cx="5798400" cy="7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Preview</a:t>
            </a:r>
            <a:endParaRPr sz="3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85" name="Google Shape;85;p16"/>
          <p:cNvSpPr/>
          <p:nvPr/>
        </p:nvSpPr>
        <p:spPr>
          <a:xfrm>
            <a:off x="0" y="885600"/>
            <a:ext cx="9144000" cy="3712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457200" spcFirstLastPara="1" rIns="1645900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Spectral"/>
              <a:buChar char="●"/>
            </a:pPr>
            <a:r>
              <a:rPr lang="en" sz="2000">
                <a:latin typeface="Spectral"/>
                <a:ea typeface="Spectral"/>
                <a:cs typeface="Spectral"/>
                <a:sym typeface="Spectral"/>
              </a:rPr>
              <a:t>All three tasks completed successfully</a:t>
            </a:r>
            <a:endParaRPr sz="2000">
              <a:latin typeface="Spectral"/>
              <a:ea typeface="Spectral"/>
              <a:cs typeface="Spectral"/>
              <a:sym typeface="Spectral"/>
            </a:endParaRPr>
          </a:p>
          <a:p>
            <a:pPr indent="-355600" lvl="0" marL="457200" rtl="0" algn="l">
              <a:spcBef>
                <a:spcPts val="1000"/>
              </a:spcBef>
              <a:spcAft>
                <a:spcPts val="0"/>
              </a:spcAft>
              <a:buSzPts val="2000"/>
              <a:buFont typeface="Spectral"/>
              <a:buChar char="●"/>
            </a:pPr>
            <a:r>
              <a:rPr lang="en" sz="2000">
                <a:latin typeface="Spectral"/>
                <a:ea typeface="Spectral"/>
                <a:cs typeface="Spectral"/>
                <a:sym typeface="Spectral"/>
              </a:rPr>
              <a:t>Flow for Task 1 (Create a memory) needs to be redesigned</a:t>
            </a:r>
            <a:endParaRPr sz="2000">
              <a:latin typeface="Spectral"/>
              <a:ea typeface="Spectral"/>
              <a:cs typeface="Spectral"/>
              <a:sym typeface="Spectral"/>
            </a:endParaRPr>
          </a:p>
          <a:p>
            <a:pPr indent="-355600" lvl="0" marL="457200" rtl="0" algn="l">
              <a:spcBef>
                <a:spcPts val="1000"/>
              </a:spcBef>
              <a:spcAft>
                <a:spcPts val="0"/>
              </a:spcAft>
              <a:buSzPts val="2000"/>
              <a:buFont typeface="Spectral"/>
              <a:buChar char="●"/>
            </a:pPr>
            <a:r>
              <a:rPr lang="en" sz="20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Participants liked combining music + memories</a:t>
            </a:r>
            <a:endParaRPr sz="2000">
              <a:latin typeface="Spectral"/>
              <a:ea typeface="Spectral"/>
              <a:cs typeface="Spectral"/>
              <a:sym typeface="Spectral"/>
            </a:endParaRPr>
          </a:p>
          <a:p>
            <a:pPr indent="-355600" lvl="0" marL="457200" rtl="0" algn="l">
              <a:spcBef>
                <a:spcPts val="1000"/>
              </a:spcBef>
              <a:spcAft>
                <a:spcPts val="1000"/>
              </a:spcAft>
              <a:buSzPts val="2000"/>
              <a:buFont typeface="Spectral"/>
              <a:buChar char="●"/>
            </a:pPr>
            <a:r>
              <a:rPr lang="en" sz="2000">
                <a:latin typeface="Spectral"/>
                <a:ea typeface="Spectral"/>
                <a:cs typeface="Spectral"/>
                <a:sym typeface="Spectral"/>
              </a:rPr>
              <a:t>Participants enjoyed social media aspect of app</a:t>
            </a:r>
            <a:endParaRPr sz="2000">
              <a:latin typeface="Spectral"/>
              <a:ea typeface="Spectral"/>
              <a:cs typeface="Spectral"/>
              <a:sym typeface="Spectr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FC2F9"/>
            </a:gs>
            <a:gs pos="7000">
              <a:srgbClr val="FFC2F9"/>
            </a:gs>
            <a:gs pos="49000">
              <a:srgbClr val="0064FF"/>
            </a:gs>
            <a:gs pos="100000">
              <a:srgbClr val="003C98"/>
            </a:gs>
          </a:gsLst>
          <a:lin ang="14400033" scaled="0"/>
        </a:gradFill>
      </p:bgPr>
    </p:bg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7"/>
          <p:cNvSpPr txBox="1"/>
          <p:nvPr/>
        </p:nvSpPr>
        <p:spPr>
          <a:xfrm>
            <a:off x="7371000" y="4673991"/>
            <a:ext cx="16968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M  U  S  E</a:t>
            </a:r>
            <a:endParaRPr sz="1800">
              <a:solidFill>
                <a:schemeClr val="lt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91" name="Google Shape;91;p17"/>
          <p:cNvSpPr txBox="1"/>
          <p:nvPr/>
        </p:nvSpPr>
        <p:spPr>
          <a:xfrm>
            <a:off x="152400" y="152388"/>
            <a:ext cx="5798400" cy="7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Prototype changes</a:t>
            </a:r>
            <a:endParaRPr sz="3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92" name="Google Shape;92;p17"/>
          <p:cNvSpPr/>
          <p:nvPr/>
        </p:nvSpPr>
        <p:spPr>
          <a:xfrm>
            <a:off x="0" y="885600"/>
            <a:ext cx="9144000" cy="3712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457200" spcFirstLastPara="1" rIns="1645900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Spectral"/>
              <a:buChar char="●"/>
            </a:pPr>
            <a:r>
              <a:rPr lang="en" sz="2000">
                <a:latin typeface="Spectral"/>
                <a:ea typeface="Spectral"/>
                <a:cs typeface="Spectral"/>
                <a:sym typeface="Spectral"/>
              </a:rPr>
              <a:t>Fixed some bugs</a:t>
            </a:r>
            <a:endParaRPr sz="2000">
              <a:latin typeface="Spectral"/>
              <a:ea typeface="Spectral"/>
              <a:cs typeface="Spectral"/>
              <a:sym typeface="Spectral"/>
            </a:endParaRPr>
          </a:p>
          <a:p>
            <a:pPr indent="-355600" lvl="1" marL="914400" rtl="0" algn="l">
              <a:spcBef>
                <a:spcPts val="1000"/>
              </a:spcBef>
              <a:spcAft>
                <a:spcPts val="0"/>
              </a:spcAft>
              <a:buSzPts val="2000"/>
              <a:buFont typeface="Spectral"/>
              <a:buChar char="○"/>
            </a:pPr>
            <a:r>
              <a:rPr lang="en" sz="2000">
                <a:latin typeface="Spectral"/>
                <a:ea typeface="Spectral"/>
                <a:cs typeface="Spectral"/>
                <a:sym typeface="Spectral"/>
              </a:rPr>
              <a:t>Automatic location detection (detects current city)</a:t>
            </a:r>
            <a:endParaRPr sz="2000">
              <a:latin typeface="Spectral"/>
              <a:ea typeface="Spectral"/>
              <a:cs typeface="Spectral"/>
              <a:sym typeface="Spectral"/>
            </a:endParaRPr>
          </a:p>
          <a:p>
            <a:pPr indent="-355600" lvl="1" marL="914400" rtl="0" algn="l">
              <a:spcBef>
                <a:spcPts val="1000"/>
              </a:spcBef>
              <a:spcAft>
                <a:spcPts val="0"/>
              </a:spcAft>
              <a:buSzPts val="2000"/>
              <a:buFont typeface="Spectral"/>
              <a:buChar char="○"/>
            </a:pPr>
            <a:r>
              <a:rPr lang="en" sz="2000">
                <a:latin typeface="Spectral"/>
                <a:ea typeface="Spectral"/>
                <a:cs typeface="Spectral"/>
                <a:sym typeface="Spectral"/>
              </a:rPr>
              <a:t>Sorting of memories (oldest shows up at the top left rather than bottom right)</a:t>
            </a:r>
            <a:endParaRPr sz="2000">
              <a:latin typeface="Spectral"/>
              <a:ea typeface="Spectral"/>
              <a:cs typeface="Spectral"/>
              <a:sym typeface="Spectral"/>
            </a:endParaRPr>
          </a:p>
          <a:p>
            <a:pPr indent="-355600" lvl="0" marL="457200" rtl="0" algn="l">
              <a:spcBef>
                <a:spcPts val="1000"/>
              </a:spcBef>
              <a:spcAft>
                <a:spcPts val="1000"/>
              </a:spcAft>
              <a:buSzPts val="2000"/>
              <a:buFont typeface="Spectral"/>
              <a:buChar char="●"/>
            </a:pPr>
            <a:r>
              <a:rPr lang="en" sz="2000">
                <a:latin typeface="Spectral"/>
                <a:ea typeface="Spectral"/>
                <a:cs typeface="Spectral"/>
                <a:sym typeface="Spectral"/>
              </a:rPr>
              <a:t>Started switch to </a:t>
            </a:r>
            <a:r>
              <a:rPr lang="en" sz="2000">
                <a:latin typeface="Josefin Sans"/>
                <a:ea typeface="Josefin Sans"/>
                <a:cs typeface="Josefin Sans"/>
                <a:sym typeface="Josefin Sans"/>
              </a:rPr>
              <a:t>MUSE </a:t>
            </a:r>
            <a:r>
              <a:rPr lang="en" sz="2000">
                <a:latin typeface="Spectral"/>
                <a:ea typeface="Spectral"/>
                <a:cs typeface="Spectral"/>
                <a:sym typeface="Spectral"/>
              </a:rPr>
              <a:t>branding</a:t>
            </a:r>
            <a:endParaRPr sz="2000">
              <a:latin typeface="Spectral"/>
              <a:ea typeface="Spectral"/>
              <a:cs typeface="Spectral"/>
              <a:sym typeface="Spectr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FC2F9"/>
            </a:gs>
            <a:gs pos="7000">
              <a:srgbClr val="FFC2F9"/>
            </a:gs>
            <a:gs pos="49000">
              <a:srgbClr val="0064FF"/>
            </a:gs>
            <a:gs pos="100000">
              <a:srgbClr val="003C98"/>
            </a:gs>
          </a:gsLst>
          <a:lin ang="14400033" scaled="0"/>
        </a:grad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8"/>
          <p:cNvSpPr txBox="1"/>
          <p:nvPr/>
        </p:nvSpPr>
        <p:spPr>
          <a:xfrm>
            <a:off x="7371000" y="4673991"/>
            <a:ext cx="16968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M  U  S  E</a:t>
            </a:r>
            <a:endParaRPr sz="1800">
              <a:solidFill>
                <a:schemeClr val="lt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98" name="Google Shape;98;p18"/>
          <p:cNvSpPr txBox="1"/>
          <p:nvPr/>
        </p:nvSpPr>
        <p:spPr>
          <a:xfrm>
            <a:off x="152400" y="152388"/>
            <a:ext cx="5798400" cy="7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Participants</a:t>
            </a:r>
            <a:endParaRPr sz="3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99" name="Google Shape;99;p18"/>
          <p:cNvSpPr/>
          <p:nvPr/>
        </p:nvSpPr>
        <p:spPr>
          <a:xfrm>
            <a:off x="0" y="885600"/>
            <a:ext cx="9144000" cy="3712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4572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t/>
            </a:r>
            <a:endParaRPr sz="2400"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100" name="Google Shape;100;p18"/>
          <p:cNvSpPr txBox="1"/>
          <p:nvPr/>
        </p:nvSpPr>
        <p:spPr>
          <a:xfrm>
            <a:off x="6000825" y="3381025"/>
            <a:ext cx="2715300" cy="88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Josefin Sans"/>
                <a:ea typeface="Josefin Sans"/>
                <a:cs typeface="Josefin Sans"/>
                <a:sym typeface="Josefin Sans"/>
              </a:rPr>
              <a:t>Houston H.</a:t>
            </a:r>
            <a:endParaRPr sz="700">
              <a:latin typeface="Spectral"/>
              <a:ea typeface="Spectral"/>
              <a:cs typeface="Spectral"/>
              <a:sym typeface="Spectr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800">
                <a:latin typeface="Spectral"/>
                <a:ea typeface="Spectral"/>
                <a:cs typeface="Spectral"/>
                <a:sym typeface="Spectral"/>
              </a:rPr>
              <a:t>Male / 23 / Junior</a:t>
            </a:r>
            <a:endParaRPr i="1" sz="1800">
              <a:latin typeface="Spectral"/>
              <a:ea typeface="Spectral"/>
              <a:cs typeface="Spectral"/>
              <a:sym typeface="Spectr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800">
                <a:latin typeface="Spectral"/>
                <a:ea typeface="Spectral"/>
                <a:cs typeface="Spectral"/>
                <a:sym typeface="Spectral"/>
              </a:rPr>
              <a:t>Human Biology</a:t>
            </a:r>
            <a:endParaRPr i="1" sz="1800"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101" name="Google Shape;101;p18"/>
          <p:cNvSpPr txBox="1"/>
          <p:nvPr/>
        </p:nvSpPr>
        <p:spPr>
          <a:xfrm>
            <a:off x="3214350" y="3381025"/>
            <a:ext cx="2715300" cy="88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Josefin Sans"/>
                <a:ea typeface="Josefin Sans"/>
                <a:cs typeface="Josefin Sans"/>
                <a:sym typeface="Josefin Sans"/>
              </a:rPr>
              <a:t>Simi F.</a:t>
            </a:r>
            <a:endParaRPr sz="700">
              <a:latin typeface="Spectral"/>
              <a:ea typeface="Spectral"/>
              <a:cs typeface="Spectral"/>
              <a:sym typeface="Spectr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800">
                <a:latin typeface="Spectral"/>
                <a:ea typeface="Spectral"/>
                <a:cs typeface="Spectral"/>
                <a:sym typeface="Spectral"/>
              </a:rPr>
              <a:t>M</a:t>
            </a:r>
            <a:r>
              <a:rPr i="1" lang="en" sz="1800">
                <a:latin typeface="Spectral"/>
                <a:ea typeface="Spectral"/>
                <a:cs typeface="Spectral"/>
                <a:sym typeface="Spectral"/>
              </a:rPr>
              <a:t>ale / 22 /</a:t>
            </a:r>
            <a:r>
              <a:rPr i="1" lang="en" sz="1800">
                <a:latin typeface="Spectral"/>
                <a:ea typeface="Spectral"/>
                <a:cs typeface="Spectral"/>
                <a:sym typeface="Spectral"/>
              </a:rPr>
              <a:t> Sophomore</a:t>
            </a:r>
            <a:endParaRPr i="1" sz="1800">
              <a:latin typeface="Spectral"/>
              <a:ea typeface="Spectral"/>
              <a:cs typeface="Spectral"/>
              <a:sym typeface="Spectr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800">
                <a:latin typeface="Spectral"/>
                <a:ea typeface="Spectral"/>
                <a:cs typeface="Spectral"/>
                <a:sym typeface="Spectral"/>
              </a:rPr>
              <a:t>STS</a:t>
            </a:r>
            <a:endParaRPr i="1" sz="1800"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102" name="Google Shape;102;p18"/>
          <p:cNvSpPr txBox="1"/>
          <p:nvPr/>
        </p:nvSpPr>
        <p:spPr>
          <a:xfrm>
            <a:off x="427875" y="3381025"/>
            <a:ext cx="2715300" cy="88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Josefin Sans"/>
                <a:ea typeface="Josefin Sans"/>
                <a:cs typeface="Josefin Sans"/>
                <a:sym typeface="Josefin Sans"/>
              </a:rPr>
              <a:t>Tangaloa K.</a:t>
            </a:r>
            <a:endParaRPr sz="700">
              <a:latin typeface="Spectral"/>
              <a:ea typeface="Spectral"/>
              <a:cs typeface="Spectral"/>
              <a:sym typeface="Spectr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800">
                <a:latin typeface="Spectral"/>
                <a:ea typeface="Spectral"/>
                <a:cs typeface="Spectral"/>
                <a:sym typeface="Spectral"/>
              </a:rPr>
              <a:t>Male / 21 / Sophomore</a:t>
            </a:r>
            <a:endParaRPr i="1" sz="1800">
              <a:latin typeface="Spectral"/>
              <a:ea typeface="Spectral"/>
              <a:cs typeface="Spectral"/>
              <a:sym typeface="Spectr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800">
                <a:latin typeface="Spectral"/>
                <a:ea typeface="Spectral"/>
                <a:cs typeface="Spectral"/>
                <a:sym typeface="Spectral"/>
              </a:rPr>
              <a:t>Sociology</a:t>
            </a:r>
            <a:endParaRPr i="1" sz="1800">
              <a:latin typeface="Spectral"/>
              <a:ea typeface="Spectral"/>
              <a:cs typeface="Spectral"/>
              <a:sym typeface="Spectral"/>
            </a:endParaRPr>
          </a:p>
        </p:txBody>
      </p:sp>
      <p:pic>
        <p:nvPicPr>
          <p:cNvPr id="103" name="Google Shape;10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57599" y="1494650"/>
            <a:ext cx="1828800" cy="182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1123" y="1552223"/>
            <a:ext cx="1828800" cy="182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44075" y="1494650"/>
            <a:ext cx="1828800" cy="1828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FC2F9"/>
            </a:gs>
            <a:gs pos="7000">
              <a:srgbClr val="FFC2F9"/>
            </a:gs>
            <a:gs pos="49000">
              <a:srgbClr val="0064FF"/>
            </a:gs>
            <a:gs pos="100000">
              <a:srgbClr val="003C98"/>
            </a:gs>
          </a:gsLst>
          <a:lin ang="14400033" scaled="0"/>
        </a:grad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9"/>
          <p:cNvSpPr txBox="1"/>
          <p:nvPr/>
        </p:nvSpPr>
        <p:spPr>
          <a:xfrm>
            <a:off x="7371000" y="4673991"/>
            <a:ext cx="16968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M  U  S  E</a:t>
            </a:r>
            <a:endParaRPr sz="1800">
              <a:solidFill>
                <a:schemeClr val="lt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111" name="Google Shape;111;p19"/>
          <p:cNvSpPr txBox="1"/>
          <p:nvPr/>
        </p:nvSpPr>
        <p:spPr>
          <a:xfrm>
            <a:off x="152400" y="152388"/>
            <a:ext cx="5798400" cy="7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Apparatus &amp; environment</a:t>
            </a:r>
            <a:endParaRPr sz="3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112" name="Google Shape;112;p19"/>
          <p:cNvSpPr/>
          <p:nvPr/>
        </p:nvSpPr>
        <p:spPr>
          <a:xfrm>
            <a:off x="0" y="885600"/>
            <a:ext cx="9144000" cy="3712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457200" spcFirstLastPara="1" rIns="4572000" wrap="square" tIns="91425">
            <a:noAutofit/>
          </a:bodyPr>
          <a:lstStyle/>
          <a:p>
            <a:pPr indent="-355600" lvl="0" marL="457200" marR="0" rtl="0" algn="l">
              <a:spcBef>
                <a:spcPts val="0"/>
              </a:spcBef>
              <a:spcAft>
                <a:spcPts val="0"/>
              </a:spcAft>
              <a:buSzPts val="2000"/>
              <a:buFont typeface="Spectral"/>
              <a:buChar char="●"/>
            </a:pPr>
            <a:r>
              <a:rPr lang="en" sz="2000">
                <a:latin typeface="Spectral"/>
                <a:ea typeface="Spectral"/>
                <a:cs typeface="Spectral"/>
                <a:sym typeface="Spectral"/>
              </a:rPr>
              <a:t>Apparatus: Team member’s </a:t>
            </a:r>
            <a:endParaRPr sz="2000">
              <a:latin typeface="Spectral"/>
              <a:ea typeface="Spectral"/>
              <a:cs typeface="Spectral"/>
              <a:sym typeface="Spectral"/>
            </a:endParaRPr>
          </a:p>
          <a:p>
            <a:pPr indent="0" lvl="0" marL="45720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000">
                <a:latin typeface="Spectral"/>
                <a:ea typeface="Spectral"/>
                <a:cs typeface="Spectral"/>
                <a:sym typeface="Spectral"/>
              </a:rPr>
              <a:t>iPhone, Amplitude</a:t>
            </a:r>
            <a:endParaRPr sz="2000">
              <a:latin typeface="Spectral"/>
              <a:ea typeface="Spectral"/>
              <a:cs typeface="Spectral"/>
              <a:sym typeface="Spectral"/>
            </a:endParaRPr>
          </a:p>
          <a:p>
            <a:pPr indent="-355600" lvl="0" marL="457200" rtl="0" algn="l">
              <a:spcBef>
                <a:spcPts val="1000"/>
              </a:spcBef>
              <a:spcAft>
                <a:spcPts val="1000"/>
              </a:spcAft>
              <a:buSzPts val="2000"/>
              <a:buFont typeface="Spectral"/>
              <a:buChar char="●"/>
            </a:pPr>
            <a:r>
              <a:rPr lang="en" sz="2000">
                <a:latin typeface="Spectral"/>
                <a:ea typeface="Spectral"/>
                <a:cs typeface="Spectral"/>
                <a:sym typeface="Spectral"/>
              </a:rPr>
              <a:t>Environment: Computer cluster in Mirrielees</a:t>
            </a:r>
            <a:endParaRPr sz="2000">
              <a:latin typeface="Spectral"/>
              <a:ea typeface="Spectral"/>
              <a:cs typeface="Spectral"/>
              <a:sym typeface="Spectral"/>
            </a:endParaRPr>
          </a:p>
        </p:txBody>
      </p:sp>
      <p:pic>
        <p:nvPicPr>
          <p:cNvPr id="113" name="Google Shape;11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42700" y="1459331"/>
            <a:ext cx="3794001" cy="25647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FC2F9"/>
            </a:gs>
            <a:gs pos="7000">
              <a:srgbClr val="FFC2F9"/>
            </a:gs>
            <a:gs pos="49000">
              <a:srgbClr val="0064FF"/>
            </a:gs>
            <a:gs pos="100000">
              <a:srgbClr val="003C98"/>
            </a:gs>
          </a:gsLst>
          <a:lin ang="14400033" scaled="0"/>
        </a:gradFill>
      </p:bgPr>
    </p:bg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0"/>
          <p:cNvSpPr txBox="1"/>
          <p:nvPr/>
        </p:nvSpPr>
        <p:spPr>
          <a:xfrm>
            <a:off x="7371000" y="4673991"/>
            <a:ext cx="16968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M  U  S  E</a:t>
            </a:r>
            <a:endParaRPr sz="1800">
              <a:solidFill>
                <a:schemeClr val="lt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119" name="Google Shape;119;p20"/>
          <p:cNvSpPr txBox="1"/>
          <p:nvPr/>
        </p:nvSpPr>
        <p:spPr>
          <a:xfrm>
            <a:off x="152400" y="152400"/>
            <a:ext cx="7843800" cy="7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Task 1: Create a new memory</a:t>
            </a:r>
            <a:endParaRPr sz="3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120" name="Google Shape;120;p20"/>
          <p:cNvSpPr/>
          <p:nvPr/>
        </p:nvSpPr>
        <p:spPr>
          <a:xfrm>
            <a:off x="0" y="885600"/>
            <a:ext cx="9144000" cy="3712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457200" spcFirstLastPara="1" rIns="1645900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2000">
                <a:latin typeface="Spectral"/>
                <a:ea typeface="Spectral"/>
                <a:cs typeface="Spectral"/>
                <a:sym typeface="Spectral"/>
              </a:rPr>
              <a:t>Scenario: </a:t>
            </a:r>
            <a:r>
              <a:rPr lang="en" sz="2000">
                <a:latin typeface="Spectral"/>
                <a:ea typeface="Spectral"/>
                <a:cs typeface="Spectral"/>
                <a:sym typeface="Spectral"/>
              </a:rPr>
              <a:t>Gathering with friends at Crothers</a:t>
            </a:r>
            <a:endParaRPr sz="2000">
              <a:latin typeface="Spectral"/>
              <a:ea typeface="Spectral"/>
              <a:cs typeface="Spectral"/>
              <a:sym typeface="Spectral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i="1" lang="en" sz="20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Objective:</a:t>
            </a:r>
            <a:r>
              <a:rPr lang="en" sz="20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 Create a new memory using the given scenario</a:t>
            </a:r>
            <a:endParaRPr sz="20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i="1" lang="en" sz="20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User Difficulty: </a:t>
            </a:r>
            <a:r>
              <a:rPr lang="en" sz="20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Complex</a:t>
            </a:r>
            <a:endParaRPr sz="20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i="1" lang="en" sz="20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Looked for:</a:t>
            </a:r>
            <a:r>
              <a:rPr lang="en" sz="20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 Where participants navigated to try to create memories, what information participants inputted into New Memory page, level of confusion when completing task</a:t>
            </a:r>
            <a:endParaRPr sz="2000">
              <a:latin typeface="Spectral"/>
              <a:ea typeface="Spectral"/>
              <a:cs typeface="Spectral"/>
              <a:sym typeface="Spectr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FC2F9"/>
            </a:gs>
            <a:gs pos="7000">
              <a:srgbClr val="FFC2F9"/>
            </a:gs>
            <a:gs pos="49000">
              <a:srgbClr val="0064FF"/>
            </a:gs>
            <a:gs pos="100000">
              <a:srgbClr val="003C98"/>
            </a:gs>
          </a:gsLst>
          <a:lin ang="14400033" scaled="0"/>
        </a:gradFill>
      </p:bgPr>
    </p:bg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1"/>
          <p:cNvSpPr txBox="1"/>
          <p:nvPr/>
        </p:nvSpPr>
        <p:spPr>
          <a:xfrm>
            <a:off x="7371000" y="4673991"/>
            <a:ext cx="16968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M  U  S  E</a:t>
            </a:r>
            <a:endParaRPr sz="1800">
              <a:solidFill>
                <a:schemeClr val="lt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126" name="Google Shape;126;p21"/>
          <p:cNvSpPr txBox="1"/>
          <p:nvPr/>
        </p:nvSpPr>
        <p:spPr>
          <a:xfrm>
            <a:off x="152400" y="152400"/>
            <a:ext cx="7843800" cy="7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Task 2: View your memory</a:t>
            </a:r>
            <a:endParaRPr sz="3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127" name="Google Shape;127;p21"/>
          <p:cNvSpPr/>
          <p:nvPr/>
        </p:nvSpPr>
        <p:spPr>
          <a:xfrm>
            <a:off x="0" y="885600"/>
            <a:ext cx="9144000" cy="3712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457200" spcFirstLastPara="1" rIns="164590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2000">
                <a:latin typeface="Spectral"/>
                <a:ea typeface="Spectral"/>
                <a:cs typeface="Spectral"/>
                <a:sym typeface="Spectral"/>
              </a:rPr>
              <a:t>Objective:</a:t>
            </a:r>
            <a:r>
              <a:rPr lang="en" sz="2000">
                <a:latin typeface="Spectral"/>
                <a:ea typeface="Spectral"/>
                <a:cs typeface="Spectral"/>
                <a:sym typeface="Spectral"/>
              </a:rPr>
              <a:t> </a:t>
            </a:r>
            <a:r>
              <a:rPr lang="en" sz="2000">
                <a:latin typeface="Spectral"/>
                <a:ea typeface="Spectral"/>
                <a:cs typeface="Spectral"/>
                <a:sym typeface="Spectral"/>
              </a:rPr>
              <a:t>Try to view the memory you’ve created</a:t>
            </a:r>
            <a:endParaRPr sz="2000">
              <a:latin typeface="Spectral"/>
              <a:ea typeface="Spectral"/>
              <a:cs typeface="Spectral"/>
              <a:sym typeface="Spectral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i="1" lang="en" sz="2000">
                <a:latin typeface="Spectral"/>
                <a:ea typeface="Spectral"/>
                <a:cs typeface="Spectral"/>
                <a:sym typeface="Spectral"/>
              </a:rPr>
              <a:t>User Difficulty: </a:t>
            </a:r>
            <a:r>
              <a:rPr lang="en" sz="2000">
                <a:latin typeface="Spectral"/>
                <a:ea typeface="Spectral"/>
                <a:cs typeface="Spectral"/>
                <a:sym typeface="Spectral"/>
              </a:rPr>
              <a:t>Simple</a:t>
            </a:r>
            <a:endParaRPr sz="2000">
              <a:latin typeface="Spectral"/>
              <a:ea typeface="Spectral"/>
              <a:cs typeface="Spectral"/>
              <a:sym typeface="Spectral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i="1" lang="en" sz="2000">
                <a:latin typeface="Spectral"/>
                <a:ea typeface="Spectral"/>
                <a:cs typeface="Spectral"/>
                <a:sym typeface="Spectral"/>
              </a:rPr>
              <a:t>Looked for:</a:t>
            </a:r>
            <a:r>
              <a:rPr lang="en" sz="2000">
                <a:latin typeface="Spectral"/>
                <a:ea typeface="Spectral"/>
                <a:cs typeface="Spectral"/>
                <a:sym typeface="Spectral"/>
              </a:rPr>
              <a:t> Understanding of where memories are stored</a:t>
            </a:r>
            <a:endParaRPr i="1" sz="1800">
              <a:latin typeface="Spectral"/>
              <a:ea typeface="Spectral"/>
              <a:cs typeface="Spectral"/>
              <a:sym typeface="Spectr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FC2F9"/>
            </a:gs>
            <a:gs pos="7000">
              <a:srgbClr val="FFC2F9"/>
            </a:gs>
            <a:gs pos="49000">
              <a:srgbClr val="0064FF"/>
            </a:gs>
            <a:gs pos="100000">
              <a:srgbClr val="003C98"/>
            </a:gs>
          </a:gsLst>
          <a:lin ang="14400033" scaled="0"/>
        </a:gradFill>
      </p:bgPr>
    </p:bg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2"/>
          <p:cNvSpPr txBox="1"/>
          <p:nvPr/>
        </p:nvSpPr>
        <p:spPr>
          <a:xfrm>
            <a:off x="7371000" y="4673991"/>
            <a:ext cx="16968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M  U  S  E</a:t>
            </a:r>
            <a:endParaRPr sz="1800">
              <a:solidFill>
                <a:schemeClr val="lt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133" name="Google Shape;133;p22"/>
          <p:cNvSpPr txBox="1"/>
          <p:nvPr/>
        </p:nvSpPr>
        <p:spPr>
          <a:xfrm>
            <a:off x="152400" y="152400"/>
            <a:ext cx="7843800" cy="7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Task 3: Share a memory</a:t>
            </a:r>
            <a:endParaRPr sz="3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134" name="Google Shape;134;p22"/>
          <p:cNvSpPr/>
          <p:nvPr/>
        </p:nvSpPr>
        <p:spPr>
          <a:xfrm>
            <a:off x="0" y="885600"/>
            <a:ext cx="9144000" cy="3712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457200" spcFirstLastPara="1" rIns="1645900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2000">
                <a:latin typeface="Spectral"/>
                <a:ea typeface="Spectral"/>
                <a:cs typeface="Spectral"/>
                <a:sym typeface="Spectral"/>
              </a:rPr>
              <a:t>Objective:</a:t>
            </a:r>
            <a:r>
              <a:rPr lang="en" sz="2000">
                <a:latin typeface="Spectral"/>
                <a:ea typeface="Spectral"/>
                <a:cs typeface="Spectral"/>
                <a:sym typeface="Spectral"/>
              </a:rPr>
              <a:t> Share a memory first w</a:t>
            </a:r>
            <a:r>
              <a:rPr lang="en" sz="2000">
                <a:latin typeface="Spectral"/>
                <a:ea typeface="Spectral"/>
                <a:cs typeface="Spectral"/>
                <a:sym typeface="Spectral"/>
              </a:rPr>
              <a:t>ith a friend, then with the public; then check that you’ve shared with the public</a:t>
            </a:r>
            <a:endParaRPr sz="2000">
              <a:latin typeface="Spectral"/>
              <a:ea typeface="Spectral"/>
              <a:cs typeface="Spectral"/>
              <a:sym typeface="Spectral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i="1" lang="en" sz="2000">
                <a:latin typeface="Spectral"/>
                <a:ea typeface="Spectral"/>
                <a:cs typeface="Spectral"/>
                <a:sym typeface="Spectral"/>
              </a:rPr>
              <a:t>User </a:t>
            </a:r>
            <a:r>
              <a:rPr i="1" lang="en" sz="2000">
                <a:latin typeface="Spectral"/>
                <a:ea typeface="Spectral"/>
                <a:cs typeface="Spectral"/>
                <a:sym typeface="Spectral"/>
              </a:rPr>
              <a:t>Difficulty: </a:t>
            </a:r>
            <a:r>
              <a:rPr lang="en" sz="2000">
                <a:latin typeface="Spectral"/>
                <a:ea typeface="Spectral"/>
                <a:cs typeface="Spectral"/>
                <a:sym typeface="Spectral"/>
              </a:rPr>
              <a:t>M</a:t>
            </a:r>
            <a:r>
              <a:rPr lang="en" sz="2000">
                <a:latin typeface="Spectral"/>
                <a:ea typeface="Spectral"/>
                <a:cs typeface="Spectral"/>
                <a:sym typeface="Spectral"/>
              </a:rPr>
              <a:t>edium</a:t>
            </a:r>
            <a:endParaRPr sz="2000">
              <a:latin typeface="Spectral"/>
              <a:ea typeface="Spectral"/>
              <a:cs typeface="Spectral"/>
              <a:sym typeface="Spectral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i="1" lang="en" sz="2000">
                <a:latin typeface="Spectral"/>
                <a:ea typeface="Spectral"/>
                <a:cs typeface="Spectral"/>
                <a:sym typeface="Spectral"/>
              </a:rPr>
              <a:t>Looked for: </a:t>
            </a:r>
            <a:r>
              <a:rPr lang="en" sz="2000">
                <a:latin typeface="Spectral"/>
                <a:ea typeface="Spectral"/>
                <a:cs typeface="Spectral"/>
                <a:sym typeface="Spectral"/>
              </a:rPr>
              <a:t>Ease of discerning between private and public memories, understanding of Explore page, interest in using the app as a social sharing platform</a:t>
            </a:r>
            <a:endParaRPr sz="2000">
              <a:latin typeface="Spectral"/>
              <a:ea typeface="Spectral"/>
              <a:cs typeface="Spectral"/>
              <a:sym typeface="Spectr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FC2F9"/>
            </a:gs>
            <a:gs pos="7000">
              <a:srgbClr val="FFC2F9"/>
            </a:gs>
            <a:gs pos="49000">
              <a:srgbClr val="0064FF"/>
            </a:gs>
            <a:gs pos="100000">
              <a:srgbClr val="003C98"/>
            </a:gs>
          </a:gsLst>
          <a:lin ang="14400033" scaled="0"/>
        </a:gradFill>
      </p:bgPr>
    </p:bg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3"/>
          <p:cNvSpPr txBox="1"/>
          <p:nvPr/>
        </p:nvSpPr>
        <p:spPr>
          <a:xfrm>
            <a:off x="7371000" y="4673991"/>
            <a:ext cx="16968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M  U  S  E</a:t>
            </a:r>
            <a:endParaRPr sz="1800">
              <a:solidFill>
                <a:schemeClr val="lt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140" name="Google Shape;140;p23"/>
          <p:cNvSpPr txBox="1"/>
          <p:nvPr/>
        </p:nvSpPr>
        <p:spPr>
          <a:xfrm>
            <a:off x="152400" y="152400"/>
            <a:ext cx="6363300" cy="7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Procedure</a:t>
            </a:r>
            <a:endParaRPr sz="3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141" name="Google Shape;141;p23"/>
          <p:cNvSpPr/>
          <p:nvPr/>
        </p:nvSpPr>
        <p:spPr>
          <a:xfrm>
            <a:off x="0" y="885600"/>
            <a:ext cx="9144000" cy="3712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640075" spcFirstLastPara="1" rIns="164590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Spectral"/>
                <a:ea typeface="Spectral"/>
                <a:cs typeface="Spectral"/>
                <a:sym typeface="Spectral"/>
              </a:rPr>
              <a:t>Consent form</a:t>
            </a:r>
            <a:endParaRPr sz="2000">
              <a:latin typeface="Spectral"/>
              <a:ea typeface="Spectral"/>
              <a:cs typeface="Spectral"/>
              <a:sym typeface="Spectral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000">
                <a:latin typeface="Spectral"/>
                <a:ea typeface="Spectral"/>
                <a:cs typeface="Spectral"/>
                <a:sym typeface="Spectral"/>
              </a:rPr>
              <a:t>Pre-survey</a:t>
            </a:r>
            <a:endParaRPr sz="2000">
              <a:latin typeface="Spectral"/>
              <a:ea typeface="Spectral"/>
              <a:cs typeface="Spectral"/>
              <a:sym typeface="Spectral"/>
            </a:endParaRPr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i="1" lang="en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Contact info, demographics, level of social media interest/usage</a:t>
            </a:r>
            <a:endParaRPr i="1">
              <a:latin typeface="Spectral"/>
              <a:ea typeface="Spectral"/>
              <a:cs typeface="Spectral"/>
              <a:sym typeface="Spectral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000">
                <a:latin typeface="Spectral"/>
                <a:ea typeface="Spectral"/>
                <a:cs typeface="Spectral"/>
                <a:sym typeface="Spectral"/>
              </a:rPr>
              <a:t>Introduction to the app</a:t>
            </a:r>
            <a:endParaRPr sz="2000">
              <a:latin typeface="Spectral"/>
              <a:ea typeface="Spectral"/>
              <a:cs typeface="Spectral"/>
              <a:sym typeface="Spectral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000">
                <a:latin typeface="Spectral"/>
                <a:ea typeface="Spectral"/>
                <a:cs typeface="Spectral"/>
                <a:sym typeface="Spectral"/>
              </a:rPr>
              <a:t>Outlined hypothetical scenario </a:t>
            </a:r>
            <a:endParaRPr sz="2000">
              <a:latin typeface="Spectral"/>
              <a:ea typeface="Spectral"/>
              <a:cs typeface="Spectral"/>
              <a:sym typeface="Spectral"/>
            </a:endParaRPr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i="1" lang="en">
                <a:latin typeface="Spectral"/>
                <a:ea typeface="Spectral"/>
                <a:cs typeface="Spectral"/>
                <a:sym typeface="Spectral"/>
              </a:rPr>
              <a:t>“</a:t>
            </a:r>
            <a:r>
              <a:rPr i="1" lang="en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Imagine you’re on Crothers lawn, and you just finished (or have a moment during) a fun activity with friends, and you want to create a record to keep this memory…</a:t>
            </a:r>
            <a:r>
              <a:rPr i="1" lang="en">
                <a:latin typeface="Spectral"/>
                <a:ea typeface="Spectral"/>
                <a:cs typeface="Spectral"/>
                <a:sym typeface="Spectral"/>
              </a:rPr>
              <a:t>”</a:t>
            </a:r>
            <a:endParaRPr i="1">
              <a:latin typeface="Spectral"/>
              <a:ea typeface="Spectral"/>
              <a:cs typeface="Spectral"/>
              <a:sym typeface="Spectral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Three tasks</a:t>
            </a:r>
            <a:endParaRPr sz="20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" sz="2000">
                <a:latin typeface="Spectral"/>
                <a:ea typeface="Spectral"/>
                <a:cs typeface="Spectral"/>
                <a:sym typeface="Spectral"/>
              </a:rPr>
              <a:t>Post-interview</a:t>
            </a:r>
            <a:endParaRPr sz="2000">
              <a:latin typeface="Spectral"/>
              <a:ea typeface="Spectral"/>
              <a:cs typeface="Spectral"/>
              <a:sym typeface="Spectr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FC2F9"/>
            </a:gs>
            <a:gs pos="7000">
              <a:srgbClr val="FFC2F9"/>
            </a:gs>
            <a:gs pos="49000">
              <a:srgbClr val="0064FF"/>
            </a:gs>
            <a:gs pos="100000">
              <a:srgbClr val="003C98"/>
            </a:gs>
          </a:gsLst>
          <a:lin ang="14400033" scaled="0"/>
        </a:gradFill>
      </p:bgPr>
    </p:bg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4"/>
          <p:cNvSpPr txBox="1"/>
          <p:nvPr/>
        </p:nvSpPr>
        <p:spPr>
          <a:xfrm>
            <a:off x="7371000" y="4673991"/>
            <a:ext cx="16968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M  U  S  E</a:t>
            </a:r>
            <a:endParaRPr sz="1800">
              <a:solidFill>
                <a:schemeClr val="lt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147" name="Google Shape;147;p24"/>
          <p:cNvSpPr txBox="1"/>
          <p:nvPr/>
        </p:nvSpPr>
        <p:spPr>
          <a:xfrm>
            <a:off x="152400" y="152400"/>
            <a:ext cx="6363300" cy="7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Test measures</a:t>
            </a:r>
            <a:endParaRPr sz="3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148" name="Google Shape;148;p24"/>
          <p:cNvSpPr/>
          <p:nvPr/>
        </p:nvSpPr>
        <p:spPr>
          <a:xfrm>
            <a:off x="0" y="885600"/>
            <a:ext cx="9144000" cy="3712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457200" spcFirstLastPara="1" rIns="164590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Spectral"/>
              <a:ea typeface="Spectral"/>
              <a:cs typeface="Spectral"/>
              <a:sym typeface="Spectral"/>
            </a:endParaRPr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Spectral"/>
              <a:ea typeface="Spectral"/>
              <a:cs typeface="Spectral"/>
              <a:sym typeface="Spectral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 sz="2000">
              <a:latin typeface="Spectral"/>
              <a:ea typeface="Spectral"/>
              <a:cs typeface="Spectral"/>
              <a:sym typeface="Spectral"/>
            </a:endParaRPr>
          </a:p>
        </p:txBody>
      </p:sp>
      <p:grpSp>
        <p:nvGrpSpPr>
          <p:cNvPr id="149" name="Google Shape;149;p24"/>
          <p:cNvGrpSpPr/>
          <p:nvPr/>
        </p:nvGrpSpPr>
        <p:grpSpPr>
          <a:xfrm>
            <a:off x="5024050" y="3014775"/>
            <a:ext cx="2826300" cy="1266900"/>
            <a:chOff x="4206025" y="1355550"/>
            <a:chExt cx="2826300" cy="1266900"/>
          </a:xfrm>
        </p:grpSpPr>
        <p:sp>
          <p:nvSpPr>
            <p:cNvPr id="150" name="Google Shape;150;p24"/>
            <p:cNvSpPr/>
            <p:nvPr/>
          </p:nvSpPr>
          <p:spPr>
            <a:xfrm>
              <a:off x="4206025" y="1355550"/>
              <a:ext cx="2826300" cy="1266900"/>
            </a:xfrm>
            <a:prstGeom prst="roundRect">
              <a:avLst>
                <a:gd fmla="val 16667" name="adj"/>
              </a:avLst>
            </a:prstGeom>
            <a:noFill/>
            <a:ln cap="flat" cmpd="sng" w="9525">
              <a:solidFill>
                <a:srgbClr val="0064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" name="Google Shape;151;p24"/>
            <p:cNvSpPr txBox="1"/>
            <p:nvPr/>
          </p:nvSpPr>
          <p:spPr>
            <a:xfrm>
              <a:off x="4476175" y="1563150"/>
              <a:ext cx="2286000" cy="85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lang="en" sz="2000">
                  <a:solidFill>
                    <a:schemeClr val="dk1"/>
                  </a:solidFill>
                  <a:latin typeface="Spectral"/>
                  <a:ea typeface="Spectral"/>
                  <a:cs typeface="Spectral"/>
                  <a:sym typeface="Spectral"/>
                </a:rPr>
                <a:t>Task completion times</a:t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grpSp>
        <p:nvGrpSpPr>
          <p:cNvPr id="152" name="Google Shape;152;p24"/>
          <p:cNvGrpSpPr/>
          <p:nvPr/>
        </p:nvGrpSpPr>
        <p:grpSpPr>
          <a:xfrm>
            <a:off x="1084675" y="1316713"/>
            <a:ext cx="2826300" cy="1452113"/>
            <a:chOff x="1084675" y="1355550"/>
            <a:chExt cx="2826300" cy="1452113"/>
          </a:xfrm>
        </p:grpSpPr>
        <p:sp>
          <p:nvSpPr>
            <p:cNvPr id="153" name="Google Shape;153;p24"/>
            <p:cNvSpPr txBox="1"/>
            <p:nvPr/>
          </p:nvSpPr>
          <p:spPr>
            <a:xfrm>
              <a:off x="1175575" y="1674863"/>
              <a:ext cx="2644500" cy="1132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lang="en" sz="2000">
                  <a:solidFill>
                    <a:schemeClr val="dk1"/>
                  </a:solidFill>
                  <a:latin typeface="Spectral"/>
                  <a:ea typeface="Spectral"/>
                  <a:cs typeface="Spectral"/>
                  <a:sym typeface="Spectral"/>
                </a:rPr>
                <a:t>Task success rate</a:t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54" name="Google Shape;154;p24"/>
            <p:cNvSpPr/>
            <p:nvPr/>
          </p:nvSpPr>
          <p:spPr>
            <a:xfrm>
              <a:off x="1084675" y="1355550"/>
              <a:ext cx="2826300" cy="1266900"/>
            </a:xfrm>
            <a:prstGeom prst="roundRect">
              <a:avLst>
                <a:gd fmla="val 16667" name="adj"/>
              </a:avLst>
            </a:prstGeom>
            <a:noFill/>
            <a:ln cap="flat" cmpd="sng" w="9525">
              <a:solidFill>
                <a:srgbClr val="0064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5" name="Google Shape;155;p24"/>
          <p:cNvGrpSpPr/>
          <p:nvPr/>
        </p:nvGrpSpPr>
        <p:grpSpPr>
          <a:xfrm>
            <a:off x="5024050" y="1311475"/>
            <a:ext cx="2826300" cy="1538800"/>
            <a:chOff x="1084675" y="3014775"/>
            <a:chExt cx="2826300" cy="1538800"/>
          </a:xfrm>
        </p:grpSpPr>
        <p:sp>
          <p:nvSpPr>
            <p:cNvPr id="156" name="Google Shape;156;p24"/>
            <p:cNvSpPr txBox="1"/>
            <p:nvPr/>
          </p:nvSpPr>
          <p:spPr>
            <a:xfrm>
              <a:off x="1281925" y="3352975"/>
              <a:ext cx="2431800" cy="1200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lang="en" sz="2000">
                  <a:solidFill>
                    <a:schemeClr val="dk1"/>
                  </a:solidFill>
                  <a:latin typeface="Spectral"/>
                  <a:ea typeface="Spectral"/>
                  <a:cs typeface="Spectral"/>
                  <a:sym typeface="Spectral"/>
                </a:rPr>
                <a:t>S</a:t>
              </a:r>
              <a:r>
                <a:rPr lang="en" sz="2000">
                  <a:solidFill>
                    <a:schemeClr val="dk1"/>
                  </a:solidFill>
                  <a:latin typeface="Spectral"/>
                  <a:ea typeface="Spectral"/>
                  <a:cs typeface="Spectral"/>
                  <a:sym typeface="Spectral"/>
                </a:rPr>
                <a:t>igns of confusion</a:t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57" name="Google Shape;157;p24"/>
            <p:cNvSpPr/>
            <p:nvPr/>
          </p:nvSpPr>
          <p:spPr>
            <a:xfrm>
              <a:off x="1084675" y="3014775"/>
              <a:ext cx="2826300" cy="1266900"/>
            </a:xfrm>
            <a:prstGeom prst="roundRect">
              <a:avLst>
                <a:gd fmla="val 16667" name="adj"/>
              </a:avLst>
            </a:prstGeom>
            <a:noFill/>
            <a:ln cap="flat" cmpd="sng" w="9525">
              <a:solidFill>
                <a:srgbClr val="0064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8" name="Google Shape;158;p24"/>
          <p:cNvGrpSpPr/>
          <p:nvPr/>
        </p:nvGrpSpPr>
        <p:grpSpPr>
          <a:xfrm>
            <a:off x="1084675" y="3014775"/>
            <a:ext cx="2826300" cy="1462600"/>
            <a:chOff x="5024050" y="3014775"/>
            <a:chExt cx="2826300" cy="1462600"/>
          </a:xfrm>
        </p:grpSpPr>
        <p:sp>
          <p:nvSpPr>
            <p:cNvPr id="159" name="Google Shape;159;p24"/>
            <p:cNvSpPr txBox="1"/>
            <p:nvPr/>
          </p:nvSpPr>
          <p:spPr>
            <a:xfrm>
              <a:off x="5221300" y="3390475"/>
              <a:ext cx="2431800" cy="1086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lang="en" sz="2000">
                  <a:solidFill>
                    <a:schemeClr val="dk1"/>
                  </a:solidFill>
                  <a:latin typeface="Spectral"/>
                  <a:ea typeface="Spectral"/>
                  <a:cs typeface="Spectral"/>
                  <a:sym typeface="Spectral"/>
                </a:rPr>
                <a:t>Number of errors</a:t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60" name="Google Shape;160;p24"/>
            <p:cNvSpPr/>
            <p:nvPr/>
          </p:nvSpPr>
          <p:spPr>
            <a:xfrm>
              <a:off x="5024050" y="3014775"/>
              <a:ext cx="2826300" cy="1266900"/>
            </a:xfrm>
            <a:prstGeom prst="roundRect">
              <a:avLst>
                <a:gd fmla="val 16667" name="adj"/>
              </a:avLst>
            </a:prstGeom>
            <a:noFill/>
            <a:ln cap="flat" cmpd="sng" w="9525">
              <a:solidFill>
                <a:srgbClr val="0064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FC2F9"/>
            </a:gs>
            <a:gs pos="7000">
              <a:srgbClr val="FFC2F9"/>
            </a:gs>
            <a:gs pos="49000">
              <a:srgbClr val="0064FF"/>
            </a:gs>
            <a:gs pos="100000">
              <a:srgbClr val="003C98"/>
            </a:gs>
          </a:gsLst>
          <a:lin ang="14400033" scaled="0"/>
        </a:gradFill>
      </p:bgPr>
    </p:bg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5"/>
          <p:cNvSpPr txBox="1"/>
          <p:nvPr/>
        </p:nvSpPr>
        <p:spPr>
          <a:xfrm>
            <a:off x="7371000" y="4673991"/>
            <a:ext cx="16968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M  U  S  E</a:t>
            </a:r>
            <a:endParaRPr sz="1800">
              <a:solidFill>
                <a:schemeClr val="lt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166" name="Google Shape;166;p25"/>
          <p:cNvSpPr txBox="1"/>
          <p:nvPr/>
        </p:nvSpPr>
        <p:spPr>
          <a:xfrm>
            <a:off x="152400" y="152400"/>
            <a:ext cx="6363300" cy="7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Test measures</a:t>
            </a:r>
            <a:endParaRPr sz="3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167" name="Google Shape;167;p25"/>
          <p:cNvSpPr/>
          <p:nvPr/>
        </p:nvSpPr>
        <p:spPr>
          <a:xfrm>
            <a:off x="0" y="885600"/>
            <a:ext cx="9144000" cy="3712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457200" spcFirstLastPara="1" rIns="164590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Spectral"/>
              <a:ea typeface="Spectral"/>
              <a:cs typeface="Spectral"/>
              <a:sym typeface="Spectral"/>
            </a:endParaRPr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Spectral"/>
              <a:ea typeface="Spectral"/>
              <a:cs typeface="Spectral"/>
              <a:sym typeface="Spectral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 sz="2000">
              <a:latin typeface="Spectral"/>
              <a:ea typeface="Spectral"/>
              <a:cs typeface="Spectral"/>
              <a:sym typeface="Spectral"/>
            </a:endParaRPr>
          </a:p>
        </p:txBody>
      </p:sp>
      <p:grpSp>
        <p:nvGrpSpPr>
          <p:cNvPr id="168" name="Google Shape;168;p25"/>
          <p:cNvGrpSpPr/>
          <p:nvPr/>
        </p:nvGrpSpPr>
        <p:grpSpPr>
          <a:xfrm>
            <a:off x="5024050" y="3014775"/>
            <a:ext cx="2826300" cy="1266900"/>
            <a:chOff x="4206025" y="1355550"/>
            <a:chExt cx="2826300" cy="1266900"/>
          </a:xfrm>
        </p:grpSpPr>
        <p:sp>
          <p:nvSpPr>
            <p:cNvPr id="169" name="Google Shape;169;p25"/>
            <p:cNvSpPr/>
            <p:nvPr/>
          </p:nvSpPr>
          <p:spPr>
            <a:xfrm>
              <a:off x="4206025" y="1355550"/>
              <a:ext cx="2826300" cy="1266900"/>
            </a:xfrm>
            <a:prstGeom prst="roundRect">
              <a:avLst>
                <a:gd fmla="val 16667" name="adj"/>
              </a:avLst>
            </a:prstGeom>
            <a:noFill/>
            <a:ln cap="flat" cmpd="sng" w="9525">
              <a:solidFill>
                <a:srgbClr val="0064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" name="Google Shape;170;p25"/>
            <p:cNvSpPr txBox="1"/>
            <p:nvPr/>
          </p:nvSpPr>
          <p:spPr>
            <a:xfrm>
              <a:off x="4476175" y="1563150"/>
              <a:ext cx="2286000" cy="85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lang="en" sz="2000">
                  <a:solidFill>
                    <a:srgbClr val="CCCCCC"/>
                  </a:solidFill>
                  <a:latin typeface="Spectral"/>
                  <a:ea typeface="Spectral"/>
                  <a:cs typeface="Spectral"/>
                  <a:sym typeface="Spectral"/>
                </a:rPr>
                <a:t>Task completion times</a:t>
              </a:r>
              <a:endParaRPr>
                <a:solidFill>
                  <a:srgbClr val="CCCCCC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grpSp>
        <p:nvGrpSpPr>
          <p:cNvPr id="171" name="Google Shape;171;p25"/>
          <p:cNvGrpSpPr/>
          <p:nvPr/>
        </p:nvGrpSpPr>
        <p:grpSpPr>
          <a:xfrm>
            <a:off x="1084675" y="1316738"/>
            <a:ext cx="2826300" cy="1452088"/>
            <a:chOff x="1084675" y="1355575"/>
            <a:chExt cx="2826300" cy="1452088"/>
          </a:xfrm>
        </p:grpSpPr>
        <p:sp>
          <p:nvSpPr>
            <p:cNvPr id="172" name="Google Shape;172;p25"/>
            <p:cNvSpPr txBox="1"/>
            <p:nvPr/>
          </p:nvSpPr>
          <p:spPr>
            <a:xfrm>
              <a:off x="1175575" y="1674863"/>
              <a:ext cx="2644500" cy="1132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b="1" lang="en" sz="2000">
                  <a:solidFill>
                    <a:schemeClr val="dk1"/>
                  </a:solidFill>
                  <a:latin typeface="Spectral"/>
                  <a:ea typeface="Spectral"/>
                  <a:cs typeface="Spectral"/>
                  <a:sym typeface="Spectral"/>
                </a:rPr>
                <a:t>Task success rate</a:t>
              </a:r>
              <a:endParaRPr b="1"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73" name="Google Shape;173;p25"/>
            <p:cNvSpPr/>
            <p:nvPr/>
          </p:nvSpPr>
          <p:spPr>
            <a:xfrm>
              <a:off x="1084675" y="1355575"/>
              <a:ext cx="2826300" cy="1266900"/>
            </a:xfrm>
            <a:prstGeom prst="roundRect">
              <a:avLst>
                <a:gd fmla="val 16667" name="adj"/>
              </a:avLst>
            </a:prstGeom>
            <a:noFill/>
            <a:ln cap="flat" cmpd="sng" w="9525">
              <a:solidFill>
                <a:srgbClr val="0064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4" name="Google Shape;174;p25"/>
          <p:cNvGrpSpPr/>
          <p:nvPr/>
        </p:nvGrpSpPr>
        <p:grpSpPr>
          <a:xfrm>
            <a:off x="5024050" y="1304838"/>
            <a:ext cx="2826300" cy="1545438"/>
            <a:chOff x="1084675" y="3008138"/>
            <a:chExt cx="2826300" cy="1545438"/>
          </a:xfrm>
        </p:grpSpPr>
        <p:sp>
          <p:nvSpPr>
            <p:cNvPr id="175" name="Google Shape;175;p25"/>
            <p:cNvSpPr txBox="1"/>
            <p:nvPr/>
          </p:nvSpPr>
          <p:spPr>
            <a:xfrm>
              <a:off x="1281925" y="3352975"/>
              <a:ext cx="2431800" cy="1200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lang="en" sz="2000">
                  <a:solidFill>
                    <a:srgbClr val="CCCCCC"/>
                  </a:solidFill>
                  <a:latin typeface="Spectral"/>
                  <a:ea typeface="Spectral"/>
                  <a:cs typeface="Spectral"/>
                  <a:sym typeface="Spectral"/>
                </a:rPr>
                <a:t>Signs of confusion</a:t>
              </a:r>
              <a:endParaRPr>
                <a:solidFill>
                  <a:srgbClr val="CCCCCC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76" name="Google Shape;176;p25"/>
            <p:cNvSpPr/>
            <p:nvPr/>
          </p:nvSpPr>
          <p:spPr>
            <a:xfrm>
              <a:off x="1084675" y="3008138"/>
              <a:ext cx="2826300" cy="1266900"/>
            </a:xfrm>
            <a:prstGeom prst="roundRect">
              <a:avLst>
                <a:gd fmla="val 16667" name="adj"/>
              </a:avLst>
            </a:prstGeom>
            <a:noFill/>
            <a:ln cap="flat" cmpd="sng" w="9525">
              <a:solidFill>
                <a:srgbClr val="0064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7" name="Google Shape;177;p25"/>
          <p:cNvGrpSpPr/>
          <p:nvPr/>
        </p:nvGrpSpPr>
        <p:grpSpPr>
          <a:xfrm>
            <a:off x="1084675" y="3014775"/>
            <a:ext cx="2826300" cy="1462600"/>
            <a:chOff x="5024050" y="3014775"/>
            <a:chExt cx="2826300" cy="1462600"/>
          </a:xfrm>
        </p:grpSpPr>
        <p:sp>
          <p:nvSpPr>
            <p:cNvPr id="178" name="Google Shape;178;p25"/>
            <p:cNvSpPr txBox="1"/>
            <p:nvPr/>
          </p:nvSpPr>
          <p:spPr>
            <a:xfrm>
              <a:off x="5221300" y="3390475"/>
              <a:ext cx="2431800" cy="1086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lang="en" sz="2000">
                  <a:solidFill>
                    <a:srgbClr val="CCCCCC"/>
                  </a:solidFill>
                  <a:latin typeface="Spectral"/>
                  <a:ea typeface="Spectral"/>
                  <a:cs typeface="Spectral"/>
                  <a:sym typeface="Spectral"/>
                </a:rPr>
                <a:t>Number of errors</a:t>
              </a:r>
              <a:endParaRPr>
                <a:solidFill>
                  <a:srgbClr val="CCCCCC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79" name="Google Shape;179;p25"/>
            <p:cNvSpPr/>
            <p:nvPr/>
          </p:nvSpPr>
          <p:spPr>
            <a:xfrm>
              <a:off x="5024050" y="3014775"/>
              <a:ext cx="2826300" cy="1266900"/>
            </a:xfrm>
            <a:prstGeom prst="roundRect">
              <a:avLst>
                <a:gd fmla="val 16667" name="adj"/>
              </a:avLst>
            </a:prstGeom>
            <a:noFill/>
            <a:ln cap="flat" cmpd="sng" w="9525">
              <a:solidFill>
                <a:srgbClr val="0064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FC2F9"/>
            </a:gs>
            <a:gs pos="7000">
              <a:srgbClr val="FFC2F9"/>
            </a:gs>
            <a:gs pos="49000">
              <a:srgbClr val="0064FF"/>
            </a:gs>
            <a:gs pos="100000">
              <a:srgbClr val="003C98"/>
            </a:gs>
          </a:gsLst>
          <a:lin ang="14400033" scaled="0"/>
        </a:gradFill>
      </p:bgPr>
    </p:bg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6"/>
          <p:cNvSpPr txBox="1"/>
          <p:nvPr/>
        </p:nvSpPr>
        <p:spPr>
          <a:xfrm>
            <a:off x="7371000" y="4673991"/>
            <a:ext cx="16968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M  U  S  E</a:t>
            </a:r>
            <a:endParaRPr sz="1800">
              <a:solidFill>
                <a:schemeClr val="lt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185" name="Google Shape;185;p26"/>
          <p:cNvSpPr txBox="1"/>
          <p:nvPr/>
        </p:nvSpPr>
        <p:spPr>
          <a:xfrm>
            <a:off x="152400" y="152400"/>
            <a:ext cx="6363300" cy="7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Results: Task Success Rate</a:t>
            </a:r>
            <a:endParaRPr sz="3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186" name="Google Shape;186;p26"/>
          <p:cNvSpPr/>
          <p:nvPr/>
        </p:nvSpPr>
        <p:spPr>
          <a:xfrm>
            <a:off x="0" y="885600"/>
            <a:ext cx="9144000" cy="3712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457200" spcFirstLastPara="1" rIns="1645900" wrap="square" tIns="91425">
            <a:noAutofit/>
          </a:bodyPr>
          <a:lstStyle/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Spectral"/>
              <a:buChar char="●"/>
            </a:pPr>
            <a:r>
              <a:rPr lang="en" sz="2000">
                <a:latin typeface="Spectral"/>
                <a:ea typeface="Spectral"/>
                <a:cs typeface="Spectral"/>
                <a:sym typeface="Spectral"/>
              </a:rPr>
              <a:t>Task 1: Create a new memory</a:t>
            </a:r>
            <a:endParaRPr sz="2000">
              <a:latin typeface="Spectral"/>
              <a:ea typeface="Spectral"/>
              <a:cs typeface="Spectral"/>
              <a:sym typeface="Spectral"/>
            </a:endParaRPr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Spectral"/>
              <a:buChar char="○"/>
            </a:pPr>
            <a:r>
              <a:rPr i="1" lang="en" sz="1800">
                <a:latin typeface="Spectral"/>
                <a:ea typeface="Spectral"/>
                <a:cs typeface="Spectral"/>
                <a:sym typeface="Spectral"/>
              </a:rPr>
              <a:t>2</a:t>
            </a:r>
            <a:r>
              <a:rPr i="1" lang="en" sz="1800">
                <a:latin typeface="Spectral"/>
                <a:ea typeface="Spectral"/>
                <a:cs typeface="Spectral"/>
                <a:sym typeface="Spectral"/>
              </a:rPr>
              <a:t>/3</a:t>
            </a:r>
            <a:r>
              <a:rPr i="1" lang="en" sz="1800">
                <a:latin typeface="Spectral"/>
                <a:ea typeface="Spectral"/>
                <a:cs typeface="Spectral"/>
                <a:sym typeface="Spectral"/>
              </a:rPr>
              <a:t> without help</a:t>
            </a:r>
            <a:endParaRPr i="1" sz="1800">
              <a:latin typeface="Spectral"/>
              <a:ea typeface="Spectral"/>
              <a:cs typeface="Spectral"/>
              <a:sym typeface="Spectral"/>
            </a:endParaRPr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Spectral"/>
              <a:buChar char="○"/>
            </a:pPr>
            <a:r>
              <a:rPr i="1" lang="en" sz="1800">
                <a:latin typeface="Spectral"/>
                <a:ea typeface="Spectral"/>
                <a:cs typeface="Spectral"/>
                <a:sym typeface="Spectral"/>
              </a:rPr>
              <a:t>1/3</a:t>
            </a:r>
            <a:r>
              <a:rPr i="1" lang="en" sz="1800">
                <a:latin typeface="Spectral"/>
                <a:ea typeface="Spectral"/>
                <a:cs typeface="Spectral"/>
                <a:sym typeface="Spectral"/>
              </a:rPr>
              <a:t> with help</a:t>
            </a:r>
            <a:endParaRPr i="1" sz="1800">
              <a:latin typeface="Spectral"/>
              <a:ea typeface="Spectral"/>
              <a:cs typeface="Spectral"/>
              <a:sym typeface="Spectral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Spectral"/>
              <a:buChar char="●"/>
            </a:pPr>
            <a:r>
              <a:rPr lang="en" sz="2000">
                <a:latin typeface="Spectral"/>
                <a:ea typeface="Spectral"/>
                <a:cs typeface="Spectral"/>
                <a:sym typeface="Spectral"/>
              </a:rPr>
              <a:t>Task 2: View your memory</a:t>
            </a:r>
            <a:endParaRPr sz="2000">
              <a:latin typeface="Spectral"/>
              <a:ea typeface="Spectral"/>
              <a:cs typeface="Spectral"/>
              <a:sym typeface="Spectral"/>
            </a:endParaRPr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Spectral"/>
              <a:buChar char="○"/>
            </a:pPr>
            <a:r>
              <a:rPr i="1" lang="en" sz="1800">
                <a:latin typeface="Spectral"/>
                <a:ea typeface="Spectral"/>
                <a:cs typeface="Spectral"/>
                <a:sym typeface="Spectral"/>
              </a:rPr>
              <a:t>3/3 without help</a:t>
            </a:r>
            <a:endParaRPr i="1" sz="1800">
              <a:latin typeface="Spectral"/>
              <a:ea typeface="Spectral"/>
              <a:cs typeface="Spectral"/>
              <a:sym typeface="Spectral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Spectral"/>
              <a:buChar char="●"/>
            </a:pPr>
            <a:r>
              <a:rPr lang="en" sz="2000">
                <a:latin typeface="Spectral"/>
                <a:ea typeface="Spectral"/>
                <a:cs typeface="Spectral"/>
                <a:sym typeface="Spectral"/>
              </a:rPr>
              <a:t>Task 3: Share a memory</a:t>
            </a:r>
            <a:endParaRPr sz="2000">
              <a:latin typeface="Spectral"/>
              <a:ea typeface="Spectral"/>
              <a:cs typeface="Spectral"/>
              <a:sym typeface="Spectral"/>
            </a:endParaRPr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Spectral"/>
              <a:buChar char="○"/>
            </a:pPr>
            <a:r>
              <a:rPr i="1" lang="en" sz="1800">
                <a:latin typeface="Spectral"/>
                <a:ea typeface="Spectral"/>
                <a:cs typeface="Spectral"/>
                <a:sym typeface="Spectral"/>
              </a:rPr>
              <a:t>Sharing with a friend: 3/3 without help</a:t>
            </a:r>
            <a:endParaRPr i="1" sz="1800">
              <a:latin typeface="Spectral"/>
              <a:ea typeface="Spectral"/>
              <a:cs typeface="Spectral"/>
              <a:sym typeface="Spectral"/>
            </a:endParaRPr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Spectral"/>
              <a:buChar char="○"/>
            </a:pPr>
            <a:r>
              <a:rPr i="1" lang="en" sz="1800">
                <a:latin typeface="Spectral"/>
                <a:ea typeface="Spectral"/>
                <a:cs typeface="Spectral"/>
                <a:sym typeface="Spectral"/>
              </a:rPr>
              <a:t>Sharing with the public: 3/3 without help</a:t>
            </a:r>
            <a:endParaRPr i="1" sz="1800">
              <a:latin typeface="Spectral"/>
              <a:ea typeface="Spectral"/>
              <a:cs typeface="Spectral"/>
              <a:sym typeface="Spectral"/>
            </a:endParaRPr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Spectral"/>
              <a:buChar char="○"/>
            </a:pPr>
            <a:r>
              <a:rPr i="1" lang="en" sz="1800">
                <a:latin typeface="Spectral"/>
                <a:ea typeface="Spectral"/>
                <a:cs typeface="Spectral"/>
                <a:sym typeface="Spectral"/>
              </a:rPr>
              <a:t>Verifying public memory: 3</a:t>
            </a:r>
            <a:r>
              <a:rPr i="1" lang="en" sz="1800">
                <a:latin typeface="Spectral"/>
                <a:ea typeface="Spectral"/>
                <a:cs typeface="Spectral"/>
                <a:sym typeface="Spectral"/>
              </a:rPr>
              <a:t>/3</a:t>
            </a:r>
            <a:r>
              <a:rPr i="1" lang="en" sz="1800">
                <a:latin typeface="Spectral"/>
                <a:ea typeface="Spectral"/>
                <a:cs typeface="Spectral"/>
                <a:sym typeface="Spectral"/>
              </a:rPr>
              <a:t> without help</a:t>
            </a:r>
            <a:endParaRPr i="1" sz="1800">
              <a:latin typeface="Spectral"/>
              <a:ea typeface="Spectral"/>
              <a:cs typeface="Spectral"/>
              <a:sym typeface="Spectr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FC2F9"/>
            </a:gs>
            <a:gs pos="7000">
              <a:srgbClr val="FFC2F9"/>
            </a:gs>
            <a:gs pos="49000">
              <a:srgbClr val="0064FF"/>
            </a:gs>
            <a:gs pos="100000">
              <a:srgbClr val="003C98"/>
            </a:gs>
          </a:gsLst>
          <a:lin ang="14400033" scaled="0"/>
        </a:gradFill>
      </p:bgPr>
    </p:bg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7"/>
          <p:cNvSpPr txBox="1"/>
          <p:nvPr/>
        </p:nvSpPr>
        <p:spPr>
          <a:xfrm>
            <a:off x="7371000" y="4673991"/>
            <a:ext cx="16968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M  U  S  E</a:t>
            </a:r>
            <a:endParaRPr sz="1800">
              <a:solidFill>
                <a:schemeClr val="lt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192" name="Google Shape;192;p27"/>
          <p:cNvSpPr txBox="1"/>
          <p:nvPr/>
        </p:nvSpPr>
        <p:spPr>
          <a:xfrm>
            <a:off x="152400" y="152400"/>
            <a:ext cx="6363300" cy="7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Test measures</a:t>
            </a:r>
            <a:endParaRPr sz="3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193" name="Google Shape;193;p27"/>
          <p:cNvSpPr/>
          <p:nvPr/>
        </p:nvSpPr>
        <p:spPr>
          <a:xfrm>
            <a:off x="0" y="885600"/>
            <a:ext cx="9144000" cy="3712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457200" spcFirstLastPara="1" rIns="164590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Spectral"/>
              <a:ea typeface="Spectral"/>
              <a:cs typeface="Spectral"/>
              <a:sym typeface="Spectral"/>
            </a:endParaRPr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Spectral"/>
              <a:ea typeface="Spectral"/>
              <a:cs typeface="Spectral"/>
              <a:sym typeface="Spectral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 sz="2000">
              <a:latin typeface="Spectral"/>
              <a:ea typeface="Spectral"/>
              <a:cs typeface="Spectral"/>
              <a:sym typeface="Spectral"/>
            </a:endParaRPr>
          </a:p>
        </p:txBody>
      </p:sp>
      <p:grpSp>
        <p:nvGrpSpPr>
          <p:cNvPr id="194" name="Google Shape;194;p27"/>
          <p:cNvGrpSpPr/>
          <p:nvPr/>
        </p:nvGrpSpPr>
        <p:grpSpPr>
          <a:xfrm>
            <a:off x="5024050" y="3014775"/>
            <a:ext cx="2826300" cy="1266900"/>
            <a:chOff x="4206025" y="1355550"/>
            <a:chExt cx="2826300" cy="1266900"/>
          </a:xfrm>
        </p:grpSpPr>
        <p:sp>
          <p:nvSpPr>
            <p:cNvPr id="195" name="Google Shape;195;p27"/>
            <p:cNvSpPr/>
            <p:nvPr/>
          </p:nvSpPr>
          <p:spPr>
            <a:xfrm>
              <a:off x="4206025" y="1355550"/>
              <a:ext cx="2826300" cy="1266900"/>
            </a:xfrm>
            <a:prstGeom prst="roundRect">
              <a:avLst>
                <a:gd fmla="val 16667" name="adj"/>
              </a:avLst>
            </a:prstGeom>
            <a:noFill/>
            <a:ln cap="flat" cmpd="sng" w="9525">
              <a:solidFill>
                <a:srgbClr val="0064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" name="Google Shape;196;p27"/>
            <p:cNvSpPr txBox="1"/>
            <p:nvPr/>
          </p:nvSpPr>
          <p:spPr>
            <a:xfrm>
              <a:off x="4476175" y="1563150"/>
              <a:ext cx="2286000" cy="85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lang="en" sz="2000">
                  <a:solidFill>
                    <a:srgbClr val="CCCCCC"/>
                  </a:solidFill>
                  <a:latin typeface="Spectral"/>
                  <a:ea typeface="Spectral"/>
                  <a:cs typeface="Spectral"/>
                  <a:sym typeface="Spectral"/>
                </a:rPr>
                <a:t>Task completion times</a:t>
              </a:r>
              <a:endParaRPr>
                <a:solidFill>
                  <a:srgbClr val="CCCCCC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grpSp>
        <p:nvGrpSpPr>
          <p:cNvPr id="197" name="Google Shape;197;p27"/>
          <p:cNvGrpSpPr/>
          <p:nvPr/>
        </p:nvGrpSpPr>
        <p:grpSpPr>
          <a:xfrm>
            <a:off x="1084675" y="1316738"/>
            <a:ext cx="2826300" cy="1452088"/>
            <a:chOff x="1084675" y="1355575"/>
            <a:chExt cx="2826300" cy="1452088"/>
          </a:xfrm>
        </p:grpSpPr>
        <p:sp>
          <p:nvSpPr>
            <p:cNvPr id="198" name="Google Shape;198;p27"/>
            <p:cNvSpPr txBox="1"/>
            <p:nvPr/>
          </p:nvSpPr>
          <p:spPr>
            <a:xfrm>
              <a:off x="1175575" y="1674863"/>
              <a:ext cx="2644500" cy="1132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lang="en" sz="2000">
                  <a:solidFill>
                    <a:srgbClr val="CCCCCC"/>
                  </a:solidFill>
                  <a:latin typeface="Spectral"/>
                  <a:ea typeface="Spectral"/>
                  <a:cs typeface="Spectral"/>
                  <a:sym typeface="Spectral"/>
                </a:rPr>
                <a:t>Task success rate</a:t>
              </a:r>
              <a:endParaRPr>
                <a:solidFill>
                  <a:srgbClr val="CCCCCC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99" name="Google Shape;199;p27"/>
            <p:cNvSpPr/>
            <p:nvPr/>
          </p:nvSpPr>
          <p:spPr>
            <a:xfrm>
              <a:off x="1084675" y="1355575"/>
              <a:ext cx="2826300" cy="1266900"/>
            </a:xfrm>
            <a:prstGeom prst="roundRect">
              <a:avLst>
                <a:gd fmla="val 16667" name="adj"/>
              </a:avLst>
            </a:prstGeom>
            <a:noFill/>
            <a:ln cap="flat" cmpd="sng" w="9525">
              <a:solidFill>
                <a:srgbClr val="0064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0" name="Google Shape;200;p27"/>
          <p:cNvGrpSpPr/>
          <p:nvPr/>
        </p:nvGrpSpPr>
        <p:grpSpPr>
          <a:xfrm>
            <a:off x="5024050" y="1304838"/>
            <a:ext cx="2826300" cy="1545438"/>
            <a:chOff x="1084675" y="3008138"/>
            <a:chExt cx="2826300" cy="1545438"/>
          </a:xfrm>
        </p:grpSpPr>
        <p:sp>
          <p:nvSpPr>
            <p:cNvPr id="201" name="Google Shape;201;p27"/>
            <p:cNvSpPr txBox="1"/>
            <p:nvPr/>
          </p:nvSpPr>
          <p:spPr>
            <a:xfrm>
              <a:off x="1281925" y="3352975"/>
              <a:ext cx="2431800" cy="1200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b="1" lang="en" sz="2000">
                  <a:latin typeface="Spectral"/>
                  <a:ea typeface="Spectral"/>
                  <a:cs typeface="Spectral"/>
                  <a:sym typeface="Spectral"/>
                </a:rPr>
                <a:t>Signs of confusion</a:t>
              </a:r>
              <a:endParaRPr b="1"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02" name="Google Shape;202;p27"/>
            <p:cNvSpPr/>
            <p:nvPr/>
          </p:nvSpPr>
          <p:spPr>
            <a:xfrm>
              <a:off x="1084675" y="3008138"/>
              <a:ext cx="2826300" cy="1266900"/>
            </a:xfrm>
            <a:prstGeom prst="roundRect">
              <a:avLst>
                <a:gd fmla="val 16667" name="adj"/>
              </a:avLst>
            </a:prstGeom>
            <a:noFill/>
            <a:ln cap="flat" cmpd="sng" w="9525">
              <a:solidFill>
                <a:srgbClr val="0064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3" name="Google Shape;203;p27"/>
          <p:cNvGrpSpPr/>
          <p:nvPr/>
        </p:nvGrpSpPr>
        <p:grpSpPr>
          <a:xfrm>
            <a:off x="1084675" y="3014775"/>
            <a:ext cx="2826300" cy="1462600"/>
            <a:chOff x="5024050" y="3014775"/>
            <a:chExt cx="2826300" cy="1462600"/>
          </a:xfrm>
        </p:grpSpPr>
        <p:sp>
          <p:nvSpPr>
            <p:cNvPr id="204" name="Google Shape;204;p27"/>
            <p:cNvSpPr txBox="1"/>
            <p:nvPr/>
          </p:nvSpPr>
          <p:spPr>
            <a:xfrm>
              <a:off x="5221300" y="3390475"/>
              <a:ext cx="2431800" cy="1086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lang="en" sz="2000">
                  <a:solidFill>
                    <a:srgbClr val="CCCCCC"/>
                  </a:solidFill>
                  <a:latin typeface="Spectral"/>
                  <a:ea typeface="Spectral"/>
                  <a:cs typeface="Spectral"/>
                  <a:sym typeface="Spectral"/>
                </a:rPr>
                <a:t>Number of errors</a:t>
              </a:r>
              <a:endParaRPr>
                <a:solidFill>
                  <a:srgbClr val="CCCCCC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05" name="Google Shape;205;p27"/>
            <p:cNvSpPr/>
            <p:nvPr/>
          </p:nvSpPr>
          <p:spPr>
            <a:xfrm>
              <a:off x="5024050" y="3014775"/>
              <a:ext cx="2826300" cy="1266900"/>
            </a:xfrm>
            <a:prstGeom prst="roundRect">
              <a:avLst>
                <a:gd fmla="val 16667" name="adj"/>
              </a:avLst>
            </a:prstGeom>
            <a:noFill/>
            <a:ln cap="flat" cmpd="sng" w="9525">
              <a:solidFill>
                <a:srgbClr val="0064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FC2F9"/>
            </a:gs>
            <a:gs pos="7000">
              <a:srgbClr val="FFC2F9"/>
            </a:gs>
            <a:gs pos="49000">
              <a:srgbClr val="0064FF"/>
            </a:gs>
            <a:gs pos="100000">
              <a:srgbClr val="003C98"/>
            </a:gs>
          </a:gsLst>
          <a:lin ang="14400033" scaled="0"/>
        </a:gradFill>
      </p:bgPr>
    </p:bg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8"/>
          <p:cNvSpPr txBox="1"/>
          <p:nvPr/>
        </p:nvSpPr>
        <p:spPr>
          <a:xfrm>
            <a:off x="7371000" y="4673991"/>
            <a:ext cx="16968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M  U  S  E</a:t>
            </a:r>
            <a:endParaRPr sz="1800">
              <a:solidFill>
                <a:schemeClr val="lt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211" name="Google Shape;211;p28"/>
          <p:cNvSpPr txBox="1"/>
          <p:nvPr/>
        </p:nvSpPr>
        <p:spPr>
          <a:xfrm>
            <a:off x="152400" y="152400"/>
            <a:ext cx="8800200" cy="7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Results: Signs of Confusion</a:t>
            </a:r>
            <a:endParaRPr sz="3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212" name="Google Shape;212;p28"/>
          <p:cNvSpPr/>
          <p:nvPr/>
        </p:nvSpPr>
        <p:spPr>
          <a:xfrm>
            <a:off x="0" y="885600"/>
            <a:ext cx="9144000" cy="3712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457200" spcFirstLastPara="1" rIns="1645900" wrap="square" tIns="91425">
            <a:noAutofit/>
          </a:bodyPr>
          <a:lstStyle/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Spectral"/>
              <a:buChar char="●"/>
            </a:pPr>
            <a:r>
              <a:rPr lang="en" sz="20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Task 1: Create a new memory </a:t>
            </a:r>
            <a:endParaRPr sz="20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pectral"/>
              <a:buChar char="○"/>
            </a:pPr>
            <a:r>
              <a:rPr i="1" lang="en" sz="18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Rapidly switching between tabs</a:t>
            </a:r>
            <a:endParaRPr i="1" sz="18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pectral"/>
              <a:buChar char="○"/>
            </a:pPr>
            <a:r>
              <a:rPr i="1" lang="en" sz="18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Searching deeply into other tabs</a:t>
            </a:r>
            <a:endParaRPr i="1" sz="18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pectral"/>
              <a:buChar char="○"/>
            </a:pPr>
            <a:r>
              <a:rPr i="1" lang="en" sz="18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“Uhh…”</a:t>
            </a:r>
            <a:endParaRPr i="1" sz="18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pectral"/>
              <a:buChar char="○"/>
            </a:pPr>
            <a:r>
              <a:rPr i="1" lang="en" sz="18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Pauses, stares at screen</a:t>
            </a:r>
            <a:endParaRPr i="1" sz="18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Spectral"/>
              <a:buChar char="●"/>
            </a:pPr>
            <a:r>
              <a:rPr lang="en" sz="20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Task 2: View your memory </a:t>
            </a:r>
            <a:endParaRPr sz="20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pectral"/>
              <a:buChar char="○"/>
            </a:pPr>
            <a:r>
              <a:rPr i="1" lang="en" sz="18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No confusion</a:t>
            </a:r>
            <a:endParaRPr i="1" sz="18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Spectral"/>
              <a:buChar char="●"/>
            </a:pPr>
            <a:r>
              <a:rPr lang="en" sz="20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Task 3: Share a memory </a:t>
            </a:r>
            <a:endParaRPr sz="20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pectral"/>
              <a:buChar char="○"/>
            </a:pPr>
            <a:r>
              <a:rPr i="1" lang="en" sz="18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Memories did not pop up (code error)</a:t>
            </a:r>
            <a:endParaRPr i="1" sz="18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FC2F9"/>
            </a:gs>
            <a:gs pos="7000">
              <a:srgbClr val="FFC2F9"/>
            </a:gs>
            <a:gs pos="49000">
              <a:srgbClr val="0064FF"/>
            </a:gs>
            <a:gs pos="100000">
              <a:srgbClr val="003C98"/>
            </a:gs>
          </a:gsLst>
          <a:lin ang="14400033" scaled="0"/>
        </a:gradFill>
      </p:bgPr>
    </p:bg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9"/>
          <p:cNvSpPr txBox="1"/>
          <p:nvPr/>
        </p:nvSpPr>
        <p:spPr>
          <a:xfrm>
            <a:off x="7371000" y="4673991"/>
            <a:ext cx="16968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M  U  S  E</a:t>
            </a:r>
            <a:endParaRPr sz="1800">
              <a:solidFill>
                <a:schemeClr val="lt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218" name="Google Shape;218;p29"/>
          <p:cNvSpPr txBox="1"/>
          <p:nvPr/>
        </p:nvSpPr>
        <p:spPr>
          <a:xfrm>
            <a:off x="152400" y="152400"/>
            <a:ext cx="6363300" cy="7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Test measures</a:t>
            </a:r>
            <a:endParaRPr sz="3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219" name="Google Shape;219;p29"/>
          <p:cNvSpPr/>
          <p:nvPr/>
        </p:nvSpPr>
        <p:spPr>
          <a:xfrm>
            <a:off x="0" y="885600"/>
            <a:ext cx="9144000" cy="3712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457200" spcFirstLastPara="1" rIns="164590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Spectral"/>
              <a:ea typeface="Spectral"/>
              <a:cs typeface="Spectral"/>
              <a:sym typeface="Spectral"/>
            </a:endParaRPr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Spectral"/>
              <a:ea typeface="Spectral"/>
              <a:cs typeface="Spectral"/>
              <a:sym typeface="Spectral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 sz="2000">
              <a:latin typeface="Spectral"/>
              <a:ea typeface="Spectral"/>
              <a:cs typeface="Spectral"/>
              <a:sym typeface="Spectral"/>
            </a:endParaRPr>
          </a:p>
        </p:txBody>
      </p:sp>
      <p:grpSp>
        <p:nvGrpSpPr>
          <p:cNvPr id="220" name="Google Shape;220;p29"/>
          <p:cNvGrpSpPr/>
          <p:nvPr/>
        </p:nvGrpSpPr>
        <p:grpSpPr>
          <a:xfrm>
            <a:off x="5024050" y="3014775"/>
            <a:ext cx="2826300" cy="1266900"/>
            <a:chOff x="4206025" y="1355550"/>
            <a:chExt cx="2826300" cy="1266900"/>
          </a:xfrm>
        </p:grpSpPr>
        <p:sp>
          <p:nvSpPr>
            <p:cNvPr id="221" name="Google Shape;221;p29"/>
            <p:cNvSpPr/>
            <p:nvPr/>
          </p:nvSpPr>
          <p:spPr>
            <a:xfrm>
              <a:off x="4206025" y="1355550"/>
              <a:ext cx="2826300" cy="1266900"/>
            </a:xfrm>
            <a:prstGeom prst="roundRect">
              <a:avLst>
                <a:gd fmla="val 16667" name="adj"/>
              </a:avLst>
            </a:prstGeom>
            <a:noFill/>
            <a:ln cap="flat" cmpd="sng" w="9525">
              <a:solidFill>
                <a:srgbClr val="0064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" name="Google Shape;222;p29"/>
            <p:cNvSpPr txBox="1"/>
            <p:nvPr/>
          </p:nvSpPr>
          <p:spPr>
            <a:xfrm>
              <a:off x="4476175" y="1563150"/>
              <a:ext cx="2286000" cy="85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lang="en" sz="2000">
                  <a:solidFill>
                    <a:srgbClr val="CCCCCC"/>
                  </a:solidFill>
                  <a:latin typeface="Spectral"/>
                  <a:ea typeface="Spectral"/>
                  <a:cs typeface="Spectral"/>
                  <a:sym typeface="Spectral"/>
                </a:rPr>
                <a:t>Task completion times</a:t>
              </a:r>
              <a:endParaRPr>
                <a:solidFill>
                  <a:srgbClr val="CCCCCC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grpSp>
        <p:nvGrpSpPr>
          <p:cNvPr id="223" name="Google Shape;223;p29"/>
          <p:cNvGrpSpPr/>
          <p:nvPr/>
        </p:nvGrpSpPr>
        <p:grpSpPr>
          <a:xfrm>
            <a:off x="1084675" y="1316738"/>
            <a:ext cx="2826300" cy="1452088"/>
            <a:chOff x="1084675" y="1355575"/>
            <a:chExt cx="2826300" cy="1452088"/>
          </a:xfrm>
        </p:grpSpPr>
        <p:sp>
          <p:nvSpPr>
            <p:cNvPr id="224" name="Google Shape;224;p29"/>
            <p:cNvSpPr txBox="1"/>
            <p:nvPr/>
          </p:nvSpPr>
          <p:spPr>
            <a:xfrm>
              <a:off x="1175575" y="1674863"/>
              <a:ext cx="2644500" cy="1132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lang="en" sz="2000">
                  <a:solidFill>
                    <a:srgbClr val="CCCCCC"/>
                  </a:solidFill>
                  <a:latin typeface="Spectral"/>
                  <a:ea typeface="Spectral"/>
                  <a:cs typeface="Spectral"/>
                  <a:sym typeface="Spectral"/>
                </a:rPr>
                <a:t>Task success rate</a:t>
              </a:r>
              <a:endParaRPr>
                <a:solidFill>
                  <a:srgbClr val="CCCCCC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25" name="Google Shape;225;p29"/>
            <p:cNvSpPr/>
            <p:nvPr/>
          </p:nvSpPr>
          <p:spPr>
            <a:xfrm>
              <a:off x="1084675" y="1355575"/>
              <a:ext cx="2826300" cy="1266900"/>
            </a:xfrm>
            <a:prstGeom prst="roundRect">
              <a:avLst>
                <a:gd fmla="val 16667" name="adj"/>
              </a:avLst>
            </a:prstGeom>
            <a:noFill/>
            <a:ln cap="flat" cmpd="sng" w="9525">
              <a:solidFill>
                <a:srgbClr val="0064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6" name="Google Shape;226;p29"/>
          <p:cNvGrpSpPr/>
          <p:nvPr/>
        </p:nvGrpSpPr>
        <p:grpSpPr>
          <a:xfrm>
            <a:off x="5024050" y="1304838"/>
            <a:ext cx="2826300" cy="1545438"/>
            <a:chOff x="1084675" y="3008138"/>
            <a:chExt cx="2826300" cy="1545438"/>
          </a:xfrm>
        </p:grpSpPr>
        <p:sp>
          <p:nvSpPr>
            <p:cNvPr id="227" name="Google Shape;227;p29"/>
            <p:cNvSpPr txBox="1"/>
            <p:nvPr/>
          </p:nvSpPr>
          <p:spPr>
            <a:xfrm>
              <a:off x="1281925" y="3352975"/>
              <a:ext cx="2431800" cy="1200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lang="en" sz="2000">
                  <a:solidFill>
                    <a:srgbClr val="CCCCCC"/>
                  </a:solidFill>
                  <a:latin typeface="Spectral"/>
                  <a:ea typeface="Spectral"/>
                  <a:cs typeface="Spectral"/>
                  <a:sym typeface="Spectral"/>
                </a:rPr>
                <a:t>Signs of confusion</a:t>
              </a:r>
              <a:endParaRPr>
                <a:solidFill>
                  <a:srgbClr val="CCCCCC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28" name="Google Shape;228;p29"/>
            <p:cNvSpPr/>
            <p:nvPr/>
          </p:nvSpPr>
          <p:spPr>
            <a:xfrm>
              <a:off x="1084675" y="3008138"/>
              <a:ext cx="2826300" cy="1266900"/>
            </a:xfrm>
            <a:prstGeom prst="roundRect">
              <a:avLst>
                <a:gd fmla="val 16667" name="adj"/>
              </a:avLst>
            </a:prstGeom>
            <a:noFill/>
            <a:ln cap="flat" cmpd="sng" w="9525">
              <a:solidFill>
                <a:srgbClr val="0064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9" name="Google Shape;229;p29"/>
          <p:cNvGrpSpPr/>
          <p:nvPr/>
        </p:nvGrpSpPr>
        <p:grpSpPr>
          <a:xfrm>
            <a:off x="1084675" y="3014775"/>
            <a:ext cx="2826300" cy="1462600"/>
            <a:chOff x="5024050" y="3014775"/>
            <a:chExt cx="2826300" cy="1462600"/>
          </a:xfrm>
        </p:grpSpPr>
        <p:sp>
          <p:nvSpPr>
            <p:cNvPr id="230" name="Google Shape;230;p29"/>
            <p:cNvSpPr txBox="1"/>
            <p:nvPr/>
          </p:nvSpPr>
          <p:spPr>
            <a:xfrm>
              <a:off x="5221300" y="3390475"/>
              <a:ext cx="2431800" cy="1086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b="1" lang="en" sz="2000">
                  <a:latin typeface="Spectral"/>
                  <a:ea typeface="Spectral"/>
                  <a:cs typeface="Spectral"/>
                  <a:sym typeface="Spectral"/>
                </a:rPr>
                <a:t>Number of errors</a:t>
              </a:r>
              <a:endParaRPr b="1"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31" name="Google Shape;231;p29"/>
            <p:cNvSpPr/>
            <p:nvPr/>
          </p:nvSpPr>
          <p:spPr>
            <a:xfrm>
              <a:off x="5024050" y="3014775"/>
              <a:ext cx="2826300" cy="1266900"/>
            </a:xfrm>
            <a:prstGeom prst="roundRect">
              <a:avLst>
                <a:gd fmla="val 16667" name="adj"/>
              </a:avLst>
            </a:prstGeom>
            <a:noFill/>
            <a:ln cap="flat" cmpd="sng" w="9525">
              <a:solidFill>
                <a:srgbClr val="0064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FC2F9"/>
            </a:gs>
            <a:gs pos="7000">
              <a:srgbClr val="FFC2F9"/>
            </a:gs>
            <a:gs pos="49000">
              <a:srgbClr val="0064FF"/>
            </a:gs>
            <a:gs pos="100000">
              <a:srgbClr val="003C98"/>
            </a:gs>
          </a:gsLst>
          <a:lin ang="14400033" scaled="0"/>
        </a:gradFill>
      </p:bgPr>
    </p:bg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0"/>
          <p:cNvSpPr txBox="1"/>
          <p:nvPr/>
        </p:nvSpPr>
        <p:spPr>
          <a:xfrm>
            <a:off x="7371000" y="4673991"/>
            <a:ext cx="16968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M  U  S  E</a:t>
            </a:r>
            <a:endParaRPr sz="1800">
              <a:solidFill>
                <a:schemeClr val="lt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237" name="Google Shape;237;p30"/>
          <p:cNvSpPr txBox="1"/>
          <p:nvPr/>
        </p:nvSpPr>
        <p:spPr>
          <a:xfrm>
            <a:off x="152400" y="152400"/>
            <a:ext cx="6363300" cy="7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Results: Number of Errors</a:t>
            </a:r>
            <a:endParaRPr sz="3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238" name="Google Shape;238;p30"/>
          <p:cNvSpPr/>
          <p:nvPr/>
        </p:nvSpPr>
        <p:spPr>
          <a:xfrm>
            <a:off x="0" y="885600"/>
            <a:ext cx="9144000" cy="3712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457200" spcFirstLastPara="1" rIns="1645900" wrap="square" tIns="91425">
            <a:noAutofit/>
          </a:bodyPr>
          <a:lstStyle/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Spectral"/>
              <a:buChar char="●"/>
            </a:pPr>
            <a:r>
              <a:rPr lang="en" sz="2000">
                <a:latin typeface="Spectral"/>
                <a:ea typeface="Spectral"/>
                <a:cs typeface="Spectral"/>
                <a:sym typeface="Spectral"/>
              </a:rPr>
              <a:t>Task 1: Create a new memory → incorrect tabs</a:t>
            </a:r>
            <a:endParaRPr sz="2000">
              <a:latin typeface="Spectral"/>
              <a:ea typeface="Spectral"/>
              <a:cs typeface="Spectral"/>
              <a:sym typeface="Spectral"/>
            </a:endParaRPr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Spectral"/>
              <a:buChar char="○"/>
            </a:pPr>
            <a:r>
              <a:rPr i="1" lang="en" sz="1800">
                <a:latin typeface="Spectral"/>
                <a:ea typeface="Spectral"/>
                <a:cs typeface="Spectral"/>
                <a:sym typeface="Spectral"/>
              </a:rPr>
              <a:t>Tangaloa: 5	Houston: 	17	Simi: 1	-25 total</a:t>
            </a:r>
            <a:endParaRPr i="1" sz="1800">
              <a:latin typeface="Spectral"/>
              <a:ea typeface="Spectral"/>
              <a:cs typeface="Spectral"/>
              <a:sym typeface="Spectral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Spectral"/>
              <a:buChar char="●"/>
            </a:pPr>
            <a:r>
              <a:rPr lang="en" sz="2000">
                <a:latin typeface="Spectral"/>
                <a:ea typeface="Spectral"/>
                <a:cs typeface="Spectral"/>
                <a:sym typeface="Spectral"/>
              </a:rPr>
              <a:t>Task 2: View your memory → no errors</a:t>
            </a:r>
            <a:endParaRPr sz="2000">
              <a:latin typeface="Spectral"/>
              <a:ea typeface="Spectral"/>
              <a:cs typeface="Spectral"/>
              <a:sym typeface="Spectral"/>
            </a:endParaRPr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pectral"/>
              <a:buChar char="○"/>
            </a:pPr>
            <a:r>
              <a:rPr i="1" lang="en" sz="18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Tangaloa: 0	Houston: 	0	Simi: 0	-0 total</a:t>
            </a:r>
            <a:endParaRPr i="1" sz="1800">
              <a:latin typeface="Spectral"/>
              <a:ea typeface="Spectral"/>
              <a:cs typeface="Spectral"/>
              <a:sym typeface="Spectral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Spectral"/>
              <a:buChar char="●"/>
            </a:pPr>
            <a:r>
              <a:rPr lang="en" sz="2000">
                <a:latin typeface="Spectral"/>
                <a:ea typeface="Spectral"/>
                <a:cs typeface="Spectral"/>
                <a:sym typeface="Spectral"/>
              </a:rPr>
              <a:t>Task 3: Share a memory → incorrect searches</a:t>
            </a:r>
            <a:endParaRPr sz="2000">
              <a:latin typeface="Spectral"/>
              <a:ea typeface="Spectral"/>
              <a:cs typeface="Spectral"/>
              <a:sym typeface="Spectral"/>
            </a:endParaRPr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pectral"/>
              <a:buChar char="○"/>
            </a:pPr>
            <a:r>
              <a:rPr i="1" lang="en" sz="18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Tangaloa: 2	Houston: 	0	Simi: 1	-3 total</a:t>
            </a:r>
            <a:endParaRPr i="1" sz="18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800">
              <a:latin typeface="Spectral"/>
              <a:ea typeface="Spectral"/>
              <a:cs typeface="Spectral"/>
              <a:sym typeface="Spectral"/>
            </a:endParaRPr>
          </a:p>
        </p:txBody>
      </p:sp>
      <p:pic>
        <p:nvPicPr>
          <p:cNvPr id="239" name="Google Shape;239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15697" y="1066063"/>
            <a:ext cx="1549950" cy="3351275"/>
          </a:xfrm>
          <a:prstGeom prst="rect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FC2F9"/>
            </a:gs>
            <a:gs pos="7000">
              <a:srgbClr val="FFC2F9"/>
            </a:gs>
            <a:gs pos="49000">
              <a:srgbClr val="0064FF"/>
            </a:gs>
            <a:gs pos="100000">
              <a:srgbClr val="003C98"/>
            </a:gs>
          </a:gsLst>
          <a:lin ang="14400033" scaled="0"/>
        </a:gradFill>
      </p:bgPr>
    </p:bg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1"/>
          <p:cNvSpPr txBox="1"/>
          <p:nvPr/>
        </p:nvSpPr>
        <p:spPr>
          <a:xfrm>
            <a:off x="7371000" y="4673991"/>
            <a:ext cx="16968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M  U  S  E</a:t>
            </a:r>
            <a:endParaRPr sz="1800">
              <a:solidFill>
                <a:schemeClr val="lt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245" name="Google Shape;245;p31"/>
          <p:cNvSpPr txBox="1"/>
          <p:nvPr/>
        </p:nvSpPr>
        <p:spPr>
          <a:xfrm>
            <a:off x="152400" y="152400"/>
            <a:ext cx="6363300" cy="7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Test measures</a:t>
            </a:r>
            <a:endParaRPr sz="3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246" name="Google Shape;246;p31"/>
          <p:cNvSpPr/>
          <p:nvPr/>
        </p:nvSpPr>
        <p:spPr>
          <a:xfrm>
            <a:off x="0" y="885600"/>
            <a:ext cx="9144000" cy="3712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457200" spcFirstLastPara="1" rIns="164590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Spectral"/>
              <a:ea typeface="Spectral"/>
              <a:cs typeface="Spectral"/>
              <a:sym typeface="Spectral"/>
            </a:endParaRPr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Spectral"/>
              <a:ea typeface="Spectral"/>
              <a:cs typeface="Spectral"/>
              <a:sym typeface="Spectral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 sz="2000">
              <a:latin typeface="Spectral"/>
              <a:ea typeface="Spectral"/>
              <a:cs typeface="Spectral"/>
              <a:sym typeface="Spectral"/>
            </a:endParaRPr>
          </a:p>
        </p:txBody>
      </p:sp>
      <p:grpSp>
        <p:nvGrpSpPr>
          <p:cNvPr id="247" name="Google Shape;247;p31"/>
          <p:cNvGrpSpPr/>
          <p:nvPr/>
        </p:nvGrpSpPr>
        <p:grpSpPr>
          <a:xfrm>
            <a:off x="5024050" y="3014775"/>
            <a:ext cx="2826300" cy="1266900"/>
            <a:chOff x="4206025" y="1355550"/>
            <a:chExt cx="2826300" cy="1266900"/>
          </a:xfrm>
        </p:grpSpPr>
        <p:sp>
          <p:nvSpPr>
            <p:cNvPr id="248" name="Google Shape;248;p31"/>
            <p:cNvSpPr/>
            <p:nvPr/>
          </p:nvSpPr>
          <p:spPr>
            <a:xfrm>
              <a:off x="4206025" y="1355550"/>
              <a:ext cx="2826300" cy="1266900"/>
            </a:xfrm>
            <a:prstGeom prst="roundRect">
              <a:avLst>
                <a:gd fmla="val 16667" name="adj"/>
              </a:avLst>
            </a:prstGeom>
            <a:noFill/>
            <a:ln cap="flat" cmpd="sng" w="9525">
              <a:solidFill>
                <a:srgbClr val="0064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" name="Google Shape;249;p31"/>
            <p:cNvSpPr txBox="1"/>
            <p:nvPr/>
          </p:nvSpPr>
          <p:spPr>
            <a:xfrm>
              <a:off x="4476175" y="1563150"/>
              <a:ext cx="2286000" cy="85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b="1" lang="en" sz="2000">
                  <a:latin typeface="Spectral"/>
                  <a:ea typeface="Spectral"/>
                  <a:cs typeface="Spectral"/>
                  <a:sym typeface="Spectral"/>
                </a:rPr>
                <a:t>Task completion times</a:t>
              </a:r>
              <a:endParaRPr b="1"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grpSp>
        <p:nvGrpSpPr>
          <p:cNvPr id="250" name="Google Shape;250;p31"/>
          <p:cNvGrpSpPr/>
          <p:nvPr/>
        </p:nvGrpSpPr>
        <p:grpSpPr>
          <a:xfrm>
            <a:off x="1084675" y="1316738"/>
            <a:ext cx="2826300" cy="1452088"/>
            <a:chOff x="1084675" y="1355575"/>
            <a:chExt cx="2826300" cy="1452088"/>
          </a:xfrm>
        </p:grpSpPr>
        <p:sp>
          <p:nvSpPr>
            <p:cNvPr id="251" name="Google Shape;251;p31"/>
            <p:cNvSpPr txBox="1"/>
            <p:nvPr/>
          </p:nvSpPr>
          <p:spPr>
            <a:xfrm>
              <a:off x="1175575" y="1674863"/>
              <a:ext cx="2644500" cy="1132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lang="en" sz="2000">
                  <a:solidFill>
                    <a:srgbClr val="CCCCCC"/>
                  </a:solidFill>
                  <a:latin typeface="Spectral"/>
                  <a:ea typeface="Spectral"/>
                  <a:cs typeface="Spectral"/>
                  <a:sym typeface="Spectral"/>
                </a:rPr>
                <a:t>Task success rate</a:t>
              </a:r>
              <a:endParaRPr>
                <a:solidFill>
                  <a:srgbClr val="CCCCCC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52" name="Google Shape;252;p31"/>
            <p:cNvSpPr/>
            <p:nvPr/>
          </p:nvSpPr>
          <p:spPr>
            <a:xfrm>
              <a:off x="1084675" y="1355575"/>
              <a:ext cx="2826300" cy="1266900"/>
            </a:xfrm>
            <a:prstGeom prst="roundRect">
              <a:avLst>
                <a:gd fmla="val 16667" name="adj"/>
              </a:avLst>
            </a:prstGeom>
            <a:noFill/>
            <a:ln cap="flat" cmpd="sng" w="9525">
              <a:solidFill>
                <a:srgbClr val="0064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53" name="Google Shape;253;p31"/>
          <p:cNvGrpSpPr/>
          <p:nvPr/>
        </p:nvGrpSpPr>
        <p:grpSpPr>
          <a:xfrm>
            <a:off x="5024050" y="1304838"/>
            <a:ext cx="2826300" cy="1545438"/>
            <a:chOff x="1084675" y="3008138"/>
            <a:chExt cx="2826300" cy="1545438"/>
          </a:xfrm>
        </p:grpSpPr>
        <p:sp>
          <p:nvSpPr>
            <p:cNvPr id="254" name="Google Shape;254;p31"/>
            <p:cNvSpPr txBox="1"/>
            <p:nvPr/>
          </p:nvSpPr>
          <p:spPr>
            <a:xfrm>
              <a:off x="1281925" y="3352975"/>
              <a:ext cx="2431800" cy="1200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lang="en" sz="2000">
                  <a:solidFill>
                    <a:srgbClr val="CCCCCC"/>
                  </a:solidFill>
                  <a:latin typeface="Spectral"/>
                  <a:ea typeface="Spectral"/>
                  <a:cs typeface="Spectral"/>
                  <a:sym typeface="Spectral"/>
                </a:rPr>
                <a:t>Signs of confusion</a:t>
              </a:r>
              <a:endParaRPr>
                <a:solidFill>
                  <a:srgbClr val="CCCCCC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55" name="Google Shape;255;p31"/>
            <p:cNvSpPr/>
            <p:nvPr/>
          </p:nvSpPr>
          <p:spPr>
            <a:xfrm>
              <a:off x="1084675" y="3008138"/>
              <a:ext cx="2826300" cy="1266900"/>
            </a:xfrm>
            <a:prstGeom prst="roundRect">
              <a:avLst>
                <a:gd fmla="val 16667" name="adj"/>
              </a:avLst>
            </a:prstGeom>
            <a:noFill/>
            <a:ln cap="flat" cmpd="sng" w="9525">
              <a:solidFill>
                <a:srgbClr val="0064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56" name="Google Shape;256;p31"/>
          <p:cNvGrpSpPr/>
          <p:nvPr/>
        </p:nvGrpSpPr>
        <p:grpSpPr>
          <a:xfrm>
            <a:off x="1084675" y="3014775"/>
            <a:ext cx="2826300" cy="1462600"/>
            <a:chOff x="5024050" y="3014775"/>
            <a:chExt cx="2826300" cy="1462600"/>
          </a:xfrm>
        </p:grpSpPr>
        <p:sp>
          <p:nvSpPr>
            <p:cNvPr id="257" name="Google Shape;257;p31"/>
            <p:cNvSpPr txBox="1"/>
            <p:nvPr/>
          </p:nvSpPr>
          <p:spPr>
            <a:xfrm>
              <a:off x="5221300" y="3390475"/>
              <a:ext cx="2431800" cy="1086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lang="en" sz="2000">
                  <a:solidFill>
                    <a:srgbClr val="CCCCCC"/>
                  </a:solidFill>
                  <a:latin typeface="Spectral"/>
                  <a:ea typeface="Spectral"/>
                  <a:cs typeface="Spectral"/>
                  <a:sym typeface="Spectral"/>
                </a:rPr>
                <a:t>Number of errors</a:t>
              </a:r>
              <a:endParaRPr>
                <a:solidFill>
                  <a:srgbClr val="CCCCCC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58" name="Google Shape;258;p31"/>
            <p:cNvSpPr/>
            <p:nvPr/>
          </p:nvSpPr>
          <p:spPr>
            <a:xfrm>
              <a:off x="5024050" y="3014775"/>
              <a:ext cx="2826300" cy="1266900"/>
            </a:xfrm>
            <a:prstGeom prst="roundRect">
              <a:avLst>
                <a:gd fmla="val 16667" name="adj"/>
              </a:avLst>
            </a:prstGeom>
            <a:noFill/>
            <a:ln cap="flat" cmpd="sng" w="9525">
              <a:solidFill>
                <a:srgbClr val="0064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FC2F9"/>
            </a:gs>
            <a:gs pos="7000">
              <a:srgbClr val="FFC2F9"/>
            </a:gs>
            <a:gs pos="49000">
              <a:srgbClr val="0064FF"/>
            </a:gs>
            <a:gs pos="100000">
              <a:srgbClr val="003C98"/>
            </a:gs>
          </a:gsLst>
          <a:lin ang="14400033" scaled="0"/>
        </a:gradFill>
      </p:bgPr>
    </p:bg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32"/>
          <p:cNvSpPr txBox="1"/>
          <p:nvPr/>
        </p:nvSpPr>
        <p:spPr>
          <a:xfrm>
            <a:off x="7371000" y="4673991"/>
            <a:ext cx="16968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M  U  S  E</a:t>
            </a:r>
            <a:endParaRPr sz="1800">
              <a:solidFill>
                <a:schemeClr val="lt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264" name="Google Shape;264;p32"/>
          <p:cNvSpPr txBox="1"/>
          <p:nvPr/>
        </p:nvSpPr>
        <p:spPr>
          <a:xfrm>
            <a:off x="152400" y="152400"/>
            <a:ext cx="8330400" cy="7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Results: Task 1 Completion Time</a:t>
            </a:r>
            <a:endParaRPr sz="3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265" name="Google Shape;265;p32"/>
          <p:cNvSpPr/>
          <p:nvPr/>
        </p:nvSpPr>
        <p:spPr>
          <a:xfrm>
            <a:off x="0" y="885600"/>
            <a:ext cx="9144000" cy="3712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457200" spcFirstLastPara="1" rIns="1645900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Spectral"/>
              <a:buChar char="●"/>
            </a:pPr>
            <a:r>
              <a:rPr lang="en" sz="2000">
                <a:latin typeface="Spectral"/>
                <a:ea typeface="Spectral"/>
                <a:cs typeface="Spectral"/>
                <a:sym typeface="Spectral"/>
              </a:rPr>
              <a:t>Lorem ipsum</a:t>
            </a:r>
            <a:endParaRPr sz="2000">
              <a:latin typeface="Spectral"/>
              <a:ea typeface="Spectral"/>
              <a:cs typeface="Spectral"/>
              <a:sym typeface="Spectral"/>
            </a:endParaRPr>
          </a:p>
          <a:p>
            <a:pPr indent="-355600" lvl="0" marL="457200" rtl="0" algn="l">
              <a:spcBef>
                <a:spcPts val="1000"/>
              </a:spcBef>
              <a:spcAft>
                <a:spcPts val="0"/>
              </a:spcAft>
              <a:buSzPts val="2000"/>
              <a:buFont typeface="Spectral"/>
              <a:buChar char="●"/>
            </a:pPr>
            <a:r>
              <a:rPr lang="en" sz="2000">
                <a:latin typeface="Spectral"/>
                <a:ea typeface="Spectral"/>
                <a:cs typeface="Spectral"/>
                <a:sym typeface="Spectral"/>
              </a:rPr>
              <a:t>Lorem ipsum dolor set</a:t>
            </a:r>
            <a:endParaRPr sz="2000">
              <a:latin typeface="Spectral"/>
              <a:ea typeface="Spectral"/>
              <a:cs typeface="Spectral"/>
              <a:sym typeface="Spectral"/>
            </a:endParaRPr>
          </a:p>
          <a:p>
            <a:pPr indent="-355600" lvl="0" marL="457200" rtl="0" algn="l">
              <a:spcBef>
                <a:spcPts val="1000"/>
              </a:spcBef>
              <a:spcAft>
                <a:spcPts val="0"/>
              </a:spcAft>
              <a:buSzPts val="2000"/>
              <a:buFont typeface="Spectral"/>
              <a:buChar char="●"/>
            </a:pPr>
            <a:r>
              <a:rPr lang="en" sz="2000">
                <a:latin typeface="Spectral"/>
                <a:ea typeface="Spectral"/>
                <a:cs typeface="Spectral"/>
                <a:sym typeface="Spectral"/>
              </a:rPr>
              <a:t>Lorem ipsum dolor</a:t>
            </a:r>
            <a:endParaRPr sz="2000">
              <a:latin typeface="Spectral"/>
              <a:ea typeface="Spectral"/>
              <a:cs typeface="Spectral"/>
              <a:sym typeface="Spectral"/>
            </a:endParaRPr>
          </a:p>
          <a:p>
            <a:pPr indent="-355600" lvl="0" marL="457200" rtl="0" algn="l">
              <a:spcBef>
                <a:spcPts val="1000"/>
              </a:spcBef>
              <a:spcAft>
                <a:spcPts val="1000"/>
              </a:spcAft>
              <a:buSzPts val="2000"/>
              <a:buFont typeface="Spectral"/>
              <a:buChar char="●"/>
            </a:pPr>
            <a:r>
              <a:rPr lang="en" sz="2000">
                <a:latin typeface="Spectral"/>
                <a:ea typeface="Spectral"/>
                <a:cs typeface="Spectral"/>
                <a:sym typeface="Spectral"/>
              </a:rPr>
              <a:t>Lorem ipsum dolor set amit</a:t>
            </a:r>
            <a:endParaRPr sz="2000"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266" name="Google Shape;266;p32"/>
          <p:cNvSpPr/>
          <p:nvPr/>
        </p:nvSpPr>
        <p:spPr>
          <a:xfrm>
            <a:off x="0" y="873425"/>
            <a:ext cx="9144000" cy="3712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67" name="Google Shape;267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3076" y="1761365"/>
            <a:ext cx="1920474" cy="2001098"/>
          </a:xfrm>
          <a:prstGeom prst="rect">
            <a:avLst/>
          </a:prstGeom>
          <a:noFill/>
          <a:ln cap="flat" cmpd="sng" w="9525">
            <a:solidFill>
              <a:srgbClr val="0064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68" name="Google Shape;268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83438" y="1399150"/>
            <a:ext cx="1920487" cy="2725531"/>
          </a:xfrm>
          <a:prstGeom prst="rect">
            <a:avLst/>
          </a:prstGeom>
          <a:noFill/>
          <a:ln cap="flat" cmpd="sng" w="9525">
            <a:solidFill>
              <a:srgbClr val="0064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69" name="Google Shape;269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93825" y="2275515"/>
            <a:ext cx="1920475" cy="972785"/>
          </a:xfrm>
          <a:prstGeom prst="rect">
            <a:avLst/>
          </a:prstGeom>
          <a:noFill/>
          <a:ln cap="flat" cmpd="sng" w="9525">
            <a:solidFill>
              <a:srgbClr val="0064FF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70" name="Google Shape;270;p32"/>
          <p:cNvSpPr txBox="1"/>
          <p:nvPr/>
        </p:nvSpPr>
        <p:spPr>
          <a:xfrm>
            <a:off x="0" y="911100"/>
            <a:ext cx="91440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Josefin Sans"/>
                <a:ea typeface="Josefin Sans"/>
                <a:cs typeface="Josefin Sans"/>
                <a:sym typeface="Josefin Sans"/>
              </a:rPr>
              <a:t>‘Create a new memory’ — Average time: 5.3 minutes</a:t>
            </a:r>
            <a:endParaRPr sz="1800"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271" name="Google Shape;271;p32"/>
          <p:cNvSpPr txBox="1"/>
          <p:nvPr/>
        </p:nvSpPr>
        <p:spPr>
          <a:xfrm>
            <a:off x="375061" y="4200875"/>
            <a:ext cx="27165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>
                <a:latin typeface="Spectral"/>
                <a:ea typeface="Spectral"/>
                <a:cs typeface="Spectral"/>
                <a:sym typeface="Spectral"/>
              </a:rPr>
              <a:t>Tangaloa K. -</a:t>
            </a:r>
            <a:r>
              <a:rPr b="1" i="1" lang="en">
                <a:latin typeface="Spectral"/>
                <a:ea typeface="Spectral"/>
                <a:cs typeface="Spectral"/>
                <a:sym typeface="Spectral"/>
              </a:rPr>
              <a:t> 6 minutes</a:t>
            </a:r>
            <a:endParaRPr b="1" i="1"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272" name="Google Shape;272;p32"/>
          <p:cNvSpPr txBox="1"/>
          <p:nvPr/>
        </p:nvSpPr>
        <p:spPr>
          <a:xfrm>
            <a:off x="3230888" y="4200875"/>
            <a:ext cx="26256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>
                <a:latin typeface="Spectral"/>
                <a:ea typeface="Spectral"/>
                <a:cs typeface="Spectral"/>
                <a:sym typeface="Spectral"/>
              </a:rPr>
              <a:t>Houston H. -</a:t>
            </a:r>
            <a:r>
              <a:rPr b="1" i="1" lang="en">
                <a:latin typeface="Spectral"/>
                <a:ea typeface="Spectral"/>
                <a:cs typeface="Spectral"/>
                <a:sym typeface="Spectral"/>
              </a:rPr>
              <a:t> 7 minutes</a:t>
            </a:r>
            <a:endParaRPr b="1" i="1"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273" name="Google Shape;273;p32"/>
          <p:cNvSpPr txBox="1"/>
          <p:nvPr/>
        </p:nvSpPr>
        <p:spPr>
          <a:xfrm>
            <a:off x="6178963" y="4200875"/>
            <a:ext cx="23502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>
                <a:latin typeface="Spectral"/>
                <a:ea typeface="Spectral"/>
                <a:cs typeface="Spectral"/>
                <a:sym typeface="Spectral"/>
              </a:rPr>
              <a:t>Simi F. -</a:t>
            </a:r>
            <a:r>
              <a:rPr b="1" i="1" lang="en">
                <a:latin typeface="Spectral"/>
                <a:ea typeface="Spectral"/>
                <a:cs typeface="Spectral"/>
                <a:sym typeface="Spectral"/>
              </a:rPr>
              <a:t> 3 minutes</a:t>
            </a:r>
            <a:endParaRPr b="1" i="1">
              <a:latin typeface="Spectral"/>
              <a:ea typeface="Spectral"/>
              <a:cs typeface="Spectral"/>
              <a:sym typeface="Spectr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FC2F9"/>
            </a:gs>
            <a:gs pos="7000">
              <a:srgbClr val="FFC2F9"/>
            </a:gs>
            <a:gs pos="49000">
              <a:srgbClr val="0064FF"/>
            </a:gs>
            <a:gs pos="100000">
              <a:srgbClr val="003C98"/>
            </a:gs>
          </a:gsLst>
          <a:lin ang="14400033" scaled="0"/>
        </a:gradFill>
      </p:bgPr>
    </p:bg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33"/>
          <p:cNvSpPr txBox="1"/>
          <p:nvPr/>
        </p:nvSpPr>
        <p:spPr>
          <a:xfrm>
            <a:off x="7371000" y="4673991"/>
            <a:ext cx="16968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M  U  S  E</a:t>
            </a:r>
            <a:endParaRPr sz="1800">
              <a:solidFill>
                <a:schemeClr val="lt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279" name="Google Shape;279;p33"/>
          <p:cNvSpPr txBox="1"/>
          <p:nvPr/>
        </p:nvSpPr>
        <p:spPr>
          <a:xfrm>
            <a:off x="152400" y="152400"/>
            <a:ext cx="7882200" cy="7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Results: Task 2 Completion Time</a:t>
            </a:r>
            <a:endParaRPr sz="3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280" name="Google Shape;280;p33"/>
          <p:cNvSpPr/>
          <p:nvPr/>
        </p:nvSpPr>
        <p:spPr>
          <a:xfrm>
            <a:off x="0" y="873425"/>
            <a:ext cx="9144000" cy="3712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81" name="Google Shape;281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13750" y="1948413"/>
            <a:ext cx="2716500" cy="1361797"/>
          </a:xfrm>
          <a:prstGeom prst="rect">
            <a:avLst/>
          </a:prstGeom>
          <a:noFill/>
          <a:ln cap="flat" cmpd="sng" w="9525">
            <a:solidFill>
              <a:srgbClr val="0064FF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82" name="Google Shape;282;p33"/>
          <p:cNvSpPr txBox="1"/>
          <p:nvPr/>
        </p:nvSpPr>
        <p:spPr>
          <a:xfrm>
            <a:off x="0" y="911100"/>
            <a:ext cx="91440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Josefin Sans"/>
                <a:ea typeface="Josefin Sans"/>
                <a:cs typeface="Josefin Sans"/>
                <a:sym typeface="Josefin Sans"/>
              </a:rPr>
              <a:t>‘View your</a:t>
            </a:r>
            <a:r>
              <a:rPr lang="en" sz="1800">
                <a:latin typeface="Josefin Sans"/>
                <a:ea typeface="Josefin Sans"/>
                <a:cs typeface="Josefin Sans"/>
                <a:sym typeface="Josefin Sans"/>
              </a:rPr>
              <a:t> memory + friends’ memories’ — Average time: less than 1 minute</a:t>
            </a:r>
            <a:endParaRPr sz="1800">
              <a:latin typeface="Josefin Sans"/>
              <a:ea typeface="Josefin Sans"/>
              <a:cs typeface="Josefin Sans"/>
              <a:sym typeface="Josefin Sans"/>
            </a:endParaRPr>
          </a:p>
        </p:txBody>
      </p:sp>
      <p:pic>
        <p:nvPicPr>
          <p:cNvPr id="283" name="Google Shape;283;p33"/>
          <p:cNvPicPr preferRelativeResize="0"/>
          <p:nvPr/>
        </p:nvPicPr>
        <p:blipFill rotWithShape="1">
          <a:blip r:embed="rId4">
            <a:alphaModFix/>
          </a:blip>
          <a:srcRect b="56182" l="0" r="0" t="0"/>
          <a:stretch/>
        </p:blipFill>
        <p:spPr>
          <a:xfrm>
            <a:off x="375053" y="2405552"/>
            <a:ext cx="2716500" cy="447522"/>
          </a:xfrm>
          <a:prstGeom prst="rect">
            <a:avLst/>
          </a:prstGeom>
          <a:noFill/>
          <a:ln cap="flat" cmpd="sng" w="9525">
            <a:solidFill>
              <a:srgbClr val="0064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84" name="Google Shape;284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52452" y="2381071"/>
            <a:ext cx="2716500" cy="496487"/>
          </a:xfrm>
          <a:prstGeom prst="rect">
            <a:avLst/>
          </a:prstGeom>
          <a:noFill/>
          <a:ln cap="flat" cmpd="sng" w="9525">
            <a:solidFill>
              <a:srgbClr val="0064FF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85" name="Google Shape;285;p33"/>
          <p:cNvSpPr txBox="1"/>
          <p:nvPr/>
        </p:nvSpPr>
        <p:spPr>
          <a:xfrm>
            <a:off x="375061" y="3438875"/>
            <a:ext cx="27165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>
                <a:latin typeface="Spectral"/>
                <a:ea typeface="Spectral"/>
                <a:cs typeface="Spectral"/>
                <a:sym typeface="Spectral"/>
              </a:rPr>
              <a:t>Tangaloa K. - &lt;1 minute</a:t>
            </a:r>
            <a:endParaRPr b="1" i="1"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286" name="Google Shape;286;p33"/>
          <p:cNvSpPr txBox="1"/>
          <p:nvPr/>
        </p:nvSpPr>
        <p:spPr>
          <a:xfrm>
            <a:off x="3230888" y="3438875"/>
            <a:ext cx="26256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>
                <a:latin typeface="Spectral"/>
                <a:ea typeface="Spectral"/>
                <a:cs typeface="Spectral"/>
                <a:sym typeface="Spectral"/>
              </a:rPr>
              <a:t>Houston H. - &lt;1 minute</a:t>
            </a:r>
            <a:endParaRPr b="1" i="1"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287" name="Google Shape;287;p33"/>
          <p:cNvSpPr txBox="1"/>
          <p:nvPr/>
        </p:nvSpPr>
        <p:spPr>
          <a:xfrm>
            <a:off x="6178963" y="3438875"/>
            <a:ext cx="23502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>
                <a:latin typeface="Spectral"/>
                <a:ea typeface="Spectral"/>
                <a:cs typeface="Spectral"/>
                <a:sym typeface="Spectral"/>
              </a:rPr>
              <a:t>Simi F. - &lt;1 minute</a:t>
            </a:r>
            <a:endParaRPr b="1" i="1">
              <a:latin typeface="Spectral"/>
              <a:ea typeface="Spectral"/>
              <a:cs typeface="Spectral"/>
              <a:sym typeface="Spectr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FC2F9"/>
            </a:gs>
            <a:gs pos="7000">
              <a:srgbClr val="FFC2F9"/>
            </a:gs>
            <a:gs pos="49000">
              <a:srgbClr val="0064FF"/>
            </a:gs>
            <a:gs pos="100000">
              <a:srgbClr val="003C98"/>
            </a:gs>
          </a:gsLst>
          <a:lin ang="14400033" scaled="0"/>
        </a:gradFill>
      </p:bgPr>
    </p:bg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34"/>
          <p:cNvSpPr txBox="1"/>
          <p:nvPr/>
        </p:nvSpPr>
        <p:spPr>
          <a:xfrm>
            <a:off x="7371000" y="4673991"/>
            <a:ext cx="16968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M  U  S  E</a:t>
            </a:r>
            <a:endParaRPr sz="1800">
              <a:solidFill>
                <a:schemeClr val="lt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293" name="Google Shape;293;p34"/>
          <p:cNvSpPr txBox="1"/>
          <p:nvPr/>
        </p:nvSpPr>
        <p:spPr>
          <a:xfrm>
            <a:off x="152400" y="152400"/>
            <a:ext cx="8229900" cy="7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Results: Task 3 Completion Time (Pt. 1)</a:t>
            </a:r>
            <a:endParaRPr sz="3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294" name="Google Shape;294;p34"/>
          <p:cNvSpPr/>
          <p:nvPr/>
        </p:nvSpPr>
        <p:spPr>
          <a:xfrm>
            <a:off x="0" y="873425"/>
            <a:ext cx="9144000" cy="3712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5" name="Google Shape;295;p34"/>
          <p:cNvSpPr txBox="1"/>
          <p:nvPr/>
        </p:nvSpPr>
        <p:spPr>
          <a:xfrm>
            <a:off x="0" y="911100"/>
            <a:ext cx="91440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Josefin Sans"/>
                <a:ea typeface="Josefin Sans"/>
                <a:cs typeface="Josefin Sans"/>
                <a:sym typeface="Josefin Sans"/>
              </a:rPr>
              <a:t>‘Share a memory with a friend’</a:t>
            </a:r>
            <a:r>
              <a:rPr lang="en" sz="1800">
                <a:latin typeface="Josefin Sans"/>
                <a:ea typeface="Josefin Sans"/>
                <a:cs typeface="Josefin Sans"/>
                <a:sym typeface="Josefin Sans"/>
              </a:rPr>
              <a:t> — Average time: less than 1 minute</a:t>
            </a:r>
            <a:endParaRPr sz="1800">
              <a:latin typeface="Josefin Sans"/>
              <a:ea typeface="Josefin Sans"/>
              <a:cs typeface="Josefin Sans"/>
              <a:sym typeface="Josefin Sans"/>
            </a:endParaRPr>
          </a:p>
        </p:txBody>
      </p:sp>
      <p:pic>
        <p:nvPicPr>
          <p:cNvPr id="296" name="Google Shape;296;p34"/>
          <p:cNvPicPr preferRelativeResize="0"/>
          <p:nvPr/>
        </p:nvPicPr>
        <p:blipFill rotWithShape="1">
          <a:blip r:embed="rId3">
            <a:alphaModFix/>
          </a:blip>
          <a:srcRect b="4095" l="0" r="0" t="0"/>
          <a:stretch/>
        </p:blipFill>
        <p:spPr>
          <a:xfrm>
            <a:off x="512075" y="2047925"/>
            <a:ext cx="2625601" cy="1288800"/>
          </a:xfrm>
          <a:prstGeom prst="rect">
            <a:avLst/>
          </a:prstGeom>
          <a:noFill/>
          <a:ln cap="flat" cmpd="sng" w="9525">
            <a:solidFill>
              <a:srgbClr val="0064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97" name="Google Shape;297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59200" y="2047914"/>
            <a:ext cx="2625599" cy="1288811"/>
          </a:xfrm>
          <a:prstGeom prst="rect">
            <a:avLst/>
          </a:prstGeom>
          <a:noFill/>
          <a:ln cap="flat" cmpd="sng" w="9525">
            <a:solidFill>
              <a:srgbClr val="0064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98" name="Google Shape;298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06325" y="2047925"/>
            <a:ext cx="2639953" cy="1288800"/>
          </a:xfrm>
          <a:prstGeom prst="rect">
            <a:avLst/>
          </a:prstGeom>
          <a:noFill/>
          <a:ln cap="flat" cmpd="sng" w="9525">
            <a:solidFill>
              <a:srgbClr val="0064FF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99" name="Google Shape;299;p34"/>
          <p:cNvSpPr txBox="1"/>
          <p:nvPr/>
        </p:nvSpPr>
        <p:spPr>
          <a:xfrm>
            <a:off x="375061" y="3515075"/>
            <a:ext cx="27165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>
                <a:latin typeface="Spectral"/>
                <a:ea typeface="Spectral"/>
                <a:cs typeface="Spectral"/>
                <a:sym typeface="Spectral"/>
              </a:rPr>
              <a:t>Tangaloa K. - less than 1 minute</a:t>
            </a:r>
            <a:endParaRPr b="1" i="1"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300" name="Google Shape;300;p34"/>
          <p:cNvSpPr txBox="1"/>
          <p:nvPr/>
        </p:nvSpPr>
        <p:spPr>
          <a:xfrm>
            <a:off x="3230888" y="3515075"/>
            <a:ext cx="26256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>
                <a:latin typeface="Spectral"/>
                <a:ea typeface="Spectral"/>
                <a:cs typeface="Spectral"/>
                <a:sym typeface="Spectral"/>
              </a:rPr>
              <a:t>Houston H. - less than 1 minute</a:t>
            </a:r>
            <a:endParaRPr b="1" i="1"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301" name="Google Shape;301;p34"/>
          <p:cNvSpPr txBox="1"/>
          <p:nvPr/>
        </p:nvSpPr>
        <p:spPr>
          <a:xfrm>
            <a:off x="6178963" y="3515075"/>
            <a:ext cx="23502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>
                <a:latin typeface="Spectral"/>
                <a:ea typeface="Spectral"/>
                <a:cs typeface="Spectral"/>
                <a:sym typeface="Spectral"/>
              </a:rPr>
              <a:t>Simi F. - less than 1 minute</a:t>
            </a:r>
            <a:endParaRPr b="1" i="1">
              <a:latin typeface="Spectral"/>
              <a:ea typeface="Spectral"/>
              <a:cs typeface="Spectral"/>
              <a:sym typeface="Spectr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FC2F9"/>
            </a:gs>
            <a:gs pos="7000">
              <a:srgbClr val="FFC2F9"/>
            </a:gs>
            <a:gs pos="49000">
              <a:srgbClr val="0064FF"/>
            </a:gs>
            <a:gs pos="100000">
              <a:srgbClr val="003C98"/>
            </a:gs>
          </a:gsLst>
          <a:lin ang="14400033" scaled="0"/>
        </a:gradFill>
      </p:bgPr>
    </p:bg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35"/>
          <p:cNvSpPr txBox="1"/>
          <p:nvPr/>
        </p:nvSpPr>
        <p:spPr>
          <a:xfrm>
            <a:off x="7371000" y="4673991"/>
            <a:ext cx="16968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M  U  S  E</a:t>
            </a:r>
            <a:endParaRPr sz="1800">
              <a:solidFill>
                <a:schemeClr val="lt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307" name="Google Shape;307;p35"/>
          <p:cNvSpPr txBox="1"/>
          <p:nvPr/>
        </p:nvSpPr>
        <p:spPr>
          <a:xfrm>
            <a:off x="152400" y="152400"/>
            <a:ext cx="8229900" cy="7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Results: Task 3 Completion Time (Pt. 2)</a:t>
            </a:r>
            <a:endParaRPr sz="3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308" name="Google Shape;308;p35"/>
          <p:cNvSpPr/>
          <p:nvPr/>
        </p:nvSpPr>
        <p:spPr>
          <a:xfrm>
            <a:off x="0" y="873425"/>
            <a:ext cx="9144000" cy="3712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9" name="Google Shape;309;p35"/>
          <p:cNvSpPr txBox="1"/>
          <p:nvPr/>
        </p:nvSpPr>
        <p:spPr>
          <a:xfrm>
            <a:off x="0" y="911100"/>
            <a:ext cx="91440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Josefin Sans"/>
                <a:ea typeface="Josefin Sans"/>
                <a:cs typeface="Josefin Sans"/>
                <a:sym typeface="Josefin Sans"/>
              </a:rPr>
              <a:t>‘</a:t>
            </a:r>
            <a:r>
              <a:rPr lang="en" sz="1800">
                <a:latin typeface="Josefin Sans"/>
                <a:ea typeface="Josefin Sans"/>
                <a:cs typeface="Josefin Sans"/>
                <a:sym typeface="Josefin Sans"/>
              </a:rPr>
              <a:t>Share a memory with the public’ — Average time: less than 1 minute</a:t>
            </a:r>
            <a:endParaRPr sz="1800"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310" name="Google Shape;310;p35"/>
          <p:cNvSpPr txBox="1"/>
          <p:nvPr/>
        </p:nvSpPr>
        <p:spPr>
          <a:xfrm>
            <a:off x="238036" y="2863050"/>
            <a:ext cx="27165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>
                <a:latin typeface="Spectral"/>
                <a:ea typeface="Spectral"/>
                <a:cs typeface="Spectral"/>
                <a:sym typeface="Spectral"/>
              </a:rPr>
              <a:t>Tangaloa K. - </a:t>
            </a:r>
            <a:r>
              <a:rPr b="1" i="1" lang="en">
                <a:latin typeface="Spectral"/>
                <a:ea typeface="Spectral"/>
                <a:cs typeface="Spectral"/>
                <a:sym typeface="Spectral"/>
              </a:rPr>
              <a:t>less than </a:t>
            </a:r>
            <a:r>
              <a:rPr b="1" i="1" lang="en">
                <a:latin typeface="Spectral"/>
                <a:ea typeface="Spectral"/>
                <a:cs typeface="Spectral"/>
                <a:sym typeface="Spectral"/>
              </a:rPr>
              <a:t>1 minute</a:t>
            </a:r>
            <a:endParaRPr b="1" i="1"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311" name="Google Shape;311;p35"/>
          <p:cNvSpPr txBox="1"/>
          <p:nvPr/>
        </p:nvSpPr>
        <p:spPr>
          <a:xfrm>
            <a:off x="3259188" y="2863038"/>
            <a:ext cx="26256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>
                <a:latin typeface="Spectral"/>
                <a:ea typeface="Spectral"/>
                <a:cs typeface="Spectral"/>
                <a:sym typeface="Spectral"/>
              </a:rPr>
              <a:t>Houston H. - l</a:t>
            </a:r>
            <a:r>
              <a:rPr b="1" i="1" lang="en">
                <a:latin typeface="Spectral"/>
                <a:ea typeface="Spectral"/>
                <a:cs typeface="Spectral"/>
                <a:sym typeface="Spectral"/>
              </a:rPr>
              <a:t>ess than </a:t>
            </a:r>
            <a:r>
              <a:rPr b="1" i="1" lang="en">
                <a:latin typeface="Spectral"/>
                <a:ea typeface="Spectral"/>
                <a:cs typeface="Spectral"/>
                <a:sym typeface="Spectral"/>
              </a:rPr>
              <a:t>1 minute</a:t>
            </a:r>
            <a:endParaRPr b="1" i="1"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312" name="Google Shape;312;p35"/>
          <p:cNvSpPr txBox="1"/>
          <p:nvPr/>
        </p:nvSpPr>
        <p:spPr>
          <a:xfrm>
            <a:off x="6372613" y="2863050"/>
            <a:ext cx="23502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>
                <a:latin typeface="Spectral"/>
                <a:ea typeface="Spectral"/>
                <a:cs typeface="Spectral"/>
                <a:sym typeface="Spectral"/>
              </a:rPr>
              <a:t>Simi F. - less than 1 minute</a:t>
            </a:r>
            <a:endParaRPr b="1" i="1">
              <a:latin typeface="Spectral"/>
              <a:ea typeface="Spectral"/>
              <a:cs typeface="Spectral"/>
              <a:sym typeface="Spectral"/>
            </a:endParaRPr>
          </a:p>
        </p:txBody>
      </p:sp>
      <p:pic>
        <p:nvPicPr>
          <p:cNvPr id="313" name="Google Shape;313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03850" y="2125884"/>
            <a:ext cx="2887749" cy="535316"/>
          </a:xfrm>
          <a:prstGeom prst="rect">
            <a:avLst/>
          </a:prstGeom>
          <a:noFill/>
          <a:ln cap="flat" cmpd="sng" w="9525">
            <a:solidFill>
              <a:srgbClr val="0064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14" name="Google Shape;314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28127" y="2114550"/>
            <a:ext cx="2887749" cy="557952"/>
          </a:xfrm>
          <a:prstGeom prst="rect">
            <a:avLst/>
          </a:prstGeom>
          <a:noFill/>
          <a:ln cap="flat" cmpd="sng" w="9525">
            <a:solidFill>
              <a:srgbClr val="0064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15" name="Google Shape;315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388" y="2128938"/>
            <a:ext cx="2887775" cy="529175"/>
          </a:xfrm>
          <a:prstGeom prst="rect">
            <a:avLst/>
          </a:prstGeom>
          <a:noFill/>
          <a:ln cap="flat" cmpd="sng" w="9525">
            <a:solidFill>
              <a:srgbClr val="0064FF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FC2F9"/>
            </a:gs>
            <a:gs pos="7000">
              <a:srgbClr val="FFC2F9"/>
            </a:gs>
            <a:gs pos="49000">
              <a:srgbClr val="0064FF"/>
            </a:gs>
            <a:gs pos="100000">
              <a:srgbClr val="003C98"/>
            </a:gs>
          </a:gsLst>
          <a:lin ang="14400033" scaled="0"/>
        </a:gradFill>
      </p:bgPr>
    </p:bg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36"/>
          <p:cNvSpPr txBox="1"/>
          <p:nvPr/>
        </p:nvSpPr>
        <p:spPr>
          <a:xfrm>
            <a:off x="7371000" y="4673991"/>
            <a:ext cx="16968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M  U  S  E</a:t>
            </a:r>
            <a:endParaRPr sz="1800">
              <a:solidFill>
                <a:schemeClr val="lt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321" name="Google Shape;321;p36"/>
          <p:cNvSpPr txBox="1"/>
          <p:nvPr/>
        </p:nvSpPr>
        <p:spPr>
          <a:xfrm>
            <a:off x="152400" y="152400"/>
            <a:ext cx="8229900" cy="7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Results: Task 3 Completion Time (Pt. 3)</a:t>
            </a:r>
            <a:endParaRPr sz="3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322" name="Google Shape;322;p36"/>
          <p:cNvSpPr/>
          <p:nvPr/>
        </p:nvSpPr>
        <p:spPr>
          <a:xfrm>
            <a:off x="0" y="873425"/>
            <a:ext cx="9144000" cy="3712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3" name="Google Shape;323;p36"/>
          <p:cNvSpPr txBox="1"/>
          <p:nvPr/>
        </p:nvSpPr>
        <p:spPr>
          <a:xfrm>
            <a:off x="0" y="911100"/>
            <a:ext cx="91440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Josefin Sans"/>
                <a:ea typeface="Josefin Sans"/>
                <a:cs typeface="Josefin Sans"/>
                <a:sym typeface="Josefin Sans"/>
              </a:rPr>
              <a:t>‘Verify public memory’</a:t>
            </a:r>
            <a:r>
              <a:rPr lang="en" sz="1800">
                <a:latin typeface="Josefin Sans"/>
                <a:ea typeface="Josefin Sans"/>
                <a:cs typeface="Josefin Sans"/>
                <a:sym typeface="Josefin Sans"/>
              </a:rPr>
              <a:t> — Average time: 1 minute</a:t>
            </a:r>
            <a:endParaRPr sz="1800">
              <a:latin typeface="Josefin Sans"/>
              <a:ea typeface="Josefin Sans"/>
              <a:cs typeface="Josefin Sans"/>
              <a:sym typeface="Josefin Sans"/>
            </a:endParaRPr>
          </a:p>
        </p:txBody>
      </p:sp>
      <p:pic>
        <p:nvPicPr>
          <p:cNvPr id="324" name="Google Shape;324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9000" y="2179437"/>
            <a:ext cx="2757701" cy="1100176"/>
          </a:xfrm>
          <a:prstGeom prst="rect">
            <a:avLst/>
          </a:prstGeom>
          <a:noFill/>
          <a:ln cap="flat" cmpd="sng" w="9525">
            <a:solidFill>
              <a:srgbClr val="0064FF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325" name="Google Shape;325;p36"/>
          <p:cNvSpPr txBox="1"/>
          <p:nvPr/>
        </p:nvSpPr>
        <p:spPr>
          <a:xfrm>
            <a:off x="329611" y="3491700"/>
            <a:ext cx="27165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>
                <a:latin typeface="Spectral"/>
                <a:ea typeface="Spectral"/>
                <a:cs typeface="Spectral"/>
                <a:sym typeface="Spectral"/>
              </a:rPr>
              <a:t>Tangaloa K. - 1 minute</a:t>
            </a:r>
            <a:endParaRPr b="1" i="1"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326" name="Google Shape;326;p36"/>
          <p:cNvSpPr txBox="1"/>
          <p:nvPr/>
        </p:nvSpPr>
        <p:spPr>
          <a:xfrm>
            <a:off x="3350763" y="3491688"/>
            <a:ext cx="26256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>
                <a:latin typeface="Spectral"/>
                <a:ea typeface="Spectral"/>
                <a:cs typeface="Spectral"/>
                <a:sym typeface="Spectral"/>
              </a:rPr>
              <a:t>Houston H. - 1 minute</a:t>
            </a:r>
            <a:endParaRPr b="1" i="1"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327" name="Google Shape;327;p36"/>
          <p:cNvSpPr txBox="1"/>
          <p:nvPr/>
        </p:nvSpPr>
        <p:spPr>
          <a:xfrm>
            <a:off x="6464188" y="3491700"/>
            <a:ext cx="23502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>
                <a:latin typeface="Spectral"/>
                <a:ea typeface="Spectral"/>
                <a:cs typeface="Spectral"/>
                <a:sym typeface="Spectral"/>
              </a:rPr>
              <a:t>Simi F. - 1 minute</a:t>
            </a:r>
            <a:endParaRPr b="1" i="1">
              <a:latin typeface="Spectral"/>
              <a:ea typeface="Spectral"/>
              <a:cs typeface="Spectral"/>
              <a:sym typeface="Spectral"/>
            </a:endParaRPr>
          </a:p>
        </p:txBody>
      </p:sp>
      <p:pic>
        <p:nvPicPr>
          <p:cNvPr id="328" name="Google Shape;328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84725" y="2390776"/>
            <a:ext cx="2757701" cy="781725"/>
          </a:xfrm>
          <a:prstGeom prst="rect">
            <a:avLst/>
          </a:prstGeom>
          <a:noFill/>
          <a:ln cap="flat" cmpd="sng" w="9525">
            <a:solidFill>
              <a:srgbClr val="0064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29" name="Google Shape;329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60450" y="2493892"/>
            <a:ext cx="2757701" cy="571808"/>
          </a:xfrm>
          <a:prstGeom prst="rect">
            <a:avLst/>
          </a:prstGeom>
          <a:noFill/>
          <a:ln cap="flat" cmpd="sng" w="9525">
            <a:solidFill>
              <a:srgbClr val="0064FF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FC2F9"/>
            </a:gs>
            <a:gs pos="7000">
              <a:srgbClr val="FFC2F9"/>
            </a:gs>
            <a:gs pos="49000">
              <a:srgbClr val="0064FF"/>
            </a:gs>
            <a:gs pos="100000">
              <a:srgbClr val="003C98"/>
            </a:gs>
          </a:gsLst>
          <a:lin ang="14400033" scaled="0"/>
        </a:gradFill>
      </p:bgPr>
    </p:bg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37"/>
          <p:cNvSpPr txBox="1"/>
          <p:nvPr/>
        </p:nvSpPr>
        <p:spPr>
          <a:xfrm>
            <a:off x="7371000" y="4673991"/>
            <a:ext cx="16968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M  U  S  E</a:t>
            </a:r>
            <a:endParaRPr sz="1800">
              <a:solidFill>
                <a:schemeClr val="lt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335" name="Google Shape;335;p37"/>
          <p:cNvSpPr txBox="1"/>
          <p:nvPr/>
        </p:nvSpPr>
        <p:spPr>
          <a:xfrm>
            <a:off x="152400" y="152400"/>
            <a:ext cx="8229900" cy="7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Results: Task 3 Completion Time (Pt. 3)</a:t>
            </a:r>
            <a:endParaRPr sz="3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336" name="Google Shape;336;p37"/>
          <p:cNvSpPr/>
          <p:nvPr/>
        </p:nvSpPr>
        <p:spPr>
          <a:xfrm>
            <a:off x="0" y="873425"/>
            <a:ext cx="9144000" cy="3712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7" name="Google Shape;337;p37"/>
          <p:cNvSpPr txBox="1"/>
          <p:nvPr/>
        </p:nvSpPr>
        <p:spPr>
          <a:xfrm>
            <a:off x="0" y="1613100"/>
            <a:ext cx="91440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Josefin Sans"/>
                <a:ea typeface="Josefin Sans"/>
                <a:cs typeface="Josefin Sans"/>
                <a:sym typeface="Josefin Sans"/>
              </a:rPr>
              <a:t>‘Share a memory (+ verification)’</a:t>
            </a:r>
            <a:r>
              <a:rPr lang="en" sz="1800">
                <a:latin typeface="Josefin Sans"/>
                <a:ea typeface="Josefin Sans"/>
                <a:cs typeface="Josefin Sans"/>
                <a:sym typeface="Josefin Sans"/>
              </a:rPr>
              <a:t> — Average time: around 1 minute</a:t>
            </a:r>
            <a:endParaRPr sz="1800"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338" name="Google Shape;338;p37"/>
          <p:cNvSpPr txBox="1"/>
          <p:nvPr/>
        </p:nvSpPr>
        <p:spPr>
          <a:xfrm>
            <a:off x="329611" y="2501100"/>
            <a:ext cx="27165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>
                <a:latin typeface="Spectral"/>
                <a:ea typeface="Spectral"/>
                <a:cs typeface="Spectral"/>
                <a:sym typeface="Spectral"/>
              </a:rPr>
              <a:t>Tangaloa K. - 1 ½  minutes</a:t>
            </a:r>
            <a:endParaRPr b="1" i="1"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339" name="Google Shape;339;p37"/>
          <p:cNvSpPr txBox="1"/>
          <p:nvPr/>
        </p:nvSpPr>
        <p:spPr>
          <a:xfrm>
            <a:off x="3350763" y="2501088"/>
            <a:ext cx="26256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>
                <a:latin typeface="Spectral"/>
                <a:ea typeface="Spectral"/>
                <a:cs typeface="Spectral"/>
                <a:sym typeface="Spectral"/>
              </a:rPr>
              <a:t>Houston H. - 1 minute</a:t>
            </a:r>
            <a:endParaRPr b="1" i="1"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340" name="Google Shape;340;p37"/>
          <p:cNvSpPr txBox="1"/>
          <p:nvPr/>
        </p:nvSpPr>
        <p:spPr>
          <a:xfrm>
            <a:off x="6464188" y="2501100"/>
            <a:ext cx="23502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>
                <a:latin typeface="Spectral"/>
                <a:ea typeface="Spectral"/>
                <a:cs typeface="Spectral"/>
                <a:sym typeface="Spectral"/>
              </a:rPr>
              <a:t>Simi F. - 1 minute</a:t>
            </a:r>
            <a:endParaRPr b="1" i="1">
              <a:latin typeface="Spectral"/>
              <a:ea typeface="Spectral"/>
              <a:cs typeface="Spectral"/>
              <a:sym typeface="Spectr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FC2F9"/>
            </a:gs>
            <a:gs pos="7000">
              <a:srgbClr val="FFC2F9"/>
            </a:gs>
            <a:gs pos="49000">
              <a:srgbClr val="0064FF"/>
            </a:gs>
            <a:gs pos="100000">
              <a:srgbClr val="003C98"/>
            </a:gs>
          </a:gsLst>
          <a:lin ang="14400033" scaled="0"/>
        </a:gradFill>
      </p:bgPr>
    </p:bg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38"/>
          <p:cNvSpPr txBox="1"/>
          <p:nvPr/>
        </p:nvSpPr>
        <p:spPr>
          <a:xfrm>
            <a:off x="7371000" y="4673991"/>
            <a:ext cx="16968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M  U  S  E</a:t>
            </a:r>
            <a:endParaRPr sz="1800">
              <a:solidFill>
                <a:schemeClr val="lt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346" name="Google Shape;346;p38"/>
          <p:cNvSpPr txBox="1"/>
          <p:nvPr/>
        </p:nvSpPr>
        <p:spPr>
          <a:xfrm>
            <a:off x="152400" y="152400"/>
            <a:ext cx="6363300" cy="7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Discussion</a:t>
            </a:r>
            <a:endParaRPr sz="3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347" name="Google Shape;347;p38"/>
          <p:cNvSpPr txBox="1"/>
          <p:nvPr/>
        </p:nvSpPr>
        <p:spPr>
          <a:xfrm>
            <a:off x="1189775" y="2089125"/>
            <a:ext cx="3862200" cy="7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Key </a:t>
            </a:r>
            <a:r>
              <a:rPr lang="en" sz="3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o</a:t>
            </a:r>
            <a:r>
              <a:rPr lang="en" sz="3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bservations</a:t>
            </a:r>
            <a:endParaRPr sz="3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348" name="Google Shape;348;p38"/>
          <p:cNvSpPr/>
          <p:nvPr/>
        </p:nvSpPr>
        <p:spPr>
          <a:xfrm>
            <a:off x="5128175" y="2311425"/>
            <a:ext cx="475200" cy="288600"/>
          </a:xfrm>
          <a:prstGeom prst="chevron">
            <a:avLst>
              <a:gd fmla="val 51177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9" name="Google Shape;349;p38"/>
          <p:cNvSpPr txBox="1"/>
          <p:nvPr/>
        </p:nvSpPr>
        <p:spPr>
          <a:xfrm>
            <a:off x="5796925" y="2111625"/>
            <a:ext cx="2157300" cy="7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Solutions</a:t>
            </a:r>
            <a:endParaRPr sz="3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FC2F9"/>
            </a:gs>
            <a:gs pos="7000">
              <a:srgbClr val="FFC2F9"/>
            </a:gs>
            <a:gs pos="49000">
              <a:srgbClr val="0064FF"/>
            </a:gs>
            <a:gs pos="100000">
              <a:srgbClr val="003C98"/>
            </a:gs>
          </a:gsLst>
          <a:lin ang="14400033" scaled="0"/>
        </a:gradFill>
      </p:bgPr>
    </p:bg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39"/>
          <p:cNvSpPr txBox="1"/>
          <p:nvPr/>
        </p:nvSpPr>
        <p:spPr>
          <a:xfrm>
            <a:off x="7371000" y="4673991"/>
            <a:ext cx="16968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M  U  S  E</a:t>
            </a:r>
            <a:endParaRPr sz="1800">
              <a:solidFill>
                <a:schemeClr val="lt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355" name="Google Shape;355;p39"/>
          <p:cNvSpPr txBox="1"/>
          <p:nvPr/>
        </p:nvSpPr>
        <p:spPr>
          <a:xfrm>
            <a:off x="152400" y="152400"/>
            <a:ext cx="6363300" cy="7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Key observation + solution</a:t>
            </a:r>
            <a:endParaRPr sz="3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356" name="Google Shape;356;p39"/>
          <p:cNvSpPr/>
          <p:nvPr/>
        </p:nvSpPr>
        <p:spPr>
          <a:xfrm>
            <a:off x="0" y="885600"/>
            <a:ext cx="4572000" cy="3712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457200" spcFirstLastPara="1" rIns="457200" wrap="square" tIns="91425">
            <a:noAutofit/>
          </a:bodyPr>
          <a:lstStyle/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Spectral"/>
              <a:buChar char="●"/>
            </a:pPr>
            <a:r>
              <a:rPr lang="en" sz="2000">
                <a:latin typeface="Spectral"/>
                <a:ea typeface="Spectral"/>
                <a:cs typeface="Spectral"/>
                <a:sym typeface="Spectral"/>
              </a:rPr>
              <a:t>Users struggled to initiate the process to create a memory</a:t>
            </a:r>
            <a:endParaRPr sz="2000">
              <a:latin typeface="Spectral"/>
              <a:ea typeface="Spectral"/>
              <a:cs typeface="Spectral"/>
              <a:sym typeface="Spectral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SzPts val="2000"/>
              <a:buFont typeface="Spectral"/>
              <a:buChar char="●"/>
            </a:pPr>
            <a:r>
              <a:rPr lang="en" sz="2000">
                <a:latin typeface="Spectral"/>
                <a:ea typeface="Spectral"/>
                <a:cs typeface="Spectral"/>
                <a:sym typeface="Spectral"/>
              </a:rPr>
              <a:t>Finding/ ‘Shazam-ing’ music not connected to creating a memory</a:t>
            </a:r>
            <a:endParaRPr sz="2000"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357" name="Google Shape;357;p39"/>
          <p:cNvSpPr/>
          <p:nvPr/>
        </p:nvSpPr>
        <p:spPr>
          <a:xfrm>
            <a:off x="4572000" y="885600"/>
            <a:ext cx="4572000" cy="3712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457200" spcFirstLastPara="1" rIns="457200" wrap="square" tIns="91425">
            <a:noAutofit/>
          </a:bodyPr>
          <a:lstStyle/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Spectral"/>
              <a:buChar char="●"/>
            </a:pPr>
            <a:r>
              <a:rPr lang="en" sz="2000">
                <a:latin typeface="Spectral"/>
                <a:ea typeface="Spectral"/>
                <a:cs typeface="Spectral"/>
                <a:sym typeface="Spectral"/>
              </a:rPr>
              <a:t>C</a:t>
            </a:r>
            <a:r>
              <a:rPr lang="en" sz="2000">
                <a:latin typeface="Spectral"/>
                <a:ea typeface="Spectral"/>
                <a:cs typeface="Spectral"/>
                <a:sym typeface="Spectral"/>
              </a:rPr>
              <a:t>hange home screen accordingly to </a:t>
            </a:r>
            <a:r>
              <a:rPr b="1" lang="en" sz="2000">
                <a:latin typeface="Spectral"/>
                <a:ea typeface="Spectral"/>
                <a:cs typeface="Spectral"/>
                <a:sym typeface="Spectral"/>
              </a:rPr>
              <a:t>make “Create a Memory” more explicit</a:t>
            </a:r>
            <a:endParaRPr b="1" sz="2000">
              <a:latin typeface="Spectral"/>
              <a:ea typeface="Spectral"/>
              <a:cs typeface="Spectral"/>
              <a:sym typeface="Spectral"/>
            </a:endParaRPr>
          </a:p>
        </p:txBody>
      </p:sp>
      <p:cxnSp>
        <p:nvCxnSpPr>
          <p:cNvPr id="358" name="Google Shape;358;p39"/>
          <p:cNvCxnSpPr/>
          <p:nvPr/>
        </p:nvCxnSpPr>
        <p:spPr>
          <a:xfrm>
            <a:off x="4559150" y="899000"/>
            <a:ext cx="0" cy="3698700"/>
          </a:xfrm>
          <a:prstGeom prst="straightConnector1">
            <a:avLst/>
          </a:prstGeom>
          <a:noFill/>
          <a:ln cap="flat" cmpd="sng" w="28575">
            <a:solidFill>
              <a:srgbClr val="EFEFE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59" name="Google Shape;359;p39"/>
          <p:cNvSpPr/>
          <p:nvPr/>
        </p:nvSpPr>
        <p:spPr>
          <a:xfrm>
            <a:off x="4321550" y="2597400"/>
            <a:ext cx="475200" cy="288600"/>
          </a:xfrm>
          <a:prstGeom prst="chevron">
            <a:avLst>
              <a:gd fmla="val 51177" name="adj"/>
            </a:avLst>
          </a:prstGeom>
          <a:solidFill>
            <a:srgbClr val="0064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FC2F9"/>
            </a:gs>
            <a:gs pos="7000">
              <a:srgbClr val="FFC2F9"/>
            </a:gs>
            <a:gs pos="49000">
              <a:srgbClr val="0064FF"/>
            </a:gs>
            <a:gs pos="100000">
              <a:srgbClr val="003C98"/>
            </a:gs>
          </a:gsLst>
          <a:lin ang="14400033" scaled="0"/>
        </a:gradFill>
      </p:bgPr>
    </p:bg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40"/>
          <p:cNvSpPr txBox="1"/>
          <p:nvPr/>
        </p:nvSpPr>
        <p:spPr>
          <a:xfrm>
            <a:off x="7371000" y="4673991"/>
            <a:ext cx="16968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M  U  S  E</a:t>
            </a:r>
            <a:endParaRPr sz="1800">
              <a:solidFill>
                <a:schemeClr val="lt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365" name="Google Shape;365;p40"/>
          <p:cNvSpPr txBox="1"/>
          <p:nvPr/>
        </p:nvSpPr>
        <p:spPr>
          <a:xfrm>
            <a:off x="152400" y="152400"/>
            <a:ext cx="6363300" cy="7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Key observation + solution</a:t>
            </a:r>
            <a:endParaRPr sz="3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366" name="Google Shape;366;p40"/>
          <p:cNvSpPr/>
          <p:nvPr/>
        </p:nvSpPr>
        <p:spPr>
          <a:xfrm>
            <a:off x="0" y="885600"/>
            <a:ext cx="4572000" cy="3712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457200" spcFirstLastPara="1" rIns="457200" wrap="square" tIns="91425">
            <a:noAutofit/>
          </a:bodyPr>
          <a:lstStyle/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Spectral"/>
              <a:buChar char="●"/>
            </a:pPr>
            <a:r>
              <a:rPr lang="en" sz="20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Confusion about the home Shazam page</a:t>
            </a:r>
            <a:endParaRPr sz="20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Spectral"/>
              <a:buChar char="●"/>
            </a:pPr>
            <a:r>
              <a:rPr lang="en" sz="20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All participants had songs in mind for their memories</a:t>
            </a:r>
            <a:endParaRPr sz="20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SzPts val="2000"/>
              <a:buFont typeface="Spectral"/>
              <a:buChar char="●"/>
            </a:pPr>
            <a:r>
              <a:rPr lang="en" sz="20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Shazam feature not as integral as expected; didn’t need to necessarily find a song in the moment</a:t>
            </a:r>
            <a:endParaRPr sz="2000"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367" name="Google Shape;367;p40"/>
          <p:cNvSpPr/>
          <p:nvPr/>
        </p:nvSpPr>
        <p:spPr>
          <a:xfrm>
            <a:off x="4572000" y="885600"/>
            <a:ext cx="4572000" cy="3712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457200" spcFirstLastPara="1" rIns="457200" wrap="square" tIns="91425">
            <a:noAutofit/>
          </a:bodyPr>
          <a:lstStyle/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Spectral"/>
              <a:buChar char="●"/>
            </a:pPr>
            <a:r>
              <a:rPr lang="en" sz="20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Enable users to make </a:t>
            </a:r>
            <a:r>
              <a:rPr b="1" lang="en" sz="20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memories without Shazam-ing</a:t>
            </a:r>
            <a:endParaRPr b="1" sz="20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2000"/>
              <a:buFont typeface="Spectral"/>
              <a:buChar char="●"/>
            </a:pPr>
            <a:r>
              <a:rPr lang="en" sz="20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Make Shazam an optional add-on feature</a:t>
            </a:r>
            <a:endParaRPr sz="2000">
              <a:latin typeface="Spectral"/>
              <a:ea typeface="Spectral"/>
              <a:cs typeface="Spectral"/>
              <a:sym typeface="Spectral"/>
            </a:endParaRPr>
          </a:p>
        </p:txBody>
      </p:sp>
      <p:cxnSp>
        <p:nvCxnSpPr>
          <p:cNvPr id="368" name="Google Shape;368;p40"/>
          <p:cNvCxnSpPr/>
          <p:nvPr/>
        </p:nvCxnSpPr>
        <p:spPr>
          <a:xfrm>
            <a:off x="4559150" y="899000"/>
            <a:ext cx="0" cy="3698700"/>
          </a:xfrm>
          <a:prstGeom prst="straightConnector1">
            <a:avLst/>
          </a:prstGeom>
          <a:noFill/>
          <a:ln cap="flat" cmpd="sng" w="28575">
            <a:solidFill>
              <a:srgbClr val="EFEFE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69" name="Google Shape;369;p40"/>
          <p:cNvSpPr/>
          <p:nvPr/>
        </p:nvSpPr>
        <p:spPr>
          <a:xfrm>
            <a:off x="4321550" y="2597400"/>
            <a:ext cx="475200" cy="288600"/>
          </a:xfrm>
          <a:prstGeom prst="chevron">
            <a:avLst>
              <a:gd fmla="val 51177" name="adj"/>
            </a:avLst>
          </a:prstGeom>
          <a:solidFill>
            <a:srgbClr val="0064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FC2F9"/>
            </a:gs>
            <a:gs pos="7000">
              <a:srgbClr val="FFC2F9"/>
            </a:gs>
            <a:gs pos="49000">
              <a:srgbClr val="0064FF"/>
            </a:gs>
            <a:gs pos="100000">
              <a:srgbClr val="003C98"/>
            </a:gs>
          </a:gsLst>
          <a:lin ang="14400033" scaled="0"/>
        </a:gradFill>
      </p:bgPr>
    </p:bg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41"/>
          <p:cNvSpPr txBox="1"/>
          <p:nvPr/>
        </p:nvSpPr>
        <p:spPr>
          <a:xfrm>
            <a:off x="7371000" y="4673991"/>
            <a:ext cx="16968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M  U  S  E</a:t>
            </a:r>
            <a:endParaRPr sz="1800">
              <a:solidFill>
                <a:schemeClr val="lt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375" name="Google Shape;375;p41"/>
          <p:cNvSpPr txBox="1"/>
          <p:nvPr/>
        </p:nvSpPr>
        <p:spPr>
          <a:xfrm>
            <a:off x="152400" y="152400"/>
            <a:ext cx="6363300" cy="7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Key observation + solution</a:t>
            </a:r>
            <a:endParaRPr sz="3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376" name="Google Shape;376;p41"/>
          <p:cNvSpPr/>
          <p:nvPr/>
        </p:nvSpPr>
        <p:spPr>
          <a:xfrm>
            <a:off x="0" y="885600"/>
            <a:ext cx="4572000" cy="3712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457200" spcFirstLastPara="1" rIns="457200" wrap="square" tIns="91425">
            <a:noAutofit/>
          </a:bodyPr>
          <a:lstStyle/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2000"/>
              <a:buFont typeface="Spectral"/>
              <a:buChar char="●"/>
            </a:pPr>
            <a:r>
              <a:rPr lang="en" sz="20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Confusion about lingering Rechords terminology and design elements in Muse</a:t>
            </a:r>
            <a:endParaRPr sz="20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377" name="Google Shape;377;p41"/>
          <p:cNvSpPr/>
          <p:nvPr/>
        </p:nvSpPr>
        <p:spPr>
          <a:xfrm>
            <a:off x="4572000" y="885600"/>
            <a:ext cx="4572000" cy="3712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457200" spcFirstLastPara="1" rIns="457200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2000"/>
              <a:buFont typeface="Spectral"/>
              <a:buChar char="●"/>
            </a:pPr>
            <a:r>
              <a:rPr lang="en" sz="20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Work on </a:t>
            </a:r>
            <a:r>
              <a:rPr b="1" lang="en" sz="20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fully integrating new Muse aesthetic</a:t>
            </a:r>
            <a:r>
              <a:rPr lang="en" sz="20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 into app, including removing vinyl interactions</a:t>
            </a:r>
            <a:endParaRPr sz="2000">
              <a:latin typeface="Spectral"/>
              <a:ea typeface="Spectral"/>
              <a:cs typeface="Spectral"/>
              <a:sym typeface="Spectral"/>
            </a:endParaRPr>
          </a:p>
        </p:txBody>
      </p:sp>
      <p:cxnSp>
        <p:nvCxnSpPr>
          <p:cNvPr id="378" name="Google Shape;378;p41"/>
          <p:cNvCxnSpPr/>
          <p:nvPr/>
        </p:nvCxnSpPr>
        <p:spPr>
          <a:xfrm>
            <a:off x="4559150" y="899000"/>
            <a:ext cx="0" cy="3698700"/>
          </a:xfrm>
          <a:prstGeom prst="straightConnector1">
            <a:avLst/>
          </a:prstGeom>
          <a:noFill/>
          <a:ln cap="flat" cmpd="sng" w="28575">
            <a:solidFill>
              <a:srgbClr val="EFEFE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79" name="Google Shape;379;p41"/>
          <p:cNvSpPr/>
          <p:nvPr/>
        </p:nvSpPr>
        <p:spPr>
          <a:xfrm>
            <a:off x="4321550" y="2597400"/>
            <a:ext cx="475200" cy="288600"/>
          </a:xfrm>
          <a:prstGeom prst="chevron">
            <a:avLst>
              <a:gd fmla="val 51177" name="adj"/>
            </a:avLst>
          </a:prstGeom>
          <a:solidFill>
            <a:srgbClr val="0064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FC2F9"/>
            </a:gs>
            <a:gs pos="7000">
              <a:srgbClr val="FFC2F9"/>
            </a:gs>
            <a:gs pos="49000">
              <a:srgbClr val="0064FF"/>
            </a:gs>
            <a:gs pos="100000">
              <a:srgbClr val="003C98"/>
            </a:gs>
          </a:gsLst>
          <a:lin ang="14400033" scaled="0"/>
        </a:gradFill>
      </p:bgPr>
    </p:bg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42"/>
          <p:cNvSpPr txBox="1"/>
          <p:nvPr/>
        </p:nvSpPr>
        <p:spPr>
          <a:xfrm>
            <a:off x="7371000" y="4673991"/>
            <a:ext cx="16968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M  U  S  E</a:t>
            </a:r>
            <a:endParaRPr sz="1800">
              <a:solidFill>
                <a:schemeClr val="lt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385" name="Google Shape;385;p42"/>
          <p:cNvSpPr txBox="1"/>
          <p:nvPr/>
        </p:nvSpPr>
        <p:spPr>
          <a:xfrm>
            <a:off x="152400" y="152400"/>
            <a:ext cx="6363300" cy="7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Key observation + solution</a:t>
            </a:r>
            <a:endParaRPr sz="3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386" name="Google Shape;386;p42"/>
          <p:cNvSpPr/>
          <p:nvPr/>
        </p:nvSpPr>
        <p:spPr>
          <a:xfrm>
            <a:off x="0" y="885600"/>
            <a:ext cx="4572000" cy="3712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457200" spcFirstLastPara="1" rIns="457200" wrap="square" tIns="91425">
            <a:noAutofit/>
          </a:bodyPr>
          <a:lstStyle/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2000"/>
              <a:buFont typeface="Spectral"/>
              <a:buChar char="●"/>
            </a:pPr>
            <a:r>
              <a:rPr lang="en" sz="20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Participants suggested using collections of pictures</a:t>
            </a:r>
            <a:r>
              <a:rPr lang="en" sz="20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 and </a:t>
            </a:r>
            <a:r>
              <a:rPr lang="en" sz="20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videos for memories, along with individual pictures</a:t>
            </a:r>
            <a:endParaRPr sz="20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387" name="Google Shape;387;p42"/>
          <p:cNvSpPr/>
          <p:nvPr/>
        </p:nvSpPr>
        <p:spPr>
          <a:xfrm>
            <a:off x="4572000" y="885600"/>
            <a:ext cx="4572000" cy="3712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457200" spcFirstLastPara="1" rIns="457200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2000"/>
              <a:buFont typeface="Spectral"/>
              <a:buChar char="●"/>
            </a:pPr>
            <a:r>
              <a:rPr lang="en" sz="20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Allow </a:t>
            </a:r>
            <a:r>
              <a:rPr b="1" lang="en" sz="20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pictures, collections of pictures, and video</a:t>
            </a:r>
            <a:r>
              <a:rPr lang="en" sz="20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 as media options for memories</a:t>
            </a:r>
            <a:endParaRPr sz="2000">
              <a:latin typeface="Spectral"/>
              <a:ea typeface="Spectral"/>
              <a:cs typeface="Spectral"/>
              <a:sym typeface="Spectral"/>
            </a:endParaRPr>
          </a:p>
        </p:txBody>
      </p:sp>
      <p:cxnSp>
        <p:nvCxnSpPr>
          <p:cNvPr id="388" name="Google Shape;388;p42"/>
          <p:cNvCxnSpPr/>
          <p:nvPr/>
        </p:nvCxnSpPr>
        <p:spPr>
          <a:xfrm>
            <a:off x="4559150" y="899000"/>
            <a:ext cx="0" cy="3698700"/>
          </a:xfrm>
          <a:prstGeom prst="straightConnector1">
            <a:avLst/>
          </a:prstGeom>
          <a:noFill/>
          <a:ln cap="flat" cmpd="sng" w="28575">
            <a:solidFill>
              <a:srgbClr val="EFEFE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89" name="Google Shape;389;p42"/>
          <p:cNvSpPr/>
          <p:nvPr/>
        </p:nvSpPr>
        <p:spPr>
          <a:xfrm>
            <a:off x="4321550" y="2597400"/>
            <a:ext cx="475200" cy="288600"/>
          </a:xfrm>
          <a:prstGeom prst="chevron">
            <a:avLst>
              <a:gd fmla="val 51177" name="adj"/>
            </a:avLst>
          </a:prstGeom>
          <a:solidFill>
            <a:srgbClr val="0064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FC2F9"/>
            </a:gs>
            <a:gs pos="7000">
              <a:srgbClr val="FFC2F9"/>
            </a:gs>
            <a:gs pos="49000">
              <a:srgbClr val="0064FF"/>
            </a:gs>
            <a:gs pos="100000">
              <a:srgbClr val="003C98"/>
            </a:gs>
          </a:gsLst>
          <a:lin ang="14400033" scaled="0"/>
        </a:gradFill>
      </p:bgPr>
    </p:bg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43"/>
          <p:cNvSpPr txBox="1"/>
          <p:nvPr/>
        </p:nvSpPr>
        <p:spPr>
          <a:xfrm>
            <a:off x="7371000" y="4673991"/>
            <a:ext cx="16968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M  U  S  E</a:t>
            </a:r>
            <a:endParaRPr sz="1800">
              <a:solidFill>
                <a:schemeClr val="lt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395" name="Google Shape;395;p43"/>
          <p:cNvSpPr txBox="1"/>
          <p:nvPr/>
        </p:nvSpPr>
        <p:spPr>
          <a:xfrm>
            <a:off x="152400" y="152400"/>
            <a:ext cx="6363300" cy="7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Key observation + solution</a:t>
            </a:r>
            <a:endParaRPr sz="3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396" name="Google Shape;396;p43"/>
          <p:cNvSpPr/>
          <p:nvPr/>
        </p:nvSpPr>
        <p:spPr>
          <a:xfrm>
            <a:off x="0" y="885600"/>
            <a:ext cx="4572000" cy="3712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457200" spcFirstLastPara="1" rIns="457200" wrap="square" tIns="91425">
            <a:noAutofit/>
          </a:bodyPr>
          <a:lstStyle/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Spectral"/>
              <a:buChar char="●"/>
            </a:pPr>
            <a:r>
              <a:rPr lang="en" sz="20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Participants liked ability to filter </a:t>
            </a:r>
            <a:r>
              <a:rPr lang="en" sz="20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personal memories </a:t>
            </a:r>
            <a:r>
              <a:rPr lang="en" sz="20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by song</a:t>
            </a:r>
            <a:endParaRPr sz="20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SzPts val="2000"/>
              <a:buFont typeface="Spectral"/>
              <a:buChar char="●"/>
            </a:pPr>
            <a:r>
              <a:rPr lang="en" sz="20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One participant wanted to see other people’s memories using the song they’d selected for their memory</a:t>
            </a:r>
            <a:endParaRPr sz="20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397" name="Google Shape;397;p43"/>
          <p:cNvSpPr/>
          <p:nvPr/>
        </p:nvSpPr>
        <p:spPr>
          <a:xfrm>
            <a:off x="4572000" y="885600"/>
            <a:ext cx="4572000" cy="3712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457200" spcFirstLastPara="1" rIns="457200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2000"/>
              <a:buFont typeface="Spectral"/>
              <a:buChar char="●"/>
            </a:pPr>
            <a:r>
              <a:rPr lang="en" sz="20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Add </a:t>
            </a:r>
            <a:r>
              <a:rPr b="1" lang="en" sz="20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ability to search </a:t>
            </a:r>
            <a:r>
              <a:rPr b="1" lang="en" sz="20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by song</a:t>
            </a:r>
            <a:r>
              <a:rPr lang="en" sz="20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 in Explore page, along with default search by location</a:t>
            </a:r>
            <a:endParaRPr sz="2000">
              <a:latin typeface="Spectral"/>
              <a:ea typeface="Spectral"/>
              <a:cs typeface="Spectral"/>
              <a:sym typeface="Spectral"/>
            </a:endParaRPr>
          </a:p>
        </p:txBody>
      </p:sp>
      <p:cxnSp>
        <p:nvCxnSpPr>
          <p:cNvPr id="398" name="Google Shape;398;p43"/>
          <p:cNvCxnSpPr/>
          <p:nvPr/>
        </p:nvCxnSpPr>
        <p:spPr>
          <a:xfrm>
            <a:off x="4559150" y="899000"/>
            <a:ext cx="0" cy="3698700"/>
          </a:xfrm>
          <a:prstGeom prst="straightConnector1">
            <a:avLst/>
          </a:prstGeom>
          <a:noFill/>
          <a:ln cap="flat" cmpd="sng" w="28575">
            <a:solidFill>
              <a:srgbClr val="EFEFE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99" name="Google Shape;399;p43"/>
          <p:cNvSpPr/>
          <p:nvPr/>
        </p:nvSpPr>
        <p:spPr>
          <a:xfrm>
            <a:off x="4321550" y="2597400"/>
            <a:ext cx="475200" cy="288600"/>
          </a:xfrm>
          <a:prstGeom prst="chevron">
            <a:avLst>
              <a:gd fmla="val 51177" name="adj"/>
            </a:avLst>
          </a:prstGeom>
          <a:solidFill>
            <a:srgbClr val="0064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FC2F9"/>
            </a:gs>
            <a:gs pos="7000">
              <a:srgbClr val="FFC2F9"/>
            </a:gs>
            <a:gs pos="49000">
              <a:srgbClr val="0064FF"/>
            </a:gs>
            <a:gs pos="100000">
              <a:srgbClr val="003C98"/>
            </a:gs>
          </a:gsLst>
          <a:lin ang="14400033" scaled="0"/>
        </a:gradFill>
      </p:bgPr>
    </p:bg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44"/>
          <p:cNvSpPr txBox="1"/>
          <p:nvPr/>
        </p:nvSpPr>
        <p:spPr>
          <a:xfrm>
            <a:off x="7371000" y="4673991"/>
            <a:ext cx="16968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M  U  S  E</a:t>
            </a:r>
            <a:endParaRPr sz="1800">
              <a:solidFill>
                <a:schemeClr val="lt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405" name="Google Shape;405;p44"/>
          <p:cNvSpPr txBox="1"/>
          <p:nvPr/>
        </p:nvSpPr>
        <p:spPr>
          <a:xfrm>
            <a:off x="152400" y="152388"/>
            <a:ext cx="5798400" cy="7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Summary</a:t>
            </a:r>
            <a:endParaRPr sz="3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406" name="Google Shape;406;p44"/>
          <p:cNvSpPr/>
          <p:nvPr/>
        </p:nvSpPr>
        <p:spPr>
          <a:xfrm>
            <a:off x="0" y="885600"/>
            <a:ext cx="9144000" cy="3712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457200" spcFirstLastPara="1" rIns="1645900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Spectral"/>
              <a:buChar char="●"/>
            </a:pPr>
            <a:r>
              <a:rPr lang="en" sz="2000">
                <a:latin typeface="Spectral"/>
                <a:ea typeface="Spectral"/>
                <a:cs typeface="Spectral"/>
                <a:sym typeface="Spectral"/>
              </a:rPr>
              <a:t>All three tasks completed successfully</a:t>
            </a:r>
            <a:endParaRPr sz="2000">
              <a:latin typeface="Spectral"/>
              <a:ea typeface="Spectral"/>
              <a:cs typeface="Spectral"/>
              <a:sym typeface="Spectral"/>
            </a:endParaRPr>
          </a:p>
          <a:p>
            <a:pPr indent="-355600" lvl="0" marL="457200" rtl="0" algn="l">
              <a:spcBef>
                <a:spcPts val="1000"/>
              </a:spcBef>
              <a:spcAft>
                <a:spcPts val="0"/>
              </a:spcAft>
              <a:buSzPts val="2000"/>
              <a:buFont typeface="Spectral"/>
              <a:buChar char="●"/>
            </a:pPr>
            <a:r>
              <a:rPr lang="en" sz="2000">
                <a:latin typeface="Spectral"/>
                <a:ea typeface="Spectral"/>
                <a:cs typeface="Spectral"/>
                <a:sym typeface="Spectral"/>
              </a:rPr>
              <a:t>Flow for Task 1 (Create a memory) needs to be redesigned</a:t>
            </a:r>
            <a:endParaRPr sz="2000">
              <a:latin typeface="Spectral"/>
              <a:ea typeface="Spectral"/>
              <a:cs typeface="Spectral"/>
              <a:sym typeface="Spectral"/>
            </a:endParaRPr>
          </a:p>
          <a:p>
            <a:pPr indent="-355600" lvl="0" marL="457200" rtl="0" algn="l">
              <a:spcBef>
                <a:spcPts val="1000"/>
              </a:spcBef>
              <a:spcAft>
                <a:spcPts val="0"/>
              </a:spcAft>
              <a:buSzPts val="2000"/>
              <a:buFont typeface="Spectral"/>
              <a:buChar char="●"/>
            </a:pPr>
            <a:r>
              <a:rPr lang="en" sz="20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Participants liked combining music + memories</a:t>
            </a:r>
            <a:endParaRPr sz="2000">
              <a:latin typeface="Spectral"/>
              <a:ea typeface="Spectral"/>
              <a:cs typeface="Spectral"/>
              <a:sym typeface="Spectral"/>
            </a:endParaRPr>
          </a:p>
          <a:p>
            <a:pPr indent="-355600" lvl="0" marL="457200" rtl="0" algn="l">
              <a:spcBef>
                <a:spcPts val="1000"/>
              </a:spcBef>
              <a:spcAft>
                <a:spcPts val="1000"/>
              </a:spcAft>
              <a:buSzPts val="2000"/>
              <a:buFont typeface="Spectral"/>
              <a:buChar char="●"/>
            </a:pPr>
            <a:r>
              <a:rPr lang="en" sz="2000">
                <a:latin typeface="Spectral"/>
                <a:ea typeface="Spectral"/>
                <a:cs typeface="Spectral"/>
                <a:sym typeface="Spectral"/>
              </a:rPr>
              <a:t>Participants enjoyed social media aspect of app</a:t>
            </a:r>
            <a:endParaRPr sz="2000">
              <a:latin typeface="Spectral"/>
              <a:ea typeface="Spectral"/>
              <a:cs typeface="Spectral"/>
              <a:sym typeface="Spectr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FC2F9"/>
            </a:gs>
            <a:gs pos="7000">
              <a:srgbClr val="FFC2F9"/>
            </a:gs>
            <a:gs pos="49000">
              <a:srgbClr val="0064FF"/>
            </a:gs>
            <a:gs pos="100000">
              <a:srgbClr val="003C98"/>
            </a:gs>
          </a:gsLst>
          <a:lin ang="3600008" scaled="0"/>
        </a:gradFill>
      </p:bgPr>
    </p:bg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45"/>
          <p:cNvSpPr txBox="1"/>
          <p:nvPr/>
        </p:nvSpPr>
        <p:spPr>
          <a:xfrm>
            <a:off x="1672800" y="2690344"/>
            <a:ext cx="5798400" cy="75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Thanks!</a:t>
            </a:r>
            <a:endParaRPr sz="3600">
              <a:solidFill>
                <a:schemeClr val="lt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pic>
        <p:nvPicPr>
          <p:cNvPr id="412" name="Google Shape;412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77340" y="1548645"/>
            <a:ext cx="989326" cy="989300"/>
          </a:xfrm>
          <a:prstGeom prst="rect">
            <a:avLst/>
          </a:prstGeom>
          <a:noFill/>
          <a:ln>
            <a:noFill/>
          </a:ln>
        </p:spPr>
      </p:pic>
      <p:sp>
        <p:nvSpPr>
          <p:cNvPr id="413" name="Google Shape;413;p45"/>
          <p:cNvSpPr txBox="1"/>
          <p:nvPr/>
        </p:nvSpPr>
        <p:spPr>
          <a:xfrm>
            <a:off x="3723600" y="3888866"/>
            <a:ext cx="16968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M  U  S  E</a:t>
            </a:r>
            <a:endParaRPr sz="1800">
              <a:solidFill>
                <a:schemeClr val="lt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