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04" r:id="rId2"/>
  </p:sldMasterIdLst>
  <p:notesMasterIdLst>
    <p:notesMasterId r:id="rId74"/>
  </p:notesMasterIdLst>
  <p:handoutMasterIdLst>
    <p:handoutMasterId r:id="rId75"/>
  </p:handoutMasterIdLst>
  <p:sldIdLst>
    <p:sldId id="256" r:id="rId3"/>
    <p:sldId id="1001" r:id="rId4"/>
    <p:sldId id="1003" r:id="rId5"/>
    <p:sldId id="1008" r:id="rId6"/>
    <p:sldId id="1478" r:id="rId7"/>
    <p:sldId id="1459" r:id="rId8"/>
    <p:sldId id="258" r:id="rId9"/>
    <p:sldId id="259" r:id="rId10"/>
    <p:sldId id="306" r:id="rId11"/>
    <p:sldId id="307" r:id="rId12"/>
    <p:sldId id="1460" r:id="rId13"/>
    <p:sldId id="911" r:id="rId14"/>
    <p:sldId id="896" r:id="rId15"/>
    <p:sldId id="897" r:id="rId16"/>
    <p:sldId id="884" r:id="rId17"/>
    <p:sldId id="898" r:id="rId18"/>
    <p:sldId id="842" r:id="rId19"/>
    <p:sldId id="908" r:id="rId20"/>
    <p:sldId id="864" r:id="rId21"/>
    <p:sldId id="1462" r:id="rId22"/>
    <p:sldId id="843" r:id="rId23"/>
    <p:sldId id="1473" r:id="rId24"/>
    <p:sldId id="1469" r:id="rId25"/>
    <p:sldId id="1461" r:id="rId26"/>
    <p:sldId id="352" r:id="rId27"/>
    <p:sldId id="893" r:id="rId28"/>
    <p:sldId id="861" r:id="rId29"/>
    <p:sldId id="850" r:id="rId30"/>
    <p:sldId id="263" r:id="rId31"/>
    <p:sldId id="304" r:id="rId32"/>
    <p:sldId id="870" r:id="rId33"/>
    <p:sldId id="871" r:id="rId34"/>
    <p:sldId id="872" r:id="rId35"/>
    <p:sldId id="873" r:id="rId36"/>
    <p:sldId id="874" r:id="rId37"/>
    <p:sldId id="909" r:id="rId38"/>
    <p:sldId id="875" r:id="rId39"/>
    <p:sldId id="1471" r:id="rId40"/>
    <p:sldId id="1472" r:id="rId41"/>
    <p:sldId id="877" r:id="rId42"/>
    <p:sldId id="878" r:id="rId43"/>
    <p:sldId id="303" r:id="rId44"/>
    <p:sldId id="614" r:id="rId45"/>
    <p:sldId id="879" r:id="rId46"/>
    <p:sldId id="615" r:id="rId47"/>
    <p:sldId id="616" r:id="rId48"/>
    <p:sldId id="1409" r:id="rId49"/>
    <p:sldId id="1383" r:id="rId50"/>
    <p:sldId id="1410" r:id="rId51"/>
    <p:sldId id="270" r:id="rId52"/>
    <p:sldId id="855" r:id="rId53"/>
    <p:sldId id="880" r:id="rId54"/>
    <p:sldId id="881" r:id="rId55"/>
    <p:sldId id="1470" r:id="rId56"/>
    <p:sldId id="1439" r:id="rId57"/>
    <p:sldId id="895" r:id="rId58"/>
    <p:sldId id="1440" r:id="rId59"/>
    <p:sldId id="1448" r:id="rId60"/>
    <p:sldId id="1465" r:id="rId61"/>
    <p:sldId id="634" r:id="rId62"/>
    <p:sldId id="1476" r:id="rId63"/>
    <p:sldId id="620" r:id="rId64"/>
    <p:sldId id="619" r:id="rId65"/>
    <p:sldId id="625" r:id="rId66"/>
    <p:sldId id="622" r:id="rId67"/>
    <p:sldId id="1449" r:id="rId68"/>
    <p:sldId id="1464" r:id="rId69"/>
    <p:sldId id="617" r:id="rId70"/>
    <p:sldId id="624" r:id="rId71"/>
    <p:sldId id="623" r:id="rId72"/>
    <p:sldId id="547" r:id="rId7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0000FF"/>
    <a:srgbClr val="008000"/>
    <a:srgbClr val="CC0066"/>
    <a:srgbClr val="FF0066"/>
    <a:srgbClr val="CC9A97"/>
    <a:srgbClr val="3333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6EFB12-6477-CE4C-867E-2381DF08D9F6}" v="84" dt="2024-09-25T16:02:27.784"/>
    <p1510:client id="{A7D51F81-A092-5D32-F254-8AF55D9146FA}" v="3" dt="2024-09-26T05:19:13.393"/>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14"/>
    <p:restoredTop sz="94750"/>
  </p:normalViewPr>
  <p:slideViewPr>
    <p:cSldViewPr snapToGrid="0">
      <p:cViewPr varScale="1">
        <p:scale>
          <a:sx n="206" d="100"/>
          <a:sy n="206" d="100"/>
        </p:scale>
        <p:origin x="400" y="176"/>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guide orient="horz" pos="3024"/>
        <p:guide pos="23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re Leskovec" userId="c3375773-ce7f-444d-a7c6-e358fb579a72" providerId="ADAL" clId="{A56BD370-F719-EC49-A331-7928CA01F763}"/>
    <pc:docChg chg="custSel addSld delSld modSld sldOrd">
      <pc:chgData name="Jure Leskovec" userId="c3375773-ce7f-444d-a7c6-e358fb579a72" providerId="ADAL" clId="{A56BD370-F719-EC49-A331-7928CA01F763}" dt="2023-01-18T01:48:46.480" v="224" actId="15"/>
      <pc:docMkLst>
        <pc:docMk/>
      </pc:docMkLst>
      <pc:sldChg chg="add del">
        <pc:chgData name="Jure Leskovec" userId="c3375773-ce7f-444d-a7c6-e358fb579a72" providerId="ADAL" clId="{A56BD370-F719-EC49-A331-7928CA01F763}" dt="2023-01-17T19:45:35.043" v="6" actId="2696"/>
        <pc:sldMkLst>
          <pc:docMk/>
          <pc:sldMk cId="3932158348" sldId="613"/>
        </pc:sldMkLst>
      </pc:sldChg>
      <pc:sldChg chg="add">
        <pc:chgData name="Jure Leskovec" userId="c3375773-ce7f-444d-a7c6-e358fb579a72" providerId="ADAL" clId="{A56BD370-F719-EC49-A331-7928CA01F763}" dt="2023-01-17T19:44:44.050" v="0"/>
        <pc:sldMkLst>
          <pc:docMk/>
          <pc:sldMk cId="3178610231" sldId="617"/>
        </pc:sldMkLst>
      </pc:sldChg>
      <pc:sldChg chg="modSp add">
        <pc:chgData name="Jure Leskovec" userId="c3375773-ce7f-444d-a7c6-e358fb579a72" providerId="ADAL" clId="{A56BD370-F719-EC49-A331-7928CA01F763}" dt="2023-01-17T23:00:33.864" v="18" actId="20577"/>
        <pc:sldMkLst>
          <pc:docMk/>
          <pc:sldMk cId="2669223694" sldId="619"/>
        </pc:sldMkLst>
        <pc:spChg chg="mod">
          <ac:chgData name="Jure Leskovec" userId="c3375773-ce7f-444d-a7c6-e358fb579a72" providerId="ADAL" clId="{A56BD370-F719-EC49-A331-7928CA01F763}" dt="2023-01-17T23:00:33.864" v="18" actId="20577"/>
          <ac:spMkLst>
            <pc:docMk/>
            <pc:sldMk cId="2669223694" sldId="619"/>
            <ac:spMk id="3" creationId="{D3A5EE75-A59F-4FD2-AAFE-1A94AF6A7440}"/>
          </ac:spMkLst>
        </pc:spChg>
      </pc:sldChg>
      <pc:sldChg chg="add">
        <pc:chgData name="Jure Leskovec" userId="c3375773-ce7f-444d-a7c6-e358fb579a72" providerId="ADAL" clId="{A56BD370-F719-EC49-A331-7928CA01F763}" dt="2023-01-17T19:44:44.050" v="0"/>
        <pc:sldMkLst>
          <pc:docMk/>
          <pc:sldMk cId="487567750" sldId="620"/>
        </pc:sldMkLst>
      </pc:sldChg>
      <pc:sldChg chg="add">
        <pc:chgData name="Jure Leskovec" userId="c3375773-ce7f-444d-a7c6-e358fb579a72" providerId="ADAL" clId="{A56BD370-F719-EC49-A331-7928CA01F763}" dt="2023-01-17T19:44:44.050" v="0"/>
        <pc:sldMkLst>
          <pc:docMk/>
          <pc:sldMk cId="1544913438" sldId="622"/>
        </pc:sldMkLst>
      </pc:sldChg>
      <pc:sldChg chg="modSp add mod">
        <pc:chgData name="Jure Leskovec" userId="c3375773-ce7f-444d-a7c6-e358fb579a72" providerId="ADAL" clId="{A56BD370-F719-EC49-A331-7928CA01F763}" dt="2023-01-18T01:45:18.573" v="19" actId="20577"/>
        <pc:sldMkLst>
          <pc:docMk/>
          <pc:sldMk cId="670900634" sldId="623"/>
        </pc:sldMkLst>
        <pc:spChg chg="mod">
          <ac:chgData name="Jure Leskovec" userId="c3375773-ce7f-444d-a7c6-e358fb579a72" providerId="ADAL" clId="{A56BD370-F719-EC49-A331-7928CA01F763}" dt="2023-01-18T01:45:18.573" v="19" actId="20577"/>
          <ac:spMkLst>
            <pc:docMk/>
            <pc:sldMk cId="670900634" sldId="623"/>
            <ac:spMk id="45" creationId="{80B55746-0BA9-495D-9557-0F7AB36E45AA}"/>
          </ac:spMkLst>
        </pc:spChg>
      </pc:sldChg>
      <pc:sldChg chg="add">
        <pc:chgData name="Jure Leskovec" userId="c3375773-ce7f-444d-a7c6-e358fb579a72" providerId="ADAL" clId="{A56BD370-F719-EC49-A331-7928CA01F763}" dt="2023-01-17T19:44:44.050" v="0"/>
        <pc:sldMkLst>
          <pc:docMk/>
          <pc:sldMk cId="4063298342" sldId="624"/>
        </pc:sldMkLst>
      </pc:sldChg>
      <pc:sldChg chg="add">
        <pc:chgData name="Jure Leskovec" userId="c3375773-ce7f-444d-a7c6-e358fb579a72" providerId="ADAL" clId="{A56BD370-F719-EC49-A331-7928CA01F763}" dt="2023-01-17T19:44:44.050" v="0"/>
        <pc:sldMkLst>
          <pc:docMk/>
          <pc:sldMk cId="2297270225" sldId="625"/>
        </pc:sldMkLst>
      </pc:sldChg>
      <pc:sldChg chg="add">
        <pc:chgData name="Jure Leskovec" userId="c3375773-ce7f-444d-a7c6-e358fb579a72" providerId="ADAL" clId="{A56BD370-F719-EC49-A331-7928CA01F763}" dt="2023-01-17T19:44:44.050" v="0"/>
        <pc:sldMkLst>
          <pc:docMk/>
          <pc:sldMk cId="3624024905" sldId="634"/>
        </pc:sldMkLst>
      </pc:sldChg>
      <pc:sldChg chg="modSp mod">
        <pc:chgData name="Jure Leskovec" userId="c3375773-ce7f-444d-a7c6-e358fb579a72" providerId="ADAL" clId="{A56BD370-F719-EC49-A331-7928CA01F763}" dt="2023-01-18T01:48:03.159" v="110" actId="113"/>
        <pc:sldMkLst>
          <pc:docMk/>
          <pc:sldMk cId="1064233828" sldId="880"/>
        </pc:sldMkLst>
        <pc:spChg chg="mod">
          <ac:chgData name="Jure Leskovec" userId="c3375773-ce7f-444d-a7c6-e358fb579a72" providerId="ADAL" clId="{A56BD370-F719-EC49-A331-7928CA01F763}" dt="2023-01-18T01:48:03.159" v="110" actId="113"/>
          <ac:spMkLst>
            <pc:docMk/>
            <pc:sldMk cId="1064233828" sldId="880"/>
            <ac:spMk id="6" creationId="{00000000-0000-0000-0000-000000000000}"/>
          </ac:spMkLst>
        </pc:spChg>
      </pc:sldChg>
      <pc:sldChg chg="mod modShow">
        <pc:chgData name="Jure Leskovec" userId="c3375773-ce7f-444d-a7c6-e358fb579a72" providerId="ADAL" clId="{A56BD370-F719-EC49-A331-7928CA01F763}" dt="2023-01-17T19:44:54.339" v="1" actId="729"/>
        <pc:sldMkLst>
          <pc:docMk/>
          <pc:sldMk cId="463259699" sldId="1437"/>
        </pc:sldMkLst>
      </pc:sldChg>
      <pc:sldChg chg="mod modShow">
        <pc:chgData name="Jure Leskovec" userId="c3375773-ce7f-444d-a7c6-e358fb579a72" providerId="ADAL" clId="{A56BD370-F719-EC49-A331-7928CA01F763}" dt="2023-01-17T19:44:54.339" v="1" actId="729"/>
        <pc:sldMkLst>
          <pc:docMk/>
          <pc:sldMk cId="885510600" sldId="1438"/>
        </pc:sldMkLst>
      </pc:sldChg>
      <pc:sldChg chg="mod modShow">
        <pc:chgData name="Jure Leskovec" userId="c3375773-ce7f-444d-a7c6-e358fb579a72" providerId="ADAL" clId="{A56BD370-F719-EC49-A331-7928CA01F763}" dt="2023-01-17T19:44:54.339" v="1" actId="729"/>
        <pc:sldMkLst>
          <pc:docMk/>
          <pc:sldMk cId="1539602326" sldId="1441"/>
        </pc:sldMkLst>
      </pc:sldChg>
      <pc:sldChg chg="mod modShow">
        <pc:chgData name="Jure Leskovec" userId="c3375773-ce7f-444d-a7c6-e358fb579a72" providerId="ADAL" clId="{A56BD370-F719-EC49-A331-7928CA01F763}" dt="2023-01-17T19:44:54.339" v="1" actId="729"/>
        <pc:sldMkLst>
          <pc:docMk/>
          <pc:sldMk cId="783649486" sldId="1442"/>
        </pc:sldMkLst>
      </pc:sldChg>
      <pc:sldChg chg="mod modShow">
        <pc:chgData name="Jure Leskovec" userId="c3375773-ce7f-444d-a7c6-e358fb579a72" providerId="ADAL" clId="{A56BD370-F719-EC49-A331-7928CA01F763}" dt="2023-01-17T19:44:54.339" v="1" actId="729"/>
        <pc:sldMkLst>
          <pc:docMk/>
          <pc:sldMk cId="714856194" sldId="1445"/>
        </pc:sldMkLst>
      </pc:sldChg>
      <pc:sldChg chg="mod modShow">
        <pc:chgData name="Jure Leskovec" userId="c3375773-ce7f-444d-a7c6-e358fb579a72" providerId="ADAL" clId="{A56BD370-F719-EC49-A331-7928CA01F763}" dt="2023-01-17T19:44:54.339" v="1" actId="729"/>
        <pc:sldMkLst>
          <pc:docMk/>
          <pc:sldMk cId="2237062387" sldId="1446"/>
        </pc:sldMkLst>
      </pc:sldChg>
      <pc:sldChg chg="modSp mod ord">
        <pc:chgData name="Jure Leskovec" userId="c3375773-ce7f-444d-a7c6-e358fb579a72" providerId="ADAL" clId="{A56BD370-F719-EC49-A331-7928CA01F763}" dt="2023-01-17T19:45:09.133" v="5" actId="20577"/>
        <pc:sldMkLst>
          <pc:docMk/>
          <pc:sldMk cId="3753632596" sldId="1448"/>
        </pc:sldMkLst>
        <pc:spChg chg="mod">
          <ac:chgData name="Jure Leskovec" userId="c3375773-ce7f-444d-a7c6-e358fb579a72" providerId="ADAL" clId="{A56BD370-F719-EC49-A331-7928CA01F763}" dt="2023-01-17T19:45:09.133" v="5" actId="20577"/>
          <ac:spMkLst>
            <pc:docMk/>
            <pc:sldMk cId="3753632596" sldId="1448"/>
            <ac:spMk id="3" creationId="{9F750387-49C8-854C-BE72-64682E91C16C}"/>
          </ac:spMkLst>
        </pc:spChg>
      </pc:sldChg>
      <pc:sldChg chg="modSp ord">
        <pc:chgData name="Jure Leskovec" userId="c3375773-ce7f-444d-a7c6-e358fb579a72" providerId="ADAL" clId="{A56BD370-F719-EC49-A331-7928CA01F763}" dt="2023-01-18T01:45:35.110" v="34" actId="20577"/>
        <pc:sldMkLst>
          <pc:docMk/>
          <pc:sldMk cId="30159781" sldId="1449"/>
        </pc:sldMkLst>
        <pc:spChg chg="mod">
          <ac:chgData name="Jure Leskovec" userId="c3375773-ce7f-444d-a7c6-e358fb579a72" providerId="ADAL" clId="{A56BD370-F719-EC49-A331-7928CA01F763}" dt="2023-01-18T01:45:35.110" v="34" actId="20577"/>
          <ac:spMkLst>
            <pc:docMk/>
            <pc:sldMk cId="30159781" sldId="1449"/>
            <ac:spMk id="3" creationId="{C145AAD6-6D7F-E84D-9EFA-A9E9313C80D3}"/>
          </ac:spMkLst>
        </pc:spChg>
      </pc:sldChg>
      <pc:sldChg chg="modSp mod">
        <pc:chgData name="Jure Leskovec" userId="c3375773-ce7f-444d-a7c6-e358fb579a72" providerId="ADAL" clId="{A56BD370-F719-EC49-A331-7928CA01F763}" dt="2023-01-18T01:46:34.572" v="43" actId="20577"/>
        <pc:sldMkLst>
          <pc:docMk/>
          <pc:sldMk cId="4257300447" sldId="1462"/>
        </pc:sldMkLst>
        <pc:spChg chg="mod">
          <ac:chgData name="Jure Leskovec" userId="c3375773-ce7f-444d-a7c6-e358fb579a72" providerId="ADAL" clId="{A56BD370-F719-EC49-A331-7928CA01F763}" dt="2023-01-18T01:46:34.572" v="43" actId="20577"/>
          <ac:spMkLst>
            <pc:docMk/>
            <pc:sldMk cId="4257300447" sldId="1462"/>
            <ac:spMk id="3" creationId="{00398770-618C-4E52-BE4F-C3797FA94EE1}"/>
          </ac:spMkLst>
        </pc:spChg>
      </pc:sldChg>
      <pc:sldChg chg="modSp mod ord">
        <pc:chgData name="Jure Leskovec" userId="c3375773-ce7f-444d-a7c6-e358fb579a72" providerId="ADAL" clId="{A56BD370-F719-EC49-A331-7928CA01F763}" dt="2023-01-17T19:45:54.693" v="9" actId="20577"/>
        <pc:sldMkLst>
          <pc:docMk/>
          <pc:sldMk cId="3355283474" sldId="1464"/>
        </pc:sldMkLst>
        <pc:spChg chg="mod">
          <ac:chgData name="Jure Leskovec" userId="c3375773-ce7f-444d-a7c6-e358fb579a72" providerId="ADAL" clId="{A56BD370-F719-EC49-A331-7928CA01F763}" dt="2023-01-17T19:45:54.693" v="9" actId="20577"/>
          <ac:spMkLst>
            <pc:docMk/>
            <pc:sldMk cId="3355283474" sldId="1464"/>
            <ac:spMk id="3" creationId="{9F750387-49C8-854C-BE72-64682E91C16C}"/>
          </ac:spMkLst>
        </pc:spChg>
      </pc:sldChg>
      <pc:sldChg chg="modSp mod ord modShow">
        <pc:chgData name="Jure Leskovec" userId="c3375773-ce7f-444d-a7c6-e358fb579a72" providerId="ADAL" clId="{A56BD370-F719-EC49-A331-7928CA01F763}" dt="2023-01-18T01:47:26.794" v="100" actId="1036"/>
        <pc:sldMkLst>
          <pc:docMk/>
          <pc:sldMk cId="1046751572" sldId="1465"/>
        </pc:sldMkLst>
        <pc:spChg chg="mod">
          <ac:chgData name="Jure Leskovec" userId="c3375773-ce7f-444d-a7c6-e358fb579a72" providerId="ADAL" clId="{A56BD370-F719-EC49-A331-7928CA01F763}" dt="2023-01-18T01:47:23.610" v="74" actId="20577"/>
          <ac:spMkLst>
            <pc:docMk/>
            <pc:sldMk cId="1046751572" sldId="1465"/>
            <ac:spMk id="3" creationId="{99C7F6DA-0187-4DD4-8023-882FD6007629}"/>
          </ac:spMkLst>
        </pc:spChg>
        <pc:picChg chg="mod">
          <ac:chgData name="Jure Leskovec" userId="c3375773-ce7f-444d-a7c6-e358fb579a72" providerId="ADAL" clId="{A56BD370-F719-EC49-A331-7928CA01F763}" dt="2023-01-18T01:47:26.794" v="100" actId="1036"/>
          <ac:picMkLst>
            <pc:docMk/>
            <pc:sldMk cId="1046751572" sldId="1465"/>
            <ac:picMk id="8" creationId="{B9429043-3B29-487C-9E20-4FC319465B1B}"/>
          </ac:picMkLst>
        </pc:picChg>
      </pc:sldChg>
      <pc:sldChg chg="mod modShow">
        <pc:chgData name="Jure Leskovec" userId="c3375773-ce7f-444d-a7c6-e358fb579a72" providerId="ADAL" clId="{A56BD370-F719-EC49-A331-7928CA01F763}" dt="2023-01-17T19:44:54.339" v="1" actId="729"/>
        <pc:sldMkLst>
          <pc:docMk/>
          <pc:sldMk cId="306618888" sldId="1466"/>
        </pc:sldMkLst>
      </pc:sldChg>
      <pc:sldChg chg="mod modShow">
        <pc:chgData name="Jure Leskovec" userId="c3375773-ce7f-444d-a7c6-e358fb579a72" providerId="ADAL" clId="{A56BD370-F719-EC49-A331-7928CA01F763}" dt="2023-01-17T19:44:54.339" v="1" actId="729"/>
        <pc:sldMkLst>
          <pc:docMk/>
          <pc:sldMk cId="2994313776" sldId="1467"/>
        </pc:sldMkLst>
      </pc:sldChg>
      <pc:sldChg chg="mod modShow">
        <pc:chgData name="Jure Leskovec" userId="c3375773-ce7f-444d-a7c6-e358fb579a72" providerId="ADAL" clId="{A56BD370-F719-EC49-A331-7928CA01F763}" dt="2023-01-17T19:44:54.339" v="1" actId="729"/>
        <pc:sldMkLst>
          <pc:docMk/>
          <pc:sldMk cId="394111832" sldId="1468"/>
        </pc:sldMkLst>
      </pc:sldChg>
      <pc:sldChg chg="del">
        <pc:chgData name="Jure Leskovec" userId="c3375773-ce7f-444d-a7c6-e358fb579a72" providerId="ADAL" clId="{A56BD370-F719-EC49-A331-7928CA01F763}" dt="2023-01-17T19:46:49.962" v="12" actId="2696"/>
        <pc:sldMkLst>
          <pc:docMk/>
          <pc:sldMk cId="4273734146" sldId="1474"/>
        </pc:sldMkLst>
      </pc:sldChg>
      <pc:sldChg chg="modSp mod">
        <pc:chgData name="Jure Leskovec" userId="c3375773-ce7f-444d-a7c6-e358fb579a72" providerId="ADAL" clId="{A56BD370-F719-EC49-A331-7928CA01F763}" dt="2023-01-18T01:48:46.480" v="224" actId="15"/>
        <pc:sldMkLst>
          <pc:docMk/>
          <pc:sldMk cId="589668075" sldId="1475"/>
        </pc:sldMkLst>
        <pc:spChg chg="mod">
          <ac:chgData name="Jure Leskovec" userId="c3375773-ce7f-444d-a7c6-e358fb579a72" providerId="ADAL" clId="{A56BD370-F719-EC49-A331-7928CA01F763}" dt="2023-01-18T01:48:21.715" v="112" actId="20577"/>
          <ac:spMkLst>
            <pc:docMk/>
            <pc:sldMk cId="589668075" sldId="1475"/>
            <ac:spMk id="2" creationId="{037E8C99-C4B4-3940-BB1F-BB196AFCAFCD}"/>
          </ac:spMkLst>
        </pc:spChg>
        <pc:spChg chg="mod">
          <ac:chgData name="Jure Leskovec" userId="c3375773-ce7f-444d-a7c6-e358fb579a72" providerId="ADAL" clId="{A56BD370-F719-EC49-A331-7928CA01F763}" dt="2023-01-18T01:48:46.480" v="224" actId="15"/>
          <ac:spMkLst>
            <pc:docMk/>
            <pc:sldMk cId="589668075" sldId="1475"/>
            <ac:spMk id="3" creationId="{9D25E24E-5A9C-994E-89CA-BEF58C11467E}"/>
          </ac:spMkLst>
        </pc:spChg>
      </pc:sldChg>
      <pc:sldChg chg="add">
        <pc:chgData name="Jure Leskovec" userId="c3375773-ce7f-444d-a7c6-e358fb579a72" providerId="ADAL" clId="{A56BD370-F719-EC49-A331-7928CA01F763}" dt="2023-01-17T19:44:44.050" v="0"/>
        <pc:sldMkLst>
          <pc:docMk/>
          <pc:sldMk cId="2367085170" sldId="1476"/>
        </pc:sldMkLst>
      </pc:sldChg>
    </pc:docChg>
  </pc:docChgLst>
  <pc:docChgLst>
    <pc:chgData name="Hamed Nilforoshan" userId="S::hamed@stanford.edu::33cb150b-93d1-4d27-8322-b163ddb145a5" providerId="AD" clId="Web-{34EB3622-00F7-BFE8-70C4-215537FAC609}"/>
    <pc:docChg chg="modSld">
      <pc:chgData name="Hamed Nilforoshan" userId="S::hamed@stanford.edu::33cb150b-93d1-4d27-8322-b163ddb145a5" providerId="AD" clId="Web-{34EB3622-00F7-BFE8-70C4-215537FAC609}" dt="2023-11-14T22:18:22.393" v="0"/>
      <pc:docMkLst>
        <pc:docMk/>
      </pc:docMkLst>
      <pc:sldChg chg="addSp">
        <pc:chgData name="Hamed Nilforoshan" userId="S::hamed@stanford.edu::33cb150b-93d1-4d27-8322-b163ddb145a5" providerId="AD" clId="Web-{34EB3622-00F7-BFE8-70C4-215537FAC609}" dt="2023-11-14T22:18:22.393" v="0"/>
        <pc:sldMkLst>
          <pc:docMk/>
          <pc:sldMk cId="0" sldId="256"/>
        </pc:sldMkLst>
        <pc:spChg chg="add">
          <ac:chgData name="Hamed Nilforoshan" userId="S::hamed@stanford.edu::33cb150b-93d1-4d27-8322-b163ddb145a5" providerId="AD" clId="Web-{34EB3622-00F7-BFE8-70C4-215537FAC609}" dt="2023-11-14T22:18:22.393" v="0"/>
          <ac:spMkLst>
            <pc:docMk/>
            <pc:sldMk cId="0" sldId="256"/>
            <ac:spMk id="3" creationId="{DD821624-4BAF-0C69-603A-4AB60975D2E1}"/>
          </ac:spMkLst>
        </pc:spChg>
      </pc:sldChg>
    </pc:docChg>
  </pc:docChgLst>
  <pc:docChgLst>
    <pc:chgData name="Yige Liu" userId="S::yigel@stanford.edu::a0d603f6-02a7-49de-a06b-89be29eee786" providerId="AD" clId="Web-{B420C5D5-4849-FC8F-986A-C8CBD6BA81BE}"/>
    <pc:docChg chg="modSld">
      <pc:chgData name="Yige Liu" userId="S::yigel@stanford.edu::a0d603f6-02a7-49de-a06b-89be29eee786" providerId="AD" clId="Web-{B420C5D5-4849-FC8F-986A-C8CBD6BA81BE}" dt="2021-09-28T04:24:45.558" v="3" actId="20577"/>
      <pc:docMkLst>
        <pc:docMk/>
      </pc:docMkLst>
      <pc:sldChg chg="modSp">
        <pc:chgData name="Yige Liu" userId="S::yigel@stanford.edu::a0d603f6-02a7-49de-a06b-89be29eee786" providerId="AD" clId="Web-{B420C5D5-4849-FC8F-986A-C8CBD6BA81BE}" dt="2021-09-28T04:24:45.558" v="3" actId="20577"/>
        <pc:sldMkLst>
          <pc:docMk/>
          <pc:sldMk cId="2461457327" sldId="872"/>
        </pc:sldMkLst>
        <pc:spChg chg="mod">
          <ac:chgData name="Yige Liu" userId="S::yigel@stanford.edu::a0d603f6-02a7-49de-a06b-89be29eee786" providerId="AD" clId="Web-{B420C5D5-4849-FC8F-986A-C8CBD6BA81BE}" dt="2021-09-28T04:24:45.558" v="3" actId="20577"/>
          <ac:spMkLst>
            <pc:docMk/>
            <pc:sldMk cId="2461457327" sldId="872"/>
            <ac:spMk id="20" creationId="{00000000-0000-0000-0000-000000000000}"/>
          </ac:spMkLst>
        </pc:spChg>
      </pc:sldChg>
    </pc:docChg>
  </pc:docChgLst>
  <pc:docChgLst>
    <pc:chgData name="Jure Leskovec" userId="c3375773-ce7f-444d-a7c6-e358fb579a72" providerId="ADAL" clId="{5537CCF3-7FF9-C840-88CA-D03398471568}"/>
    <pc:docChg chg="custSel addSld modSld modShowInfo">
      <pc:chgData name="Jure Leskovec" userId="c3375773-ce7f-444d-a7c6-e358fb579a72" providerId="ADAL" clId="{5537CCF3-7FF9-C840-88CA-D03398471568}" dt="2021-09-29T01:25:04.043" v="500" actId="20577"/>
      <pc:docMkLst>
        <pc:docMk/>
      </pc:docMkLst>
      <pc:sldChg chg="modSp">
        <pc:chgData name="Jure Leskovec" userId="c3375773-ce7f-444d-a7c6-e358fb579a72" providerId="ADAL" clId="{5537CCF3-7FF9-C840-88CA-D03398471568}" dt="2021-09-28T20:27:08.686" v="3" actId="20577"/>
        <pc:sldMkLst>
          <pc:docMk/>
          <pc:sldMk cId="3641731278" sldId="875"/>
        </pc:sldMkLst>
        <pc:spChg chg="mod">
          <ac:chgData name="Jure Leskovec" userId="c3375773-ce7f-444d-a7c6-e358fb579a72" providerId="ADAL" clId="{5537CCF3-7FF9-C840-88CA-D03398471568}" dt="2021-09-28T20:27:08.686" v="3" actId="20577"/>
          <ac:spMkLst>
            <pc:docMk/>
            <pc:sldMk cId="3641731278" sldId="875"/>
            <ac:spMk id="12" creationId="{00000000-0000-0000-0000-000000000000}"/>
          </ac:spMkLst>
        </pc:spChg>
      </pc:sldChg>
      <pc:sldChg chg="modSp">
        <pc:chgData name="Jure Leskovec" userId="c3375773-ce7f-444d-a7c6-e358fb579a72" providerId="ADAL" clId="{5537CCF3-7FF9-C840-88CA-D03398471568}" dt="2021-09-28T20:27:52.825" v="4" actId="20577"/>
        <pc:sldMkLst>
          <pc:docMk/>
          <pc:sldMk cId="394111832" sldId="1468"/>
        </pc:sldMkLst>
        <pc:spChg chg="mod">
          <ac:chgData name="Jure Leskovec" userId="c3375773-ce7f-444d-a7c6-e358fb579a72" providerId="ADAL" clId="{5537CCF3-7FF9-C840-88CA-D03398471568}" dt="2021-09-28T20:27:52.825" v="4" actId="20577"/>
          <ac:spMkLst>
            <pc:docMk/>
            <pc:sldMk cId="394111832" sldId="1468"/>
            <ac:spMk id="3" creationId="{7F20E4F5-DC37-4471-9487-FDEE866F7E24}"/>
          </ac:spMkLst>
        </pc:spChg>
      </pc:sldChg>
      <pc:sldChg chg="modSp mod">
        <pc:chgData name="Jure Leskovec" userId="c3375773-ce7f-444d-a7c6-e358fb579a72" providerId="ADAL" clId="{5537CCF3-7FF9-C840-88CA-D03398471568}" dt="2021-09-28T20:28:41.857" v="13" actId="20577"/>
        <pc:sldMkLst>
          <pc:docMk/>
          <pc:sldMk cId="4273734146" sldId="1474"/>
        </pc:sldMkLst>
        <pc:spChg chg="mod">
          <ac:chgData name="Jure Leskovec" userId="c3375773-ce7f-444d-a7c6-e358fb579a72" providerId="ADAL" clId="{5537CCF3-7FF9-C840-88CA-D03398471568}" dt="2021-09-28T20:28:41.857" v="13" actId="20577"/>
          <ac:spMkLst>
            <pc:docMk/>
            <pc:sldMk cId="4273734146" sldId="1474"/>
            <ac:spMk id="2" creationId="{037E8C99-C4B4-3940-BB1F-BB196AFCAFCD}"/>
          </ac:spMkLst>
        </pc:spChg>
        <pc:spChg chg="mod">
          <ac:chgData name="Jure Leskovec" userId="c3375773-ce7f-444d-a7c6-e358fb579a72" providerId="ADAL" clId="{5537CCF3-7FF9-C840-88CA-D03398471568}" dt="2021-09-28T20:28:38.142" v="8" actId="20577"/>
          <ac:spMkLst>
            <pc:docMk/>
            <pc:sldMk cId="4273734146" sldId="1474"/>
            <ac:spMk id="3" creationId="{9D25E24E-5A9C-994E-89CA-BEF58C11467E}"/>
          </ac:spMkLst>
        </pc:spChg>
      </pc:sldChg>
      <pc:sldChg chg="modSp add mod setBg">
        <pc:chgData name="Jure Leskovec" userId="c3375773-ce7f-444d-a7c6-e358fb579a72" providerId="ADAL" clId="{5537CCF3-7FF9-C840-88CA-D03398471568}" dt="2021-09-29T01:25:04.043" v="500" actId="20577"/>
        <pc:sldMkLst>
          <pc:docMk/>
          <pc:sldMk cId="589668075" sldId="1475"/>
        </pc:sldMkLst>
        <pc:spChg chg="mod">
          <ac:chgData name="Jure Leskovec" userId="c3375773-ce7f-444d-a7c6-e358fb579a72" providerId="ADAL" clId="{5537CCF3-7FF9-C840-88CA-D03398471568}" dt="2021-09-29T01:25:04.043" v="500" actId="20577"/>
          <ac:spMkLst>
            <pc:docMk/>
            <pc:sldMk cId="589668075" sldId="1475"/>
            <ac:spMk id="3" creationId="{9D25E24E-5A9C-994E-89CA-BEF58C11467E}"/>
          </ac:spMkLst>
        </pc:spChg>
      </pc:sldChg>
    </pc:docChg>
  </pc:docChgLst>
  <pc:docChgLst>
    <pc:chgData name="Jure Leskovec" userId="c3375773-ce7f-444d-a7c6-e358fb579a72" providerId="ADAL" clId="{FB6B96FB-617D-0D46-9E30-58E3191DACB1}"/>
    <pc:docChg chg="undo custSel addSld delSld modSld sldOrd">
      <pc:chgData name="Jure Leskovec" userId="c3375773-ce7f-444d-a7c6-e358fb579a72" providerId="ADAL" clId="{FB6B96FB-617D-0D46-9E30-58E3191DACB1}" dt="2023-09-29T05:50:17.657" v="1632" actId="20577"/>
      <pc:docMkLst>
        <pc:docMk/>
      </pc:docMkLst>
      <pc:sldChg chg="modSp mod">
        <pc:chgData name="Jure Leskovec" userId="c3375773-ce7f-444d-a7c6-e358fb579a72" providerId="ADAL" clId="{FB6B96FB-617D-0D46-9E30-58E3191DACB1}" dt="2023-09-29T05:48:03.181" v="1533" actId="113"/>
        <pc:sldMkLst>
          <pc:docMk/>
          <pc:sldMk cId="2757725525" sldId="270"/>
        </pc:sldMkLst>
        <pc:spChg chg="mod">
          <ac:chgData name="Jure Leskovec" userId="c3375773-ce7f-444d-a7c6-e358fb579a72" providerId="ADAL" clId="{FB6B96FB-617D-0D46-9E30-58E3191DACB1}" dt="2023-09-29T05:48:03.181" v="1533" actId="113"/>
          <ac:spMkLst>
            <pc:docMk/>
            <pc:sldMk cId="2757725525" sldId="270"/>
            <ac:spMk id="3" creationId="{00000000-0000-0000-0000-000000000000}"/>
          </ac:spMkLst>
        </pc:spChg>
      </pc:sldChg>
      <pc:sldChg chg="modSp">
        <pc:chgData name="Jure Leskovec" userId="c3375773-ce7f-444d-a7c6-e358fb579a72" providerId="ADAL" clId="{FB6B96FB-617D-0D46-9E30-58E3191DACB1}" dt="2023-09-29T00:14:45.155" v="497" actId="20577"/>
        <pc:sldMkLst>
          <pc:docMk/>
          <pc:sldMk cId="1663106656" sldId="304"/>
        </pc:sldMkLst>
        <pc:spChg chg="mod">
          <ac:chgData name="Jure Leskovec" userId="c3375773-ce7f-444d-a7c6-e358fb579a72" providerId="ADAL" clId="{FB6B96FB-617D-0D46-9E30-58E3191DACB1}" dt="2023-09-29T00:14:45.155" v="497" actId="20577"/>
          <ac:spMkLst>
            <pc:docMk/>
            <pc:sldMk cId="1663106656" sldId="304"/>
            <ac:spMk id="3" creationId="{00000000-0000-0000-0000-000000000000}"/>
          </ac:spMkLst>
        </pc:spChg>
      </pc:sldChg>
      <pc:sldChg chg="add del ord">
        <pc:chgData name="Jure Leskovec" userId="c3375773-ce7f-444d-a7c6-e358fb579a72" providerId="ADAL" clId="{FB6B96FB-617D-0D46-9E30-58E3191DACB1}" dt="2023-09-26T04:30:32.542" v="4" actId="20578"/>
        <pc:sldMkLst>
          <pc:docMk/>
          <pc:sldMk cId="2864525281" sldId="547"/>
        </pc:sldMkLst>
      </pc:sldChg>
      <pc:sldChg chg="modSp mod modAnim">
        <pc:chgData name="Jure Leskovec" userId="c3375773-ce7f-444d-a7c6-e358fb579a72" providerId="ADAL" clId="{FB6B96FB-617D-0D46-9E30-58E3191DACB1}" dt="2023-09-29T03:46:06.936" v="977" actId="1037"/>
        <pc:sldMkLst>
          <pc:docMk/>
          <pc:sldMk cId="345573231" sldId="615"/>
        </pc:sldMkLst>
        <pc:spChg chg="mod">
          <ac:chgData name="Jure Leskovec" userId="c3375773-ce7f-444d-a7c6-e358fb579a72" providerId="ADAL" clId="{FB6B96FB-617D-0D46-9E30-58E3191DACB1}" dt="2023-09-29T03:45:50.126" v="923" actId="20577"/>
          <ac:spMkLst>
            <pc:docMk/>
            <pc:sldMk cId="345573231" sldId="615"/>
            <ac:spMk id="4" creationId="{00000000-0000-0000-0000-000000000000}"/>
          </ac:spMkLst>
        </pc:spChg>
        <pc:spChg chg="mod">
          <ac:chgData name="Jure Leskovec" userId="c3375773-ce7f-444d-a7c6-e358fb579a72" providerId="ADAL" clId="{FB6B96FB-617D-0D46-9E30-58E3191DACB1}" dt="2023-09-29T03:46:06.936" v="977" actId="1037"/>
          <ac:spMkLst>
            <pc:docMk/>
            <pc:sldMk cId="345573231" sldId="615"/>
            <ac:spMk id="26" creationId="{00000000-0000-0000-0000-000000000000}"/>
          </ac:spMkLst>
        </pc:spChg>
      </pc:sldChg>
      <pc:sldChg chg="modSp mod">
        <pc:chgData name="Jure Leskovec" userId="c3375773-ce7f-444d-a7c6-e358fb579a72" providerId="ADAL" clId="{FB6B96FB-617D-0D46-9E30-58E3191DACB1}" dt="2023-09-29T05:50:17.657" v="1632" actId="20577"/>
        <pc:sldMkLst>
          <pc:docMk/>
          <pc:sldMk cId="1037911716" sldId="616"/>
        </pc:sldMkLst>
        <pc:spChg chg="mod">
          <ac:chgData name="Jure Leskovec" userId="c3375773-ce7f-444d-a7c6-e358fb579a72" providerId="ADAL" clId="{FB6B96FB-617D-0D46-9E30-58E3191DACB1}" dt="2023-09-29T05:50:17.657" v="1632" actId="20577"/>
          <ac:spMkLst>
            <pc:docMk/>
            <pc:sldMk cId="1037911716" sldId="616"/>
            <ac:spMk id="3" creationId="{00000000-0000-0000-0000-000000000000}"/>
          </ac:spMkLst>
        </pc:spChg>
      </pc:sldChg>
      <pc:sldChg chg="modSp mod">
        <pc:chgData name="Jure Leskovec" userId="c3375773-ce7f-444d-a7c6-e358fb579a72" providerId="ADAL" clId="{FB6B96FB-617D-0D46-9E30-58E3191DACB1}" dt="2023-09-28T04:14:09.336" v="465" actId="20577"/>
        <pc:sldMkLst>
          <pc:docMk/>
          <pc:sldMk cId="3178610231" sldId="617"/>
        </pc:sldMkLst>
        <pc:spChg chg="mod">
          <ac:chgData name="Jure Leskovec" userId="c3375773-ce7f-444d-a7c6-e358fb579a72" providerId="ADAL" clId="{FB6B96FB-617D-0D46-9E30-58E3191DACB1}" dt="2023-09-28T04:14:09.336" v="465" actId="20577"/>
          <ac:spMkLst>
            <pc:docMk/>
            <pc:sldMk cId="3178610231" sldId="617"/>
            <ac:spMk id="3" creationId="{2A9AA674-733F-4D5F-ACFA-8577E31364F2}"/>
          </ac:spMkLst>
        </pc:spChg>
        <pc:spChg chg="mod">
          <ac:chgData name="Jure Leskovec" userId="c3375773-ce7f-444d-a7c6-e358fb579a72" providerId="ADAL" clId="{FB6B96FB-617D-0D46-9E30-58E3191DACB1}" dt="2023-09-28T04:13:45.688" v="416" actId="1036"/>
          <ac:spMkLst>
            <pc:docMk/>
            <pc:sldMk cId="3178610231" sldId="617"/>
            <ac:spMk id="7" creationId="{71377C52-BF48-4FC4-9BFD-B39AD777332F}"/>
          </ac:spMkLst>
        </pc:spChg>
        <pc:spChg chg="mod">
          <ac:chgData name="Jure Leskovec" userId="c3375773-ce7f-444d-a7c6-e358fb579a72" providerId="ADAL" clId="{FB6B96FB-617D-0D46-9E30-58E3191DACB1}" dt="2023-09-28T04:13:51.078" v="418" actId="207"/>
          <ac:spMkLst>
            <pc:docMk/>
            <pc:sldMk cId="3178610231" sldId="617"/>
            <ac:spMk id="22" creationId="{EFB511C9-CA9D-4C3D-BAB6-B8C19F5F2581}"/>
          </ac:spMkLst>
        </pc:spChg>
        <pc:grpChg chg="mod">
          <ac:chgData name="Jure Leskovec" userId="c3375773-ce7f-444d-a7c6-e358fb579a72" providerId="ADAL" clId="{FB6B96FB-617D-0D46-9E30-58E3191DACB1}" dt="2023-09-28T04:13:45.688" v="416" actId="1036"/>
          <ac:grpSpMkLst>
            <pc:docMk/>
            <pc:sldMk cId="3178610231" sldId="617"/>
            <ac:grpSpMk id="8" creationId="{7FF89FBD-5BF1-4599-8082-A5A016143FAF}"/>
          </ac:grpSpMkLst>
        </pc:grpChg>
        <pc:cxnChg chg="mod">
          <ac:chgData name="Jure Leskovec" userId="c3375773-ce7f-444d-a7c6-e358fb579a72" providerId="ADAL" clId="{FB6B96FB-617D-0D46-9E30-58E3191DACB1}" dt="2023-09-28T04:13:45.688" v="416" actId="1036"/>
          <ac:cxnSpMkLst>
            <pc:docMk/>
            <pc:sldMk cId="3178610231" sldId="617"/>
            <ac:cxnSpMk id="23" creationId="{87B2680B-9D40-4930-A5D0-EB8F90697D13}"/>
          </ac:cxnSpMkLst>
        </pc:cxnChg>
      </pc:sldChg>
      <pc:sldChg chg="modSp mod">
        <pc:chgData name="Jure Leskovec" userId="c3375773-ce7f-444d-a7c6-e358fb579a72" providerId="ADAL" clId="{FB6B96FB-617D-0D46-9E30-58E3191DACB1}" dt="2023-09-28T04:14:33.547" v="472" actId="207"/>
        <pc:sldMkLst>
          <pc:docMk/>
          <pc:sldMk cId="670900634" sldId="623"/>
        </pc:sldMkLst>
        <pc:spChg chg="mod">
          <ac:chgData name="Jure Leskovec" userId="c3375773-ce7f-444d-a7c6-e358fb579a72" providerId="ADAL" clId="{FB6B96FB-617D-0D46-9E30-58E3191DACB1}" dt="2023-09-28T04:14:33.547" v="472" actId="207"/>
          <ac:spMkLst>
            <pc:docMk/>
            <pc:sldMk cId="670900634" sldId="623"/>
            <ac:spMk id="3" creationId="{7FA7CBBB-7E1B-4DDE-B851-3B9DBD362E78}"/>
          </ac:spMkLst>
        </pc:spChg>
      </pc:sldChg>
      <pc:sldChg chg="modSp mod">
        <pc:chgData name="Jure Leskovec" userId="c3375773-ce7f-444d-a7c6-e358fb579a72" providerId="ADAL" clId="{FB6B96FB-617D-0D46-9E30-58E3191DACB1}" dt="2023-09-28T04:14:27.609" v="471" actId="27636"/>
        <pc:sldMkLst>
          <pc:docMk/>
          <pc:sldMk cId="4063298342" sldId="624"/>
        </pc:sldMkLst>
        <pc:spChg chg="mod">
          <ac:chgData name="Jure Leskovec" userId="c3375773-ce7f-444d-a7c6-e358fb579a72" providerId="ADAL" clId="{FB6B96FB-617D-0D46-9E30-58E3191DACB1}" dt="2023-09-28T04:14:27.609" v="471" actId="27636"/>
          <ac:spMkLst>
            <pc:docMk/>
            <pc:sldMk cId="4063298342" sldId="624"/>
            <ac:spMk id="3" creationId="{C0E0F393-98B8-491F-9165-3904B087A6E1}"/>
          </ac:spMkLst>
        </pc:spChg>
      </pc:sldChg>
      <pc:sldChg chg="modSp mod">
        <pc:chgData name="Jure Leskovec" userId="c3375773-ce7f-444d-a7c6-e358fb579a72" providerId="ADAL" clId="{FB6B96FB-617D-0D46-9E30-58E3191DACB1}" dt="2023-09-29T00:15:16.749" v="548" actId="20577"/>
        <pc:sldMkLst>
          <pc:docMk/>
          <pc:sldMk cId="1471544377" sldId="870"/>
        </pc:sldMkLst>
        <pc:spChg chg="mod">
          <ac:chgData name="Jure Leskovec" userId="c3375773-ce7f-444d-a7c6-e358fb579a72" providerId="ADAL" clId="{FB6B96FB-617D-0D46-9E30-58E3191DACB1}" dt="2023-09-29T00:15:16.749" v="548" actId="20577"/>
          <ac:spMkLst>
            <pc:docMk/>
            <pc:sldMk cId="1471544377" sldId="870"/>
            <ac:spMk id="3" creationId="{00000000-0000-0000-0000-000000000000}"/>
          </ac:spMkLst>
        </pc:spChg>
        <pc:spChg chg="mod">
          <ac:chgData name="Jure Leskovec" userId="c3375773-ce7f-444d-a7c6-e358fb579a72" providerId="ADAL" clId="{FB6B96FB-617D-0D46-9E30-58E3191DACB1}" dt="2023-09-29T00:15:05.610" v="547" actId="1035"/>
          <ac:spMkLst>
            <pc:docMk/>
            <pc:sldMk cId="1471544377" sldId="870"/>
            <ac:spMk id="9" creationId="{214E95A8-985D-44D2-86D6-D046AE8378C3}"/>
          </ac:spMkLst>
        </pc:spChg>
        <pc:spChg chg="mod">
          <ac:chgData name="Jure Leskovec" userId="c3375773-ce7f-444d-a7c6-e358fb579a72" providerId="ADAL" clId="{FB6B96FB-617D-0D46-9E30-58E3191DACB1}" dt="2023-09-29T00:15:00.805" v="534" actId="1037"/>
          <ac:spMkLst>
            <pc:docMk/>
            <pc:sldMk cId="1471544377" sldId="870"/>
            <ac:spMk id="10" creationId="{F94A16BB-8E79-4A3A-94CF-5B9E0B69818A}"/>
          </ac:spMkLst>
        </pc:spChg>
      </pc:sldChg>
      <pc:sldChg chg="modSp mod">
        <pc:chgData name="Jure Leskovec" userId="c3375773-ce7f-444d-a7c6-e358fb579a72" providerId="ADAL" clId="{FB6B96FB-617D-0D46-9E30-58E3191DACB1}" dt="2023-09-29T03:44:10.673" v="881" actId="20577"/>
        <pc:sldMkLst>
          <pc:docMk/>
          <pc:sldMk cId="2409348651" sldId="871"/>
        </pc:sldMkLst>
        <pc:spChg chg="mod">
          <ac:chgData name="Jure Leskovec" userId="c3375773-ce7f-444d-a7c6-e358fb579a72" providerId="ADAL" clId="{FB6B96FB-617D-0D46-9E30-58E3191DACB1}" dt="2023-09-29T03:44:10.673" v="881" actId="20577"/>
          <ac:spMkLst>
            <pc:docMk/>
            <pc:sldMk cId="2409348651" sldId="871"/>
            <ac:spMk id="8" creationId="{00000000-0000-0000-0000-000000000000}"/>
          </ac:spMkLst>
        </pc:spChg>
        <pc:spChg chg="mod">
          <ac:chgData name="Jure Leskovec" userId="c3375773-ce7f-444d-a7c6-e358fb579a72" providerId="ADAL" clId="{FB6B96FB-617D-0D46-9E30-58E3191DACB1}" dt="2023-09-28T04:01:22.696" v="198" actId="1035"/>
          <ac:spMkLst>
            <pc:docMk/>
            <pc:sldMk cId="2409348651" sldId="871"/>
            <ac:spMk id="10" creationId="{C08FCF69-238C-E745-9C83-A2017B5A9628}"/>
          </ac:spMkLst>
        </pc:spChg>
        <pc:spChg chg="mod">
          <ac:chgData name="Jure Leskovec" userId="c3375773-ce7f-444d-a7c6-e358fb579a72" providerId="ADAL" clId="{FB6B96FB-617D-0D46-9E30-58E3191DACB1}" dt="2023-09-28T04:01:15.614" v="168" actId="1035"/>
          <ac:spMkLst>
            <pc:docMk/>
            <pc:sldMk cId="2409348651" sldId="871"/>
            <ac:spMk id="11" creationId="{8AB13152-874B-8343-A0D1-A3A2891C810C}"/>
          </ac:spMkLst>
        </pc:spChg>
        <pc:spChg chg="mod">
          <ac:chgData name="Jure Leskovec" userId="c3375773-ce7f-444d-a7c6-e358fb579a72" providerId="ADAL" clId="{FB6B96FB-617D-0D46-9E30-58E3191DACB1}" dt="2023-09-29T00:15:46.772" v="594" actId="1036"/>
          <ac:spMkLst>
            <pc:docMk/>
            <pc:sldMk cId="2409348651" sldId="871"/>
            <ac:spMk id="13" creationId="{1EB30A0E-5915-5B4A-BDA9-77C4F60CD171}"/>
          </ac:spMkLst>
        </pc:spChg>
      </pc:sldChg>
      <pc:sldChg chg="modSp mod">
        <pc:chgData name="Jure Leskovec" userId="c3375773-ce7f-444d-a7c6-e358fb579a72" providerId="ADAL" clId="{FB6B96FB-617D-0D46-9E30-58E3191DACB1}" dt="2023-09-29T00:16:38.500" v="616" actId="20577"/>
        <pc:sldMkLst>
          <pc:docMk/>
          <pc:sldMk cId="3641731278" sldId="875"/>
        </pc:sldMkLst>
        <pc:spChg chg="mod">
          <ac:chgData name="Jure Leskovec" userId="c3375773-ce7f-444d-a7c6-e358fb579a72" providerId="ADAL" clId="{FB6B96FB-617D-0D46-9E30-58E3191DACB1}" dt="2023-09-28T04:02:14.384" v="214" actId="20577"/>
          <ac:spMkLst>
            <pc:docMk/>
            <pc:sldMk cId="3641731278" sldId="875"/>
            <ac:spMk id="11" creationId="{BD67A8D6-8E28-B84B-9396-9624EE33F3C5}"/>
          </ac:spMkLst>
        </pc:spChg>
        <pc:spChg chg="mod">
          <ac:chgData name="Jure Leskovec" userId="c3375773-ce7f-444d-a7c6-e358fb579a72" providerId="ADAL" clId="{FB6B96FB-617D-0D46-9E30-58E3191DACB1}" dt="2023-09-29T00:16:38.500" v="616" actId="20577"/>
          <ac:spMkLst>
            <pc:docMk/>
            <pc:sldMk cId="3641731278" sldId="875"/>
            <ac:spMk id="14" creationId="{777CBEFA-2457-4945-B7F1-CDC841D9DC10}"/>
          </ac:spMkLst>
        </pc:spChg>
      </pc:sldChg>
      <pc:sldChg chg="modSp mod">
        <pc:chgData name="Jure Leskovec" userId="c3375773-ce7f-444d-a7c6-e358fb579a72" providerId="ADAL" clId="{FB6B96FB-617D-0D46-9E30-58E3191DACB1}" dt="2023-09-29T00:17:10.114" v="619"/>
        <pc:sldMkLst>
          <pc:docMk/>
          <pc:sldMk cId="1406158640" sldId="877"/>
        </pc:sldMkLst>
        <pc:spChg chg="mod">
          <ac:chgData name="Jure Leskovec" userId="c3375773-ce7f-444d-a7c6-e358fb579a72" providerId="ADAL" clId="{FB6B96FB-617D-0D46-9E30-58E3191DACB1}" dt="2023-09-29T00:17:10.114" v="619"/>
          <ac:spMkLst>
            <pc:docMk/>
            <pc:sldMk cId="1406158640" sldId="877"/>
            <ac:spMk id="3" creationId="{00000000-0000-0000-0000-000000000000}"/>
          </ac:spMkLst>
        </pc:spChg>
      </pc:sldChg>
      <pc:sldChg chg="modSp mod">
        <pc:chgData name="Jure Leskovec" userId="c3375773-ce7f-444d-a7c6-e358fb579a72" providerId="ADAL" clId="{FB6B96FB-617D-0D46-9E30-58E3191DACB1}" dt="2023-09-28T04:12:06.165" v="315" actId="20577"/>
        <pc:sldMkLst>
          <pc:docMk/>
          <pc:sldMk cId="1064233828" sldId="880"/>
        </pc:sldMkLst>
        <pc:spChg chg="mod">
          <ac:chgData name="Jure Leskovec" userId="c3375773-ce7f-444d-a7c6-e358fb579a72" providerId="ADAL" clId="{FB6B96FB-617D-0D46-9E30-58E3191DACB1}" dt="2023-09-28T04:12:06.165" v="315" actId="20577"/>
          <ac:spMkLst>
            <pc:docMk/>
            <pc:sldMk cId="1064233828" sldId="880"/>
            <ac:spMk id="6" creationId="{00000000-0000-0000-0000-000000000000}"/>
          </ac:spMkLst>
        </pc:spChg>
      </pc:sldChg>
      <pc:sldChg chg="modSp mod">
        <pc:chgData name="Jure Leskovec" userId="c3375773-ce7f-444d-a7c6-e358fb579a72" providerId="ADAL" clId="{FB6B96FB-617D-0D46-9E30-58E3191DACB1}" dt="2023-09-29T00:20:38.255" v="862" actId="20577"/>
        <pc:sldMkLst>
          <pc:docMk/>
          <pc:sldMk cId="1145971131" sldId="881"/>
        </pc:sldMkLst>
        <pc:spChg chg="mod">
          <ac:chgData name="Jure Leskovec" userId="c3375773-ce7f-444d-a7c6-e358fb579a72" providerId="ADAL" clId="{FB6B96FB-617D-0D46-9E30-58E3191DACB1}" dt="2023-09-29T00:20:38.255" v="862" actId="20577"/>
          <ac:spMkLst>
            <pc:docMk/>
            <pc:sldMk cId="1145971131" sldId="881"/>
            <ac:spMk id="6" creationId="{00000000-0000-0000-0000-000000000000}"/>
          </ac:spMkLst>
        </pc:spChg>
      </pc:sldChg>
      <pc:sldChg chg="modSp mod">
        <pc:chgData name="Jure Leskovec" userId="c3375773-ce7f-444d-a7c6-e358fb579a72" providerId="ADAL" clId="{FB6B96FB-617D-0D46-9E30-58E3191DACB1}" dt="2023-09-28T04:10:09.981" v="265" actId="1035"/>
        <pc:sldMkLst>
          <pc:docMk/>
          <pc:sldMk cId="2086168815" sldId="895"/>
        </pc:sldMkLst>
        <pc:spChg chg="mod">
          <ac:chgData name="Jure Leskovec" userId="c3375773-ce7f-444d-a7c6-e358fb579a72" providerId="ADAL" clId="{FB6B96FB-617D-0D46-9E30-58E3191DACB1}" dt="2023-09-28T04:10:09.981" v="265" actId="1035"/>
          <ac:spMkLst>
            <pc:docMk/>
            <pc:sldMk cId="2086168815" sldId="895"/>
            <ac:spMk id="7" creationId="{2A5C6A71-6C92-2347-9575-92E0F0570429}"/>
          </ac:spMkLst>
        </pc:spChg>
      </pc:sldChg>
      <pc:sldChg chg="modSp mod">
        <pc:chgData name="Jure Leskovec" userId="c3375773-ce7f-444d-a7c6-e358fb579a72" providerId="ADAL" clId="{FB6B96FB-617D-0D46-9E30-58E3191DACB1}" dt="2023-09-28T03:52:48.289" v="137" actId="20577"/>
        <pc:sldMkLst>
          <pc:docMk/>
          <pc:sldMk cId="1316378415" sldId="911"/>
        </pc:sldMkLst>
        <pc:spChg chg="mod">
          <ac:chgData name="Jure Leskovec" userId="c3375773-ce7f-444d-a7c6-e358fb579a72" providerId="ADAL" clId="{FB6B96FB-617D-0D46-9E30-58E3191DACB1}" dt="2023-09-28T03:52:48.289" v="137" actId="20577"/>
          <ac:spMkLst>
            <pc:docMk/>
            <pc:sldMk cId="1316378415" sldId="911"/>
            <ac:spMk id="3" creationId="{00000000-0000-0000-0000-000000000000}"/>
          </ac:spMkLst>
        </pc:spChg>
      </pc:sldChg>
      <pc:sldChg chg="addSp delSp modSp add mod">
        <pc:chgData name="Jure Leskovec" userId="c3375773-ce7f-444d-a7c6-e358fb579a72" providerId="ADAL" clId="{FB6B96FB-617D-0D46-9E30-58E3191DACB1}" dt="2023-09-28T03:46:43.532" v="111" actId="20577"/>
        <pc:sldMkLst>
          <pc:docMk/>
          <pc:sldMk cId="3368221709" sldId="1001"/>
        </pc:sldMkLst>
        <pc:spChg chg="mod">
          <ac:chgData name="Jure Leskovec" userId="c3375773-ce7f-444d-a7c6-e358fb579a72" providerId="ADAL" clId="{FB6B96FB-617D-0D46-9E30-58E3191DACB1}" dt="2023-09-28T03:46:43.532" v="111" actId="20577"/>
          <ac:spMkLst>
            <pc:docMk/>
            <pc:sldMk cId="3368221709" sldId="1001"/>
            <ac:spMk id="2" creationId="{00000000-0000-0000-0000-000000000000}"/>
          </ac:spMkLst>
        </pc:spChg>
        <pc:spChg chg="add del mod">
          <ac:chgData name="Jure Leskovec" userId="c3375773-ce7f-444d-a7c6-e358fb579a72" providerId="ADAL" clId="{FB6B96FB-617D-0D46-9E30-58E3191DACB1}" dt="2023-09-27T15:32:03.890" v="11"/>
          <ac:spMkLst>
            <pc:docMk/>
            <pc:sldMk cId="3368221709" sldId="1001"/>
            <ac:spMk id="3" creationId="{8FA1ECEF-0F23-F002-277E-9F869D975B62}"/>
          </ac:spMkLst>
        </pc:spChg>
        <pc:spChg chg="add del mod">
          <ac:chgData name="Jure Leskovec" userId="c3375773-ce7f-444d-a7c6-e358fb579a72" providerId="ADAL" clId="{FB6B96FB-617D-0D46-9E30-58E3191DACB1}" dt="2023-09-27T15:32:22.779" v="33" actId="21"/>
          <ac:spMkLst>
            <pc:docMk/>
            <pc:sldMk cId="3368221709" sldId="1001"/>
            <ac:spMk id="4" creationId="{0454B520-2268-3D6E-80DA-F7CD3C4EB5F5}"/>
          </ac:spMkLst>
        </pc:spChg>
      </pc:sldChg>
      <pc:sldChg chg="addSp modSp add mod">
        <pc:chgData name="Jure Leskovec" userId="c3375773-ce7f-444d-a7c6-e358fb579a72" providerId="ADAL" clId="{FB6B96FB-617D-0D46-9E30-58E3191DACB1}" dt="2023-09-28T03:47:29.385" v="116" actId="207"/>
        <pc:sldMkLst>
          <pc:docMk/>
          <pc:sldMk cId="4065345614" sldId="1003"/>
        </pc:sldMkLst>
        <pc:spChg chg="mod">
          <ac:chgData name="Jure Leskovec" userId="c3375773-ce7f-444d-a7c6-e358fb579a72" providerId="ADAL" clId="{FB6B96FB-617D-0D46-9E30-58E3191DACB1}" dt="2023-09-28T03:47:29.385" v="116" actId="207"/>
          <ac:spMkLst>
            <pc:docMk/>
            <pc:sldMk cId="4065345614" sldId="1003"/>
            <ac:spMk id="3" creationId="{8018805D-D37D-6B48-8CBE-F4DE74BA4CAF}"/>
          </ac:spMkLst>
        </pc:spChg>
        <pc:spChg chg="mod">
          <ac:chgData name="Jure Leskovec" userId="c3375773-ce7f-444d-a7c6-e358fb579a72" providerId="ADAL" clId="{FB6B96FB-617D-0D46-9E30-58E3191DACB1}" dt="2023-09-27T15:31:44.998" v="5"/>
          <ac:spMkLst>
            <pc:docMk/>
            <pc:sldMk cId="4065345614" sldId="1003"/>
            <ac:spMk id="5" creationId="{A4227AF7-BE4C-594E-8549-4A39EB17B0EE}"/>
          </ac:spMkLst>
        </pc:spChg>
        <pc:spChg chg="add mod">
          <ac:chgData name="Jure Leskovec" userId="c3375773-ce7f-444d-a7c6-e358fb579a72" providerId="ADAL" clId="{FB6B96FB-617D-0D46-9E30-58E3191DACB1}" dt="2023-09-27T15:32:28.365" v="36" actId="207"/>
          <ac:spMkLst>
            <pc:docMk/>
            <pc:sldMk cId="4065345614" sldId="1003"/>
            <ac:spMk id="7" creationId="{CDF516A5-DF98-2B5C-8555-1FEA67695EF6}"/>
          </ac:spMkLst>
        </pc:spChg>
      </pc:sldChg>
      <pc:sldChg chg="addSp delSp modSp add mod">
        <pc:chgData name="Jure Leskovec" userId="c3375773-ce7f-444d-a7c6-e358fb579a72" providerId="ADAL" clId="{FB6B96FB-617D-0D46-9E30-58E3191DACB1}" dt="2023-09-27T15:32:31.039" v="38"/>
        <pc:sldMkLst>
          <pc:docMk/>
          <pc:sldMk cId="1009178365" sldId="1008"/>
        </pc:sldMkLst>
        <pc:spChg chg="mod">
          <ac:chgData name="Jure Leskovec" userId="c3375773-ce7f-444d-a7c6-e358fb579a72" providerId="ADAL" clId="{FB6B96FB-617D-0D46-9E30-58E3191DACB1}" dt="2023-09-27T15:31:44.998" v="5"/>
          <ac:spMkLst>
            <pc:docMk/>
            <pc:sldMk cId="1009178365" sldId="1008"/>
            <ac:spMk id="5" creationId="{A4227AF7-BE4C-594E-8549-4A39EB17B0EE}"/>
          </ac:spMkLst>
        </pc:spChg>
        <pc:spChg chg="add del mod">
          <ac:chgData name="Jure Leskovec" userId="c3375773-ce7f-444d-a7c6-e358fb579a72" providerId="ADAL" clId="{FB6B96FB-617D-0D46-9E30-58E3191DACB1}" dt="2023-09-27T15:32:30.809" v="37" actId="478"/>
          <ac:spMkLst>
            <pc:docMk/>
            <pc:sldMk cId="1009178365" sldId="1008"/>
            <ac:spMk id="7" creationId="{26314F73-4047-69D9-5F3E-F48EC6CDF2CD}"/>
          </ac:spMkLst>
        </pc:spChg>
        <pc:spChg chg="add mod">
          <ac:chgData name="Jure Leskovec" userId="c3375773-ce7f-444d-a7c6-e358fb579a72" providerId="ADAL" clId="{FB6B96FB-617D-0D46-9E30-58E3191DACB1}" dt="2023-09-27T15:32:31.039" v="38"/>
          <ac:spMkLst>
            <pc:docMk/>
            <pc:sldMk cId="1009178365" sldId="1008"/>
            <ac:spMk id="8" creationId="{45FCD742-385B-6F7D-D13E-73BE812011A8}"/>
          </ac:spMkLst>
        </pc:spChg>
      </pc:sldChg>
      <pc:sldChg chg="modSp mod">
        <pc:chgData name="Jure Leskovec" userId="c3375773-ce7f-444d-a7c6-e358fb579a72" providerId="ADAL" clId="{FB6B96FB-617D-0D46-9E30-58E3191DACB1}" dt="2023-09-29T05:47:41.955" v="1505" actId="14100"/>
        <pc:sldMkLst>
          <pc:docMk/>
          <pc:sldMk cId="3605272627" sldId="1383"/>
        </pc:sldMkLst>
        <pc:spChg chg="mod">
          <ac:chgData name="Jure Leskovec" userId="c3375773-ce7f-444d-a7c6-e358fb579a72" providerId="ADAL" clId="{FB6B96FB-617D-0D46-9E30-58E3191DACB1}" dt="2023-09-29T05:47:41.955" v="1505" actId="14100"/>
          <ac:spMkLst>
            <pc:docMk/>
            <pc:sldMk cId="3605272627" sldId="1383"/>
            <ac:spMk id="2" creationId="{00000000-0000-0000-0000-000000000000}"/>
          </ac:spMkLst>
        </pc:spChg>
        <pc:spChg chg="mod">
          <ac:chgData name="Jure Leskovec" userId="c3375773-ce7f-444d-a7c6-e358fb579a72" providerId="ADAL" clId="{FB6B96FB-617D-0D46-9E30-58E3191DACB1}" dt="2023-09-29T05:46:49.619" v="1477" actId="207"/>
          <ac:spMkLst>
            <pc:docMk/>
            <pc:sldMk cId="3605272627" sldId="1383"/>
            <ac:spMk id="12" creationId="{00000000-0000-0000-0000-000000000000}"/>
          </ac:spMkLst>
        </pc:spChg>
      </pc:sldChg>
      <pc:sldChg chg="modSp mod">
        <pc:chgData name="Jure Leskovec" userId="c3375773-ce7f-444d-a7c6-e358fb579a72" providerId="ADAL" clId="{FB6B96FB-617D-0D46-9E30-58E3191DACB1}" dt="2023-09-29T05:47:37.532" v="1502" actId="20577"/>
        <pc:sldMkLst>
          <pc:docMk/>
          <pc:sldMk cId="398527707" sldId="1409"/>
        </pc:sldMkLst>
        <pc:spChg chg="mod">
          <ac:chgData name="Jure Leskovec" userId="c3375773-ce7f-444d-a7c6-e358fb579a72" providerId="ADAL" clId="{FB6B96FB-617D-0D46-9E30-58E3191DACB1}" dt="2023-09-29T05:47:37.532" v="1502" actId="20577"/>
          <ac:spMkLst>
            <pc:docMk/>
            <pc:sldMk cId="398527707" sldId="1409"/>
            <ac:spMk id="2" creationId="{00000000-0000-0000-0000-000000000000}"/>
          </ac:spMkLst>
        </pc:spChg>
        <pc:spChg chg="mod">
          <ac:chgData name="Jure Leskovec" userId="c3375773-ce7f-444d-a7c6-e358fb579a72" providerId="ADAL" clId="{FB6B96FB-617D-0D46-9E30-58E3191DACB1}" dt="2023-09-29T05:46:18.557" v="1431" actId="14100"/>
          <ac:spMkLst>
            <pc:docMk/>
            <pc:sldMk cId="398527707" sldId="1409"/>
            <ac:spMk id="3"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7"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12"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13"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15"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19"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22"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23" creationId="{00000000-0000-0000-0000-000000000000}"/>
          </ac:spMkLst>
        </pc:spChg>
        <pc:spChg chg="mod">
          <ac:chgData name="Jure Leskovec" userId="c3375773-ce7f-444d-a7c6-e358fb579a72" providerId="ADAL" clId="{FB6B96FB-617D-0D46-9E30-58E3191DACB1}" dt="2023-09-29T05:44:49.680" v="1362" actId="1036"/>
          <ac:spMkLst>
            <pc:docMk/>
            <pc:sldMk cId="398527707" sldId="1409"/>
            <ac:spMk id="24" creationId="{00000000-0000-0000-0000-000000000000}"/>
          </ac:spMkLst>
        </pc:spChg>
        <pc:cxnChg chg="mod">
          <ac:chgData name="Jure Leskovec" userId="c3375773-ce7f-444d-a7c6-e358fb579a72" providerId="ADAL" clId="{FB6B96FB-617D-0D46-9E30-58E3191DACB1}" dt="2023-09-29T05:44:49.680" v="1362" actId="1036"/>
          <ac:cxnSpMkLst>
            <pc:docMk/>
            <pc:sldMk cId="398527707" sldId="1409"/>
            <ac:cxnSpMk id="5"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6"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8"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9"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11"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14"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16"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18" creationId="{00000000-0000-0000-0000-000000000000}"/>
          </ac:cxnSpMkLst>
        </pc:cxnChg>
        <pc:cxnChg chg="mod">
          <ac:chgData name="Jure Leskovec" userId="c3375773-ce7f-444d-a7c6-e358fb579a72" providerId="ADAL" clId="{FB6B96FB-617D-0D46-9E30-58E3191DACB1}" dt="2023-09-29T05:44:49.680" v="1362" actId="1036"/>
          <ac:cxnSpMkLst>
            <pc:docMk/>
            <pc:sldMk cId="398527707" sldId="1409"/>
            <ac:cxnSpMk id="21" creationId="{00000000-0000-0000-0000-000000000000}"/>
          </ac:cxnSpMkLst>
        </pc:cxnChg>
      </pc:sldChg>
      <pc:sldChg chg="modSp mod">
        <pc:chgData name="Jure Leskovec" userId="c3375773-ce7f-444d-a7c6-e358fb579a72" providerId="ADAL" clId="{FB6B96FB-617D-0D46-9E30-58E3191DACB1}" dt="2023-09-29T05:47:45.890" v="1508" actId="14100"/>
        <pc:sldMkLst>
          <pc:docMk/>
          <pc:sldMk cId="456336844" sldId="1410"/>
        </pc:sldMkLst>
        <pc:spChg chg="mod">
          <ac:chgData name="Jure Leskovec" userId="c3375773-ce7f-444d-a7c6-e358fb579a72" providerId="ADAL" clId="{FB6B96FB-617D-0D46-9E30-58E3191DACB1}" dt="2023-09-29T05:47:45.890" v="1508" actId="14100"/>
          <ac:spMkLst>
            <pc:docMk/>
            <pc:sldMk cId="456336844" sldId="1410"/>
            <ac:spMk id="2" creationId="{00000000-0000-0000-0000-000000000000}"/>
          </ac:spMkLst>
        </pc:spChg>
        <pc:spChg chg="mod">
          <ac:chgData name="Jure Leskovec" userId="c3375773-ce7f-444d-a7c6-e358fb579a72" providerId="ADAL" clId="{FB6B96FB-617D-0D46-9E30-58E3191DACB1}" dt="2023-09-29T05:47:04.295" v="1479" actId="113"/>
          <ac:spMkLst>
            <pc:docMk/>
            <pc:sldMk cId="456336844" sldId="1410"/>
            <ac:spMk id="12" creationId="{00000000-0000-0000-0000-000000000000}"/>
          </ac:spMkLst>
        </pc:spChg>
        <pc:spChg chg="mod">
          <ac:chgData name="Jure Leskovec" userId="c3375773-ce7f-444d-a7c6-e358fb579a72" providerId="ADAL" clId="{FB6B96FB-617D-0D46-9E30-58E3191DACB1}" dt="2023-09-29T05:47:17.327" v="1481" actId="20577"/>
          <ac:spMkLst>
            <pc:docMk/>
            <pc:sldMk cId="456336844" sldId="1410"/>
            <ac:spMk id="42" creationId="{00000000-0000-0000-0000-000000000000}"/>
          </ac:spMkLst>
        </pc:spChg>
      </pc:sldChg>
      <pc:sldChg chg="del">
        <pc:chgData name="Jure Leskovec" userId="c3375773-ce7f-444d-a7c6-e358fb579a72" providerId="ADAL" clId="{FB6B96FB-617D-0D46-9E30-58E3191DACB1}" dt="2023-09-26T04:29:52.681" v="0" actId="2696"/>
        <pc:sldMkLst>
          <pc:docMk/>
          <pc:sldMk cId="463259699" sldId="1437"/>
        </pc:sldMkLst>
      </pc:sldChg>
      <pc:sldChg chg="del">
        <pc:chgData name="Jure Leskovec" userId="c3375773-ce7f-444d-a7c6-e358fb579a72" providerId="ADAL" clId="{FB6B96FB-617D-0D46-9E30-58E3191DACB1}" dt="2023-09-26T04:29:52.681" v="0" actId="2696"/>
        <pc:sldMkLst>
          <pc:docMk/>
          <pc:sldMk cId="885510600" sldId="1438"/>
        </pc:sldMkLst>
      </pc:sldChg>
      <pc:sldChg chg="del">
        <pc:chgData name="Jure Leskovec" userId="c3375773-ce7f-444d-a7c6-e358fb579a72" providerId="ADAL" clId="{FB6B96FB-617D-0D46-9E30-58E3191DACB1}" dt="2023-09-26T04:29:52.681" v="0" actId="2696"/>
        <pc:sldMkLst>
          <pc:docMk/>
          <pc:sldMk cId="1539602326" sldId="1441"/>
        </pc:sldMkLst>
      </pc:sldChg>
      <pc:sldChg chg="del">
        <pc:chgData name="Jure Leskovec" userId="c3375773-ce7f-444d-a7c6-e358fb579a72" providerId="ADAL" clId="{FB6B96FB-617D-0D46-9E30-58E3191DACB1}" dt="2023-09-26T04:29:52.681" v="0" actId="2696"/>
        <pc:sldMkLst>
          <pc:docMk/>
          <pc:sldMk cId="783649486" sldId="1442"/>
        </pc:sldMkLst>
      </pc:sldChg>
      <pc:sldChg chg="del">
        <pc:chgData name="Jure Leskovec" userId="c3375773-ce7f-444d-a7c6-e358fb579a72" providerId="ADAL" clId="{FB6B96FB-617D-0D46-9E30-58E3191DACB1}" dt="2023-09-26T04:29:52.681" v="0" actId="2696"/>
        <pc:sldMkLst>
          <pc:docMk/>
          <pc:sldMk cId="714856194" sldId="1445"/>
        </pc:sldMkLst>
      </pc:sldChg>
      <pc:sldChg chg="del">
        <pc:chgData name="Jure Leskovec" userId="c3375773-ce7f-444d-a7c6-e358fb579a72" providerId="ADAL" clId="{FB6B96FB-617D-0D46-9E30-58E3191DACB1}" dt="2023-09-26T04:29:52.681" v="0" actId="2696"/>
        <pc:sldMkLst>
          <pc:docMk/>
          <pc:sldMk cId="2237062387" sldId="1446"/>
        </pc:sldMkLst>
      </pc:sldChg>
      <pc:sldChg chg="modSp mod">
        <pc:chgData name="Jure Leskovec" userId="c3375773-ce7f-444d-a7c6-e358fb579a72" providerId="ADAL" clId="{FB6B96FB-617D-0D46-9E30-58E3191DACB1}" dt="2023-09-28T03:47:54.578" v="121" actId="20577"/>
        <pc:sldMkLst>
          <pc:docMk/>
          <pc:sldMk cId="2300899300" sldId="1459"/>
        </pc:sldMkLst>
        <pc:spChg chg="mod">
          <ac:chgData name="Jure Leskovec" userId="c3375773-ce7f-444d-a7c6-e358fb579a72" providerId="ADAL" clId="{FB6B96FB-617D-0D46-9E30-58E3191DACB1}" dt="2023-09-28T03:47:54.578" v="121" actId="20577"/>
          <ac:spMkLst>
            <pc:docMk/>
            <pc:sldMk cId="2300899300" sldId="1459"/>
            <ac:spMk id="15" creationId="{00000000-0000-0000-0000-000000000000}"/>
          </ac:spMkLst>
        </pc:spChg>
      </pc:sldChg>
      <pc:sldChg chg="modSp mod">
        <pc:chgData name="Jure Leskovec" userId="c3375773-ce7f-444d-a7c6-e358fb579a72" providerId="ADAL" clId="{FB6B96FB-617D-0D46-9E30-58E3191DACB1}" dt="2023-09-29T00:14:00.818" v="485" actId="20577"/>
        <pc:sldMkLst>
          <pc:docMk/>
          <pc:sldMk cId="565536977" sldId="1461"/>
        </pc:sldMkLst>
        <pc:spChg chg="mod">
          <ac:chgData name="Jure Leskovec" userId="c3375773-ce7f-444d-a7c6-e358fb579a72" providerId="ADAL" clId="{FB6B96FB-617D-0D46-9E30-58E3191DACB1}" dt="2023-09-29T00:14:00.818" v="485" actId="20577"/>
          <ac:spMkLst>
            <pc:docMk/>
            <pc:sldMk cId="565536977" sldId="1461"/>
            <ac:spMk id="3" creationId="{FD82D48A-C14E-45DD-BA95-FA6E1068BA11}"/>
          </ac:spMkLst>
        </pc:spChg>
      </pc:sldChg>
      <pc:sldChg chg="modSp mod">
        <pc:chgData name="Jure Leskovec" userId="c3375773-ce7f-444d-a7c6-e358fb579a72" providerId="ADAL" clId="{FB6B96FB-617D-0D46-9E30-58E3191DACB1}" dt="2023-09-28T03:53:40.054" v="138" actId="20577"/>
        <pc:sldMkLst>
          <pc:docMk/>
          <pc:sldMk cId="4257300447" sldId="1462"/>
        </pc:sldMkLst>
        <pc:spChg chg="mod">
          <ac:chgData name="Jure Leskovec" userId="c3375773-ce7f-444d-a7c6-e358fb579a72" providerId="ADAL" clId="{FB6B96FB-617D-0D46-9E30-58E3191DACB1}" dt="2023-09-28T03:53:40.054" v="138" actId="20577"/>
          <ac:spMkLst>
            <pc:docMk/>
            <pc:sldMk cId="4257300447" sldId="1462"/>
            <ac:spMk id="3" creationId="{00398770-618C-4E52-BE4F-C3797FA94EE1}"/>
          </ac:spMkLst>
        </pc:spChg>
      </pc:sldChg>
      <pc:sldChg chg="modSp mod">
        <pc:chgData name="Jure Leskovec" userId="c3375773-ce7f-444d-a7c6-e358fb579a72" providerId="ADAL" clId="{FB6B96FB-617D-0D46-9E30-58E3191DACB1}" dt="2023-09-28T04:10:43.190" v="304" actId="1036"/>
        <pc:sldMkLst>
          <pc:docMk/>
          <pc:sldMk cId="1046751572" sldId="1465"/>
        </pc:sldMkLst>
        <pc:spChg chg="mod">
          <ac:chgData name="Jure Leskovec" userId="c3375773-ce7f-444d-a7c6-e358fb579a72" providerId="ADAL" clId="{FB6B96FB-617D-0D46-9E30-58E3191DACB1}" dt="2023-09-28T04:10:38.363" v="283" actId="207"/>
          <ac:spMkLst>
            <pc:docMk/>
            <pc:sldMk cId="1046751572" sldId="1465"/>
            <ac:spMk id="3" creationId="{99C7F6DA-0187-4DD4-8023-882FD6007629}"/>
          </ac:spMkLst>
        </pc:spChg>
        <pc:picChg chg="mod">
          <ac:chgData name="Jure Leskovec" userId="c3375773-ce7f-444d-a7c6-e358fb579a72" providerId="ADAL" clId="{FB6B96FB-617D-0D46-9E30-58E3191DACB1}" dt="2023-09-28T04:10:43.190" v="304" actId="1036"/>
          <ac:picMkLst>
            <pc:docMk/>
            <pc:sldMk cId="1046751572" sldId="1465"/>
            <ac:picMk id="8" creationId="{B9429043-3B29-487C-9E20-4FC319465B1B}"/>
          </ac:picMkLst>
        </pc:picChg>
      </pc:sldChg>
      <pc:sldChg chg="del">
        <pc:chgData name="Jure Leskovec" userId="c3375773-ce7f-444d-a7c6-e358fb579a72" providerId="ADAL" clId="{FB6B96FB-617D-0D46-9E30-58E3191DACB1}" dt="2023-09-26T04:29:52.681" v="0" actId="2696"/>
        <pc:sldMkLst>
          <pc:docMk/>
          <pc:sldMk cId="306618888" sldId="1466"/>
        </pc:sldMkLst>
      </pc:sldChg>
      <pc:sldChg chg="del">
        <pc:chgData name="Jure Leskovec" userId="c3375773-ce7f-444d-a7c6-e358fb579a72" providerId="ADAL" clId="{FB6B96FB-617D-0D46-9E30-58E3191DACB1}" dt="2023-09-26T04:29:52.681" v="0" actId="2696"/>
        <pc:sldMkLst>
          <pc:docMk/>
          <pc:sldMk cId="2994313776" sldId="1467"/>
        </pc:sldMkLst>
      </pc:sldChg>
      <pc:sldChg chg="del">
        <pc:chgData name="Jure Leskovec" userId="c3375773-ce7f-444d-a7c6-e358fb579a72" providerId="ADAL" clId="{FB6B96FB-617D-0D46-9E30-58E3191DACB1}" dt="2023-09-26T04:29:52.681" v="0" actId="2696"/>
        <pc:sldMkLst>
          <pc:docMk/>
          <pc:sldMk cId="394111832" sldId="1468"/>
        </pc:sldMkLst>
      </pc:sldChg>
      <pc:sldChg chg="modSp">
        <pc:chgData name="Jure Leskovec" userId="c3375773-ce7f-444d-a7c6-e358fb579a72" providerId="ADAL" clId="{FB6B96FB-617D-0D46-9E30-58E3191DACB1}" dt="2023-09-29T03:44:50.875" v="891" actId="20577"/>
        <pc:sldMkLst>
          <pc:docMk/>
          <pc:sldMk cId="2756217416" sldId="1472"/>
        </pc:sldMkLst>
        <pc:spChg chg="mod">
          <ac:chgData name="Jure Leskovec" userId="c3375773-ce7f-444d-a7c6-e358fb579a72" providerId="ADAL" clId="{FB6B96FB-617D-0D46-9E30-58E3191DACB1}" dt="2023-09-29T03:44:50.875" v="891" actId="20577"/>
          <ac:spMkLst>
            <pc:docMk/>
            <pc:sldMk cId="2756217416" sldId="1472"/>
            <ac:spMk id="12" creationId="{00000000-0000-0000-0000-000000000000}"/>
          </ac:spMkLst>
        </pc:spChg>
      </pc:sldChg>
      <pc:sldChg chg="modSp mod">
        <pc:chgData name="Jure Leskovec" userId="c3375773-ce7f-444d-a7c6-e358fb579a72" providerId="ADAL" clId="{FB6B96FB-617D-0D46-9E30-58E3191DACB1}" dt="2023-09-28T03:54:08.935" v="139" actId="20577"/>
        <pc:sldMkLst>
          <pc:docMk/>
          <pc:sldMk cId="877047918" sldId="1473"/>
        </pc:sldMkLst>
        <pc:spChg chg="mod">
          <ac:chgData name="Jure Leskovec" userId="c3375773-ce7f-444d-a7c6-e358fb579a72" providerId="ADAL" clId="{FB6B96FB-617D-0D46-9E30-58E3191DACB1}" dt="2023-09-28T03:54:08.935" v="139" actId="20577"/>
          <ac:spMkLst>
            <pc:docMk/>
            <pc:sldMk cId="877047918" sldId="1473"/>
            <ac:spMk id="3" creationId="{EAAE1ED1-3EC9-4EE1-A2E9-6D72733FFAEB}"/>
          </ac:spMkLst>
        </pc:spChg>
      </pc:sldChg>
      <pc:sldChg chg="add del">
        <pc:chgData name="Jure Leskovec" userId="c3375773-ce7f-444d-a7c6-e358fb579a72" providerId="ADAL" clId="{FB6B96FB-617D-0D46-9E30-58E3191DACB1}" dt="2023-09-27T15:31:54.844" v="8" actId="2696"/>
        <pc:sldMkLst>
          <pc:docMk/>
          <pc:sldMk cId="228452948" sldId="1477"/>
        </pc:sldMkLst>
      </pc:sldChg>
      <pc:sldChg chg="add">
        <pc:chgData name="Jure Leskovec" userId="c3375773-ce7f-444d-a7c6-e358fb579a72" providerId="ADAL" clId="{FB6B96FB-617D-0D46-9E30-58E3191DACB1}" dt="2023-09-27T15:31:53.090" v="7"/>
        <pc:sldMkLst>
          <pc:docMk/>
          <pc:sldMk cId="2831547757" sldId="1478"/>
        </pc:sldMkLst>
      </pc:sldChg>
      <pc:sldChg chg="addSp modSp new mod">
        <pc:chgData name="Jure Leskovec" userId="c3375773-ce7f-444d-a7c6-e358fb579a72" providerId="ADAL" clId="{FB6B96FB-617D-0D46-9E30-58E3191DACB1}" dt="2023-09-28T03:47:10.979" v="115" actId="14100"/>
        <pc:sldMkLst>
          <pc:docMk/>
          <pc:sldMk cId="567305397" sldId="1479"/>
        </pc:sldMkLst>
        <pc:spChg chg="mod">
          <ac:chgData name="Jure Leskovec" userId="c3375773-ce7f-444d-a7c6-e358fb579a72" providerId="ADAL" clId="{FB6B96FB-617D-0D46-9E30-58E3191DACB1}" dt="2023-09-27T15:32:54.452" v="52" actId="20577"/>
          <ac:spMkLst>
            <pc:docMk/>
            <pc:sldMk cId="567305397" sldId="1479"/>
            <ac:spMk id="2" creationId="{0CBEC3C0-ADE1-5272-F2A8-311016C265C3}"/>
          </ac:spMkLst>
        </pc:spChg>
        <pc:spChg chg="mod">
          <ac:chgData name="Jure Leskovec" userId="c3375773-ce7f-444d-a7c6-e358fb579a72" providerId="ADAL" clId="{FB6B96FB-617D-0D46-9E30-58E3191DACB1}" dt="2023-09-28T03:47:10.979" v="115" actId="14100"/>
          <ac:spMkLst>
            <pc:docMk/>
            <pc:sldMk cId="567305397" sldId="1479"/>
            <ac:spMk id="3" creationId="{74AFD1C3-F5D0-5058-81E6-D63766B94E38}"/>
          </ac:spMkLst>
        </pc:spChg>
        <pc:spChg chg="add mod">
          <ac:chgData name="Jure Leskovec" userId="c3375773-ce7f-444d-a7c6-e358fb579a72" providerId="ADAL" clId="{FB6B96FB-617D-0D46-9E30-58E3191DACB1}" dt="2023-09-27T15:33:08.657" v="98"/>
          <ac:spMkLst>
            <pc:docMk/>
            <pc:sldMk cId="567305397" sldId="1479"/>
            <ac:spMk id="7" creationId="{F38BCB05-8279-DD4F-361A-26264E10B599}"/>
          </ac:spMkLst>
        </pc:spChg>
      </pc:sldChg>
      <pc:sldChg chg="add del">
        <pc:chgData name="Jure Leskovec" userId="c3375773-ce7f-444d-a7c6-e358fb579a72" providerId="ADAL" clId="{FB6B96FB-617D-0D46-9E30-58E3191DACB1}" dt="2023-09-27T15:33:05.789" v="97"/>
        <pc:sldMkLst>
          <pc:docMk/>
          <pc:sldMk cId="216818091" sldId="1678"/>
        </pc:sldMkLst>
      </pc:sldChg>
    </pc:docChg>
  </pc:docChgLst>
  <pc:docChgLst>
    <pc:chgData name="Xiyuan Chen" userId="25df0cfa-113c-4a3b-8a92-165b03c3c785" providerId="ADAL" clId="{B0B88D4D-5FE6-9A44-A8FA-E82B302141BE}"/>
    <pc:docChg chg="modSld">
      <pc:chgData name="Xiyuan Chen" userId="25df0cfa-113c-4a3b-8a92-165b03c3c785" providerId="ADAL" clId="{B0B88D4D-5FE6-9A44-A8FA-E82B302141BE}" dt="2021-09-28T04:31:02.658" v="1" actId="20577"/>
      <pc:docMkLst>
        <pc:docMk/>
      </pc:docMkLst>
      <pc:sldChg chg="modSp">
        <pc:chgData name="Xiyuan Chen" userId="25df0cfa-113c-4a3b-8a92-165b03c3c785" providerId="ADAL" clId="{B0B88D4D-5FE6-9A44-A8FA-E82B302141BE}" dt="2021-09-28T04:31:02.658" v="1" actId="20577"/>
        <pc:sldMkLst>
          <pc:docMk/>
          <pc:sldMk cId="2994313776" sldId="1467"/>
        </pc:sldMkLst>
        <pc:spChg chg="mod">
          <ac:chgData name="Xiyuan Chen" userId="25df0cfa-113c-4a3b-8a92-165b03c3c785" providerId="ADAL" clId="{B0B88D4D-5FE6-9A44-A8FA-E82B302141BE}" dt="2021-09-28T04:31:02.658" v="1" actId="20577"/>
          <ac:spMkLst>
            <pc:docMk/>
            <pc:sldMk cId="2994313776" sldId="1467"/>
            <ac:spMk id="3" creationId="{C1382B6E-64A8-44C0-A03B-C68C139C3C5C}"/>
          </ac:spMkLst>
        </pc:spChg>
      </pc:sldChg>
    </pc:docChg>
  </pc:docChgLst>
  <pc:docChgLst>
    <pc:chgData name="Jure Leskovec" userId="c3375773-ce7f-444d-a7c6-e358fb579a72" providerId="ADAL" clId="{226EFB12-6477-CE4C-867E-2381DF08D9F6}"/>
    <pc:docChg chg="undo redo custSel delSld modSld">
      <pc:chgData name="Jure Leskovec" userId="c3375773-ce7f-444d-a7c6-e358fb579a72" providerId="ADAL" clId="{226EFB12-6477-CE4C-867E-2381DF08D9F6}" dt="2024-09-27T02:33:23.394" v="554" actId="20577"/>
      <pc:docMkLst>
        <pc:docMk/>
      </pc:docMkLst>
      <pc:sldChg chg="modSp">
        <pc:chgData name="Jure Leskovec" userId="c3375773-ce7f-444d-a7c6-e358fb579a72" providerId="ADAL" clId="{226EFB12-6477-CE4C-867E-2381DF08D9F6}" dt="2024-09-25T16:02:27.784" v="268" actId="20577"/>
        <pc:sldMkLst>
          <pc:docMk/>
          <pc:sldMk cId="2757725525" sldId="270"/>
        </pc:sldMkLst>
        <pc:spChg chg="mod">
          <ac:chgData name="Jure Leskovec" userId="c3375773-ce7f-444d-a7c6-e358fb579a72" providerId="ADAL" clId="{226EFB12-6477-CE4C-867E-2381DF08D9F6}" dt="2024-09-25T16:02:27.784" v="268" actId="20577"/>
          <ac:spMkLst>
            <pc:docMk/>
            <pc:sldMk cId="2757725525" sldId="270"/>
            <ac:spMk id="3" creationId="{00000000-0000-0000-0000-000000000000}"/>
          </ac:spMkLst>
        </pc:spChg>
      </pc:sldChg>
      <pc:sldChg chg="modSp mod">
        <pc:chgData name="Jure Leskovec" userId="c3375773-ce7f-444d-a7c6-e358fb579a72" providerId="ADAL" clId="{226EFB12-6477-CE4C-867E-2381DF08D9F6}" dt="2024-09-25T15:42:56.629" v="56" actId="20577"/>
        <pc:sldMkLst>
          <pc:docMk/>
          <pc:sldMk cId="4065468192" sldId="303"/>
        </pc:sldMkLst>
        <pc:spChg chg="mod">
          <ac:chgData name="Jure Leskovec" userId="c3375773-ce7f-444d-a7c6-e358fb579a72" providerId="ADAL" clId="{226EFB12-6477-CE4C-867E-2381DF08D9F6}" dt="2024-09-25T15:42:56.629" v="56" actId="20577"/>
          <ac:spMkLst>
            <pc:docMk/>
            <pc:sldMk cId="4065468192" sldId="303"/>
            <ac:spMk id="4" creationId="{969DA3F4-44A3-1C4C-B94C-DE69644C9465}"/>
          </ac:spMkLst>
        </pc:spChg>
      </pc:sldChg>
      <pc:sldChg chg="modSp mod">
        <pc:chgData name="Jure Leskovec" userId="c3375773-ce7f-444d-a7c6-e358fb579a72" providerId="ADAL" clId="{226EFB12-6477-CE4C-867E-2381DF08D9F6}" dt="2024-09-27T02:33:23.394" v="554" actId="20577"/>
        <pc:sldMkLst>
          <pc:docMk/>
          <pc:sldMk cId="2864525281" sldId="547"/>
        </pc:sldMkLst>
        <pc:spChg chg="mod">
          <ac:chgData name="Jure Leskovec" userId="c3375773-ce7f-444d-a7c6-e358fb579a72" providerId="ADAL" clId="{226EFB12-6477-CE4C-867E-2381DF08D9F6}" dt="2024-09-25T15:45:01.828" v="126" actId="20577"/>
          <ac:spMkLst>
            <pc:docMk/>
            <pc:sldMk cId="2864525281" sldId="547"/>
            <ac:spMk id="2" creationId="{00000000-0000-0000-0000-000000000000}"/>
          </ac:spMkLst>
        </pc:spChg>
        <pc:spChg chg="mod">
          <ac:chgData name="Jure Leskovec" userId="c3375773-ce7f-444d-a7c6-e358fb579a72" providerId="ADAL" clId="{226EFB12-6477-CE4C-867E-2381DF08D9F6}" dt="2024-09-25T16:05:36.470" v="489" actId="1076"/>
          <ac:spMkLst>
            <pc:docMk/>
            <pc:sldMk cId="2864525281" sldId="547"/>
            <ac:spMk id="7" creationId="{00000000-0000-0000-0000-000000000000}"/>
          </ac:spMkLst>
        </pc:spChg>
        <pc:spChg chg="mod">
          <ac:chgData name="Jure Leskovec" userId="c3375773-ce7f-444d-a7c6-e358fb579a72" providerId="ADAL" clId="{226EFB12-6477-CE4C-867E-2381DF08D9F6}" dt="2024-09-27T02:33:23.394" v="554" actId="20577"/>
          <ac:spMkLst>
            <pc:docMk/>
            <pc:sldMk cId="2864525281" sldId="547"/>
            <ac:spMk id="8" creationId="{00000000-0000-0000-0000-000000000000}"/>
          </ac:spMkLst>
        </pc:spChg>
      </pc:sldChg>
      <pc:sldChg chg="modSp mod">
        <pc:chgData name="Jure Leskovec" userId="c3375773-ce7f-444d-a7c6-e358fb579a72" providerId="ADAL" clId="{226EFB12-6477-CE4C-867E-2381DF08D9F6}" dt="2024-09-25T15:43:07.580" v="62" actId="20577"/>
        <pc:sldMkLst>
          <pc:docMk/>
          <pc:sldMk cId="3211077902" sldId="614"/>
        </pc:sldMkLst>
        <pc:spChg chg="mod">
          <ac:chgData name="Jure Leskovec" userId="c3375773-ce7f-444d-a7c6-e358fb579a72" providerId="ADAL" clId="{226EFB12-6477-CE4C-867E-2381DF08D9F6}" dt="2024-09-25T15:43:07.580" v="62" actId="20577"/>
          <ac:spMkLst>
            <pc:docMk/>
            <pc:sldMk cId="3211077902" sldId="614"/>
            <ac:spMk id="3" creationId="{00000000-0000-0000-0000-000000000000}"/>
          </ac:spMkLst>
        </pc:spChg>
      </pc:sldChg>
      <pc:sldChg chg="modSp mod">
        <pc:chgData name="Jure Leskovec" userId="c3375773-ce7f-444d-a7c6-e358fb579a72" providerId="ADAL" clId="{226EFB12-6477-CE4C-867E-2381DF08D9F6}" dt="2024-09-25T16:05:14.232" v="485" actId="1076"/>
        <pc:sldMkLst>
          <pc:docMk/>
          <pc:sldMk cId="3178610231" sldId="617"/>
        </pc:sldMkLst>
        <pc:spChg chg="mod">
          <ac:chgData name="Jure Leskovec" userId="c3375773-ce7f-444d-a7c6-e358fb579a72" providerId="ADAL" clId="{226EFB12-6477-CE4C-867E-2381DF08D9F6}" dt="2024-09-25T16:05:14.232" v="485" actId="1076"/>
          <ac:spMkLst>
            <pc:docMk/>
            <pc:sldMk cId="3178610231" sldId="617"/>
            <ac:spMk id="3" creationId="{2A9AA674-733F-4D5F-ACFA-8577E31364F2}"/>
          </ac:spMkLst>
        </pc:spChg>
        <pc:spChg chg="mod">
          <ac:chgData name="Jure Leskovec" userId="c3375773-ce7f-444d-a7c6-e358fb579a72" providerId="ADAL" clId="{226EFB12-6477-CE4C-867E-2381DF08D9F6}" dt="2024-09-25T16:04:58.890" v="483" actId="113"/>
          <ac:spMkLst>
            <pc:docMk/>
            <pc:sldMk cId="3178610231" sldId="617"/>
            <ac:spMk id="7" creationId="{71377C52-BF48-4FC4-9BFD-B39AD777332F}"/>
          </ac:spMkLst>
        </pc:spChg>
        <pc:spChg chg="mod">
          <ac:chgData name="Jure Leskovec" userId="c3375773-ce7f-444d-a7c6-e358fb579a72" providerId="ADAL" clId="{226EFB12-6477-CE4C-867E-2381DF08D9F6}" dt="2024-09-25T16:04:58.890" v="483" actId="113"/>
          <ac:spMkLst>
            <pc:docMk/>
            <pc:sldMk cId="3178610231" sldId="617"/>
            <ac:spMk id="13" creationId="{A0E0AB58-E222-4AAC-AD45-58601AB8ABDA}"/>
          </ac:spMkLst>
        </pc:spChg>
        <pc:spChg chg="mod">
          <ac:chgData name="Jure Leskovec" userId="c3375773-ce7f-444d-a7c6-e358fb579a72" providerId="ADAL" clId="{226EFB12-6477-CE4C-867E-2381DF08D9F6}" dt="2024-09-25T16:04:58.890" v="483" actId="113"/>
          <ac:spMkLst>
            <pc:docMk/>
            <pc:sldMk cId="3178610231" sldId="617"/>
            <ac:spMk id="14" creationId="{45F8F9B9-E78C-46BB-9810-1A9DAD92FD7E}"/>
          </ac:spMkLst>
        </pc:spChg>
        <pc:spChg chg="mod">
          <ac:chgData name="Jure Leskovec" userId="c3375773-ce7f-444d-a7c6-e358fb579a72" providerId="ADAL" clId="{226EFB12-6477-CE4C-867E-2381DF08D9F6}" dt="2024-09-25T16:04:58.890" v="483" actId="113"/>
          <ac:spMkLst>
            <pc:docMk/>
            <pc:sldMk cId="3178610231" sldId="617"/>
            <ac:spMk id="15" creationId="{EF64F99B-9EEF-44AF-88AD-4F6F6311472F}"/>
          </ac:spMkLst>
        </pc:spChg>
        <pc:spChg chg="mod">
          <ac:chgData name="Jure Leskovec" userId="c3375773-ce7f-444d-a7c6-e358fb579a72" providerId="ADAL" clId="{226EFB12-6477-CE4C-867E-2381DF08D9F6}" dt="2024-09-25T16:04:58.890" v="483" actId="113"/>
          <ac:spMkLst>
            <pc:docMk/>
            <pc:sldMk cId="3178610231" sldId="617"/>
            <ac:spMk id="16" creationId="{DA35D2D7-512B-4F16-84F8-27AE0E182006}"/>
          </ac:spMkLst>
        </pc:spChg>
        <pc:spChg chg="mod">
          <ac:chgData name="Jure Leskovec" userId="c3375773-ce7f-444d-a7c6-e358fb579a72" providerId="ADAL" clId="{226EFB12-6477-CE4C-867E-2381DF08D9F6}" dt="2024-09-25T16:04:58.890" v="483" actId="113"/>
          <ac:spMkLst>
            <pc:docMk/>
            <pc:sldMk cId="3178610231" sldId="617"/>
            <ac:spMk id="17" creationId="{76D50DA3-57D7-43DF-8654-25C1B989142E}"/>
          </ac:spMkLst>
        </pc:spChg>
        <pc:spChg chg="mod">
          <ac:chgData name="Jure Leskovec" userId="c3375773-ce7f-444d-a7c6-e358fb579a72" providerId="ADAL" clId="{226EFB12-6477-CE4C-867E-2381DF08D9F6}" dt="2024-09-25T16:04:58.890" v="483" actId="113"/>
          <ac:spMkLst>
            <pc:docMk/>
            <pc:sldMk cId="3178610231" sldId="617"/>
            <ac:spMk id="18" creationId="{766F67F8-F301-43D6-BE22-3F03C4148389}"/>
          </ac:spMkLst>
        </pc:spChg>
        <pc:spChg chg="mod">
          <ac:chgData name="Jure Leskovec" userId="c3375773-ce7f-444d-a7c6-e358fb579a72" providerId="ADAL" clId="{226EFB12-6477-CE4C-867E-2381DF08D9F6}" dt="2024-09-25T16:04:58.890" v="483" actId="113"/>
          <ac:spMkLst>
            <pc:docMk/>
            <pc:sldMk cId="3178610231" sldId="617"/>
            <ac:spMk id="19" creationId="{160A346F-9B35-4F6E-995E-045909703006}"/>
          </ac:spMkLst>
        </pc:spChg>
        <pc:spChg chg="mod">
          <ac:chgData name="Jure Leskovec" userId="c3375773-ce7f-444d-a7c6-e358fb579a72" providerId="ADAL" clId="{226EFB12-6477-CE4C-867E-2381DF08D9F6}" dt="2024-09-25T16:04:58.890" v="483" actId="113"/>
          <ac:spMkLst>
            <pc:docMk/>
            <pc:sldMk cId="3178610231" sldId="617"/>
            <ac:spMk id="20" creationId="{6D0C1C72-06CE-4884-8F36-DDA0CDB5D137}"/>
          </ac:spMkLst>
        </pc:spChg>
        <pc:spChg chg="mod">
          <ac:chgData name="Jure Leskovec" userId="c3375773-ce7f-444d-a7c6-e358fb579a72" providerId="ADAL" clId="{226EFB12-6477-CE4C-867E-2381DF08D9F6}" dt="2024-09-25T16:04:58.890" v="483" actId="113"/>
          <ac:spMkLst>
            <pc:docMk/>
            <pc:sldMk cId="3178610231" sldId="617"/>
            <ac:spMk id="21" creationId="{D48E5F82-3196-450A-8913-DEB43B53D497}"/>
          </ac:spMkLst>
        </pc:spChg>
        <pc:spChg chg="mod">
          <ac:chgData name="Jure Leskovec" userId="c3375773-ce7f-444d-a7c6-e358fb579a72" providerId="ADAL" clId="{226EFB12-6477-CE4C-867E-2381DF08D9F6}" dt="2024-09-25T16:03:29.974" v="327" actId="1076"/>
          <ac:spMkLst>
            <pc:docMk/>
            <pc:sldMk cId="3178610231" sldId="617"/>
            <ac:spMk id="22" creationId="{EFB511C9-CA9D-4C3D-BAB6-B8C19F5F2581}"/>
          </ac:spMkLst>
        </pc:spChg>
        <pc:spChg chg="mod">
          <ac:chgData name="Jure Leskovec" userId="c3375773-ce7f-444d-a7c6-e358fb579a72" providerId="ADAL" clId="{226EFB12-6477-CE4C-867E-2381DF08D9F6}" dt="2024-09-25T16:04:58.890" v="483" actId="113"/>
          <ac:spMkLst>
            <pc:docMk/>
            <pc:sldMk cId="3178610231" sldId="617"/>
            <ac:spMk id="24" creationId="{6BC08F03-9F32-4ECA-AD86-5A0C1E771101}"/>
          </ac:spMkLst>
        </pc:spChg>
        <pc:spChg chg="mod">
          <ac:chgData name="Jure Leskovec" userId="c3375773-ce7f-444d-a7c6-e358fb579a72" providerId="ADAL" clId="{226EFB12-6477-CE4C-867E-2381DF08D9F6}" dt="2024-09-25T16:04:58.890" v="483" actId="113"/>
          <ac:spMkLst>
            <pc:docMk/>
            <pc:sldMk cId="3178610231" sldId="617"/>
            <ac:spMk id="25" creationId="{CA0C1671-EFBE-4A3C-865A-484EAF828B42}"/>
          </ac:spMkLst>
        </pc:spChg>
        <pc:grpChg chg="mod">
          <ac:chgData name="Jure Leskovec" userId="c3375773-ce7f-444d-a7c6-e358fb579a72" providerId="ADAL" clId="{226EFB12-6477-CE4C-867E-2381DF08D9F6}" dt="2024-09-25T16:04:58.240" v="482" actId="1035"/>
          <ac:grpSpMkLst>
            <pc:docMk/>
            <pc:sldMk cId="3178610231" sldId="617"/>
            <ac:grpSpMk id="8" creationId="{7FF89FBD-5BF1-4599-8082-A5A016143FAF}"/>
          </ac:grpSpMkLst>
        </pc:grpChg>
        <pc:cxnChg chg="mod">
          <ac:chgData name="Jure Leskovec" userId="c3375773-ce7f-444d-a7c6-e358fb579a72" providerId="ADAL" clId="{226EFB12-6477-CE4C-867E-2381DF08D9F6}" dt="2024-09-25T16:04:58.240" v="482" actId="1035"/>
          <ac:cxnSpMkLst>
            <pc:docMk/>
            <pc:sldMk cId="3178610231" sldId="617"/>
            <ac:cxnSpMk id="23" creationId="{87B2680B-9D40-4930-A5D0-EB8F90697D13}"/>
          </ac:cxnSpMkLst>
        </pc:cxnChg>
      </pc:sldChg>
      <pc:sldChg chg="addSp delSp modSp mod">
        <pc:chgData name="Jure Leskovec" userId="c3375773-ce7f-444d-a7c6-e358fb579a72" providerId="ADAL" clId="{226EFB12-6477-CE4C-867E-2381DF08D9F6}" dt="2024-09-25T15:44:42.149" v="118" actId="1035"/>
        <pc:sldMkLst>
          <pc:docMk/>
          <pc:sldMk cId="1544913438" sldId="622"/>
        </pc:sldMkLst>
        <pc:spChg chg="del mod">
          <ac:chgData name="Jure Leskovec" userId="c3375773-ce7f-444d-a7c6-e358fb579a72" providerId="ADAL" clId="{226EFB12-6477-CE4C-867E-2381DF08D9F6}" dt="2024-09-25T15:44:34.525" v="86" actId="478"/>
          <ac:spMkLst>
            <pc:docMk/>
            <pc:sldMk cId="1544913438" sldId="622"/>
            <ac:spMk id="7" creationId="{2722E1AE-6196-4007-AD06-E4F319BD498E}"/>
          </ac:spMkLst>
        </pc:spChg>
        <pc:spChg chg="add mod">
          <ac:chgData name="Jure Leskovec" userId="c3375773-ce7f-444d-a7c6-e358fb579a72" providerId="ADAL" clId="{226EFB12-6477-CE4C-867E-2381DF08D9F6}" dt="2024-09-25T15:44:42.149" v="118" actId="1035"/>
          <ac:spMkLst>
            <pc:docMk/>
            <pc:sldMk cId="1544913438" sldId="622"/>
            <ac:spMk id="17" creationId="{3A584EC7-DB2A-44B4-C0CD-F909029D0BBE}"/>
          </ac:spMkLst>
        </pc:spChg>
      </pc:sldChg>
      <pc:sldChg chg="addSp delSp modSp mod">
        <pc:chgData name="Jure Leskovec" userId="c3375773-ce7f-444d-a7c6-e358fb579a72" providerId="ADAL" clId="{226EFB12-6477-CE4C-867E-2381DF08D9F6}" dt="2024-09-25T15:44:44.998" v="120"/>
        <pc:sldMkLst>
          <pc:docMk/>
          <pc:sldMk cId="2297270225" sldId="625"/>
        </pc:sldMkLst>
        <pc:spChg chg="del mod">
          <ac:chgData name="Jure Leskovec" userId="c3375773-ce7f-444d-a7c6-e358fb579a72" providerId="ADAL" clId="{226EFB12-6477-CE4C-867E-2381DF08D9F6}" dt="2024-09-25T15:44:44.682" v="119" actId="478"/>
          <ac:spMkLst>
            <pc:docMk/>
            <pc:sldMk cId="2297270225" sldId="625"/>
            <ac:spMk id="7" creationId="{D7777CFA-B471-4869-B9D3-DCD06DDA72F1}"/>
          </ac:spMkLst>
        </pc:spChg>
        <pc:spChg chg="add mod">
          <ac:chgData name="Jure Leskovec" userId="c3375773-ce7f-444d-a7c6-e358fb579a72" providerId="ADAL" clId="{226EFB12-6477-CE4C-867E-2381DF08D9F6}" dt="2024-09-25T15:44:44.998" v="120"/>
          <ac:spMkLst>
            <pc:docMk/>
            <pc:sldMk cId="2297270225" sldId="625"/>
            <ac:spMk id="8" creationId="{92EB7C3F-A3F3-BE7A-60FD-FB78FF98DA0A}"/>
          </ac:spMkLst>
        </pc:spChg>
      </pc:sldChg>
      <pc:sldChg chg="modSp mod">
        <pc:chgData name="Jure Leskovec" userId="c3375773-ce7f-444d-a7c6-e358fb579a72" providerId="ADAL" clId="{226EFB12-6477-CE4C-867E-2381DF08D9F6}" dt="2024-09-25T15:43:42.675" v="72" actId="20577"/>
        <pc:sldMkLst>
          <pc:docMk/>
          <pc:sldMk cId="2378097125" sldId="855"/>
        </pc:sldMkLst>
        <pc:spChg chg="mod">
          <ac:chgData name="Jure Leskovec" userId="c3375773-ce7f-444d-a7c6-e358fb579a72" providerId="ADAL" clId="{226EFB12-6477-CE4C-867E-2381DF08D9F6}" dt="2024-09-25T15:43:42.675" v="72" actId="20577"/>
          <ac:spMkLst>
            <pc:docMk/>
            <pc:sldMk cId="2378097125" sldId="855"/>
            <ac:spMk id="6" creationId="{00000000-0000-0000-0000-000000000000}"/>
          </ac:spMkLst>
        </pc:spChg>
      </pc:sldChg>
      <pc:sldChg chg="modSp mod">
        <pc:chgData name="Jure Leskovec" userId="c3375773-ce7f-444d-a7c6-e358fb579a72" providerId="ADAL" clId="{226EFB12-6477-CE4C-867E-2381DF08D9F6}" dt="2024-09-25T15:43:01.178" v="60" actId="20577"/>
        <pc:sldMkLst>
          <pc:docMk/>
          <pc:sldMk cId="3916996209" sldId="878"/>
        </pc:sldMkLst>
        <pc:spChg chg="mod">
          <ac:chgData name="Jure Leskovec" userId="c3375773-ce7f-444d-a7c6-e358fb579a72" providerId="ADAL" clId="{226EFB12-6477-CE4C-867E-2381DF08D9F6}" dt="2024-09-25T15:42:58.811" v="58" actId="20577"/>
          <ac:spMkLst>
            <pc:docMk/>
            <pc:sldMk cId="3916996209" sldId="878"/>
            <ac:spMk id="3" creationId="{00000000-0000-0000-0000-000000000000}"/>
          </ac:spMkLst>
        </pc:spChg>
        <pc:spChg chg="mod">
          <ac:chgData name="Jure Leskovec" userId="c3375773-ce7f-444d-a7c6-e358fb579a72" providerId="ADAL" clId="{226EFB12-6477-CE4C-867E-2381DF08D9F6}" dt="2024-09-25T15:43:01.178" v="60" actId="20577"/>
          <ac:spMkLst>
            <pc:docMk/>
            <pc:sldMk cId="3916996209" sldId="878"/>
            <ac:spMk id="5" creationId="{986009E8-61C8-4A65-8EBB-6BBA06F3BD4F}"/>
          </ac:spMkLst>
        </pc:spChg>
      </pc:sldChg>
      <pc:sldChg chg="modSp mod">
        <pc:chgData name="Jure Leskovec" userId="c3375773-ce7f-444d-a7c6-e358fb579a72" providerId="ADAL" clId="{226EFB12-6477-CE4C-867E-2381DF08D9F6}" dt="2024-09-25T15:43:48.661" v="73" actId="20577"/>
        <pc:sldMkLst>
          <pc:docMk/>
          <pc:sldMk cId="1145971131" sldId="881"/>
        </pc:sldMkLst>
        <pc:spChg chg="mod">
          <ac:chgData name="Jure Leskovec" userId="c3375773-ce7f-444d-a7c6-e358fb579a72" providerId="ADAL" clId="{226EFB12-6477-CE4C-867E-2381DF08D9F6}" dt="2024-09-25T15:43:48.661" v="73" actId="20577"/>
          <ac:spMkLst>
            <pc:docMk/>
            <pc:sldMk cId="1145971131" sldId="881"/>
            <ac:spMk id="6" creationId="{00000000-0000-0000-0000-000000000000}"/>
          </ac:spMkLst>
        </pc:spChg>
      </pc:sldChg>
      <pc:sldChg chg="modSp mod">
        <pc:chgData name="Jure Leskovec" userId="c3375773-ce7f-444d-a7c6-e358fb579a72" providerId="ADAL" clId="{226EFB12-6477-CE4C-867E-2381DF08D9F6}" dt="2024-09-25T15:43:56.670" v="77" actId="20577"/>
        <pc:sldMkLst>
          <pc:docMk/>
          <pc:sldMk cId="2086168815" sldId="895"/>
        </pc:sldMkLst>
        <pc:spChg chg="mod">
          <ac:chgData name="Jure Leskovec" userId="c3375773-ce7f-444d-a7c6-e358fb579a72" providerId="ADAL" clId="{226EFB12-6477-CE4C-867E-2381DF08D9F6}" dt="2024-09-25T15:43:56.670" v="77" actId="20577"/>
          <ac:spMkLst>
            <pc:docMk/>
            <pc:sldMk cId="2086168815" sldId="895"/>
            <ac:spMk id="3" creationId="{00000000-0000-0000-0000-000000000000}"/>
          </ac:spMkLst>
        </pc:spChg>
      </pc:sldChg>
      <pc:sldChg chg="addSp modSp mod">
        <pc:chgData name="Jure Leskovec" userId="c3375773-ce7f-444d-a7c6-e358fb579a72" providerId="ADAL" clId="{226EFB12-6477-CE4C-867E-2381DF08D9F6}" dt="2024-09-25T15:40:07.803" v="37" actId="1076"/>
        <pc:sldMkLst>
          <pc:docMk/>
          <pc:sldMk cId="4065345614" sldId="1003"/>
        </pc:sldMkLst>
        <pc:spChg chg="add mod">
          <ac:chgData name="Jure Leskovec" userId="c3375773-ce7f-444d-a7c6-e358fb579a72" providerId="ADAL" clId="{226EFB12-6477-CE4C-867E-2381DF08D9F6}" dt="2024-09-25T15:40:07.803" v="37" actId="1076"/>
          <ac:spMkLst>
            <pc:docMk/>
            <pc:sldMk cId="4065345614" sldId="1003"/>
            <ac:spMk id="7" creationId="{C09800D2-E53E-66F5-935C-25290C5AD46E}"/>
          </ac:spMkLst>
        </pc:spChg>
      </pc:sldChg>
      <pc:sldChg chg="addSp modSp">
        <pc:chgData name="Jure Leskovec" userId="c3375773-ce7f-444d-a7c6-e358fb579a72" providerId="ADAL" clId="{226EFB12-6477-CE4C-867E-2381DF08D9F6}" dt="2024-09-25T15:40:08.544" v="38"/>
        <pc:sldMkLst>
          <pc:docMk/>
          <pc:sldMk cId="1009178365" sldId="1008"/>
        </pc:sldMkLst>
        <pc:spChg chg="add mod">
          <ac:chgData name="Jure Leskovec" userId="c3375773-ce7f-444d-a7c6-e358fb579a72" providerId="ADAL" clId="{226EFB12-6477-CE4C-867E-2381DF08D9F6}" dt="2024-09-25T15:40:08.544" v="38"/>
          <ac:spMkLst>
            <pc:docMk/>
            <pc:sldMk cId="1009178365" sldId="1008"/>
            <ac:spMk id="7" creationId="{351D6F9B-507F-5EE3-0F8F-26087AABCB20}"/>
          </ac:spMkLst>
        </pc:spChg>
      </pc:sldChg>
      <pc:sldChg chg="modSp mod">
        <pc:chgData name="Jure Leskovec" userId="c3375773-ce7f-444d-a7c6-e358fb579a72" providerId="ADAL" clId="{226EFB12-6477-CE4C-867E-2381DF08D9F6}" dt="2024-09-25T16:01:20.667" v="241" actId="20577"/>
        <pc:sldMkLst>
          <pc:docMk/>
          <pc:sldMk cId="3605272627" sldId="1383"/>
        </pc:sldMkLst>
        <pc:spChg chg="mod">
          <ac:chgData name="Jure Leskovec" userId="c3375773-ce7f-444d-a7c6-e358fb579a72" providerId="ADAL" clId="{226EFB12-6477-CE4C-867E-2381DF08D9F6}" dt="2024-09-25T15:58:52.800" v="183" actId="20577"/>
          <ac:spMkLst>
            <pc:docMk/>
            <pc:sldMk cId="3605272627" sldId="1383"/>
            <ac:spMk id="12" creationId="{00000000-0000-0000-0000-000000000000}"/>
          </ac:spMkLst>
        </pc:spChg>
        <pc:spChg chg="mod">
          <ac:chgData name="Jure Leskovec" userId="c3375773-ce7f-444d-a7c6-e358fb579a72" providerId="ADAL" clId="{226EFB12-6477-CE4C-867E-2381DF08D9F6}" dt="2024-09-25T16:01:14.903" v="235"/>
          <ac:spMkLst>
            <pc:docMk/>
            <pc:sldMk cId="3605272627" sldId="1383"/>
            <ac:spMk id="27" creationId="{00000000-0000-0000-0000-000000000000}"/>
          </ac:spMkLst>
        </pc:spChg>
        <pc:spChg chg="mod">
          <ac:chgData name="Jure Leskovec" userId="c3375773-ce7f-444d-a7c6-e358fb579a72" providerId="ADAL" clId="{226EFB12-6477-CE4C-867E-2381DF08D9F6}" dt="2024-09-25T16:01:20.667" v="241" actId="20577"/>
          <ac:spMkLst>
            <pc:docMk/>
            <pc:sldMk cId="3605272627" sldId="1383"/>
            <ac:spMk id="28" creationId="{5FBC0B2D-114D-4848-9E9B-942789BE9922}"/>
          </ac:spMkLst>
        </pc:spChg>
        <pc:spChg chg="mod">
          <ac:chgData name="Jure Leskovec" userId="c3375773-ce7f-444d-a7c6-e358fb579a72" providerId="ADAL" clId="{226EFB12-6477-CE4C-867E-2381DF08D9F6}" dt="2024-09-25T16:01:15.335" v="237" actId="20577"/>
          <ac:spMkLst>
            <pc:docMk/>
            <pc:sldMk cId="3605272627" sldId="1383"/>
            <ac:spMk id="34" creationId="{00000000-0000-0000-0000-000000000000}"/>
          </ac:spMkLst>
        </pc:spChg>
        <pc:spChg chg="mod">
          <ac:chgData name="Jure Leskovec" userId="c3375773-ce7f-444d-a7c6-e358fb579a72" providerId="ADAL" clId="{226EFB12-6477-CE4C-867E-2381DF08D9F6}" dt="2024-09-25T16:01:17.670" v="239" actId="20577"/>
          <ac:spMkLst>
            <pc:docMk/>
            <pc:sldMk cId="3605272627" sldId="1383"/>
            <ac:spMk id="37" creationId="{00000000-0000-0000-0000-000000000000}"/>
          </ac:spMkLst>
        </pc:spChg>
      </pc:sldChg>
      <pc:sldChg chg="modSp mod">
        <pc:chgData name="Jure Leskovec" userId="c3375773-ce7f-444d-a7c6-e358fb579a72" providerId="ADAL" clId="{226EFB12-6477-CE4C-867E-2381DF08D9F6}" dt="2024-09-25T16:01:29.308" v="242" actId="113"/>
        <pc:sldMkLst>
          <pc:docMk/>
          <pc:sldMk cId="398527707" sldId="1409"/>
        </pc:sldMkLst>
        <pc:spChg chg="mod">
          <ac:chgData name="Jure Leskovec" userId="c3375773-ce7f-444d-a7c6-e358fb579a72" providerId="ADAL" clId="{226EFB12-6477-CE4C-867E-2381DF08D9F6}" dt="2024-09-25T16:01:29.308" v="242" actId="113"/>
          <ac:spMkLst>
            <pc:docMk/>
            <pc:sldMk cId="398527707" sldId="1409"/>
            <ac:spMk id="3" creationId="{00000000-0000-0000-0000-000000000000}"/>
          </ac:spMkLst>
        </pc:spChg>
        <pc:spChg chg="mod">
          <ac:chgData name="Jure Leskovec" userId="c3375773-ce7f-444d-a7c6-e358fb579a72" providerId="ADAL" clId="{226EFB12-6477-CE4C-867E-2381DF08D9F6}" dt="2024-09-25T15:57:48.337" v="131" actId="20577"/>
          <ac:spMkLst>
            <pc:docMk/>
            <pc:sldMk cId="398527707" sldId="1409"/>
            <ac:spMk id="7" creationId="{00000000-0000-0000-0000-000000000000}"/>
          </ac:spMkLst>
        </pc:spChg>
        <pc:spChg chg="mod">
          <ac:chgData name="Jure Leskovec" userId="c3375773-ce7f-444d-a7c6-e358fb579a72" providerId="ADAL" clId="{226EFB12-6477-CE4C-867E-2381DF08D9F6}" dt="2024-09-25T15:57:54.833" v="132" actId="20577"/>
          <ac:spMkLst>
            <pc:docMk/>
            <pc:sldMk cId="398527707" sldId="1409"/>
            <ac:spMk id="12" creationId="{00000000-0000-0000-0000-000000000000}"/>
          </ac:spMkLst>
        </pc:spChg>
        <pc:spChg chg="mod">
          <ac:chgData name="Jure Leskovec" userId="c3375773-ce7f-444d-a7c6-e358fb579a72" providerId="ADAL" clId="{226EFB12-6477-CE4C-867E-2381DF08D9F6}" dt="2024-09-25T15:58:00.942" v="138" actId="20577"/>
          <ac:spMkLst>
            <pc:docMk/>
            <pc:sldMk cId="398527707" sldId="1409"/>
            <ac:spMk id="15" creationId="{00000000-0000-0000-0000-000000000000}"/>
          </ac:spMkLst>
        </pc:spChg>
        <pc:spChg chg="mod">
          <ac:chgData name="Jure Leskovec" userId="c3375773-ce7f-444d-a7c6-e358fb579a72" providerId="ADAL" clId="{226EFB12-6477-CE4C-867E-2381DF08D9F6}" dt="2024-09-25T15:58:42.039" v="181" actId="20577"/>
          <ac:spMkLst>
            <pc:docMk/>
            <pc:sldMk cId="398527707" sldId="1409"/>
            <ac:spMk id="19" creationId="{00000000-0000-0000-0000-000000000000}"/>
          </ac:spMkLst>
        </pc:spChg>
        <pc:spChg chg="mod">
          <ac:chgData name="Jure Leskovec" userId="c3375773-ce7f-444d-a7c6-e358fb579a72" providerId="ADAL" clId="{226EFB12-6477-CE4C-867E-2381DF08D9F6}" dt="2024-09-25T15:58:30.101" v="150" actId="20577"/>
          <ac:spMkLst>
            <pc:docMk/>
            <pc:sldMk cId="398527707" sldId="1409"/>
            <ac:spMk id="22" creationId="{00000000-0000-0000-0000-000000000000}"/>
          </ac:spMkLst>
        </pc:spChg>
        <pc:spChg chg="mod">
          <ac:chgData name="Jure Leskovec" userId="c3375773-ce7f-444d-a7c6-e358fb579a72" providerId="ADAL" clId="{226EFB12-6477-CE4C-867E-2381DF08D9F6}" dt="2024-09-25T15:58:37.275" v="166" actId="20577"/>
          <ac:spMkLst>
            <pc:docMk/>
            <pc:sldMk cId="398527707" sldId="1409"/>
            <ac:spMk id="24" creationId="{00000000-0000-0000-0000-000000000000}"/>
          </ac:spMkLst>
        </pc:spChg>
      </pc:sldChg>
      <pc:sldChg chg="modSp mod">
        <pc:chgData name="Jure Leskovec" userId="c3375773-ce7f-444d-a7c6-e358fb579a72" providerId="ADAL" clId="{226EFB12-6477-CE4C-867E-2381DF08D9F6}" dt="2024-09-25T16:02:13.687" v="267" actId="6549"/>
        <pc:sldMkLst>
          <pc:docMk/>
          <pc:sldMk cId="456336844" sldId="1410"/>
        </pc:sldMkLst>
        <pc:spChg chg="mod">
          <ac:chgData name="Jure Leskovec" userId="c3375773-ce7f-444d-a7c6-e358fb579a72" providerId="ADAL" clId="{226EFB12-6477-CE4C-867E-2381DF08D9F6}" dt="2024-09-25T16:00:05.807" v="206" actId="20577"/>
          <ac:spMkLst>
            <pc:docMk/>
            <pc:sldMk cId="456336844" sldId="1410"/>
            <ac:spMk id="12" creationId="{00000000-0000-0000-0000-000000000000}"/>
          </ac:spMkLst>
        </pc:spChg>
        <pc:spChg chg="mod">
          <ac:chgData name="Jure Leskovec" userId="c3375773-ce7f-444d-a7c6-e358fb579a72" providerId="ADAL" clId="{226EFB12-6477-CE4C-867E-2381DF08D9F6}" dt="2024-09-25T16:01:46.706" v="247" actId="20577"/>
          <ac:spMkLst>
            <pc:docMk/>
            <pc:sldMk cId="456336844" sldId="1410"/>
            <ac:spMk id="30" creationId="{247DED2A-D7F9-1648-9539-6B33325495D5}"/>
          </ac:spMkLst>
        </pc:spChg>
        <pc:spChg chg="mod">
          <ac:chgData name="Jure Leskovec" userId="c3375773-ce7f-444d-a7c6-e358fb579a72" providerId="ADAL" clId="{226EFB12-6477-CE4C-867E-2381DF08D9F6}" dt="2024-09-25T16:02:13.687" v="267" actId="6549"/>
          <ac:spMkLst>
            <pc:docMk/>
            <pc:sldMk cId="456336844" sldId="1410"/>
            <ac:spMk id="32" creationId="{00000000-0000-0000-0000-000000000000}"/>
          </ac:spMkLst>
        </pc:spChg>
        <pc:spChg chg="mod">
          <ac:chgData name="Jure Leskovec" userId="c3375773-ce7f-444d-a7c6-e358fb579a72" providerId="ADAL" clId="{226EFB12-6477-CE4C-867E-2381DF08D9F6}" dt="2024-09-25T16:01:55.322" v="251" actId="20577"/>
          <ac:spMkLst>
            <pc:docMk/>
            <pc:sldMk cId="456336844" sldId="1410"/>
            <ac:spMk id="38" creationId="{CE788AD6-849F-3B46-90B3-EE4CD76CDF99}"/>
          </ac:spMkLst>
        </pc:spChg>
        <pc:spChg chg="mod">
          <ac:chgData name="Jure Leskovec" userId="c3375773-ce7f-444d-a7c6-e358fb579a72" providerId="ADAL" clId="{226EFB12-6477-CE4C-867E-2381DF08D9F6}" dt="2024-09-25T16:01:52.800" v="250" actId="20577"/>
          <ac:spMkLst>
            <pc:docMk/>
            <pc:sldMk cId="456336844" sldId="1410"/>
            <ac:spMk id="42" creationId="{00000000-0000-0000-0000-000000000000}"/>
          </ac:spMkLst>
        </pc:spChg>
        <pc:spChg chg="mod">
          <ac:chgData name="Jure Leskovec" userId="c3375773-ce7f-444d-a7c6-e358fb579a72" providerId="ADAL" clId="{226EFB12-6477-CE4C-867E-2381DF08D9F6}" dt="2024-09-25T16:01:57.677" v="253" actId="20577"/>
          <ac:spMkLst>
            <pc:docMk/>
            <pc:sldMk cId="456336844" sldId="1410"/>
            <ac:spMk id="44" creationId="{696D86AA-748F-B441-B7B5-6D34DB9DDA10}"/>
          </ac:spMkLst>
        </pc:spChg>
        <pc:spChg chg="mod">
          <ac:chgData name="Jure Leskovec" userId="c3375773-ce7f-444d-a7c6-e358fb579a72" providerId="ADAL" clId="{226EFB12-6477-CE4C-867E-2381DF08D9F6}" dt="2024-09-25T16:02:00.456" v="255" actId="20577"/>
          <ac:spMkLst>
            <pc:docMk/>
            <pc:sldMk cId="456336844" sldId="1410"/>
            <ac:spMk id="47" creationId="{C6D3716B-E8D3-F043-91B7-9586DBFBC35B}"/>
          </ac:spMkLst>
        </pc:spChg>
        <pc:spChg chg="mod">
          <ac:chgData name="Jure Leskovec" userId="c3375773-ce7f-444d-a7c6-e358fb579a72" providerId="ADAL" clId="{226EFB12-6477-CE4C-867E-2381DF08D9F6}" dt="2024-09-25T16:02:03.227" v="257" actId="20577"/>
          <ac:spMkLst>
            <pc:docMk/>
            <pc:sldMk cId="456336844" sldId="1410"/>
            <ac:spMk id="52" creationId="{0A239BA6-8EC3-D748-AEAD-7913FA272F9C}"/>
          </ac:spMkLst>
        </pc:spChg>
        <pc:spChg chg="mod">
          <ac:chgData name="Jure Leskovec" userId="c3375773-ce7f-444d-a7c6-e358fb579a72" providerId="ADAL" clId="{226EFB12-6477-CE4C-867E-2381DF08D9F6}" dt="2024-09-25T16:01:49.467" v="249" actId="20577"/>
          <ac:spMkLst>
            <pc:docMk/>
            <pc:sldMk cId="456336844" sldId="1410"/>
            <ac:spMk id="56" creationId="{5503F1CB-4D24-E046-95C5-B5956A6B52C6}"/>
          </ac:spMkLst>
        </pc:spChg>
      </pc:sldChg>
      <pc:sldChg chg="modSp mod">
        <pc:chgData name="Jure Leskovec" userId="c3375773-ce7f-444d-a7c6-e358fb579a72" providerId="ADAL" clId="{226EFB12-6477-CE4C-867E-2381DF08D9F6}" dt="2024-09-25T15:44:02.348" v="81" actId="20577"/>
        <pc:sldMkLst>
          <pc:docMk/>
          <pc:sldMk cId="2315449268" sldId="1440"/>
        </pc:sldMkLst>
        <pc:spChg chg="mod">
          <ac:chgData name="Jure Leskovec" userId="c3375773-ce7f-444d-a7c6-e358fb579a72" providerId="ADAL" clId="{226EFB12-6477-CE4C-867E-2381DF08D9F6}" dt="2024-09-25T15:44:02.348" v="81" actId="20577"/>
          <ac:spMkLst>
            <pc:docMk/>
            <pc:sldMk cId="2315449268" sldId="1440"/>
            <ac:spMk id="3" creationId="{00000000-0000-0000-0000-000000000000}"/>
          </ac:spMkLst>
        </pc:spChg>
      </pc:sldChg>
      <pc:sldChg chg="modSp mod">
        <pc:chgData name="Jure Leskovec" userId="c3375773-ce7f-444d-a7c6-e358fb579a72" providerId="ADAL" clId="{226EFB12-6477-CE4C-867E-2381DF08D9F6}" dt="2024-09-25T15:40:27.950" v="43" actId="20577"/>
        <pc:sldMkLst>
          <pc:docMk/>
          <pc:sldMk cId="2300899300" sldId="1459"/>
        </pc:sldMkLst>
        <pc:spChg chg="mod">
          <ac:chgData name="Jure Leskovec" userId="c3375773-ce7f-444d-a7c6-e358fb579a72" providerId="ADAL" clId="{226EFB12-6477-CE4C-867E-2381DF08D9F6}" dt="2024-09-25T15:40:27.950" v="43" actId="20577"/>
          <ac:spMkLst>
            <pc:docMk/>
            <pc:sldMk cId="2300899300" sldId="1459"/>
            <ac:spMk id="117" creationId="{00000000-0000-0000-0000-000000000000}"/>
          </ac:spMkLst>
        </pc:spChg>
      </pc:sldChg>
      <pc:sldChg chg="modSp del mod">
        <pc:chgData name="Jure Leskovec" userId="c3375773-ce7f-444d-a7c6-e358fb579a72" providerId="ADAL" clId="{226EFB12-6477-CE4C-867E-2381DF08D9F6}" dt="2024-09-25T16:05:49.277" v="508" actId="2696"/>
        <pc:sldMkLst>
          <pc:docMk/>
          <pc:sldMk cId="589668075" sldId="1475"/>
        </pc:sldMkLst>
        <pc:spChg chg="mod">
          <ac:chgData name="Jure Leskovec" userId="c3375773-ce7f-444d-a7c6-e358fb579a72" providerId="ADAL" clId="{226EFB12-6477-CE4C-867E-2381DF08D9F6}" dt="2024-09-25T16:05:28.507" v="486" actId="21"/>
          <ac:spMkLst>
            <pc:docMk/>
            <pc:sldMk cId="589668075" sldId="1475"/>
            <ac:spMk id="3" creationId="{9D25E24E-5A9C-994E-89CA-BEF58C11467E}"/>
          </ac:spMkLst>
        </pc:spChg>
      </pc:sldChg>
      <pc:sldChg chg="addSp modSp mod">
        <pc:chgData name="Jure Leskovec" userId="c3375773-ce7f-444d-a7c6-e358fb579a72" providerId="ADAL" clId="{226EFB12-6477-CE4C-867E-2381DF08D9F6}" dt="2024-09-25T15:39:44.927" v="29" actId="20577"/>
        <pc:sldMkLst>
          <pc:docMk/>
          <pc:sldMk cId="567305397" sldId="1479"/>
        </pc:sldMkLst>
        <pc:spChg chg="add mod">
          <ac:chgData name="Jure Leskovec" userId="c3375773-ce7f-444d-a7c6-e358fb579a72" providerId="ADAL" clId="{226EFB12-6477-CE4C-867E-2381DF08D9F6}" dt="2024-09-25T15:39:44.927" v="29" actId="20577"/>
          <ac:spMkLst>
            <pc:docMk/>
            <pc:sldMk cId="567305397" sldId="1479"/>
            <ac:spMk id="7" creationId="{EAF3D027-2719-B14D-ABCC-DCF3F2237D76}"/>
          </ac:spMkLst>
        </pc:spChg>
      </pc:sldChg>
    </pc:docChg>
  </pc:docChgLst>
  <pc:docChgLst>
    <pc:chgData name="Matthew Jin" userId="fff1b255-dd34-4573-9ab0-746c763a9d45" providerId="ADAL" clId="{2B789C67-1665-DE42-AF2E-E6E6A62BCBB9}"/>
    <pc:docChg chg="undo redo custSel modSld">
      <pc:chgData name="Matthew Jin" userId="fff1b255-dd34-4573-9ab0-746c763a9d45" providerId="ADAL" clId="{2B789C67-1665-DE42-AF2E-E6E6A62BCBB9}" dt="2023-09-28T18:54:39.564" v="1089" actId="20577"/>
      <pc:docMkLst>
        <pc:docMk/>
      </pc:docMkLst>
      <pc:sldChg chg="addSp delSp modSp mod">
        <pc:chgData name="Matthew Jin" userId="fff1b255-dd34-4573-9ab0-746c763a9d45" providerId="ADAL" clId="{2B789C67-1665-DE42-AF2E-E6E6A62BCBB9}" dt="2023-09-28T18:54:39.564" v="1089" actId="20577"/>
        <pc:sldMkLst>
          <pc:docMk/>
          <pc:sldMk cId="4065345614" sldId="1003"/>
        </pc:sldMkLst>
        <pc:spChg chg="mod">
          <ac:chgData name="Matthew Jin" userId="fff1b255-dd34-4573-9ab0-746c763a9d45" providerId="ADAL" clId="{2B789C67-1665-DE42-AF2E-E6E6A62BCBB9}" dt="2023-09-28T18:54:39.564" v="1089" actId="20577"/>
          <ac:spMkLst>
            <pc:docMk/>
            <pc:sldMk cId="4065345614" sldId="1003"/>
            <ac:spMk id="3" creationId="{8018805D-D37D-6B48-8CBE-F4DE74BA4CAF}"/>
          </ac:spMkLst>
        </pc:spChg>
        <pc:spChg chg="add del mod">
          <ac:chgData name="Matthew Jin" userId="fff1b255-dd34-4573-9ab0-746c763a9d45" providerId="ADAL" clId="{2B789C67-1665-DE42-AF2E-E6E6A62BCBB9}" dt="2023-09-27T22:40:58.688" v="79" actId="478"/>
          <ac:spMkLst>
            <pc:docMk/>
            <pc:sldMk cId="4065345614" sldId="1003"/>
            <ac:spMk id="7" creationId="{CDF516A5-DF98-2B5C-8555-1FEA67695EF6}"/>
          </ac:spMkLst>
        </pc:spChg>
      </pc:sldChg>
      <pc:sldChg chg="addSp delSp modSp mod">
        <pc:chgData name="Matthew Jin" userId="fff1b255-dd34-4573-9ab0-746c763a9d45" providerId="ADAL" clId="{2B789C67-1665-DE42-AF2E-E6E6A62BCBB9}" dt="2023-09-28T00:28:11.476" v="983" actId="20577"/>
        <pc:sldMkLst>
          <pc:docMk/>
          <pc:sldMk cId="1009178365" sldId="1008"/>
        </pc:sldMkLst>
        <pc:spChg chg="mod">
          <ac:chgData name="Matthew Jin" userId="fff1b255-dd34-4573-9ab0-746c763a9d45" providerId="ADAL" clId="{2B789C67-1665-DE42-AF2E-E6E6A62BCBB9}" dt="2023-09-28T00:28:11.476" v="983" actId="20577"/>
          <ac:spMkLst>
            <pc:docMk/>
            <pc:sldMk cId="1009178365" sldId="1008"/>
            <ac:spMk id="3" creationId="{8018805D-D37D-6B48-8CBE-F4DE74BA4CAF}"/>
          </ac:spMkLst>
        </pc:spChg>
        <pc:spChg chg="add del">
          <ac:chgData name="Matthew Jin" userId="fff1b255-dd34-4573-9ab0-746c763a9d45" providerId="ADAL" clId="{2B789C67-1665-DE42-AF2E-E6E6A62BCBB9}" dt="2023-09-27T22:40:58.772" v="80" actId="478"/>
          <ac:spMkLst>
            <pc:docMk/>
            <pc:sldMk cId="1009178365" sldId="1008"/>
            <ac:spMk id="8" creationId="{45FCD742-385B-6F7D-D13E-73BE812011A8}"/>
          </ac:spMkLst>
        </pc:spChg>
      </pc:sldChg>
      <pc:sldChg chg="addSp delSp modSp mod">
        <pc:chgData name="Matthew Jin" userId="fff1b255-dd34-4573-9ab0-746c763a9d45" providerId="ADAL" clId="{2B789C67-1665-DE42-AF2E-E6E6A62BCBB9}" dt="2023-09-28T00:28:56.432" v="1085" actId="20577"/>
        <pc:sldMkLst>
          <pc:docMk/>
          <pc:sldMk cId="567305397" sldId="1479"/>
        </pc:sldMkLst>
        <pc:spChg chg="mod">
          <ac:chgData name="Matthew Jin" userId="fff1b255-dd34-4573-9ab0-746c763a9d45" providerId="ADAL" clId="{2B789C67-1665-DE42-AF2E-E6E6A62BCBB9}" dt="2023-09-28T00:28:56.432" v="1085" actId="20577"/>
          <ac:spMkLst>
            <pc:docMk/>
            <pc:sldMk cId="567305397" sldId="1479"/>
            <ac:spMk id="3" creationId="{74AFD1C3-F5D0-5058-81E6-D63766B94E38}"/>
          </ac:spMkLst>
        </pc:spChg>
        <pc:spChg chg="del">
          <ac:chgData name="Matthew Jin" userId="fff1b255-dd34-4573-9ab0-746c763a9d45" providerId="ADAL" clId="{2B789C67-1665-DE42-AF2E-E6E6A62BCBB9}" dt="2023-09-27T22:43:55.722" v="128" actId="478"/>
          <ac:spMkLst>
            <pc:docMk/>
            <pc:sldMk cId="567305397" sldId="1479"/>
            <ac:spMk id="7" creationId="{F38BCB05-8279-DD4F-361A-26264E10B599}"/>
          </ac:spMkLst>
        </pc:spChg>
        <pc:spChg chg="add del mod">
          <ac:chgData name="Matthew Jin" userId="fff1b255-dd34-4573-9ab0-746c763a9d45" providerId="ADAL" clId="{2B789C67-1665-DE42-AF2E-E6E6A62BCBB9}" dt="2023-09-27T22:40:59.108" v="84" actId="478"/>
          <ac:spMkLst>
            <pc:docMk/>
            <pc:sldMk cId="567305397" sldId="1479"/>
            <ac:spMk id="8" creationId="{AA37A185-C362-3A93-603C-929A444A3397}"/>
          </ac:spMkLst>
        </pc:spChg>
      </pc:sldChg>
    </pc:docChg>
  </pc:docChgLst>
  <pc:docChgLst>
    <pc:chgData name="Jure Leskovec" userId="S::jure@stanford.edu::c3375773-ce7f-444d-a7c6-e358fb579a72" providerId="AD" clId="Web-{597F01AD-B6F3-4280-4915-616684741763}"/>
    <pc:docChg chg="modSld">
      <pc:chgData name="Jure Leskovec" userId="S::jure@stanford.edu::c3375773-ce7f-444d-a7c6-e358fb579a72" providerId="AD" clId="Web-{597F01AD-B6F3-4280-4915-616684741763}" dt="2024-09-12T05:20:59.037" v="4"/>
      <pc:docMkLst>
        <pc:docMk/>
      </pc:docMkLst>
      <pc:sldChg chg="addSp delSp">
        <pc:chgData name="Jure Leskovec" userId="S::jure@stanford.edu::c3375773-ce7f-444d-a7c6-e358fb579a72" providerId="AD" clId="Web-{597F01AD-B6F3-4280-4915-616684741763}" dt="2024-09-12T05:20:53.255" v="3"/>
        <pc:sldMkLst>
          <pc:docMk/>
          <pc:sldMk cId="4065345614" sldId="1003"/>
        </pc:sldMkLst>
        <pc:spChg chg="add">
          <ac:chgData name="Jure Leskovec" userId="S::jure@stanford.edu::c3375773-ce7f-444d-a7c6-e358fb579a72" providerId="AD" clId="Web-{597F01AD-B6F3-4280-4915-616684741763}" dt="2024-09-12T05:20:50.458" v="1"/>
          <ac:spMkLst>
            <pc:docMk/>
            <pc:sldMk cId="4065345614" sldId="1003"/>
            <ac:spMk id="7" creationId="{EEB190AA-5B4D-B0F8-EE5A-161238EB0702}"/>
          </ac:spMkLst>
        </pc:spChg>
        <pc:spChg chg="add del">
          <ac:chgData name="Jure Leskovec" userId="S::jure@stanford.edu::c3375773-ce7f-444d-a7c6-e358fb579a72" providerId="AD" clId="Web-{597F01AD-B6F3-4280-4915-616684741763}" dt="2024-09-12T05:20:53.255" v="3"/>
          <ac:spMkLst>
            <pc:docMk/>
            <pc:sldMk cId="4065345614" sldId="1003"/>
            <ac:spMk id="8" creationId="{EEB190AA-5B4D-B0F8-EE5A-161238EB0702}"/>
          </ac:spMkLst>
        </pc:spChg>
      </pc:sldChg>
      <pc:sldChg chg="addSp">
        <pc:chgData name="Jure Leskovec" userId="S::jure@stanford.edu::c3375773-ce7f-444d-a7c6-e358fb579a72" providerId="AD" clId="Web-{597F01AD-B6F3-4280-4915-616684741763}" dt="2024-09-12T05:20:59.037" v="4"/>
        <pc:sldMkLst>
          <pc:docMk/>
          <pc:sldMk cId="1009178365" sldId="1008"/>
        </pc:sldMkLst>
        <pc:spChg chg="add">
          <ac:chgData name="Jure Leskovec" userId="S::jure@stanford.edu::c3375773-ce7f-444d-a7c6-e358fb579a72" providerId="AD" clId="Web-{597F01AD-B6F3-4280-4915-616684741763}" dt="2024-09-12T05:20:59.037" v="4"/>
          <ac:spMkLst>
            <pc:docMk/>
            <pc:sldMk cId="1009178365" sldId="1008"/>
            <ac:spMk id="7" creationId="{EEB190AA-5B4D-B0F8-EE5A-161238EB0702}"/>
          </ac:spMkLst>
        </pc:spChg>
      </pc:sldChg>
      <pc:sldChg chg="addSp">
        <pc:chgData name="Jure Leskovec" userId="S::jure@stanford.edu::c3375773-ce7f-444d-a7c6-e358fb579a72" providerId="AD" clId="Web-{597F01AD-B6F3-4280-4915-616684741763}" dt="2024-09-12T05:20:44.801" v="0"/>
        <pc:sldMkLst>
          <pc:docMk/>
          <pc:sldMk cId="567305397" sldId="1479"/>
        </pc:sldMkLst>
        <pc:spChg chg="add">
          <ac:chgData name="Jure Leskovec" userId="S::jure@stanford.edu::c3375773-ce7f-444d-a7c6-e358fb579a72" providerId="AD" clId="Web-{597F01AD-B6F3-4280-4915-616684741763}" dt="2024-09-12T05:20:44.801" v="0"/>
          <ac:spMkLst>
            <pc:docMk/>
            <pc:sldMk cId="567305397" sldId="1479"/>
            <ac:spMk id="7" creationId="{EEB190AA-5B4D-B0F8-EE5A-161238EB0702}"/>
          </ac:spMkLst>
        </pc:spChg>
      </pc:sldChg>
    </pc:docChg>
  </pc:docChgLst>
  <pc:docChgLst>
    <pc:chgData name="Josh Singh" userId="S::jsingh5@stanford.edu::906e138b-41b6-4748-9ec6-d963ebc43888" providerId="AD" clId="Web-{B4AC72B7-BEAF-62D6-32BB-C08C49089F63}"/>
    <pc:docChg chg="modSld">
      <pc:chgData name="Josh Singh" userId="S::jsingh5@stanford.edu::906e138b-41b6-4748-9ec6-d963ebc43888" providerId="AD" clId="Web-{B4AC72B7-BEAF-62D6-32BB-C08C49089F63}" dt="2024-09-25T08:46:34.565" v="74" actId="20577"/>
      <pc:docMkLst>
        <pc:docMk/>
      </pc:docMkLst>
      <pc:sldChg chg="modSp">
        <pc:chgData name="Josh Singh" userId="S::jsingh5@stanford.edu::906e138b-41b6-4748-9ec6-d963ebc43888" providerId="AD" clId="Web-{B4AC72B7-BEAF-62D6-32BB-C08C49089F63}" dt="2024-09-25T08:37:45.031" v="71" actId="1076"/>
        <pc:sldMkLst>
          <pc:docMk/>
          <pc:sldMk cId="1471544377" sldId="870"/>
        </pc:sldMkLst>
        <pc:spChg chg="mod">
          <ac:chgData name="Josh Singh" userId="S::jsingh5@stanford.edu::906e138b-41b6-4748-9ec6-d963ebc43888" providerId="AD" clId="Web-{B4AC72B7-BEAF-62D6-32BB-C08C49089F63}" dt="2024-09-25T08:37:45.031" v="71" actId="1076"/>
          <ac:spMkLst>
            <pc:docMk/>
            <pc:sldMk cId="1471544377" sldId="870"/>
            <ac:spMk id="3" creationId="{00000000-0000-0000-0000-000000000000}"/>
          </ac:spMkLst>
        </pc:spChg>
      </pc:sldChg>
      <pc:sldChg chg="delSp modSp">
        <pc:chgData name="Josh Singh" userId="S::jsingh5@stanford.edu::906e138b-41b6-4748-9ec6-d963ebc43888" providerId="AD" clId="Web-{B4AC72B7-BEAF-62D6-32BB-C08C49089F63}" dt="2024-09-25T08:31:54.987" v="66" actId="20577"/>
        <pc:sldMkLst>
          <pc:docMk/>
          <pc:sldMk cId="4065345614" sldId="1003"/>
        </pc:sldMkLst>
        <pc:spChg chg="mod">
          <ac:chgData name="Josh Singh" userId="S::jsingh5@stanford.edu::906e138b-41b6-4748-9ec6-d963ebc43888" providerId="AD" clId="Web-{B4AC72B7-BEAF-62D6-32BB-C08C49089F63}" dt="2024-09-25T08:31:54.987" v="66" actId="20577"/>
          <ac:spMkLst>
            <pc:docMk/>
            <pc:sldMk cId="4065345614" sldId="1003"/>
            <ac:spMk id="3" creationId="{8018805D-D37D-6B48-8CBE-F4DE74BA4CAF}"/>
          </ac:spMkLst>
        </pc:spChg>
        <pc:spChg chg="del">
          <ac:chgData name="Josh Singh" userId="S::jsingh5@stanford.edu::906e138b-41b6-4748-9ec6-d963ebc43888" providerId="AD" clId="Web-{B4AC72B7-BEAF-62D6-32BB-C08C49089F63}" dt="2024-09-25T08:30:45.703" v="60"/>
          <ac:spMkLst>
            <pc:docMk/>
            <pc:sldMk cId="4065345614" sldId="1003"/>
            <ac:spMk id="7" creationId="{EEB190AA-5B4D-B0F8-EE5A-161238EB0702}"/>
          </ac:spMkLst>
        </pc:spChg>
      </pc:sldChg>
      <pc:sldChg chg="delSp modSp">
        <pc:chgData name="Josh Singh" userId="S::jsingh5@stanford.edu::906e138b-41b6-4748-9ec6-d963ebc43888" providerId="AD" clId="Web-{B4AC72B7-BEAF-62D6-32BB-C08C49089F63}" dt="2024-09-25T08:32:10.628" v="70" actId="20577"/>
        <pc:sldMkLst>
          <pc:docMk/>
          <pc:sldMk cId="1009178365" sldId="1008"/>
        </pc:sldMkLst>
        <pc:spChg chg="mod">
          <ac:chgData name="Josh Singh" userId="S::jsingh5@stanford.edu::906e138b-41b6-4748-9ec6-d963ebc43888" providerId="AD" clId="Web-{B4AC72B7-BEAF-62D6-32BB-C08C49089F63}" dt="2024-09-25T08:32:10.628" v="70" actId="20577"/>
          <ac:spMkLst>
            <pc:docMk/>
            <pc:sldMk cId="1009178365" sldId="1008"/>
            <ac:spMk id="3" creationId="{8018805D-D37D-6B48-8CBE-F4DE74BA4CAF}"/>
          </ac:spMkLst>
        </pc:spChg>
        <pc:spChg chg="del">
          <ac:chgData name="Josh Singh" userId="S::jsingh5@stanford.edu::906e138b-41b6-4748-9ec6-d963ebc43888" providerId="AD" clId="Web-{B4AC72B7-BEAF-62D6-32BB-C08C49089F63}" dt="2024-09-25T08:32:03.659" v="67"/>
          <ac:spMkLst>
            <pc:docMk/>
            <pc:sldMk cId="1009178365" sldId="1008"/>
            <ac:spMk id="7" creationId="{EEB190AA-5B4D-B0F8-EE5A-161238EB0702}"/>
          </ac:spMkLst>
        </pc:spChg>
      </pc:sldChg>
      <pc:sldChg chg="modSp">
        <pc:chgData name="Josh Singh" userId="S::jsingh5@stanford.edu::906e138b-41b6-4748-9ec6-d963ebc43888" providerId="AD" clId="Web-{B4AC72B7-BEAF-62D6-32BB-C08C49089F63}" dt="2024-09-25T08:46:34.565" v="74" actId="20577"/>
        <pc:sldMkLst>
          <pc:docMk/>
          <pc:sldMk cId="3753632596" sldId="1448"/>
        </pc:sldMkLst>
        <pc:spChg chg="mod">
          <ac:chgData name="Josh Singh" userId="S::jsingh5@stanford.edu::906e138b-41b6-4748-9ec6-d963ebc43888" providerId="AD" clId="Web-{B4AC72B7-BEAF-62D6-32BB-C08C49089F63}" dt="2024-09-25T08:46:34.565" v="74" actId="20577"/>
          <ac:spMkLst>
            <pc:docMk/>
            <pc:sldMk cId="3753632596" sldId="1448"/>
            <ac:spMk id="3" creationId="{9F750387-49C8-854C-BE72-64682E91C16C}"/>
          </ac:spMkLst>
        </pc:spChg>
      </pc:sldChg>
      <pc:sldChg chg="delSp modSp">
        <pc:chgData name="Josh Singh" userId="S::jsingh5@stanford.edu::906e138b-41b6-4748-9ec6-d963ebc43888" providerId="AD" clId="Web-{B4AC72B7-BEAF-62D6-32BB-C08C49089F63}" dt="2024-09-25T08:30:38.125" v="59" actId="20577"/>
        <pc:sldMkLst>
          <pc:docMk/>
          <pc:sldMk cId="567305397" sldId="1479"/>
        </pc:sldMkLst>
        <pc:spChg chg="mod">
          <ac:chgData name="Josh Singh" userId="S::jsingh5@stanford.edu::906e138b-41b6-4748-9ec6-d963ebc43888" providerId="AD" clId="Web-{B4AC72B7-BEAF-62D6-32BB-C08C49089F63}" dt="2024-09-25T08:30:38.125" v="59" actId="20577"/>
          <ac:spMkLst>
            <pc:docMk/>
            <pc:sldMk cId="567305397" sldId="1479"/>
            <ac:spMk id="3" creationId="{74AFD1C3-F5D0-5058-81E6-D63766B94E38}"/>
          </ac:spMkLst>
        </pc:spChg>
        <pc:spChg chg="del">
          <ac:chgData name="Josh Singh" userId="S::jsingh5@stanford.edu::906e138b-41b6-4748-9ec6-d963ebc43888" providerId="AD" clId="Web-{B4AC72B7-BEAF-62D6-32BB-C08C49089F63}" dt="2024-09-25T08:27:40.806" v="0"/>
          <ac:spMkLst>
            <pc:docMk/>
            <pc:sldMk cId="567305397" sldId="1479"/>
            <ac:spMk id="7" creationId="{EEB190AA-5B4D-B0F8-EE5A-161238EB0702}"/>
          </ac:spMkLst>
        </pc:spChg>
      </pc:sldChg>
    </pc:docChg>
  </pc:docChgLst>
  <pc:docChgLst>
    <pc:chgData name="Jure Leskovec" userId="c3375773-ce7f-444d-a7c6-e358fb579a72" providerId="ADAL" clId="{5E148EF2-CE8D-9D44-A29A-B491AF0A13B3}"/>
    <pc:docChg chg="undo redo custSel modSld">
      <pc:chgData name="Jure Leskovec" userId="c3375773-ce7f-444d-a7c6-e358fb579a72" providerId="ADAL" clId="{5E148EF2-CE8D-9D44-A29A-B491AF0A13B3}" dt="2023-09-25T21:50:04.690" v="20" actId="20577"/>
      <pc:docMkLst>
        <pc:docMk/>
      </pc:docMkLst>
      <pc:sldChg chg="addSp delSp modSp mod">
        <pc:chgData name="Jure Leskovec" userId="c3375773-ce7f-444d-a7c6-e358fb579a72" providerId="ADAL" clId="{5E148EF2-CE8D-9D44-A29A-B491AF0A13B3}" dt="2023-09-25T21:50:04.690" v="20" actId="20577"/>
        <pc:sldMkLst>
          <pc:docMk/>
          <pc:sldMk cId="1398170861" sldId="909"/>
        </pc:sldMkLst>
        <pc:spChg chg="mod">
          <ac:chgData name="Jure Leskovec" userId="c3375773-ce7f-444d-a7c6-e358fb579a72" providerId="ADAL" clId="{5E148EF2-CE8D-9D44-A29A-B491AF0A13B3}" dt="2023-09-25T21:45:30.493" v="11" actId="20577"/>
          <ac:spMkLst>
            <pc:docMk/>
            <pc:sldMk cId="1398170861" sldId="909"/>
            <ac:spMk id="3" creationId="{41BF4481-F900-D94F-B561-8BDA97604BB9}"/>
          </ac:spMkLst>
        </pc:spChg>
        <pc:spChg chg="mod">
          <ac:chgData name="Jure Leskovec" userId="c3375773-ce7f-444d-a7c6-e358fb579a72" providerId="ADAL" clId="{5E148EF2-CE8D-9D44-A29A-B491AF0A13B3}" dt="2023-09-25T21:50:04.690" v="20" actId="20577"/>
          <ac:spMkLst>
            <pc:docMk/>
            <pc:sldMk cId="1398170861" sldId="909"/>
            <ac:spMk id="8" creationId="{9604E6EE-FD8E-0641-AD2C-233DA53CC59E}"/>
          </ac:spMkLst>
        </pc:spChg>
        <pc:spChg chg="add del mod">
          <ac:chgData name="Jure Leskovec" userId="c3375773-ce7f-444d-a7c6-e358fb579a72" providerId="ADAL" clId="{5E148EF2-CE8D-9D44-A29A-B491AF0A13B3}" dt="2023-09-25T21:50:02.938" v="19" actId="478"/>
          <ac:spMkLst>
            <pc:docMk/>
            <pc:sldMk cId="1398170861" sldId="909"/>
            <ac:spMk id="9" creationId="{4DE17657-0CA4-2292-C6B2-DB9886614F0D}"/>
          </ac:spMkLst>
        </pc:spChg>
      </pc:sldChg>
    </pc:docChg>
  </pc:docChgLst>
  <pc:docChgLst>
    <pc:chgData name="Josh Singh" userId="S::jsingh5@stanford.edu::906e138b-41b6-4748-9ec6-d963ebc43888" providerId="AD" clId="Web-{A7D51F81-A092-5D32-F254-8AF55D9146FA}"/>
    <pc:docChg chg="delSld modSld">
      <pc:chgData name="Josh Singh" userId="S::jsingh5@stanford.edu::906e138b-41b6-4748-9ec6-d963ebc43888" providerId="AD" clId="Web-{A7D51F81-A092-5D32-F254-8AF55D9146FA}" dt="2024-09-26T05:19:13.393" v="2"/>
      <pc:docMkLst>
        <pc:docMk/>
      </pc:docMkLst>
      <pc:sldChg chg="delSp">
        <pc:chgData name="Josh Singh" userId="S::jsingh5@stanford.edu::906e138b-41b6-4748-9ec6-d963ebc43888" providerId="AD" clId="Web-{A7D51F81-A092-5D32-F254-8AF55D9146FA}" dt="2024-09-26T05:19:11.143" v="1"/>
        <pc:sldMkLst>
          <pc:docMk/>
          <pc:sldMk cId="4065345614" sldId="1003"/>
        </pc:sldMkLst>
        <pc:spChg chg="del">
          <ac:chgData name="Josh Singh" userId="S::jsingh5@stanford.edu::906e138b-41b6-4748-9ec6-d963ebc43888" providerId="AD" clId="Web-{A7D51F81-A092-5D32-F254-8AF55D9146FA}" dt="2024-09-26T05:19:11.143" v="1"/>
          <ac:spMkLst>
            <pc:docMk/>
            <pc:sldMk cId="4065345614" sldId="1003"/>
            <ac:spMk id="7" creationId="{C09800D2-E53E-66F5-935C-25290C5AD46E}"/>
          </ac:spMkLst>
        </pc:spChg>
      </pc:sldChg>
      <pc:sldChg chg="delSp">
        <pc:chgData name="Josh Singh" userId="S::jsingh5@stanford.edu::906e138b-41b6-4748-9ec6-d963ebc43888" providerId="AD" clId="Web-{A7D51F81-A092-5D32-F254-8AF55D9146FA}" dt="2024-09-26T05:19:13.393" v="2"/>
        <pc:sldMkLst>
          <pc:docMk/>
          <pc:sldMk cId="1009178365" sldId="1008"/>
        </pc:sldMkLst>
        <pc:spChg chg="del">
          <ac:chgData name="Josh Singh" userId="S::jsingh5@stanford.edu::906e138b-41b6-4748-9ec6-d963ebc43888" providerId="AD" clId="Web-{A7D51F81-A092-5D32-F254-8AF55D9146FA}" dt="2024-09-26T05:19:13.393" v="2"/>
          <ac:spMkLst>
            <pc:docMk/>
            <pc:sldMk cId="1009178365" sldId="1008"/>
            <ac:spMk id="7" creationId="{351D6F9B-507F-5EE3-0F8F-26087AABCB20}"/>
          </ac:spMkLst>
        </pc:spChg>
      </pc:sldChg>
      <pc:sldChg chg="del">
        <pc:chgData name="Josh Singh" userId="S::jsingh5@stanford.edu::906e138b-41b6-4748-9ec6-d963ebc43888" providerId="AD" clId="Web-{A7D51F81-A092-5D32-F254-8AF55D9146FA}" dt="2024-09-26T05:19:09.549" v="0"/>
        <pc:sldMkLst>
          <pc:docMk/>
          <pc:sldMk cId="567305397" sldId="1479"/>
        </pc:sldMkLst>
      </pc:sldChg>
    </pc:docChg>
  </pc:docChgLst>
  <pc:docChgLst>
    <pc:chgData name="Jure Leskovec" userId="c3375773-ce7f-444d-a7c6-e358fb579a72" providerId="ADAL" clId="{D32BF869-7979-3749-A431-1456AAB1FEA8}"/>
    <pc:docChg chg="undo custSel modSld">
      <pc:chgData name="Jure Leskovec" userId="c3375773-ce7f-444d-a7c6-e358fb579a72" providerId="ADAL" clId="{D32BF869-7979-3749-A431-1456AAB1FEA8}" dt="2021-09-28T03:56:24.812" v="877" actId="113"/>
      <pc:docMkLst>
        <pc:docMk/>
      </pc:docMkLst>
      <pc:sldChg chg="modSp">
        <pc:chgData name="Jure Leskovec" userId="c3375773-ce7f-444d-a7c6-e358fb579a72" providerId="ADAL" clId="{D32BF869-7979-3749-A431-1456AAB1FEA8}" dt="2021-09-28T03:05:34.905" v="35" actId="207"/>
        <pc:sldMkLst>
          <pc:docMk/>
          <pc:sldMk cId="1231995832" sldId="263"/>
        </pc:sldMkLst>
        <pc:spChg chg="mod">
          <ac:chgData name="Jure Leskovec" userId="c3375773-ce7f-444d-a7c6-e358fb579a72" providerId="ADAL" clId="{D32BF869-7979-3749-A431-1456AAB1FEA8}" dt="2021-09-28T03:05:34.905" v="35" actId="207"/>
          <ac:spMkLst>
            <pc:docMk/>
            <pc:sldMk cId="1231995832" sldId="263"/>
            <ac:spMk id="3" creationId="{00000000-0000-0000-0000-000000000000}"/>
          </ac:spMkLst>
        </pc:spChg>
      </pc:sldChg>
      <pc:sldChg chg="modSp">
        <pc:chgData name="Jure Leskovec" userId="c3375773-ce7f-444d-a7c6-e358fb579a72" providerId="ADAL" clId="{D32BF869-7979-3749-A431-1456AAB1FEA8}" dt="2021-09-28T03:48:01.702" v="597" actId="20577"/>
        <pc:sldMkLst>
          <pc:docMk/>
          <pc:sldMk cId="1663106656" sldId="304"/>
        </pc:sldMkLst>
        <pc:spChg chg="mod">
          <ac:chgData name="Jure Leskovec" userId="c3375773-ce7f-444d-a7c6-e358fb579a72" providerId="ADAL" clId="{D32BF869-7979-3749-A431-1456AAB1FEA8}" dt="2021-09-28T03:48:01.702" v="597" actId="20577"/>
          <ac:spMkLst>
            <pc:docMk/>
            <pc:sldMk cId="1663106656" sldId="304"/>
            <ac:spMk id="3" creationId="{00000000-0000-0000-0000-000000000000}"/>
          </ac:spMkLst>
        </pc:spChg>
      </pc:sldChg>
      <pc:sldChg chg="modSp mod">
        <pc:chgData name="Jure Leskovec" userId="c3375773-ce7f-444d-a7c6-e358fb579a72" providerId="ADAL" clId="{D32BF869-7979-3749-A431-1456AAB1FEA8}" dt="2021-09-28T02:58:32.805" v="0" actId="20577"/>
        <pc:sldMkLst>
          <pc:docMk/>
          <pc:sldMk cId="387955613" sldId="306"/>
        </pc:sldMkLst>
        <pc:spChg chg="mod">
          <ac:chgData name="Jure Leskovec" userId="c3375773-ce7f-444d-a7c6-e358fb579a72" providerId="ADAL" clId="{D32BF869-7979-3749-A431-1456AAB1FEA8}" dt="2021-09-28T02:58:32.805" v="0" actId="20577"/>
          <ac:spMkLst>
            <pc:docMk/>
            <pc:sldMk cId="387955613" sldId="306"/>
            <ac:spMk id="3" creationId="{00000000-0000-0000-0000-000000000000}"/>
          </ac:spMkLst>
        </pc:spChg>
      </pc:sldChg>
      <pc:sldChg chg="modSp">
        <pc:chgData name="Jure Leskovec" userId="c3375773-ce7f-444d-a7c6-e358fb579a72" providerId="ADAL" clId="{D32BF869-7979-3749-A431-1456AAB1FEA8}" dt="2021-09-28T03:05:14.213" v="32" actId="113"/>
        <pc:sldMkLst>
          <pc:docMk/>
          <pc:sldMk cId="2153148757" sldId="850"/>
        </pc:sldMkLst>
        <pc:spChg chg="mod">
          <ac:chgData name="Jure Leskovec" userId="c3375773-ce7f-444d-a7c6-e358fb579a72" providerId="ADAL" clId="{D32BF869-7979-3749-A431-1456AAB1FEA8}" dt="2021-09-28T03:05:14.213" v="32" actId="113"/>
          <ac:spMkLst>
            <pc:docMk/>
            <pc:sldMk cId="2153148757" sldId="850"/>
            <ac:spMk id="6" creationId="{00000000-0000-0000-0000-000000000000}"/>
          </ac:spMkLst>
        </pc:spChg>
      </pc:sldChg>
      <pc:sldChg chg="modSp mod">
        <pc:chgData name="Jure Leskovec" userId="c3375773-ce7f-444d-a7c6-e358fb579a72" providerId="ADAL" clId="{D32BF869-7979-3749-A431-1456AAB1FEA8}" dt="2021-09-28T03:04:59.604" v="26" actId="1036"/>
        <pc:sldMkLst>
          <pc:docMk/>
          <pc:sldMk cId="3416579267" sldId="861"/>
        </pc:sldMkLst>
        <pc:spChg chg="mod">
          <ac:chgData name="Jure Leskovec" userId="c3375773-ce7f-444d-a7c6-e358fb579a72" providerId="ADAL" clId="{D32BF869-7979-3749-A431-1456AAB1FEA8}" dt="2021-09-28T03:04:59.604" v="26" actId="1036"/>
          <ac:spMkLst>
            <pc:docMk/>
            <pc:sldMk cId="3416579267" sldId="861"/>
            <ac:spMk id="6" creationId="{2E068A22-63E4-1440-A16F-165180ED4876}"/>
          </ac:spMkLst>
        </pc:spChg>
      </pc:sldChg>
      <pc:sldChg chg="modSp">
        <pc:chgData name="Jure Leskovec" userId="c3375773-ce7f-444d-a7c6-e358fb579a72" providerId="ADAL" clId="{D32BF869-7979-3749-A431-1456AAB1FEA8}" dt="2021-09-28T03:48:10.602" v="600" actId="20577"/>
        <pc:sldMkLst>
          <pc:docMk/>
          <pc:sldMk cId="1471544377" sldId="870"/>
        </pc:sldMkLst>
        <pc:spChg chg="mod">
          <ac:chgData name="Jure Leskovec" userId="c3375773-ce7f-444d-a7c6-e358fb579a72" providerId="ADAL" clId="{D32BF869-7979-3749-A431-1456AAB1FEA8}" dt="2021-09-28T03:48:10.602" v="600" actId="20577"/>
          <ac:spMkLst>
            <pc:docMk/>
            <pc:sldMk cId="1471544377" sldId="870"/>
            <ac:spMk id="3" creationId="{00000000-0000-0000-0000-000000000000}"/>
          </ac:spMkLst>
        </pc:spChg>
      </pc:sldChg>
      <pc:sldChg chg="modSp">
        <pc:chgData name="Jure Leskovec" userId="c3375773-ce7f-444d-a7c6-e358fb579a72" providerId="ADAL" clId="{D32BF869-7979-3749-A431-1456AAB1FEA8}" dt="2021-09-28T03:48:16.045" v="601" actId="20577"/>
        <pc:sldMkLst>
          <pc:docMk/>
          <pc:sldMk cId="2409348651" sldId="871"/>
        </pc:sldMkLst>
        <pc:spChg chg="mod">
          <ac:chgData name="Jure Leskovec" userId="c3375773-ce7f-444d-a7c6-e358fb579a72" providerId="ADAL" clId="{D32BF869-7979-3749-A431-1456AAB1FEA8}" dt="2021-09-28T03:48:16.045" v="601" actId="20577"/>
          <ac:spMkLst>
            <pc:docMk/>
            <pc:sldMk cId="2409348651" sldId="871"/>
            <ac:spMk id="8" creationId="{00000000-0000-0000-0000-000000000000}"/>
          </ac:spMkLst>
        </pc:spChg>
      </pc:sldChg>
      <pc:sldChg chg="addSp modSp mod">
        <pc:chgData name="Jure Leskovec" userId="c3375773-ce7f-444d-a7c6-e358fb579a72" providerId="ADAL" clId="{D32BF869-7979-3749-A431-1456AAB1FEA8}" dt="2021-09-28T03:52:29.461" v="760" actId="1076"/>
        <pc:sldMkLst>
          <pc:docMk/>
          <pc:sldMk cId="3641731278" sldId="875"/>
        </pc:sldMkLst>
        <pc:spChg chg="mod">
          <ac:chgData name="Jure Leskovec" userId="c3375773-ce7f-444d-a7c6-e358fb579a72" providerId="ADAL" clId="{D32BF869-7979-3749-A431-1456AAB1FEA8}" dt="2021-09-28T03:49:55.998" v="665" actId="1036"/>
          <ac:spMkLst>
            <pc:docMk/>
            <pc:sldMk cId="3641731278" sldId="875"/>
            <ac:spMk id="11" creationId="{BD67A8D6-8E28-B84B-9396-9624EE33F3C5}"/>
          </ac:spMkLst>
        </pc:spChg>
        <pc:spChg chg="mod">
          <ac:chgData name="Jure Leskovec" userId="c3375773-ce7f-444d-a7c6-e358fb579a72" providerId="ADAL" clId="{D32BF869-7979-3749-A431-1456AAB1FEA8}" dt="2021-09-28T03:50:45.848" v="701" actId="27636"/>
          <ac:spMkLst>
            <pc:docMk/>
            <pc:sldMk cId="3641731278" sldId="875"/>
            <ac:spMk id="12" creationId="{00000000-0000-0000-0000-000000000000}"/>
          </ac:spMkLst>
        </pc:spChg>
        <pc:spChg chg="mod">
          <ac:chgData name="Jure Leskovec" userId="c3375773-ce7f-444d-a7c6-e358fb579a72" providerId="ADAL" clId="{D32BF869-7979-3749-A431-1456AAB1FEA8}" dt="2021-09-28T03:49:55.998" v="665" actId="1036"/>
          <ac:spMkLst>
            <pc:docMk/>
            <pc:sldMk cId="3641731278" sldId="875"/>
            <ac:spMk id="13" creationId="{88524FF8-3026-9842-BE8D-83B6B753734D}"/>
          </ac:spMkLst>
        </pc:spChg>
        <pc:spChg chg="add mod">
          <ac:chgData name="Jure Leskovec" userId="c3375773-ce7f-444d-a7c6-e358fb579a72" providerId="ADAL" clId="{D32BF869-7979-3749-A431-1456AAB1FEA8}" dt="2021-09-28T03:52:29.461" v="760" actId="1076"/>
          <ac:spMkLst>
            <pc:docMk/>
            <pc:sldMk cId="3641731278" sldId="875"/>
            <ac:spMk id="14" creationId="{777CBEFA-2457-4945-B7F1-CDC841D9DC10}"/>
          </ac:spMkLst>
        </pc:spChg>
        <pc:spChg chg="mod">
          <ac:chgData name="Jure Leskovec" userId="c3375773-ce7f-444d-a7c6-e358fb579a72" providerId="ADAL" clId="{D32BF869-7979-3749-A431-1456AAB1FEA8}" dt="2021-09-28T03:49:55.998" v="665" actId="1036"/>
          <ac:spMkLst>
            <pc:docMk/>
            <pc:sldMk cId="3641731278" sldId="875"/>
            <ac:spMk id="21" creationId="{00000000-0000-0000-0000-000000000000}"/>
          </ac:spMkLst>
        </pc:spChg>
        <pc:cxnChg chg="mod">
          <ac:chgData name="Jure Leskovec" userId="c3375773-ce7f-444d-a7c6-e358fb579a72" providerId="ADAL" clId="{D32BF869-7979-3749-A431-1456AAB1FEA8}" dt="2021-09-28T03:49:55.998" v="665" actId="1036"/>
          <ac:cxnSpMkLst>
            <pc:docMk/>
            <pc:sldMk cId="3641731278" sldId="875"/>
            <ac:cxnSpMk id="23" creationId="{00000000-0000-0000-0000-000000000000}"/>
          </ac:cxnSpMkLst>
        </pc:cxnChg>
      </pc:sldChg>
      <pc:sldChg chg="modSp">
        <pc:chgData name="Jure Leskovec" userId="c3375773-ce7f-444d-a7c6-e358fb579a72" providerId="ADAL" clId="{D32BF869-7979-3749-A431-1456AAB1FEA8}" dt="2021-09-28T03:09:59" v="129" actId="20577"/>
        <pc:sldMkLst>
          <pc:docMk/>
          <pc:sldMk cId="1406158640" sldId="877"/>
        </pc:sldMkLst>
        <pc:spChg chg="mod">
          <ac:chgData name="Jure Leskovec" userId="c3375773-ce7f-444d-a7c6-e358fb579a72" providerId="ADAL" clId="{D32BF869-7979-3749-A431-1456AAB1FEA8}" dt="2021-09-28T03:09:59" v="129" actId="20577"/>
          <ac:spMkLst>
            <pc:docMk/>
            <pc:sldMk cId="1406158640" sldId="877"/>
            <ac:spMk id="3" creationId="{00000000-0000-0000-0000-000000000000}"/>
          </ac:spMkLst>
        </pc:spChg>
      </pc:sldChg>
      <pc:sldChg chg="modSp mod">
        <pc:chgData name="Jure Leskovec" userId="c3375773-ce7f-444d-a7c6-e358fb579a72" providerId="ADAL" clId="{D32BF869-7979-3749-A431-1456AAB1FEA8}" dt="2021-09-28T03:10:45.753" v="132" actId="20577"/>
        <pc:sldMkLst>
          <pc:docMk/>
          <pc:sldMk cId="1064233828" sldId="880"/>
        </pc:sldMkLst>
        <pc:spChg chg="mod">
          <ac:chgData name="Jure Leskovec" userId="c3375773-ce7f-444d-a7c6-e358fb579a72" providerId="ADAL" clId="{D32BF869-7979-3749-A431-1456AAB1FEA8}" dt="2021-09-28T03:10:45.753" v="132" actId="20577"/>
          <ac:spMkLst>
            <pc:docMk/>
            <pc:sldMk cId="1064233828" sldId="880"/>
            <ac:spMk id="6" creationId="{00000000-0000-0000-0000-000000000000}"/>
          </ac:spMkLst>
        </pc:spChg>
      </pc:sldChg>
      <pc:sldChg chg="modSp mod">
        <pc:chgData name="Jure Leskovec" userId="c3375773-ce7f-444d-a7c6-e358fb579a72" providerId="ADAL" clId="{D32BF869-7979-3749-A431-1456AAB1FEA8}" dt="2021-09-28T03:26:22.170" v="136" actId="20577"/>
        <pc:sldMkLst>
          <pc:docMk/>
          <pc:sldMk cId="1145971131" sldId="881"/>
        </pc:sldMkLst>
        <pc:spChg chg="mod">
          <ac:chgData name="Jure Leskovec" userId="c3375773-ce7f-444d-a7c6-e358fb579a72" providerId="ADAL" clId="{D32BF869-7979-3749-A431-1456AAB1FEA8}" dt="2021-09-28T03:26:22.170" v="136" actId="20577"/>
          <ac:spMkLst>
            <pc:docMk/>
            <pc:sldMk cId="1145971131" sldId="881"/>
            <ac:spMk id="6" creationId="{00000000-0000-0000-0000-000000000000}"/>
          </ac:spMkLst>
        </pc:spChg>
      </pc:sldChg>
      <pc:sldChg chg="modSp mod">
        <pc:chgData name="Jure Leskovec" userId="c3375773-ce7f-444d-a7c6-e358fb579a72" providerId="ADAL" clId="{D32BF869-7979-3749-A431-1456AAB1FEA8}" dt="2021-09-28T03:28:03.999" v="275" actId="20577"/>
        <pc:sldMkLst>
          <pc:docMk/>
          <pc:sldMk cId="2086168815" sldId="895"/>
        </pc:sldMkLst>
        <pc:spChg chg="mod">
          <ac:chgData name="Jure Leskovec" userId="c3375773-ce7f-444d-a7c6-e358fb579a72" providerId="ADAL" clId="{D32BF869-7979-3749-A431-1456AAB1FEA8}" dt="2021-09-28T03:28:03.999" v="275" actId="20577"/>
          <ac:spMkLst>
            <pc:docMk/>
            <pc:sldMk cId="2086168815" sldId="895"/>
            <ac:spMk id="3" creationId="{00000000-0000-0000-0000-000000000000}"/>
          </ac:spMkLst>
        </pc:spChg>
        <pc:spChg chg="mod">
          <ac:chgData name="Jure Leskovec" userId="c3375773-ce7f-444d-a7c6-e358fb579a72" providerId="ADAL" clId="{D32BF869-7979-3749-A431-1456AAB1FEA8}" dt="2021-09-28T03:27:57.436" v="251" actId="1036"/>
          <ac:spMkLst>
            <pc:docMk/>
            <pc:sldMk cId="2086168815" sldId="895"/>
            <ac:spMk id="7" creationId="{2A5C6A71-6C92-2347-9575-92E0F0570429}"/>
          </ac:spMkLst>
        </pc:spChg>
      </pc:sldChg>
      <pc:sldChg chg="modSp mod">
        <pc:chgData name="Jure Leskovec" userId="c3375773-ce7f-444d-a7c6-e358fb579a72" providerId="ADAL" clId="{D32BF869-7979-3749-A431-1456AAB1FEA8}" dt="2021-09-28T03:49:16.771" v="643" actId="20577"/>
        <pc:sldMkLst>
          <pc:docMk/>
          <pc:sldMk cId="1398170861" sldId="909"/>
        </pc:sldMkLst>
        <pc:spChg chg="mod">
          <ac:chgData name="Jure Leskovec" userId="c3375773-ce7f-444d-a7c6-e358fb579a72" providerId="ADAL" clId="{D32BF869-7979-3749-A431-1456AAB1FEA8}" dt="2021-09-28T03:48:47.165" v="628" actId="1036"/>
          <ac:spMkLst>
            <pc:docMk/>
            <pc:sldMk cId="1398170861" sldId="909"/>
            <ac:spMk id="3" creationId="{41BF4481-F900-D94F-B561-8BDA97604BB9}"/>
          </ac:spMkLst>
        </pc:spChg>
        <pc:spChg chg="mod">
          <ac:chgData name="Jure Leskovec" userId="c3375773-ce7f-444d-a7c6-e358fb579a72" providerId="ADAL" clId="{D32BF869-7979-3749-A431-1456AAB1FEA8}" dt="2021-09-28T03:48:47.165" v="628" actId="1036"/>
          <ac:spMkLst>
            <pc:docMk/>
            <pc:sldMk cId="1398170861" sldId="909"/>
            <ac:spMk id="8" creationId="{9604E6EE-FD8E-0641-AD2C-233DA53CC59E}"/>
          </ac:spMkLst>
        </pc:spChg>
        <pc:spChg chg="mod">
          <ac:chgData name="Jure Leskovec" userId="c3375773-ce7f-444d-a7c6-e358fb579a72" providerId="ADAL" clId="{D32BF869-7979-3749-A431-1456AAB1FEA8}" dt="2021-09-28T03:48:47.165" v="628" actId="1036"/>
          <ac:spMkLst>
            <pc:docMk/>
            <pc:sldMk cId="1398170861" sldId="909"/>
            <ac:spMk id="15" creationId="{00000000-0000-0000-0000-000000000000}"/>
          </ac:spMkLst>
        </pc:spChg>
        <pc:spChg chg="mod">
          <ac:chgData name="Jure Leskovec" userId="c3375773-ce7f-444d-a7c6-e358fb579a72" providerId="ADAL" clId="{D32BF869-7979-3749-A431-1456AAB1FEA8}" dt="2021-09-28T03:49:16.771" v="643" actId="20577"/>
          <ac:spMkLst>
            <pc:docMk/>
            <pc:sldMk cId="1398170861" sldId="909"/>
            <ac:spMk id="20" creationId="{BF9A1E4D-D764-424D-87C7-52D275D6510A}"/>
          </ac:spMkLst>
        </pc:spChg>
        <pc:spChg chg="mod">
          <ac:chgData name="Jure Leskovec" userId="c3375773-ce7f-444d-a7c6-e358fb579a72" providerId="ADAL" clId="{D32BF869-7979-3749-A431-1456AAB1FEA8}" dt="2021-09-28T03:48:47.165" v="628" actId="1036"/>
          <ac:spMkLst>
            <pc:docMk/>
            <pc:sldMk cId="1398170861" sldId="909"/>
            <ac:spMk id="21" creationId="{00000000-0000-0000-0000-000000000000}"/>
          </ac:spMkLst>
        </pc:spChg>
        <pc:cxnChg chg="mod">
          <ac:chgData name="Jure Leskovec" userId="c3375773-ce7f-444d-a7c6-e358fb579a72" providerId="ADAL" clId="{D32BF869-7979-3749-A431-1456AAB1FEA8}" dt="2021-09-28T03:48:47.165" v="628" actId="1036"/>
          <ac:cxnSpMkLst>
            <pc:docMk/>
            <pc:sldMk cId="1398170861" sldId="909"/>
            <ac:cxnSpMk id="14" creationId="{00000000-0000-0000-0000-000000000000}"/>
          </ac:cxnSpMkLst>
        </pc:cxnChg>
        <pc:cxnChg chg="mod">
          <ac:chgData name="Jure Leskovec" userId="c3375773-ce7f-444d-a7c6-e358fb579a72" providerId="ADAL" clId="{D32BF869-7979-3749-A431-1456AAB1FEA8}" dt="2021-09-28T03:48:47.165" v="628" actId="1036"/>
          <ac:cxnSpMkLst>
            <pc:docMk/>
            <pc:sldMk cId="1398170861" sldId="909"/>
            <ac:cxnSpMk id="17" creationId="{C5AAE9B2-B952-4641-9999-8A16CD4B1D7A}"/>
          </ac:cxnSpMkLst>
        </pc:cxnChg>
        <pc:cxnChg chg="mod">
          <ac:chgData name="Jure Leskovec" userId="c3375773-ce7f-444d-a7c6-e358fb579a72" providerId="ADAL" clId="{D32BF869-7979-3749-A431-1456AAB1FEA8}" dt="2021-09-28T03:48:47.165" v="628" actId="1036"/>
          <ac:cxnSpMkLst>
            <pc:docMk/>
            <pc:sldMk cId="1398170861" sldId="909"/>
            <ac:cxnSpMk id="23" creationId="{00000000-0000-0000-0000-000000000000}"/>
          </ac:cxnSpMkLst>
        </pc:cxnChg>
      </pc:sldChg>
      <pc:sldChg chg="modSp mod">
        <pc:chgData name="Jure Leskovec" userId="c3375773-ce7f-444d-a7c6-e358fb579a72" providerId="ADAL" clId="{D32BF869-7979-3749-A431-1456AAB1FEA8}" dt="2021-09-28T02:58:51.281" v="5" actId="20577"/>
        <pc:sldMkLst>
          <pc:docMk/>
          <pc:sldMk cId="1316378415" sldId="911"/>
        </pc:sldMkLst>
        <pc:spChg chg="mod">
          <ac:chgData name="Jure Leskovec" userId="c3375773-ce7f-444d-a7c6-e358fb579a72" providerId="ADAL" clId="{D32BF869-7979-3749-A431-1456AAB1FEA8}" dt="2021-09-28T02:58:51.281" v="5" actId="20577"/>
          <ac:spMkLst>
            <pc:docMk/>
            <pc:sldMk cId="1316378415" sldId="911"/>
            <ac:spMk id="3" creationId="{00000000-0000-0000-0000-000000000000}"/>
          </ac:spMkLst>
        </pc:spChg>
      </pc:sldChg>
      <pc:sldChg chg="modSp mod">
        <pc:chgData name="Jure Leskovec" userId="c3375773-ce7f-444d-a7c6-e358fb579a72" providerId="ADAL" clId="{D32BF869-7979-3749-A431-1456AAB1FEA8}" dt="2021-09-28T03:28:21.741" v="292" actId="15"/>
        <pc:sldMkLst>
          <pc:docMk/>
          <pc:sldMk cId="2315449268" sldId="1440"/>
        </pc:sldMkLst>
        <pc:spChg chg="mod">
          <ac:chgData name="Jure Leskovec" userId="c3375773-ce7f-444d-a7c6-e358fb579a72" providerId="ADAL" clId="{D32BF869-7979-3749-A431-1456AAB1FEA8}" dt="2021-09-28T03:28:21.741" v="292" actId="15"/>
          <ac:spMkLst>
            <pc:docMk/>
            <pc:sldMk cId="2315449268" sldId="1440"/>
            <ac:spMk id="3" creationId="{00000000-0000-0000-0000-000000000000}"/>
          </ac:spMkLst>
        </pc:spChg>
      </pc:sldChg>
      <pc:sldChg chg="modSp mod">
        <pc:chgData name="Jure Leskovec" userId="c3375773-ce7f-444d-a7c6-e358fb579a72" providerId="ADAL" clId="{D32BF869-7979-3749-A431-1456AAB1FEA8}" dt="2021-09-28T03:30:22.949" v="312" actId="27636"/>
        <pc:sldMkLst>
          <pc:docMk/>
          <pc:sldMk cId="1539602326" sldId="1441"/>
        </pc:sldMkLst>
        <pc:spChg chg="mod">
          <ac:chgData name="Jure Leskovec" userId="c3375773-ce7f-444d-a7c6-e358fb579a72" providerId="ADAL" clId="{D32BF869-7979-3749-A431-1456AAB1FEA8}" dt="2021-09-28T03:30:22.949" v="312" actId="27636"/>
          <ac:spMkLst>
            <pc:docMk/>
            <pc:sldMk cId="1539602326" sldId="1441"/>
            <ac:spMk id="3" creationId="{60BCFB31-9FF1-EB4A-8F24-A54B0CA17B1A}"/>
          </ac:spMkLst>
        </pc:spChg>
      </pc:sldChg>
      <pc:sldChg chg="modSp mod">
        <pc:chgData name="Jure Leskovec" userId="c3375773-ce7f-444d-a7c6-e358fb579a72" providerId="ADAL" clId="{D32BF869-7979-3749-A431-1456AAB1FEA8}" dt="2021-09-28T03:30:50.133" v="320" actId="6549"/>
        <pc:sldMkLst>
          <pc:docMk/>
          <pc:sldMk cId="783649486" sldId="1442"/>
        </pc:sldMkLst>
        <pc:spChg chg="mod">
          <ac:chgData name="Jure Leskovec" userId="c3375773-ce7f-444d-a7c6-e358fb579a72" providerId="ADAL" clId="{D32BF869-7979-3749-A431-1456AAB1FEA8}" dt="2021-09-28T03:30:32.053" v="315" actId="20577"/>
          <ac:spMkLst>
            <pc:docMk/>
            <pc:sldMk cId="783649486" sldId="1442"/>
            <ac:spMk id="3" creationId="{900418C2-D84B-9247-AA38-327624D9DE31}"/>
          </ac:spMkLst>
        </pc:spChg>
        <pc:spChg chg="mod">
          <ac:chgData name="Jure Leskovec" userId="c3375773-ce7f-444d-a7c6-e358fb579a72" providerId="ADAL" clId="{D32BF869-7979-3749-A431-1456AAB1FEA8}" dt="2021-09-28T03:30:50.133" v="320" actId="6549"/>
          <ac:spMkLst>
            <pc:docMk/>
            <pc:sldMk cId="783649486" sldId="1442"/>
            <ac:spMk id="9" creationId="{A6CAF55C-24A6-6946-9B0C-3846B84FF5F1}"/>
          </ac:spMkLst>
        </pc:spChg>
      </pc:sldChg>
      <pc:sldChg chg="modSp mod">
        <pc:chgData name="Jure Leskovec" userId="c3375773-ce7f-444d-a7c6-e358fb579a72" providerId="ADAL" clId="{D32BF869-7979-3749-A431-1456AAB1FEA8}" dt="2021-09-28T03:31:35.958" v="328" actId="207"/>
        <pc:sldMkLst>
          <pc:docMk/>
          <pc:sldMk cId="714856194" sldId="1445"/>
        </pc:sldMkLst>
        <pc:spChg chg="mod">
          <ac:chgData name="Jure Leskovec" userId="c3375773-ce7f-444d-a7c6-e358fb579a72" providerId="ADAL" clId="{D32BF869-7979-3749-A431-1456AAB1FEA8}" dt="2021-09-28T03:31:35.958" v="328" actId="207"/>
          <ac:spMkLst>
            <pc:docMk/>
            <pc:sldMk cId="714856194" sldId="1445"/>
            <ac:spMk id="3" creationId="{BFB7AC57-657C-4F46-97DE-D2E9D3678A89}"/>
          </ac:spMkLst>
        </pc:spChg>
      </pc:sldChg>
      <pc:sldChg chg="modSp mod">
        <pc:chgData name="Jure Leskovec" userId="c3375773-ce7f-444d-a7c6-e358fb579a72" providerId="ADAL" clId="{D32BF869-7979-3749-A431-1456AAB1FEA8}" dt="2021-09-28T03:53:28.273" v="777" actId="20577"/>
        <pc:sldMkLst>
          <pc:docMk/>
          <pc:sldMk cId="2237062387" sldId="1446"/>
        </pc:sldMkLst>
        <pc:spChg chg="mod">
          <ac:chgData name="Jure Leskovec" userId="c3375773-ce7f-444d-a7c6-e358fb579a72" providerId="ADAL" clId="{D32BF869-7979-3749-A431-1456AAB1FEA8}" dt="2021-09-28T03:45:08.678" v="590" actId="20577"/>
          <ac:spMkLst>
            <pc:docMk/>
            <pc:sldMk cId="2237062387" sldId="1446"/>
            <ac:spMk id="3" creationId="{BFB7AC57-657C-4F46-97DE-D2E9D3678A89}"/>
          </ac:spMkLst>
        </pc:spChg>
        <pc:spChg chg="mod">
          <ac:chgData name="Jure Leskovec" userId="c3375773-ce7f-444d-a7c6-e358fb579a72" providerId="ADAL" clId="{D32BF869-7979-3749-A431-1456AAB1FEA8}" dt="2021-09-28T03:53:28.273" v="777" actId="20577"/>
          <ac:spMkLst>
            <pc:docMk/>
            <pc:sldMk cId="2237062387" sldId="1446"/>
            <ac:spMk id="11" creationId="{353186C3-238A-4047-8C45-5BF1C34D5A3C}"/>
          </ac:spMkLst>
        </pc:spChg>
        <pc:cxnChg chg="mod">
          <ac:chgData name="Jure Leskovec" userId="c3375773-ce7f-444d-a7c6-e358fb579a72" providerId="ADAL" clId="{D32BF869-7979-3749-A431-1456AAB1FEA8}" dt="2021-09-28T03:53:28.273" v="777" actId="20577"/>
          <ac:cxnSpMkLst>
            <pc:docMk/>
            <pc:sldMk cId="2237062387" sldId="1446"/>
            <ac:cxnSpMk id="10" creationId="{D42CBE9B-A5E0-4DE2-B811-ABED1368C05F}"/>
          </ac:cxnSpMkLst>
        </pc:cxnChg>
      </pc:sldChg>
      <pc:sldChg chg="modSp mod">
        <pc:chgData name="Jure Leskovec" userId="c3375773-ce7f-444d-a7c6-e358fb579a72" providerId="ADAL" clId="{D32BF869-7979-3749-A431-1456AAB1FEA8}" dt="2021-09-28T03:46:43.270" v="594" actId="20577"/>
        <pc:sldMkLst>
          <pc:docMk/>
          <pc:sldMk cId="3753632596" sldId="1448"/>
        </pc:sldMkLst>
        <pc:spChg chg="mod">
          <ac:chgData name="Jure Leskovec" userId="c3375773-ce7f-444d-a7c6-e358fb579a72" providerId="ADAL" clId="{D32BF869-7979-3749-A431-1456AAB1FEA8}" dt="2021-09-28T03:46:43.270" v="594" actId="20577"/>
          <ac:spMkLst>
            <pc:docMk/>
            <pc:sldMk cId="3753632596" sldId="1448"/>
            <ac:spMk id="3" creationId="{9F750387-49C8-854C-BE72-64682E91C16C}"/>
          </ac:spMkLst>
        </pc:spChg>
      </pc:sldChg>
      <pc:sldChg chg="modSp">
        <pc:chgData name="Jure Leskovec" userId="c3375773-ce7f-444d-a7c6-e358fb579a72" providerId="ADAL" clId="{D32BF869-7979-3749-A431-1456AAB1FEA8}" dt="2021-09-28T03:47:12.096" v="596" actId="20577"/>
        <pc:sldMkLst>
          <pc:docMk/>
          <pc:sldMk cId="30159781" sldId="1449"/>
        </pc:sldMkLst>
        <pc:spChg chg="mod">
          <ac:chgData name="Jure Leskovec" userId="c3375773-ce7f-444d-a7c6-e358fb579a72" providerId="ADAL" clId="{D32BF869-7979-3749-A431-1456AAB1FEA8}" dt="2021-09-28T03:47:12.096" v="596" actId="20577"/>
          <ac:spMkLst>
            <pc:docMk/>
            <pc:sldMk cId="30159781" sldId="1449"/>
            <ac:spMk id="3" creationId="{C145AAD6-6D7F-E84D-9EFA-A9E9313C80D3}"/>
          </ac:spMkLst>
        </pc:spChg>
      </pc:sldChg>
      <pc:sldChg chg="modSp mod">
        <pc:chgData name="Jure Leskovec" userId="c3375773-ce7f-444d-a7c6-e358fb579a72" providerId="ADAL" clId="{D32BF869-7979-3749-A431-1456AAB1FEA8}" dt="2021-09-28T03:04:18.113" v="10" actId="20577"/>
        <pc:sldMkLst>
          <pc:docMk/>
          <pc:sldMk cId="565536977" sldId="1461"/>
        </pc:sldMkLst>
        <pc:spChg chg="mod">
          <ac:chgData name="Jure Leskovec" userId="c3375773-ce7f-444d-a7c6-e358fb579a72" providerId="ADAL" clId="{D32BF869-7979-3749-A431-1456AAB1FEA8}" dt="2021-09-28T03:04:18.113" v="10" actId="20577"/>
          <ac:spMkLst>
            <pc:docMk/>
            <pc:sldMk cId="565536977" sldId="1461"/>
            <ac:spMk id="3" creationId="{FD82D48A-C14E-45DD-BA95-FA6E1068BA11}"/>
          </ac:spMkLst>
        </pc:spChg>
      </pc:sldChg>
      <pc:sldChg chg="modSp mod">
        <pc:chgData name="Jure Leskovec" userId="c3375773-ce7f-444d-a7c6-e358fb579a72" providerId="ADAL" clId="{D32BF869-7979-3749-A431-1456AAB1FEA8}" dt="2021-09-28T03:34:59.347" v="462" actId="207"/>
        <pc:sldMkLst>
          <pc:docMk/>
          <pc:sldMk cId="306618888" sldId="1466"/>
        </pc:sldMkLst>
        <pc:spChg chg="mod">
          <ac:chgData name="Jure Leskovec" userId="c3375773-ce7f-444d-a7c6-e358fb579a72" providerId="ADAL" clId="{D32BF869-7979-3749-A431-1456AAB1FEA8}" dt="2021-09-28T03:34:59.347" v="462" actId="207"/>
          <ac:spMkLst>
            <pc:docMk/>
            <pc:sldMk cId="306618888" sldId="1466"/>
            <ac:spMk id="3" creationId="{8CB12D15-AB70-4E86-B17C-823F0741F863}"/>
          </ac:spMkLst>
        </pc:spChg>
        <pc:picChg chg="mod">
          <ac:chgData name="Jure Leskovec" userId="c3375773-ce7f-444d-a7c6-e358fb579a72" providerId="ADAL" clId="{D32BF869-7979-3749-A431-1456AAB1FEA8}" dt="2021-09-28T03:34:52.018" v="460" actId="1076"/>
          <ac:picMkLst>
            <pc:docMk/>
            <pc:sldMk cId="306618888" sldId="1466"/>
            <ac:picMk id="9" creationId="{66198B49-2E74-4BE6-81DD-829B58C37CA5}"/>
          </ac:picMkLst>
        </pc:picChg>
        <pc:picChg chg="mod">
          <ac:chgData name="Jure Leskovec" userId="c3375773-ce7f-444d-a7c6-e358fb579a72" providerId="ADAL" clId="{D32BF869-7979-3749-A431-1456AAB1FEA8}" dt="2021-09-28T03:34:39.400" v="445" actId="1076"/>
          <ac:picMkLst>
            <pc:docMk/>
            <pc:sldMk cId="306618888" sldId="1466"/>
            <ac:picMk id="28" creationId="{529FFEB5-1206-4F16-B2CC-5475F56C1C9B}"/>
          </ac:picMkLst>
        </pc:picChg>
      </pc:sldChg>
      <pc:sldChg chg="modSp mod">
        <pc:chgData name="Jure Leskovec" userId="c3375773-ce7f-444d-a7c6-e358fb579a72" providerId="ADAL" clId="{D32BF869-7979-3749-A431-1456AAB1FEA8}" dt="2021-09-28T03:42:38.925" v="571" actId="20577"/>
        <pc:sldMkLst>
          <pc:docMk/>
          <pc:sldMk cId="2994313776" sldId="1467"/>
        </pc:sldMkLst>
        <pc:spChg chg="mod">
          <ac:chgData name="Jure Leskovec" userId="c3375773-ce7f-444d-a7c6-e358fb579a72" providerId="ADAL" clId="{D32BF869-7979-3749-A431-1456AAB1FEA8}" dt="2021-09-28T03:42:38.925" v="571" actId="20577"/>
          <ac:spMkLst>
            <pc:docMk/>
            <pc:sldMk cId="2994313776" sldId="1467"/>
            <ac:spMk id="3" creationId="{C1382B6E-64A8-44C0-A03B-C68C139C3C5C}"/>
          </ac:spMkLst>
        </pc:spChg>
        <pc:grpChg chg="mod">
          <ac:chgData name="Jure Leskovec" userId="c3375773-ce7f-444d-a7c6-e358fb579a72" providerId="ADAL" clId="{D32BF869-7979-3749-A431-1456AAB1FEA8}" dt="2021-09-28T03:39:33.324" v="544" actId="1036"/>
          <ac:grpSpMkLst>
            <pc:docMk/>
            <pc:sldMk cId="2994313776" sldId="1467"/>
            <ac:grpSpMk id="24" creationId="{EC8BB572-4B6B-43C8-9BCB-930E4B04D46D}"/>
          </ac:grpSpMkLst>
        </pc:grpChg>
        <pc:picChg chg="mod modCrop">
          <ac:chgData name="Jure Leskovec" userId="c3375773-ce7f-444d-a7c6-e358fb579a72" providerId="ADAL" clId="{D32BF869-7979-3749-A431-1456AAB1FEA8}" dt="2021-09-28T03:33:43.532" v="413" actId="14100"/>
          <ac:picMkLst>
            <pc:docMk/>
            <pc:sldMk cId="2994313776" sldId="1467"/>
            <ac:picMk id="23" creationId="{0005FF9E-E0E1-4359-8185-CD8D38088D72}"/>
          </ac:picMkLst>
        </pc:picChg>
      </pc:sldChg>
      <pc:sldChg chg="modSp mod">
        <pc:chgData name="Jure Leskovec" userId="c3375773-ce7f-444d-a7c6-e358fb579a72" providerId="ADAL" clId="{D32BF869-7979-3749-A431-1456AAB1FEA8}" dt="2021-09-28T03:56:24.812" v="877" actId="113"/>
        <pc:sldMkLst>
          <pc:docMk/>
          <pc:sldMk cId="394111832" sldId="1468"/>
        </pc:sldMkLst>
        <pc:spChg chg="mod">
          <ac:chgData name="Jure Leskovec" userId="c3375773-ce7f-444d-a7c6-e358fb579a72" providerId="ADAL" clId="{D32BF869-7979-3749-A431-1456AAB1FEA8}" dt="2021-09-28T03:56:24.812" v="877" actId="113"/>
          <ac:spMkLst>
            <pc:docMk/>
            <pc:sldMk cId="394111832" sldId="1468"/>
            <ac:spMk id="3" creationId="{7F20E4F5-DC37-4471-9487-FDEE866F7E24}"/>
          </ac:spMkLst>
        </pc:spChg>
        <pc:picChg chg="mod">
          <ac:chgData name="Jure Leskovec" userId="c3375773-ce7f-444d-a7c6-e358fb579a72" providerId="ADAL" clId="{D32BF869-7979-3749-A431-1456AAB1FEA8}" dt="2021-09-28T03:56:05.041" v="867" actId="167"/>
          <ac:picMkLst>
            <pc:docMk/>
            <pc:sldMk cId="394111832" sldId="1468"/>
            <ac:picMk id="7" creationId="{FE3F5747-720D-418B-BC39-E86BEA095487}"/>
          </ac:picMkLst>
        </pc:picChg>
      </pc:sldChg>
      <pc:sldChg chg="modSp mod modAnim">
        <pc:chgData name="Jure Leskovec" userId="c3375773-ce7f-444d-a7c6-e358fb579a72" providerId="ADAL" clId="{D32BF869-7979-3749-A431-1456AAB1FEA8}" dt="2021-09-28T03:08:55.154" v="108" actId="20577"/>
        <pc:sldMkLst>
          <pc:docMk/>
          <pc:sldMk cId="1633162375" sldId="1471"/>
        </pc:sldMkLst>
        <pc:spChg chg="mod">
          <ac:chgData name="Jure Leskovec" userId="c3375773-ce7f-444d-a7c6-e358fb579a72" providerId="ADAL" clId="{D32BF869-7979-3749-A431-1456AAB1FEA8}" dt="2021-09-28T03:08:55.154" v="108" actId="20577"/>
          <ac:spMkLst>
            <pc:docMk/>
            <pc:sldMk cId="1633162375" sldId="1471"/>
            <ac:spMk id="12" creationId="{00000000-0000-0000-0000-000000000000}"/>
          </ac:spMkLst>
        </pc:spChg>
      </pc:sldChg>
      <pc:sldChg chg="modSp">
        <pc:chgData name="Jure Leskovec" userId="c3375773-ce7f-444d-a7c6-e358fb579a72" providerId="ADAL" clId="{D32BF869-7979-3749-A431-1456AAB1FEA8}" dt="2021-09-28T03:09:49.858" v="128" actId="20577"/>
        <pc:sldMkLst>
          <pc:docMk/>
          <pc:sldMk cId="2756217416" sldId="1472"/>
        </pc:sldMkLst>
        <pc:spChg chg="mod">
          <ac:chgData name="Jure Leskovec" userId="c3375773-ce7f-444d-a7c6-e358fb579a72" providerId="ADAL" clId="{D32BF869-7979-3749-A431-1456AAB1FEA8}" dt="2021-09-28T03:09:49.858" v="128" actId="20577"/>
          <ac:spMkLst>
            <pc:docMk/>
            <pc:sldMk cId="2756217416" sldId="1472"/>
            <ac:spMk id="12" creationId="{00000000-0000-0000-0000-000000000000}"/>
          </ac:spMkLst>
        </pc:spChg>
      </pc:sldChg>
      <pc:sldChg chg="modSp mod">
        <pc:chgData name="Jure Leskovec" userId="c3375773-ce7f-444d-a7c6-e358fb579a72" providerId="ADAL" clId="{D32BF869-7979-3749-A431-1456AAB1FEA8}" dt="2021-09-28T03:03:34.243" v="9" actId="20577"/>
        <pc:sldMkLst>
          <pc:docMk/>
          <pc:sldMk cId="877047918" sldId="1473"/>
        </pc:sldMkLst>
        <pc:spChg chg="mod">
          <ac:chgData name="Jure Leskovec" userId="c3375773-ce7f-444d-a7c6-e358fb579a72" providerId="ADAL" clId="{D32BF869-7979-3749-A431-1456AAB1FEA8}" dt="2021-09-28T03:03:34.243" v="9" actId="20577"/>
          <ac:spMkLst>
            <pc:docMk/>
            <pc:sldMk cId="877047918" sldId="1473"/>
            <ac:spMk id="3" creationId="{EAAE1ED1-3EC9-4EE1-A2E9-6D72733FFAE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9/26/24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9/26/24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916986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2037661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2401414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18118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90597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Underlying motivation</a:t>
            </a:r>
          </a:p>
        </p:txBody>
      </p:sp>
      <p:sp>
        <p:nvSpPr>
          <p:cNvPr id="4" name="Slide Number Placeholder 3"/>
          <p:cNvSpPr>
            <a:spLocks noGrp="1"/>
          </p:cNvSpPr>
          <p:nvPr>
            <p:ph type="sldNum" sz="quarter" idx="10"/>
          </p:nvPr>
        </p:nvSpPr>
        <p:spPr/>
        <p:txBody>
          <a:bodyPr/>
          <a:lstStyle/>
          <a:p>
            <a:fld id="{72188C8D-18FA-4929-908F-A988049F88B2}" type="slidenum">
              <a:rPr lang="en-US" smtClean="0"/>
              <a:t>8</a:t>
            </a:fld>
            <a:endParaRPr lang="en-US"/>
          </a:p>
        </p:txBody>
      </p:sp>
    </p:spTree>
    <p:extLst>
      <p:ext uri="{BB962C8B-B14F-4D97-AF65-F5344CB8AC3E}">
        <p14:creationId xmlns:p14="http://schemas.microsoft.com/office/powerpoint/2010/main" val="231520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379148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3179389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E1CAEB-67AD-458E-B98A-1074D66B1EF8}" type="slidenum">
              <a:rPr lang="en-US" smtClean="0"/>
              <a:t>13</a:t>
            </a:fld>
            <a:endParaRPr lang="en-US"/>
          </a:p>
        </p:txBody>
      </p:sp>
    </p:spTree>
    <p:extLst>
      <p:ext uri="{BB962C8B-B14F-4D97-AF65-F5344CB8AC3E}">
        <p14:creationId xmlns:p14="http://schemas.microsoft.com/office/powerpoint/2010/main" val="3706535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that other</a:t>
            </a:r>
            <a:r>
              <a:rPr lang="en-US" baseline="0"/>
              <a:t> distance measures other than dot products could be used (e.g., Euclidean distance), but the dot product is the standard measure of similarity used. </a:t>
            </a:r>
            <a:endParaRPr lang="en-US"/>
          </a:p>
        </p:txBody>
      </p:sp>
      <p:sp>
        <p:nvSpPr>
          <p:cNvPr id="4" name="Slide Number Placeholder 3"/>
          <p:cNvSpPr>
            <a:spLocks noGrp="1"/>
          </p:cNvSpPr>
          <p:nvPr>
            <p:ph type="sldNum" sz="quarter" idx="10"/>
          </p:nvPr>
        </p:nvSpPr>
        <p:spPr/>
        <p:txBody>
          <a:bodyPr/>
          <a:lstStyle/>
          <a:p>
            <a:fld id="{77E1CAEB-67AD-458E-B98A-1074D66B1EF8}" type="slidenum">
              <a:rPr lang="en-US" smtClean="0"/>
              <a:t>15</a:t>
            </a:fld>
            <a:endParaRPr lang="en-US"/>
          </a:p>
        </p:txBody>
      </p:sp>
    </p:spTree>
    <p:extLst>
      <p:ext uri="{BB962C8B-B14F-4D97-AF65-F5344CB8AC3E}">
        <p14:creationId xmlns:p14="http://schemas.microsoft.com/office/powerpoint/2010/main" val="938306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again that other</a:t>
            </a:r>
            <a:r>
              <a:rPr lang="en-US" baseline="0"/>
              <a:t> distance measures other than dot products could be used (e.g., Euclidean distance), but the dot product is the standard measure of similarity used. </a:t>
            </a:r>
            <a:endParaRPr lang="en-US"/>
          </a:p>
        </p:txBody>
      </p:sp>
      <p:sp>
        <p:nvSpPr>
          <p:cNvPr id="4" name="Slide Number Placeholder 3"/>
          <p:cNvSpPr>
            <a:spLocks noGrp="1"/>
          </p:cNvSpPr>
          <p:nvPr>
            <p:ph type="sldNum" sz="quarter" idx="10"/>
          </p:nvPr>
        </p:nvSpPr>
        <p:spPr/>
        <p:txBody>
          <a:bodyPr/>
          <a:lstStyle/>
          <a:p>
            <a:fld id="{77E1CAEB-67AD-458E-B98A-1074D66B1EF8}" type="slidenum">
              <a:rPr lang="en-US" smtClean="0"/>
              <a:t>16</a:t>
            </a:fld>
            <a:endParaRPr lang="en-US"/>
          </a:p>
        </p:txBody>
      </p:sp>
    </p:spTree>
    <p:extLst>
      <p:ext uri="{BB962C8B-B14F-4D97-AF65-F5344CB8AC3E}">
        <p14:creationId xmlns:p14="http://schemas.microsoft.com/office/powerpoint/2010/main" val="3432429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790201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ICDM2006 Dec, 18-22, HongKong</a:t>
            </a:r>
          </a:p>
        </p:txBody>
      </p:sp>
      <p:sp>
        <p:nvSpPr>
          <p:cNvPr id="7" name="Rectangle 7"/>
          <p:cNvSpPr>
            <a:spLocks noGrp="1" noChangeArrowheads="1"/>
          </p:cNvSpPr>
          <p:nvPr>
            <p:ph type="sldNum" sz="quarter" idx="5"/>
          </p:nvPr>
        </p:nvSpPr>
        <p:spPr>
          <a:ln/>
        </p:spPr>
        <p:txBody>
          <a:bodyPr/>
          <a:lstStyle/>
          <a:p>
            <a:fld id="{A7366A38-DB80-4A16-9D88-1FEF107DBC51}" type="slidenum">
              <a:rPr lang="en-US"/>
              <a:pPr/>
              <a:t>25</a:t>
            </a:fld>
            <a:endParaRPr lang="en-US"/>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084523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bg1"/>
                </a:solidFill>
                <a:latin typeface="Arial" pitchFamily="34" charset="0"/>
                <a:cs typeface="Arial" pitchFamily="34" charset="0"/>
              </a:rPr>
              <a:t>-- Why is this approximation valid?</a:t>
            </a:r>
          </a:p>
          <a:p>
            <a:r>
              <a:rPr lang="en-US">
                <a:solidFill>
                  <a:schemeClr val="bg1"/>
                </a:solidFill>
                <a:latin typeface="Arial" pitchFamily="34" charset="0"/>
                <a:cs typeface="Arial" pitchFamily="34" charset="0"/>
              </a:rPr>
              <a:t>-- We loose soft-max by doing it?</a:t>
            </a:r>
          </a:p>
          <a:p>
            <a:r>
              <a:rPr lang="en-US">
                <a:solidFill>
                  <a:schemeClr val="bg1"/>
                </a:solidFill>
                <a:latin typeface="Arial" pitchFamily="34" charset="0"/>
                <a:cs typeface="Arial" pitchFamily="34" charset="0"/>
              </a:rPr>
              <a:t>-- Why can we move the log inside the sum in the approximation?</a:t>
            </a:r>
          </a:p>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1254478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54</a:t>
            </a:fld>
            <a:endParaRPr lang="en-US"/>
          </a:p>
        </p:txBody>
      </p:sp>
    </p:spTree>
    <p:extLst>
      <p:ext uri="{BB962C8B-B14F-4D97-AF65-F5344CB8AC3E}">
        <p14:creationId xmlns:p14="http://schemas.microsoft.com/office/powerpoint/2010/main" val="517347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1725618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746067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AE7D99A-ED1E-F14E-B6B4-8CE3FA3C41EA}"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68109C-DBB1-0C40-BB7C-3AE0A686B461}"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92E24A4-695B-5E43-8E46-547C8EC35220}"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D71F32-763D-8B4D-817D-7CB380994959}" type="datetime1">
              <a:rPr lang="en-US" smtClean="0"/>
              <a:t>9/26/24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1EE78C8-E91E-274F-91D5-7FE456A0E5A7}" type="datetime1">
              <a:rPr lang="en-US" smtClean="0"/>
              <a:t>9/26/24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19298D0-F12A-6541-8130-E76090D65CBD}" type="datetime1">
              <a:rPr lang="en-US" smtClean="0"/>
              <a:t>9/26/24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0C75B-9637-A941-981C-48D18F7C9AD0}" type="datetime1">
              <a:rPr lang="en-US" smtClean="0"/>
              <a:t>9/26/24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14F244-E8AD-1C46-A7A8-633A6014936B}" type="datetime1">
              <a:rPr lang="en-US" smtClean="0"/>
              <a:t>9/26/24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81C6E4F-4E31-5945-A8A4-84E50AF753C2}" type="datetime1">
              <a:rPr lang="en-US" smtClean="0"/>
              <a:t>9/26/24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649EE6-1520-E441-B67B-DD48E330E2C5}"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67415-535F-3F41-AC32-F666961A8523}" type="datetime1">
              <a:rPr lang="en-US" smtClean="0"/>
              <a:t>9/26/24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0E9F1AE-2FC1-8A49-9968-5488F9F94518}" type="datetime1">
              <a:rPr lang="en-US" smtClean="0"/>
              <a:t>9/26/24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2" name="Title 1"/>
          <p:cNvSpPr>
            <a:spLocks noGrp="1"/>
          </p:cNvSpPr>
          <p:nvPr>
            <p:ph type="ctrTitle" hasCustomPrompt="1"/>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atin typeface="Corbel" panose="020B0503020204020204" pitchFamily="34" charset="0"/>
              </a:defRPr>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lvl1pPr>
              <a:defRPr>
                <a:latin typeface="Corbel" panose="020B0503020204020204" pitchFamily="34" charset="0"/>
              </a:defRPr>
            </a:lvl1pPr>
          </a:lstStyle>
          <a:p>
            <a:fld id="{F8863862-C651-A54F-956B-71998AB2089E}" type="datetime1">
              <a:rPr lang="en-US" smtClean="0"/>
              <a:t>9/26/24</a:t>
            </a:fld>
            <a:endParaRPr lang="en-US">
              <a:latin typeface="Corbel" panose="020B0503020204020204" pitchFamily="34" charset="0"/>
            </a:endParaRPr>
          </a:p>
        </p:txBody>
      </p:sp>
      <p:sp>
        <p:nvSpPr>
          <p:cNvPr id="6" name="Slide Number Placeholder 5"/>
          <p:cNvSpPr>
            <a:spLocks noGrp="1"/>
          </p:cNvSpPr>
          <p:nvPr>
            <p:ph type="sldNum" sz="quarter" idx="12"/>
          </p:nvPr>
        </p:nvSpPr>
        <p:spPr/>
        <p:txBody>
          <a:bodyPr/>
          <a:lstStyle>
            <a:lvl1pPr>
              <a:defRPr>
                <a:latin typeface="Corbel" panose="020B0503020204020204" pitchFamily="34" charset="0"/>
              </a:defRPr>
            </a:lvl1pPr>
          </a:lstStyle>
          <a:p>
            <a:fld id="{19B12225-5612-419B-A8D5-4B8EEE4C217E}" type="slidenum">
              <a:rPr lang="en-US" smtClean="0"/>
              <a:pPr/>
              <a:t>‹#›</a:t>
            </a:fld>
            <a:endParaRPr lang="en-US">
              <a:latin typeface="Corbel" panose="020B0503020204020204" pitchFamily="34" charset="0"/>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11" name="Footer Placeholder 4">
            <a:extLst>
              <a:ext uri="{FF2B5EF4-FFF2-40B4-BE49-F238E27FC236}">
                <a16:creationId xmlns:a16="http://schemas.microsoft.com/office/drawing/2014/main" id="{E8E79B5E-8298-6A40-8C72-7D708C15EEDC}"/>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76200"/>
            <a:ext cx="8229600" cy="987552"/>
          </a:xfrm>
        </p:spPr>
        <p:txBody>
          <a:bodyPr/>
          <a:lstStyle>
            <a:lvl1pPr>
              <a:defRPr>
                <a:latin typeface="Corbel" panose="020B0503020204020204" pitchFamily="34" charset="0"/>
              </a:defRPr>
            </a:lvl1pPr>
          </a:lstStyle>
          <a:p>
            <a:r>
              <a:rPr kumimoji="0" lang="en-US"/>
              <a:t>Click to edit Master title style</a:t>
            </a:r>
          </a:p>
        </p:txBody>
      </p:sp>
      <p:sp>
        <p:nvSpPr>
          <p:cNvPr id="3" name="Content Placeholder 2"/>
          <p:cNvSpPr>
            <a:spLocks noGrp="1"/>
          </p:cNvSpPr>
          <p:nvPr>
            <p:ph idx="1"/>
          </p:nvPr>
        </p:nvSpPr>
        <p:spPr/>
        <p:txBody>
          <a:bodyPr/>
          <a:lstStyle>
            <a:lvl1pPr>
              <a:defRPr b="0" i="0">
                <a:latin typeface="Calibri" panose="020F0502020204030204" pitchFamily="34" charset="0"/>
                <a:cs typeface="Calibri" panose="020F0502020204030204" pitchFamily="34" charset="0"/>
              </a:defRPr>
            </a:lvl1pPr>
            <a:lvl2pPr>
              <a:defRPr b="0" i="0">
                <a:latin typeface="Calibri" panose="020F0502020204030204" pitchFamily="34" charset="0"/>
                <a:cs typeface="Calibri" panose="020F0502020204030204" pitchFamily="34" charset="0"/>
              </a:defRPr>
            </a:lvl2pPr>
            <a:lvl3pPr>
              <a:defRPr b="0" i="0">
                <a:latin typeface="Calibri" panose="020F0502020204030204" pitchFamily="34" charset="0"/>
                <a:cs typeface="Calibri" panose="020F0502020204030204" pitchFamily="34" charset="0"/>
              </a:defRPr>
            </a:lvl3pPr>
            <a:lvl4pPr>
              <a:defRPr b="0" i="0">
                <a:latin typeface="Calibri" panose="020F0502020204030204" pitchFamily="34" charset="0"/>
                <a:cs typeface="Calibri" panose="020F0502020204030204" pitchFamily="34" charset="0"/>
              </a:defRPr>
            </a:lvl4pPr>
            <a:lvl5pPr>
              <a:defRPr b="0" i="0">
                <a:latin typeface="Calibri" panose="020F0502020204030204" pitchFamily="34" charset="0"/>
                <a:cs typeface="Calibri" panose="020F0502020204030204" pitchFamily="34" charset="0"/>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lvl1pPr>
              <a:defRPr>
                <a:latin typeface="Corbel" panose="020B0503020204020204" pitchFamily="34" charset="0"/>
              </a:defRPr>
            </a:lvl1pPr>
          </a:lstStyle>
          <a:p>
            <a:fld id="{AEDAFC23-10F2-A343-B343-DA772447AAA9}" type="datetime1">
              <a:rPr lang="en-US" smtClean="0"/>
              <a:t>9/26/24</a:t>
            </a:fld>
            <a:endParaRPr lang="en-US">
              <a:latin typeface="Corbel" panose="020B0503020204020204" pitchFamily="34" charset="0"/>
            </a:endParaRPr>
          </a:p>
        </p:txBody>
      </p:sp>
      <p:sp>
        <p:nvSpPr>
          <p:cNvPr id="6" name="Slide Number Placeholder 5"/>
          <p:cNvSpPr>
            <a:spLocks noGrp="1"/>
          </p:cNvSpPr>
          <p:nvPr>
            <p:ph type="sldNum" sz="quarter" idx="12"/>
          </p:nvPr>
        </p:nvSpPr>
        <p:spPr/>
        <p:txBody>
          <a:bodyPr/>
          <a:lstStyle>
            <a:lvl1pPr>
              <a:defRPr>
                <a:latin typeface="Corbel" panose="020B0503020204020204" pitchFamily="34" charset="0"/>
              </a:defRPr>
            </a:lvl1pPr>
          </a:lstStyle>
          <a:p>
            <a:fld id="{19B12225-5612-419B-A8D5-4B8EEE4C217E}" type="slidenum">
              <a:rPr lang="en-US" smtClean="0"/>
              <a:pPr/>
              <a:t>‹#›</a:t>
            </a:fld>
            <a:endParaRPr lang="en-US">
              <a:latin typeface="Corbel" panose="020B0503020204020204" pitchFamily="34" charset="0"/>
            </a:endParaRPr>
          </a:p>
        </p:txBody>
      </p:sp>
      <p:sp>
        <p:nvSpPr>
          <p:cNvPr id="7" name="Footer Placeholder 4">
            <a:extLst>
              <a:ext uri="{FF2B5EF4-FFF2-40B4-BE49-F238E27FC236}">
                <a16:creationId xmlns:a16="http://schemas.microsoft.com/office/drawing/2014/main" id="{2EEF5310-9231-9B45-B7D6-D206CB352C55}"/>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F252754-C773-0D4D-9F0D-72190B4DD90E}" type="datetime1">
              <a:rPr lang="en-US" smtClean="0"/>
              <a:t>9/26/24</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Footer Placeholder 4">
            <a:extLst>
              <a:ext uri="{FF2B5EF4-FFF2-40B4-BE49-F238E27FC236}">
                <a16:creationId xmlns:a16="http://schemas.microsoft.com/office/drawing/2014/main" id="{00B02B8D-AA8C-7642-AFD4-B91F02EDA62E}"/>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248D801-1733-6D4C-8748-9199585FB995}" type="datetime1">
              <a:rPr lang="en-US" smtClean="0"/>
              <a:t>9/26/24</a:t>
            </a:fld>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8" name="Footer Placeholder 4">
            <a:extLst>
              <a:ext uri="{FF2B5EF4-FFF2-40B4-BE49-F238E27FC236}">
                <a16:creationId xmlns:a16="http://schemas.microsoft.com/office/drawing/2014/main" id="{79198FBE-CD8F-DD4D-97BC-6EF8157090BD}"/>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3554188-D67F-244E-A420-AD92ECC70894}" type="datetime1">
              <a:rPr lang="en-US" smtClean="0"/>
              <a:t>9/26/24</a:t>
            </a:fld>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
        <p:nvSpPr>
          <p:cNvPr id="10" name="Footer Placeholder 4">
            <a:extLst>
              <a:ext uri="{FF2B5EF4-FFF2-40B4-BE49-F238E27FC236}">
                <a16:creationId xmlns:a16="http://schemas.microsoft.com/office/drawing/2014/main" id="{562CDCC9-37C9-AA47-BAEF-AF16A30848F5}"/>
              </a:ext>
            </a:extLst>
          </p:cNvPr>
          <p:cNvSpPr>
            <a:spLocks noGrp="1"/>
          </p:cNvSpPr>
          <p:nvPr>
            <p:ph type="ftr" sz="quarter" idx="1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4AF3D41-C702-4248-A9B3-0A18C76CE6A2}" type="datetime1">
              <a:rPr lang="en-US" smtClean="0"/>
              <a:t>9/26/24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
        <p:nvSpPr>
          <p:cNvPr id="6" name="Footer Placeholder 4">
            <a:extLst>
              <a:ext uri="{FF2B5EF4-FFF2-40B4-BE49-F238E27FC236}">
                <a16:creationId xmlns:a16="http://schemas.microsoft.com/office/drawing/2014/main" id="{19DE84D4-B275-D54A-9EE0-7B42D1335F1C}"/>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466E8E-6200-0244-B413-250730BD1213}" type="datetime1">
              <a:rPr lang="en-US" smtClean="0"/>
              <a:t>9/26/24</a:t>
            </a:fld>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
        <p:nvSpPr>
          <p:cNvPr id="5" name="Footer Placeholder 4">
            <a:extLst>
              <a:ext uri="{FF2B5EF4-FFF2-40B4-BE49-F238E27FC236}">
                <a16:creationId xmlns:a16="http://schemas.microsoft.com/office/drawing/2014/main" id="{A3A6435C-E192-C64C-B4B0-76BEA9478D1C}"/>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3D5BFD3-D748-EA4B-B2CF-F9351B58B207}" type="datetime1">
              <a:rPr lang="en-US" smtClean="0"/>
              <a:t>9/26/24</a:t>
            </a:fld>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10" name="Footer Placeholder 4">
            <a:extLst>
              <a:ext uri="{FF2B5EF4-FFF2-40B4-BE49-F238E27FC236}">
                <a16:creationId xmlns:a16="http://schemas.microsoft.com/office/drawing/2014/main" id="{124D2A80-0E97-6243-93B4-2A69F9011051}"/>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13EA3D5-26BD-3F4D-8108-8A8EDE3183CF}" type="datetime1">
              <a:rPr lang="en-US" smtClean="0"/>
              <a:t>9/26/24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6" name="Footer Placeholder 5"/>
          <p:cNvSpPr>
            <a:spLocks noGrp="1"/>
          </p:cNvSpPr>
          <p:nvPr>
            <p:ph type="ftr" sz="quarter" idx="11"/>
          </p:nvPr>
        </p:nvSpPr>
        <p:spPr>
          <a:xfrm>
            <a:off x="3035808" y="1170432"/>
            <a:ext cx="5193792" cy="201168"/>
          </a:xfrm>
        </p:spPr>
        <p:txBody>
          <a:bodyPr/>
          <a:lstStyle>
            <a:lvl1pPr>
              <a:defRPr b="0" i="0">
                <a:solidFill>
                  <a:schemeClr val="bg1">
                    <a:shade val="50000"/>
                  </a:schemeClr>
                </a:solidFill>
                <a:latin typeface="Arial" panose="020B0604020202020204" pitchFamily="34" charset="0"/>
                <a:cs typeface="Arial" panose="020B0604020202020204" pitchFamily="34" charset="0"/>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Corbel" panose="020B0503020204020204" pitchFamily="34" charset="0"/>
              </a:defRPr>
            </a:lvl1pPr>
          </a:lstStyle>
          <a:p>
            <a:r>
              <a:rPr kumimoji="0" lang="en-US"/>
              <a:t>Click to edit Master title style</a:t>
            </a:r>
          </a:p>
        </p:txBody>
      </p:sp>
      <p:sp>
        <p:nvSpPr>
          <p:cNvPr id="3" name="Vertical Text Placeholder 2"/>
          <p:cNvSpPr>
            <a:spLocks noGrp="1"/>
          </p:cNvSpPr>
          <p:nvPr>
            <p:ph type="body" orient="vert" idx="1" hasCustomPrompt="1"/>
          </p:nvPr>
        </p:nvSpPr>
        <p:spPr/>
        <p:txBody>
          <a:bodyPr vert="eaVert"/>
          <a:lstStyle>
            <a:lvl1pPr>
              <a:defRPr>
                <a:latin typeface="Corbel" panose="020B0503020204020204" pitchFamily="34" charset="0"/>
              </a:defRPr>
            </a:lvl1pPr>
            <a:lvl2pPr>
              <a:defRPr>
                <a:latin typeface="Corbel" panose="020B0503020204020204" pitchFamily="34" charset="0"/>
              </a:defRPr>
            </a:lvl2pPr>
            <a:lvl3pPr>
              <a:defRPr>
                <a:latin typeface="Corbel" panose="020B0503020204020204" pitchFamily="34" charset="0"/>
              </a:defRPr>
            </a:lvl3pPr>
            <a:lvl4pPr>
              <a:defRPr>
                <a:latin typeface="Corbel" panose="020B0503020204020204" pitchFamily="34" charset="0"/>
              </a:defRPr>
            </a:lvl4pPr>
            <a:lvl5pPr>
              <a:defRPr>
                <a:latin typeface="Corbel" panose="020B0503020204020204" pitchFamily="34" charset="0"/>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lvl1pPr>
              <a:defRPr>
                <a:latin typeface="Corbel" panose="020B0503020204020204" pitchFamily="34" charset="0"/>
              </a:defRPr>
            </a:lvl1pPr>
          </a:lstStyle>
          <a:p>
            <a:fld id="{CCD93F7B-8A21-8D4B-B7BE-AE8D1F300FD5}" type="datetime1">
              <a:rPr lang="en-US" smtClean="0"/>
              <a:t>9/26/24</a:t>
            </a:fld>
            <a:endParaRPr lang="en-US"/>
          </a:p>
        </p:txBody>
      </p:sp>
      <p:sp>
        <p:nvSpPr>
          <p:cNvPr id="6" name="Slide Number Placeholder 5"/>
          <p:cNvSpPr>
            <a:spLocks noGrp="1"/>
          </p:cNvSpPr>
          <p:nvPr>
            <p:ph type="sldNum" sz="quarter" idx="12"/>
          </p:nvPr>
        </p:nvSpPr>
        <p:spPr/>
        <p:txBody>
          <a:bodyPr/>
          <a:lstStyle>
            <a:lvl1pPr>
              <a:defRPr>
                <a:latin typeface="Corbel" panose="020B0503020204020204" pitchFamily="34" charset="0"/>
              </a:defRPr>
            </a:lvl1pPr>
          </a:lstStyle>
          <a:p>
            <a:fld id="{19B12225-5612-419B-A8D5-4B8EEE4C217E}" type="slidenum">
              <a:rPr lang="en-US" smtClean="0"/>
              <a:pPr/>
              <a:t>‹#›</a:t>
            </a:fld>
            <a:endParaRPr lang="en-US"/>
          </a:p>
        </p:txBody>
      </p:sp>
      <p:sp>
        <p:nvSpPr>
          <p:cNvPr id="7" name="Footer Placeholder 4">
            <a:extLst>
              <a:ext uri="{FF2B5EF4-FFF2-40B4-BE49-F238E27FC236}">
                <a16:creationId xmlns:a16="http://schemas.microsoft.com/office/drawing/2014/main" id="{7F1E1EA4-466E-A84E-9DCB-98195F15240F}"/>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Leskovec, Stanford CS224W: Machine Learning with Graphs, http://cs224w.stanford.edu</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06B2AB7-8A78-1B40-9A42-8EA8651CE9A6}" type="datetime1">
              <a:rPr lang="en-US" smtClean="0"/>
              <a:t>9/26/24</a:t>
            </a:fld>
            <a:endParaRPr lang="en-US"/>
          </a:p>
        </p:txBody>
      </p:sp>
      <p:sp>
        <p:nvSpPr>
          <p:cNvPr id="5" name="Footer Placeholder 4"/>
          <p:cNvSpPr>
            <a:spLocks noGrp="1"/>
          </p:cNvSpPr>
          <p:nvPr>
            <p:ph type="ftr" sz="quarter" idx="11"/>
          </p:nvPr>
        </p:nvSpPr>
        <p:spPr>
          <a:xfrm>
            <a:off x="2640597" y="6377459"/>
            <a:ext cx="3836404" cy="365125"/>
          </a:xfrm>
        </p:spPr>
        <p:txBody>
          <a:bodyPr/>
          <a:lstStyle>
            <a:lvl1pPr>
              <a:defRPr b="0" i="0">
                <a:latin typeface="Corbel" panose="020B0503020204020204" pitchFamily="34" charset="0"/>
                <a:cs typeface="Arial" panose="020B0604020202020204" pitchFamily="34" charset="0"/>
              </a:defRPr>
            </a:lvl1pPr>
          </a:lstStyle>
          <a:p>
            <a:r>
              <a:rPr lang="en-US"/>
              <a:t>Jure Leskovec, Stanford CS224W: Machine Learning with Graphs, http://cs224w.stanford.edu</a:t>
            </a:r>
            <a:endParaRPr lang="en-US">
              <a:latin typeface="Corbel" panose="020B0503020204020204" pitchFamily="34" charset="0"/>
            </a:endParaRP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DEC43551-E3E8-6749-894F-1B541CEC0D36}" type="datetime1">
              <a:rPr lang="en-US" smtClean="0"/>
              <a:t>9/26/24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b="0" i="0">
                <a:latin typeface="Corbel" panose="020B0503020204020204" pitchFamily="34" charset="0"/>
                <a:cs typeface="Arial" panose="020B0604020202020204" pitchFamily="34" charset="0"/>
              </a:defRPr>
            </a:lvl1pPr>
          </a:lstStyle>
          <a:p>
            <a:r>
              <a:rPr lang="en-US"/>
              <a:t>Jure Leskovec, Stanford CS224W: Machine Learning with Graphs, http://cs224w.stanford.edu</a:t>
            </a:r>
            <a:endParaRPr lang="en-GB">
              <a:latin typeface="Corbel" panose="020B0503020204020204" pitchFamily="34" charset="0"/>
            </a:endParaRPr>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D832127D-15EE-4F47-8678-B28A01BB02B9}" type="datetime1">
              <a:rPr lang="en-US" smtClean="0"/>
              <a:t>9/26/24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b="0" i="0">
                <a:latin typeface="Corbel" panose="020B0503020204020204" pitchFamily="34" charset="0"/>
                <a:cs typeface="Arial" panose="020B0604020202020204" pitchFamily="34" charset="0"/>
              </a:defRPr>
            </a:lvl1pPr>
          </a:lstStyle>
          <a:p>
            <a:r>
              <a:rPr lang="en-US"/>
              <a:t>Jure Leskovec, Stanford CS224W: Machine Learning with Graphs, http://cs224w.stanford.edu</a:t>
            </a:r>
            <a:endParaRPr lang="en-US">
              <a:latin typeface="Corbel" panose="020B0503020204020204" pitchFamily="34" charset="0"/>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C182A47-2709-A846-8DB8-55407248EF62}" type="datetime1">
              <a:rPr lang="en-US" smtClean="0"/>
              <a:t>9/26/24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i="0">
              <a:latin typeface="Arial" panose="020B0604020202020204" pitchFamily="34" charset="0"/>
            </a:endParaRPr>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b="0" i="0">
                <a:solidFill>
                  <a:schemeClr val="tx1">
                    <a:tint val="95000"/>
                  </a:schemeClr>
                </a:solidFill>
                <a:latin typeface="Corbel" panose="020B0503020204020204" pitchFamily="34" charset="0"/>
                <a:cs typeface="Arial" panose="020B0604020202020204" pitchFamily="34" charset="0"/>
              </a:defRPr>
            </a:lvl1pPr>
            <a:extLst/>
          </a:lstStyle>
          <a:p>
            <a:fld id="{35D810A8-84E0-5C42-B4E8-BDF292AAA5BE}" type="datetime1">
              <a:rPr lang="en-US" smtClean="0"/>
              <a:t>9/26/24</a:t>
            </a:fld>
            <a:endParaRPr lang="en-US">
              <a:latin typeface="Corbel" panose="020B0503020204020204" pitchFamily="34" charset="0"/>
            </a:endParaRPr>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orbel" panose="020B0503020204020204" pitchFamily="34" charset="0"/>
                <a:cs typeface="Calibri" pitchFamily="34" charset="0"/>
              </a:defRPr>
            </a:lvl1pPr>
            <a:extLst/>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endParaRPr lang="en-US">
              <a:latin typeface="Corbel" panose="020B0503020204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b="0" i="0">
                <a:solidFill>
                  <a:schemeClr val="tx1">
                    <a:tint val="95000"/>
                  </a:schemeClr>
                </a:solidFill>
                <a:latin typeface="Corbel" panose="020B0503020204020204" pitchFamily="34" charset="0"/>
                <a:cs typeface="Arial" panose="020B0604020202020204" pitchFamily="34" charset="0"/>
              </a:defRPr>
            </a:lvl1pPr>
            <a:extLst/>
          </a:lstStyle>
          <a:p>
            <a:fld id="{19B12225-5612-419B-A8D5-4B8EEE4C217E}" type="slidenum">
              <a:rPr lang="en-US" smtClean="0"/>
              <a:pPr/>
              <a:t>‹#›</a:t>
            </a:fld>
            <a:endParaRPr lang="en-US">
              <a:latin typeface="Corbel" panose="020B0503020204020204" pitchFamily="34" charset="0"/>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77" r:id="rId13"/>
  </p:sldLayoutIdLst>
  <p:hf hdr="0"/>
  <p:txStyles>
    <p:titleStyle>
      <a:lvl1pPr algn="l" rtl="0" eaLnBrk="1" latinLnBrk="0" hangingPunct="1">
        <a:spcBef>
          <a:spcPct val="0"/>
        </a:spcBef>
        <a:buNone/>
        <a:defRPr kumimoji="0" sz="4500" b="1" i="0" kern="1200">
          <a:solidFill>
            <a:schemeClr val="accent1">
              <a:satMod val="150000"/>
            </a:schemeClr>
          </a:solidFill>
          <a:effectLst/>
          <a:latin typeface="Corbel" panose="020B0503020204020204" pitchFamily="34" charset="0"/>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b="0" i="0" kern="1200">
          <a:solidFill>
            <a:schemeClr val="tx1"/>
          </a:solidFill>
          <a:latin typeface="Calibri" panose="020F0502020204030204" pitchFamily="34" charset="0"/>
          <a:ea typeface="+mn-ea"/>
          <a:cs typeface="Calibri" panose="020F0502020204030204"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b="0" i="0" kern="1200">
          <a:solidFill>
            <a:schemeClr val="tx1"/>
          </a:solidFill>
          <a:latin typeface="Calibri" panose="020F0502020204030204" pitchFamily="34" charset="0"/>
          <a:ea typeface="+mn-ea"/>
          <a:cs typeface="Calibri" panose="020F0502020204030204"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b="0" i="0" kern="1200">
          <a:solidFill>
            <a:schemeClr val="tx1"/>
          </a:solidFill>
          <a:latin typeface="Calibri" panose="020F0502020204030204" pitchFamily="34" charset="0"/>
          <a:ea typeface="+mn-ea"/>
          <a:cs typeface="Calibri" panose="020F0502020204030204"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b="0" i="0" kern="1200">
          <a:solidFill>
            <a:schemeClr val="tx1"/>
          </a:solidFill>
          <a:latin typeface="Calibri" panose="020F0502020204030204" pitchFamily="34" charset="0"/>
          <a:ea typeface="+mn-ea"/>
          <a:cs typeface="Calibri" panose="020F0502020204030204"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b="0" i="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rxiv.org/pdf/1403.6652.pdf" TargetMode="External"/><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arxiv.org/pdf/1402.3722.pd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arxiv.org/pdf/1403.6652.pdf" TargetMode="External"/><Relationship Id="rId2" Type="http://schemas.openxmlformats.org/officeDocument/2006/relationships/hyperlink" Target="https://arxiv.org/abs/1403.6652"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cs.stanford.edu/~jure/pubs/node2vec-kdd16.pdf" TargetMode="External"/><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hyperlink" Target="https://cs.stanford.edu/~jure/pubs/node2vec-kdd16.pdf"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8.png"/><Relationship Id="rId7" Type="http://schemas.openxmlformats.org/officeDocument/2006/relationships/image" Target="../media/image72.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image" Target="../media/image82.png"/><Relationship Id="rId5" Type="http://schemas.openxmlformats.org/officeDocument/2006/relationships/image" Target="../media/image80.png"/><Relationship Id="rId10" Type="http://schemas.openxmlformats.org/officeDocument/2006/relationships/image" Target="../media/image76.png"/><Relationship Id="rId4" Type="http://schemas.openxmlformats.org/officeDocument/2006/relationships/image" Target="../media/image79.png"/><Relationship Id="rId9" Type="http://schemas.openxmlformats.org/officeDocument/2006/relationships/image" Target="../media/image74.png"/></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arxiv.org/abs/1710.09599" TargetMode="External"/><Relationship Id="rId2" Type="http://schemas.openxmlformats.org/officeDocument/2006/relationships/hyperlink" Target="https://ericdongyx.github.io/papers/KDD17-dong-chawla-swami-metapath2vec.pdf" TargetMode="External"/><Relationship Id="rId1" Type="http://schemas.openxmlformats.org/officeDocument/2006/relationships/slideLayout" Target="../slideLayouts/slideLayout2.xml"/><Relationship Id="rId6" Type="http://schemas.openxmlformats.org/officeDocument/2006/relationships/hyperlink" Target="https://arxiv.org/abs/1706.07845" TargetMode="External"/><Relationship Id="rId5" Type="http://schemas.openxmlformats.org/officeDocument/2006/relationships/hyperlink" Target="https://arxiv.org/pdf/1704.03165.pdf" TargetMode="External"/><Relationship Id="rId4" Type="http://schemas.openxmlformats.org/officeDocument/2006/relationships/hyperlink" Target="https://arxiv.org/abs/1503.03578"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arxiv.org/abs/1705.02801"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5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arxiv.org/abs/1509.09292" TargetMode="Externa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5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arxiv.org/abs/1511.05493"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4.wmf"/></Relationships>
</file>

<file path=ppt/slides/_rels/slide6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keg.cs.tsinghua.edu.cn/jietang/publications/WSDM18-Qiu-et-al-NetMF-network-embedding.pdf" TargetMode="External"/><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hyperlink" Target="https://keg.cs.tsinghua.edu.cn/jietang/publications/WSDM18-Qiu-et-al-NetMF-network-embedding.pdf" TargetMode="External"/><Relationship Id="rId5" Type="http://schemas.openxmlformats.org/officeDocument/2006/relationships/image" Target="../media/image105.png"/><Relationship Id="rId4" Type="http://schemas.openxmlformats.org/officeDocument/2006/relationships/image" Target="../media/image104.png"/></Relationships>
</file>

<file path=ppt/slides/_rels/slide6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Node Embeddings</a:t>
            </a:r>
            <a:br>
              <a:rPr lang="en-US" sz="4800"/>
            </a:br>
            <a:endParaRPr lang="en-US" sz="4800"/>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458200" cy="3581400"/>
          </a:xfrm>
        </p:spPr>
        <p:txBody>
          <a:bodyPr anchor="b">
            <a:normAutofit/>
          </a:bodyPr>
          <a:lstStyle/>
          <a:p>
            <a:r>
              <a:rPr lang="en-US">
                <a:latin typeface="Corbel"/>
              </a:rPr>
              <a:t>Stanford CS224W:</a:t>
            </a:r>
            <a:br>
              <a:rPr lang="en-US"/>
            </a:br>
            <a:r>
              <a:rPr lang="en-US">
                <a:latin typeface="Corbel"/>
              </a:rPr>
              <a:t>Announcements</a:t>
            </a:r>
            <a:endParaRPr lang="en-US" sz="5400"/>
          </a:p>
        </p:txBody>
      </p:sp>
      <p:sp>
        <p:nvSpPr>
          <p:cNvPr id="7" name="TextBox 6"/>
          <p:cNvSpPr txBox="1"/>
          <p:nvPr/>
        </p:nvSpPr>
        <p:spPr>
          <a:xfrm>
            <a:off x="762000" y="5257800"/>
            <a:ext cx="6705600" cy="1323439"/>
          </a:xfrm>
          <a:prstGeom prst="rect">
            <a:avLst/>
          </a:prstGeom>
          <a:noFill/>
        </p:spPr>
        <p:txBody>
          <a:bodyPr wrap="square" lIns="91440" tIns="45720" rIns="91440" bIns="45720" rtlCol="0" anchor="t">
            <a:spAutoFit/>
          </a:bodyPr>
          <a:lstStyle/>
          <a:p>
            <a:r>
              <a:rPr lang="en-US" sz="2400">
                <a:latin typeface="Arial" panose="020B0604020202020204" pitchFamily="34" charset="0"/>
              </a:rPr>
              <a:t>CS224W: Machine Learning with Graphs</a:t>
            </a:r>
          </a:p>
          <a:p>
            <a:r>
              <a:rPr lang="en-US" sz="2400">
                <a:latin typeface="Arial" panose="020B0604020202020204" pitchFamily="34" charset="0"/>
              </a:rPr>
              <a:t>Jure </a:t>
            </a:r>
            <a:r>
              <a:rPr lang="en-US" sz="2400" err="1">
                <a:latin typeface="Arial" panose="020B0604020202020204" pitchFamily="34" charset="0"/>
              </a:rPr>
              <a:t>Leskovec</a:t>
            </a:r>
            <a:r>
              <a:rPr lang="en-US" sz="2400">
                <a:latin typeface="Arial" panose="020B0604020202020204" pitchFamily="34" charset="0"/>
              </a:rPr>
              <a:t>, </a:t>
            </a:r>
            <a:r>
              <a:rPr lang="en-US" sz="2000">
                <a:latin typeface="Arial" panose="020B0604020202020204" pitchFamily="34" charset="0"/>
              </a:rPr>
              <a:t>Stanford University</a:t>
            </a:r>
          </a:p>
          <a:p>
            <a:r>
              <a:rPr lang="en-US" sz="3200">
                <a:latin typeface="Arial" panose="020B0604020202020204" pitchFamily="34" charset="0"/>
              </a:rPr>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36822170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1C74BA-7A20-F746-A0EE-3FDFEC54D740}"/>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kumimoji="1" lang="en-US" altLang="ja-JP">
                <a:latin typeface="Corbel"/>
                <a:ea typeface="HGｺﾞｼｯｸM"/>
              </a:rPr>
              <a:t>Course Logistics: </a:t>
            </a:r>
            <a:r>
              <a:rPr kumimoji="1" lang="en-US" altLang="ja-JP" err="1">
                <a:latin typeface="Corbel"/>
                <a:ea typeface="HGｺﾞｼｯｸM"/>
              </a:rPr>
              <a:t>Colab</a:t>
            </a:r>
            <a:r>
              <a:rPr kumimoji="1" lang="en-US" altLang="ja-JP">
                <a:latin typeface="Corbel"/>
                <a:ea typeface="HGｺﾞｼｯｸM"/>
              </a:rPr>
              <a:t> 0</a:t>
            </a:r>
            <a:endParaRPr lang="en-US"/>
          </a:p>
        </p:txBody>
      </p:sp>
      <p:sp>
        <p:nvSpPr>
          <p:cNvPr id="3" name="コンテンツ プレースホルダー 2">
            <a:extLst>
              <a:ext uri="{FF2B5EF4-FFF2-40B4-BE49-F238E27FC236}">
                <a16:creationId xmlns:a16="http://schemas.microsoft.com/office/drawing/2014/main" id="{8018805D-D37D-6B48-8CBE-F4DE74BA4CAF}"/>
              </a:ext>
            </a:extLst>
          </p:cNvPr>
          <p:cNvSpPr>
            <a:spLocks noGrp="1"/>
          </p:cNvSpPr>
          <p:nvPr>
            <p:ph idx="1"/>
          </p:nvPr>
        </p:nvSpPr>
        <p:spPr>
          <a:xfrm>
            <a:off x="457200" y="1295400"/>
            <a:ext cx="8481060" cy="4899828"/>
          </a:xfrm>
        </p:spPr>
        <p:txBody>
          <a:bodyPr vert="horz" lIns="54864" tIns="91440" rIns="91440" bIns="45720" rtlCol="0" anchor="t">
            <a:normAutofit/>
          </a:bodyPr>
          <a:lstStyle/>
          <a:p>
            <a:pPr marL="438785"/>
            <a:r>
              <a:rPr lang="en-US" altLang="ja-JP" b="1" err="1">
                <a:solidFill>
                  <a:srgbClr val="0000FF"/>
                </a:solidFill>
                <a:latin typeface="Calibri"/>
                <a:ea typeface="HGｺﾞｼｯｸM"/>
                <a:cs typeface="Calibri"/>
              </a:rPr>
              <a:t>Colab</a:t>
            </a:r>
            <a:r>
              <a:rPr lang="en-US" altLang="ja-JP" b="1">
                <a:solidFill>
                  <a:srgbClr val="0000FF"/>
                </a:solidFill>
                <a:latin typeface="Calibri"/>
                <a:ea typeface="HGｺﾞｼｯｸM"/>
                <a:cs typeface="Calibri"/>
              </a:rPr>
              <a:t> 0 will be released today by 9PM on our course website</a:t>
            </a:r>
            <a:endParaRPr lang="en-US" altLang="ja-JP" b="1">
              <a:solidFill>
                <a:srgbClr val="0000FF"/>
              </a:solidFill>
              <a:latin typeface="Calibri" panose="020F0502020204030204" pitchFamily="34" charset="0"/>
              <a:ea typeface="HGｺﾞｼｯｸM"/>
            </a:endParaRPr>
          </a:p>
          <a:p>
            <a:pPr marL="438785">
              <a:buClr>
                <a:srgbClr val="F0AD00"/>
              </a:buClr>
            </a:pPr>
            <a:r>
              <a:rPr lang="en-US" altLang="ja-JP" b="1" err="1">
                <a:solidFill>
                  <a:srgbClr val="FF0000"/>
                </a:solidFill>
                <a:latin typeface="Calibri"/>
                <a:ea typeface="HGｺﾞｼｯｸM"/>
                <a:cs typeface="Calibri"/>
              </a:rPr>
              <a:t>Colab</a:t>
            </a:r>
            <a:r>
              <a:rPr lang="en-US" altLang="ja-JP" b="1">
                <a:solidFill>
                  <a:srgbClr val="FF0000"/>
                </a:solidFill>
                <a:latin typeface="Calibri"/>
                <a:ea typeface="HGｺﾞｼｯｸM"/>
                <a:cs typeface="Calibri"/>
              </a:rPr>
              <a:t> 0:</a:t>
            </a:r>
          </a:p>
          <a:p>
            <a:pPr lvl="1">
              <a:buClr>
                <a:srgbClr val="60B5CC"/>
              </a:buClr>
              <a:buFont typeface="Wingdings"/>
              <a:buChar char="§"/>
            </a:pPr>
            <a:r>
              <a:rPr lang="en-US" altLang="ja-JP">
                <a:latin typeface="Calibri"/>
                <a:ea typeface="HGｺﾞｼｯｸM"/>
                <a:cs typeface="Calibri"/>
              </a:rPr>
              <a:t>Overview of </a:t>
            </a:r>
            <a:r>
              <a:rPr lang="en-US" altLang="ja-JP" err="1">
                <a:latin typeface="Calibri"/>
                <a:ea typeface="HGｺﾞｼｯｸM"/>
                <a:cs typeface="Calibri"/>
              </a:rPr>
              <a:t>NetworkX</a:t>
            </a:r>
            <a:r>
              <a:rPr lang="en-US" altLang="ja-JP">
                <a:latin typeface="Calibri"/>
                <a:ea typeface="HGｺﾞｼｯｸM"/>
                <a:cs typeface="Calibri"/>
              </a:rPr>
              <a:t> and </a:t>
            </a:r>
            <a:r>
              <a:rPr lang="en-US" altLang="ja-JP" err="1">
                <a:latin typeface="Calibri"/>
                <a:ea typeface="HGｺﾞｼｯｸM"/>
                <a:cs typeface="Calibri"/>
              </a:rPr>
              <a:t>PyTorch</a:t>
            </a:r>
            <a:r>
              <a:rPr lang="en-US" altLang="ja-JP">
                <a:latin typeface="Calibri"/>
                <a:ea typeface="HGｺﾞｼｯｸM"/>
                <a:cs typeface="Calibri"/>
              </a:rPr>
              <a:t> Geometric</a:t>
            </a:r>
          </a:p>
          <a:p>
            <a:pPr lvl="1">
              <a:buClr>
                <a:srgbClr val="60B5CC"/>
              </a:buClr>
              <a:buFont typeface="Wingdings"/>
              <a:buChar char="§"/>
            </a:pPr>
            <a:r>
              <a:rPr lang="en-US" altLang="ja-JP">
                <a:latin typeface="Calibri"/>
                <a:ea typeface="HGｺﾞｼｯｸM"/>
                <a:cs typeface="Calibri"/>
              </a:rPr>
              <a:t>Does not need to be handed in </a:t>
            </a:r>
            <a:endParaRPr lang="en-US">
              <a:latin typeface="Calibri"/>
              <a:ea typeface="HGｺﾞｼｯｸM"/>
              <a:cs typeface="Calibri"/>
            </a:endParaRPr>
          </a:p>
          <a:p>
            <a:pPr lvl="1">
              <a:buClr>
                <a:srgbClr val="60B5CC"/>
              </a:buClr>
              <a:buFont typeface="Wingdings"/>
              <a:buChar char="§"/>
            </a:pPr>
            <a:r>
              <a:rPr lang="en-US" altLang="ja-JP">
                <a:solidFill>
                  <a:srgbClr val="D60093"/>
                </a:solidFill>
                <a:latin typeface="Calibri"/>
                <a:ea typeface="HGｺﾞｼｯｸM"/>
                <a:cs typeface="Calibri"/>
              </a:rPr>
              <a:t>TAs will hold a recitation session to walk you through </a:t>
            </a:r>
            <a:r>
              <a:rPr lang="en-US" altLang="ja-JP" err="1">
                <a:solidFill>
                  <a:srgbClr val="D60093"/>
                </a:solidFill>
                <a:latin typeface="Calibri"/>
                <a:ea typeface="HGｺﾞｼｯｸM"/>
                <a:cs typeface="Calibri"/>
              </a:rPr>
              <a:t>Colab</a:t>
            </a:r>
            <a:r>
              <a:rPr lang="en-US" altLang="ja-JP">
                <a:solidFill>
                  <a:srgbClr val="D60093"/>
                </a:solidFill>
                <a:latin typeface="Calibri"/>
                <a:ea typeface="HGｺﾞｼｯｸM"/>
                <a:cs typeface="Calibri"/>
              </a:rPr>
              <a:t> 0:</a:t>
            </a:r>
          </a:p>
          <a:p>
            <a:pPr marL="996315" lvl="2">
              <a:buFont typeface="Wingdings"/>
              <a:buChar char="§"/>
            </a:pPr>
            <a:r>
              <a:rPr lang="en-US" altLang="ja-JP">
                <a:latin typeface="Calibri"/>
                <a:ea typeface="HGｺﾞｼｯｸM"/>
                <a:cs typeface="Calibri"/>
              </a:rPr>
              <a:t>Time: Friday (09/27), 3-4pm PT</a:t>
            </a:r>
          </a:p>
          <a:p>
            <a:pPr marL="996315" lvl="2">
              <a:buFont typeface="Wingdings"/>
              <a:buChar char="§"/>
            </a:pPr>
            <a:r>
              <a:rPr lang="en-US" altLang="ja-JP">
                <a:latin typeface="Calibri"/>
                <a:ea typeface="HGｺﾞｼｯｸM"/>
                <a:cs typeface="Calibri"/>
              </a:rPr>
              <a:t>Location: Zoom, link is posted on Ed</a:t>
            </a:r>
          </a:p>
          <a:p>
            <a:pPr marL="996315" lvl="2">
              <a:buFont typeface="Wingdings"/>
              <a:buChar char="§"/>
            </a:pPr>
            <a:r>
              <a:rPr lang="en-US" altLang="ja-JP">
                <a:latin typeface="Calibri"/>
                <a:ea typeface="HGｺﾞｼｯｸM"/>
                <a:cs typeface="Calibri"/>
              </a:rPr>
              <a:t>Session will be recorded</a:t>
            </a:r>
          </a:p>
        </p:txBody>
      </p:sp>
      <p:sp>
        <p:nvSpPr>
          <p:cNvPr id="4" name="日付プレースホルダー 3">
            <a:extLst>
              <a:ext uri="{FF2B5EF4-FFF2-40B4-BE49-F238E27FC236}">
                <a16:creationId xmlns:a16="http://schemas.microsoft.com/office/drawing/2014/main" id="{29BB3B4D-AE22-7848-A9C5-52168F63607B}"/>
              </a:ext>
            </a:extLst>
          </p:cNvPr>
          <p:cNvSpPr>
            <a:spLocks noGrp="1"/>
          </p:cNvSpPr>
          <p:nvPr>
            <p:ph type="dt" sz="half" idx="10"/>
          </p:nvPr>
        </p:nvSpPr>
        <p:spPr/>
        <p:txBody>
          <a:bodyPr/>
          <a:lstStyle/>
          <a:p>
            <a:fld id="{FADC92A3-9DA5-854C-AB02-9F149ADA4F0F}" type="datetime1">
              <a:rPr lang="en-US" smtClean="0"/>
              <a:t>9/26/24</a:t>
            </a:fld>
            <a:endParaRPr lang="en-US"/>
          </a:p>
        </p:txBody>
      </p:sp>
      <p:sp>
        <p:nvSpPr>
          <p:cNvPr id="5" name="フッター プレースホルダー 4">
            <a:extLst>
              <a:ext uri="{FF2B5EF4-FFF2-40B4-BE49-F238E27FC236}">
                <a16:creationId xmlns:a16="http://schemas.microsoft.com/office/drawing/2014/main" id="{A4227AF7-BE4C-594E-8549-4A39EB17B0EE}"/>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orbel" panose="020B0503020204020204"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cs typeface="Arial" panose="020B0604020202020204" pitchFamily="34" charset="0"/>
              </a:rPr>
              <a:t>Jure </a:t>
            </a:r>
            <a:r>
              <a:rPr lang="en-US" err="1">
                <a:cs typeface="Arial" panose="020B0604020202020204" pitchFamily="34" charset="0"/>
              </a:rPr>
              <a:t>Leskovec</a:t>
            </a:r>
            <a:r>
              <a:rPr lang="en-US">
                <a:cs typeface="Arial" panose="020B0604020202020204" pitchFamily="34" charset="0"/>
              </a:rPr>
              <a:t>, Stanford CS224W: Machine Learning with Graphs, http://cs224w.stanford.edu</a:t>
            </a:r>
          </a:p>
        </p:txBody>
      </p:sp>
      <p:sp>
        <p:nvSpPr>
          <p:cNvPr id="6" name="スライド番号プレースホルダー 5">
            <a:extLst>
              <a:ext uri="{FF2B5EF4-FFF2-40B4-BE49-F238E27FC236}">
                <a16:creationId xmlns:a16="http://schemas.microsoft.com/office/drawing/2014/main" id="{D430F30B-BACE-AF48-BD30-8BDA9D22A94D}"/>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4065345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1C74BA-7A20-F746-A0EE-3FDFEC54D740}"/>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kumimoji="1" lang="en-US" altLang="ja-JP">
                <a:latin typeface="Corbel"/>
                <a:ea typeface="HGｺﾞｼｯｸM"/>
              </a:rPr>
              <a:t>Course Logistics: </a:t>
            </a:r>
            <a:r>
              <a:rPr kumimoji="1" lang="en-US" altLang="ja-JP" err="1">
                <a:latin typeface="Corbel"/>
                <a:ea typeface="HGｺﾞｼｯｸM"/>
              </a:rPr>
              <a:t>Colab</a:t>
            </a:r>
            <a:r>
              <a:rPr kumimoji="1" lang="en-US" altLang="ja-JP">
                <a:latin typeface="Corbel"/>
                <a:ea typeface="HGｺﾞｼｯｸM"/>
              </a:rPr>
              <a:t> 1</a:t>
            </a:r>
            <a:endParaRPr lang="en-US"/>
          </a:p>
        </p:txBody>
      </p:sp>
      <p:sp>
        <p:nvSpPr>
          <p:cNvPr id="3" name="コンテンツ プレースホルダー 2">
            <a:extLst>
              <a:ext uri="{FF2B5EF4-FFF2-40B4-BE49-F238E27FC236}">
                <a16:creationId xmlns:a16="http://schemas.microsoft.com/office/drawing/2014/main" id="{8018805D-D37D-6B48-8CBE-F4DE74BA4CAF}"/>
              </a:ext>
            </a:extLst>
          </p:cNvPr>
          <p:cNvSpPr>
            <a:spLocks noGrp="1"/>
          </p:cNvSpPr>
          <p:nvPr>
            <p:ph idx="1"/>
          </p:nvPr>
        </p:nvSpPr>
        <p:spPr>
          <a:xfrm>
            <a:off x="457200" y="1295400"/>
            <a:ext cx="8436847" cy="4899828"/>
          </a:xfrm>
        </p:spPr>
        <p:txBody>
          <a:bodyPr vert="horz" lIns="54864" tIns="91440" rIns="91440" bIns="45720" rtlCol="0" anchor="t">
            <a:normAutofit/>
          </a:bodyPr>
          <a:lstStyle/>
          <a:p>
            <a:pPr marL="438785"/>
            <a:r>
              <a:rPr lang="en-US" altLang="ja-JP" b="1" err="1">
                <a:solidFill>
                  <a:srgbClr val="0000FF"/>
                </a:solidFill>
                <a:latin typeface="Calibri"/>
                <a:ea typeface="HGｺﾞｼｯｸM"/>
                <a:cs typeface="Calibri"/>
              </a:rPr>
              <a:t>Colab</a:t>
            </a:r>
            <a:r>
              <a:rPr lang="en-US" altLang="ja-JP" b="1">
                <a:solidFill>
                  <a:srgbClr val="0000FF"/>
                </a:solidFill>
                <a:latin typeface="Calibri"/>
                <a:ea typeface="HGｺﾞｼｯｸM"/>
                <a:cs typeface="Calibri"/>
              </a:rPr>
              <a:t> 1 will be released today by 9PM on our course website</a:t>
            </a:r>
            <a:endParaRPr lang="en-US" altLang="ja-JP" b="1">
              <a:solidFill>
                <a:srgbClr val="0000FF"/>
              </a:solidFill>
              <a:latin typeface="Calibri" panose="020F0502020204030204" pitchFamily="34" charset="0"/>
              <a:ea typeface="HGｺﾞｼｯｸM"/>
            </a:endParaRPr>
          </a:p>
          <a:p>
            <a:pPr marL="438785">
              <a:buClr>
                <a:srgbClr val="F0AD00"/>
              </a:buClr>
            </a:pPr>
            <a:r>
              <a:rPr lang="en-US" altLang="ja-JP" b="1" err="1">
                <a:solidFill>
                  <a:srgbClr val="FF0000"/>
                </a:solidFill>
                <a:latin typeface="Calibri"/>
                <a:ea typeface="HGｺﾞｼｯｸM"/>
                <a:cs typeface="Calibri"/>
              </a:rPr>
              <a:t>Colab</a:t>
            </a:r>
            <a:r>
              <a:rPr lang="en-US" altLang="ja-JP" b="1">
                <a:solidFill>
                  <a:srgbClr val="FF0000"/>
                </a:solidFill>
                <a:latin typeface="Calibri"/>
                <a:ea typeface="HGｺﾞｼｯｸM"/>
                <a:cs typeface="Calibri"/>
              </a:rPr>
              <a:t> 1:</a:t>
            </a:r>
          </a:p>
          <a:p>
            <a:pPr lvl="1">
              <a:buClr>
                <a:srgbClr val="60B5CC"/>
              </a:buClr>
              <a:buFont typeface="Wingdings,Sans-Serif"/>
              <a:buChar char="§"/>
            </a:pPr>
            <a:r>
              <a:rPr lang="en-US">
                <a:latin typeface="Calibri"/>
                <a:ea typeface="HGｺﾞｼｯｸM"/>
                <a:cs typeface="Calibri"/>
              </a:rPr>
              <a:t>Will cover material from Lectures 1-2, so you can get started right away!</a:t>
            </a:r>
          </a:p>
          <a:p>
            <a:pPr lvl="1">
              <a:buClr>
                <a:srgbClr val="60B5CC"/>
              </a:buClr>
              <a:buFont typeface="Wingdings,Sans-Serif"/>
              <a:buChar char="§"/>
            </a:pPr>
            <a:r>
              <a:rPr lang="en-US">
                <a:latin typeface="Calibri"/>
                <a:ea typeface="HGｺﾞｼｯｸM"/>
                <a:cs typeface="Calibri"/>
              </a:rPr>
              <a:t>Due on Thursday 10/10 (2 weeks from today)</a:t>
            </a:r>
          </a:p>
          <a:p>
            <a:pPr lvl="1">
              <a:buClr>
                <a:srgbClr val="60B5CC"/>
              </a:buClr>
              <a:buFont typeface="Wingdings,Sans-Serif"/>
              <a:buChar char="§"/>
            </a:pPr>
            <a:r>
              <a:rPr lang="en-US">
                <a:latin typeface="Calibri"/>
                <a:ea typeface="HGｺﾞｼｯｸM"/>
                <a:cs typeface="Calibri"/>
              </a:rPr>
              <a:t>Submit written answers and code on </a:t>
            </a:r>
            <a:r>
              <a:rPr lang="en-US" err="1">
                <a:latin typeface="Calibri"/>
                <a:ea typeface="HGｺﾞｼｯｸM"/>
                <a:cs typeface="Calibri"/>
              </a:rPr>
              <a:t>Gradescope</a:t>
            </a:r>
            <a:r>
              <a:rPr lang="en-US">
                <a:latin typeface="Calibri"/>
                <a:ea typeface="HGｺﾞｼｯｸM"/>
                <a:cs typeface="Calibri"/>
              </a:rPr>
              <a:t> </a:t>
            </a:r>
          </a:p>
          <a:p>
            <a:pPr lvl="1">
              <a:buClr>
                <a:srgbClr val="60B5CC"/>
              </a:buClr>
              <a:buFont typeface="Wingdings"/>
              <a:buChar char="§"/>
            </a:pPr>
            <a:endParaRPr lang="en-US" altLang="ja-JP">
              <a:latin typeface="Calibri"/>
              <a:ea typeface="HGｺﾞｼｯｸM"/>
              <a:cs typeface="Calibri"/>
            </a:endParaRPr>
          </a:p>
        </p:txBody>
      </p:sp>
      <p:sp>
        <p:nvSpPr>
          <p:cNvPr id="4" name="日付プレースホルダー 3">
            <a:extLst>
              <a:ext uri="{FF2B5EF4-FFF2-40B4-BE49-F238E27FC236}">
                <a16:creationId xmlns:a16="http://schemas.microsoft.com/office/drawing/2014/main" id="{29BB3B4D-AE22-7848-A9C5-52168F63607B}"/>
              </a:ext>
            </a:extLst>
          </p:cNvPr>
          <p:cNvSpPr>
            <a:spLocks noGrp="1"/>
          </p:cNvSpPr>
          <p:nvPr>
            <p:ph type="dt" sz="half" idx="10"/>
          </p:nvPr>
        </p:nvSpPr>
        <p:spPr/>
        <p:txBody>
          <a:bodyPr/>
          <a:lstStyle/>
          <a:p>
            <a:fld id="{FADC92A3-9DA5-854C-AB02-9F149ADA4F0F}" type="datetime1">
              <a:rPr lang="en-US" smtClean="0"/>
              <a:t>9/26/24</a:t>
            </a:fld>
            <a:endParaRPr lang="en-US"/>
          </a:p>
        </p:txBody>
      </p:sp>
      <p:sp>
        <p:nvSpPr>
          <p:cNvPr id="5" name="フッター プレースホルダー 4">
            <a:extLst>
              <a:ext uri="{FF2B5EF4-FFF2-40B4-BE49-F238E27FC236}">
                <a16:creationId xmlns:a16="http://schemas.microsoft.com/office/drawing/2014/main" id="{A4227AF7-BE4C-594E-8549-4A39EB17B0EE}"/>
              </a:ext>
            </a:extLst>
          </p:cNvPr>
          <p:cNvSpPr>
            <a:spLocks noGrp="1"/>
          </p:cNvSpPr>
          <p:nvPr>
            <p:ph type="ftr" sz="quarter" idx="3"/>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orbel" panose="020B0503020204020204"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cs typeface="Arial" panose="020B0604020202020204" pitchFamily="34" charset="0"/>
              </a:rPr>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D430F30B-BACE-AF48-BD30-8BDA9D22A94D}"/>
              </a:ext>
            </a:extLst>
          </p:cNvPr>
          <p:cNvSpPr>
            <a:spLocks noGrp="1"/>
          </p:cNvSpPr>
          <p:nvPr>
            <p:ph type="sldNum" sz="quarter" idx="12"/>
          </p:nvPr>
        </p:nvSpPr>
        <p:spPr/>
        <p:txBody>
          <a:bodyPr/>
          <a:lstStyle/>
          <a:p>
            <a:fld id="{19B12225-5612-419B-A8D5-4B8EEE4C217E}" type="slidenum">
              <a:rPr lang="en-US" smtClean="0"/>
              <a:pPr/>
              <a:t>4</a:t>
            </a:fld>
            <a:endParaRPr lang="en-US"/>
          </a:p>
        </p:txBody>
      </p:sp>
    </p:spTree>
    <p:extLst>
      <p:ext uri="{BB962C8B-B14F-4D97-AF65-F5344CB8AC3E}">
        <p14:creationId xmlns:p14="http://schemas.microsoft.com/office/powerpoint/2010/main" val="1009178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Node Embeddings</a:t>
            </a:r>
            <a:br>
              <a:rPr lang="en-US" sz="4800"/>
            </a:br>
            <a:endParaRPr lang="en-US" sz="4800"/>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8315477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ea typeface="+mj-lt"/>
                <a:cs typeface="+mj-lt"/>
              </a:rPr>
              <a:t>Recap: Traditional ML</a:t>
            </a:r>
            <a:endParaRPr lang="en-GB" b="0"/>
          </a:p>
        </p:txBody>
      </p:sp>
      <p:sp>
        <p:nvSpPr>
          <p:cNvPr id="128" name="Shape 128"/>
          <p:cNvSpPr txBox="1">
            <a:spLocks noGrp="1"/>
          </p:cNvSpPr>
          <p:nvPr>
            <p:ph type="sldNum" sz="quarter" idx="12"/>
          </p:nvPr>
        </p:nvSpPr>
        <p:spPr/>
        <p:txBody>
          <a:bodyPr/>
          <a:lstStyle/>
          <a:p>
            <a:fld id="{00000000-1234-1234-1234-123412341234}" type="slidenum">
              <a:rPr lang="en-GB" smtClean="0"/>
              <a:pPr/>
              <a:t>6</a:t>
            </a:fld>
            <a:endParaRPr lang="en-GB"/>
          </a:p>
        </p:txBody>
      </p:sp>
      <p:cxnSp>
        <p:nvCxnSpPr>
          <p:cNvPr id="119" name="Shape 119"/>
          <p:cNvCxnSpPr>
            <a:stCxn id="120" idx="3"/>
            <a:endCxn id="121" idx="1"/>
          </p:cNvCxnSpPr>
          <p:nvPr/>
        </p:nvCxnSpPr>
        <p:spPr>
          <a:xfrm>
            <a:off x="1422400" y="4571251"/>
            <a:ext cx="933125" cy="0"/>
          </a:xfrm>
          <a:prstGeom prst="straightConnector1">
            <a:avLst/>
          </a:prstGeom>
          <a:noFill/>
          <a:ln w="28575" cap="flat" cmpd="sng">
            <a:solidFill>
              <a:srgbClr val="000000"/>
            </a:solidFill>
            <a:prstDash val="solid"/>
            <a:round/>
            <a:headEnd type="none" w="lg" len="lg"/>
            <a:tailEnd type="stealth" w="lg" len="lg"/>
          </a:ln>
        </p:spPr>
      </p:cxnSp>
      <p:cxnSp>
        <p:nvCxnSpPr>
          <p:cNvPr id="122" name="Shape 122"/>
          <p:cNvCxnSpPr>
            <a:stCxn id="121" idx="3"/>
            <a:endCxn id="123" idx="1"/>
          </p:cNvCxnSpPr>
          <p:nvPr/>
        </p:nvCxnSpPr>
        <p:spPr>
          <a:xfrm>
            <a:off x="4299527" y="4571251"/>
            <a:ext cx="799500" cy="0"/>
          </a:xfrm>
          <a:prstGeom prst="straightConnector1">
            <a:avLst/>
          </a:prstGeom>
          <a:noFill/>
          <a:ln w="28575" cap="flat" cmpd="sng">
            <a:solidFill>
              <a:srgbClr val="000000"/>
            </a:solidFill>
            <a:prstDash val="solid"/>
            <a:round/>
            <a:headEnd type="none" w="lg" len="lg"/>
            <a:tailEnd type="stealth" w="lg" len="lg"/>
          </a:ln>
        </p:spPr>
      </p:cxnSp>
      <p:cxnSp>
        <p:nvCxnSpPr>
          <p:cNvPr id="124" name="Shape 124"/>
          <p:cNvCxnSpPr>
            <a:cxnSpLocks/>
            <a:stCxn id="123" idx="3"/>
          </p:cNvCxnSpPr>
          <p:nvPr/>
        </p:nvCxnSpPr>
        <p:spPr>
          <a:xfrm>
            <a:off x="6908800" y="4571251"/>
            <a:ext cx="583014" cy="0"/>
          </a:xfrm>
          <a:prstGeom prst="straightConnector1">
            <a:avLst/>
          </a:prstGeom>
          <a:noFill/>
          <a:ln w="28575" cap="flat" cmpd="sng">
            <a:solidFill>
              <a:srgbClr val="000000"/>
            </a:solidFill>
            <a:prstDash val="solid"/>
            <a:round/>
            <a:headEnd type="none" w="lg" len="lg"/>
            <a:tailEnd type="stealth" w="lg" len="lg"/>
          </a:ln>
        </p:spPr>
      </p:cxnSp>
      <p:cxnSp>
        <p:nvCxnSpPr>
          <p:cNvPr id="126" name="Shape 126"/>
          <p:cNvCxnSpPr/>
          <p:nvPr/>
        </p:nvCxnSpPr>
        <p:spPr>
          <a:xfrm rot="5400000">
            <a:off x="1131919" y="4832667"/>
            <a:ext cx="918820" cy="541052"/>
          </a:xfrm>
          <a:prstGeom prst="curvedConnector3">
            <a:avLst>
              <a:gd name="adj1" fmla="val 50000"/>
            </a:avLst>
          </a:prstGeom>
          <a:noFill/>
          <a:ln w="28575" cap="flat" cmpd="sng">
            <a:solidFill>
              <a:srgbClr val="FF9900"/>
            </a:solidFill>
            <a:prstDash val="solid"/>
            <a:round/>
            <a:headEnd type="none" w="lg" len="lg"/>
            <a:tailEnd type="stealth" w="lg" len="lg"/>
          </a:ln>
        </p:spPr>
      </p:cxnSp>
      <p:sp>
        <p:nvSpPr>
          <p:cNvPr id="120" name="Shape 120"/>
          <p:cNvSpPr/>
          <p:nvPr/>
        </p:nvSpPr>
        <p:spPr>
          <a:xfrm>
            <a:off x="163302" y="4038602"/>
            <a:ext cx="1259100"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marL="456565" algn="ctr"/>
            <a:r>
              <a:rPr lang="en-GB" sz="2400">
                <a:latin typeface="Helvetica Neue Light"/>
                <a:sym typeface="Open Sans"/>
              </a:rPr>
              <a:t>  </a:t>
            </a:r>
            <a:endParaRPr lang="en-US"/>
          </a:p>
          <a:p>
            <a:pPr algn="ctr"/>
            <a:r>
              <a:rPr lang="en-GB" sz="2400">
                <a:latin typeface="Helvetica Neue Light"/>
                <a:ea typeface="Helvetica Neue Light" charset="0"/>
                <a:cs typeface="Helvetica Neue Light" charset="0"/>
                <a:sym typeface="Open Sans"/>
              </a:rPr>
              <a:t>Input Graph</a:t>
            </a:r>
            <a:endParaRPr lang="en-GB" sz="2400">
              <a:latin typeface="Helvetica Neue Light"/>
              <a:ea typeface="Helvetica Neue Light" charset="0"/>
              <a:cs typeface="Helvetica Neue Light" charset="0"/>
            </a:endParaRPr>
          </a:p>
          <a:p>
            <a:pPr algn="ctr"/>
            <a:endParaRPr sz="2400">
              <a:latin typeface="Helvetica Neue Light" charset="0"/>
              <a:ea typeface="Helvetica Neue Light" charset="0"/>
              <a:cs typeface="Helvetica Neue Light" charset="0"/>
              <a:sym typeface="Open Sans"/>
            </a:endParaRPr>
          </a:p>
        </p:txBody>
      </p:sp>
      <p:sp>
        <p:nvSpPr>
          <p:cNvPr id="121" name="Shape 121"/>
          <p:cNvSpPr/>
          <p:nvPr/>
        </p:nvSpPr>
        <p:spPr>
          <a:xfrm>
            <a:off x="2355525" y="4038602"/>
            <a:ext cx="1944000"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algn="ctr"/>
            <a:r>
              <a:rPr lang="en-GB" sz="2400">
                <a:latin typeface="Helvetica Neue Light" charset="0"/>
                <a:ea typeface="Helvetica Neue Light" charset="0"/>
                <a:cs typeface="Helvetica Neue Light" charset="0"/>
                <a:sym typeface="Open Sans"/>
              </a:rPr>
              <a:t>Structured Features</a:t>
            </a:r>
            <a:endParaRPr sz="2400">
              <a:latin typeface="Helvetica Neue Light" charset="0"/>
              <a:ea typeface="Helvetica Neue Light" charset="0"/>
              <a:cs typeface="Helvetica Neue Light" charset="0"/>
              <a:sym typeface="Open Sans"/>
            </a:endParaRPr>
          </a:p>
        </p:txBody>
      </p:sp>
      <p:sp>
        <p:nvSpPr>
          <p:cNvPr id="123" name="Shape 123"/>
          <p:cNvSpPr/>
          <p:nvPr/>
        </p:nvSpPr>
        <p:spPr>
          <a:xfrm>
            <a:off x="5099027" y="4038602"/>
            <a:ext cx="1809775"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marL="457178" algn="ctr"/>
            <a:endParaRPr sz="2400">
              <a:latin typeface="Helvetica Neue Light" charset="0"/>
              <a:ea typeface="Helvetica Neue Light" charset="0"/>
              <a:cs typeface="Helvetica Neue Light" charset="0"/>
              <a:sym typeface="Open Sans"/>
            </a:endParaRPr>
          </a:p>
          <a:p>
            <a:pPr algn="ctr"/>
            <a:endParaRPr sz="2400">
              <a:latin typeface="Helvetica Neue Light" charset="0"/>
              <a:ea typeface="Helvetica Neue Light" charset="0"/>
              <a:cs typeface="Helvetica Neue Light" charset="0"/>
              <a:sym typeface="Open Sans"/>
            </a:endParaRPr>
          </a:p>
          <a:p>
            <a:pPr algn="ctr"/>
            <a:r>
              <a:rPr lang="en-GB" sz="2400">
                <a:latin typeface="Helvetica Neue Light" charset="0"/>
                <a:ea typeface="Helvetica Neue Light" charset="0"/>
                <a:cs typeface="Helvetica Neue Light" charset="0"/>
                <a:sym typeface="Open Sans"/>
              </a:rPr>
              <a:t>Learning Algorithm  </a:t>
            </a:r>
          </a:p>
          <a:p>
            <a:pPr algn="ctr"/>
            <a:endParaRPr sz="2400">
              <a:latin typeface="Helvetica Neue Light" charset="0"/>
              <a:ea typeface="Helvetica Neue Light" charset="0"/>
              <a:cs typeface="Helvetica Neue Light" charset="0"/>
              <a:sym typeface="Open Sans"/>
            </a:endParaRPr>
          </a:p>
          <a:p>
            <a:pPr algn="ctr"/>
            <a:endParaRPr sz="2400">
              <a:latin typeface="Helvetica Neue Light" charset="0"/>
              <a:ea typeface="Helvetica Neue Light" charset="0"/>
              <a:cs typeface="Helvetica Neue Light" charset="0"/>
              <a:sym typeface="Open Sans"/>
            </a:endParaRPr>
          </a:p>
        </p:txBody>
      </p:sp>
      <p:cxnSp>
        <p:nvCxnSpPr>
          <p:cNvPr id="129" name="Shape 129"/>
          <p:cNvCxnSpPr/>
          <p:nvPr/>
        </p:nvCxnSpPr>
        <p:spPr>
          <a:xfrm flipV="1">
            <a:off x="5588002" y="5442477"/>
            <a:ext cx="2949825" cy="18523"/>
          </a:xfrm>
          <a:prstGeom prst="straightConnector1">
            <a:avLst/>
          </a:prstGeom>
          <a:noFill/>
          <a:ln w="28575" cap="flat" cmpd="sng">
            <a:solidFill>
              <a:schemeClr val="accent1"/>
            </a:solidFill>
            <a:prstDash val="solid"/>
            <a:round/>
            <a:headEnd type="none" w="med" len="med"/>
            <a:tailEnd type="arrow" w="med" len="med"/>
          </a:ln>
        </p:spPr>
      </p:cxnSp>
      <p:sp>
        <p:nvSpPr>
          <p:cNvPr id="130" name="Shape 130"/>
          <p:cNvSpPr txBox="1"/>
          <p:nvPr/>
        </p:nvSpPr>
        <p:spPr>
          <a:xfrm>
            <a:off x="5486402" y="5461002"/>
            <a:ext cx="3250500" cy="1065300"/>
          </a:xfrm>
          <a:prstGeom prst="rect">
            <a:avLst/>
          </a:prstGeom>
          <a:noFill/>
          <a:ln>
            <a:noFill/>
          </a:ln>
        </p:spPr>
        <p:txBody>
          <a:bodyPr lIns="91425" tIns="91425" rIns="91425" bIns="91425" anchor="t" anchorCtr="0">
            <a:noAutofit/>
          </a:bodyPr>
          <a:lstStyle/>
          <a:p>
            <a:pPr algn="ctr"/>
            <a:r>
              <a:rPr lang="en-GB" sz="2400">
                <a:solidFill>
                  <a:schemeClr val="dk2"/>
                </a:solidFill>
                <a:latin typeface="Helvetica Neue Light" charset="0"/>
                <a:ea typeface="Helvetica Neue Light" charset="0"/>
                <a:cs typeface="Helvetica Neue Light" charset="0"/>
                <a:sym typeface="Open Sans"/>
              </a:rPr>
              <a:t>Downstream </a:t>
            </a:r>
            <a:br>
              <a:rPr lang="en-GB" sz="2400">
                <a:solidFill>
                  <a:schemeClr val="dk2"/>
                </a:solidFill>
                <a:latin typeface="Helvetica Neue Light" charset="0"/>
                <a:ea typeface="Helvetica Neue Light" charset="0"/>
                <a:cs typeface="Helvetica Neue Light" charset="0"/>
                <a:sym typeface="Open Sans"/>
              </a:rPr>
            </a:br>
            <a:r>
              <a:rPr lang="en-GB" sz="2400">
                <a:solidFill>
                  <a:schemeClr val="dk2"/>
                </a:solidFill>
                <a:latin typeface="Helvetica Neue Light" charset="0"/>
                <a:ea typeface="Helvetica Neue Light" charset="0"/>
                <a:cs typeface="Helvetica Neue Light" charset="0"/>
                <a:sym typeface="Open Sans"/>
              </a:rPr>
              <a:t>prediction task</a:t>
            </a:r>
          </a:p>
        </p:txBody>
      </p:sp>
      <p:sp>
        <p:nvSpPr>
          <p:cNvPr id="131" name="Shape 131"/>
          <p:cNvSpPr txBox="1"/>
          <p:nvPr/>
        </p:nvSpPr>
        <p:spPr>
          <a:xfrm>
            <a:off x="-74961" y="5518380"/>
            <a:ext cx="2994722" cy="1065300"/>
          </a:xfrm>
          <a:prstGeom prst="rect">
            <a:avLst/>
          </a:prstGeom>
          <a:noFill/>
          <a:ln>
            <a:noFill/>
          </a:ln>
        </p:spPr>
        <p:txBody>
          <a:bodyPr lIns="91425" tIns="91425" rIns="91425" bIns="91425" anchor="t" anchorCtr="0">
            <a:noAutofit/>
          </a:bodyPr>
          <a:lstStyle/>
          <a:p>
            <a:pPr algn="ctr"/>
            <a:r>
              <a:rPr lang="en-GB" sz="2400">
                <a:solidFill>
                  <a:srgbClr val="0000FF"/>
                </a:solidFill>
                <a:latin typeface="Helvetica Neue Light"/>
                <a:ea typeface="Helvetica Neue Light" charset="0"/>
                <a:cs typeface="Helvetica Neue Light" charset="0"/>
                <a:sym typeface="Open Sans"/>
              </a:rPr>
              <a:t>Feature engineering</a:t>
            </a:r>
          </a:p>
          <a:p>
            <a:pPr algn="ctr"/>
            <a:r>
              <a:rPr lang="en-GB" sz="1600">
                <a:solidFill>
                  <a:srgbClr val="0000FF"/>
                </a:solidFill>
                <a:latin typeface="Helvetica Neue Light"/>
                <a:ea typeface="Helvetica Neue Light" charset="0"/>
                <a:sym typeface="Open Sans"/>
              </a:rPr>
              <a:t>(node-level, edge-level, graph-level features)</a:t>
            </a:r>
            <a:endParaRPr lang="en-US" sz="1200">
              <a:solidFill>
                <a:srgbClr val="0000FF"/>
              </a:solidFill>
            </a:endParaRPr>
          </a:p>
        </p:txBody>
      </p:sp>
      <p:sp>
        <p:nvSpPr>
          <p:cNvPr id="15" name="Content Placeholder 14"/>
          <p:cNvSpPr>
            <a:spLocks noGrp="1"/>
          </p:cNvSpPr>
          <p:nvPr>
            <p:ph idx="1"/>
          </p:nvPr>
        </p:nvSpPr>
        <p:spPr>
          <a:xfrm>
            <a:off x="457200" y="1600201"/>
            <a:ext cx="8229600" cy="2129183"/>
          </a:xfrm>
        </p:spPr>
        <p:txBody>
          <a:bodyPr vert="horz" lIns="54864" tIns="91440" rIns="91440" bIns="45720" rtlCol="0" anchor="t">
            <a:normAutofit lnSpcReduction="10000"/>
          </a:bodyPr>
          <a:lstStyle/>
          <a:p>
            <a:pPr marL="118745" indent="0">
              <a:buNone/>
            </a:pPr>
            <a:r>
              <a:rPr lang="en-US" sz="3600">
                <a:latin typeface="Calibri"/>
                <a:cs typeface="Calibri"/>
              </a:rPr>
              <a:t>Given an input graph, extract node, link and graph-level features, then learn a model (SVM, neural network, etc.) that maps features to labels.</a:t>
            </a:r>
            <a:endParaRPr lang="en-US" sz="3600">
              <a:solidFill>
                <a:srgbClr val="C00000"/>
              </a:solidFill>
              <a:latin typeface="Calibri"/>
              <a:cs typeface="Calibri"/>
            </a:endParaRPr>
          </a:p>
          <a:p>
            <a:pPr marL="438785"/>
            <a:endParaRPr lang="en-US" sz="3600" b="1"/>
          </a:p>
        </p:txBody>
      </p:sp>
      <p:sp>
        <p:nvSpPr>
          <p:cNvPr id="2" name="Footer Placeholder 1"/>
          <p:cNvSpPr>
            <a:spLocks noGrp="1"/>
          </p:cNvSpPr>
          <p:nvPr>
            <p:ph type="ftr" sz="quarter" idx="11"/>
          </p:nvPr>
        </p:nvSpPr>
        <p:spPr/>
        <p:txBody>
          <a:bodyPr/>
          <a:lstStyle/>
          <a:p>
            <a:r>
              <a:rPr lang="en-US"/>
              <a:t>Jure Leskovec, Stanford CS224W: Machine Learning with Graphs, http://cs224w.stanford.edu</a:t>
            </a:r>
          </a:p>
        </p:txBody>
      </p:sp>
      <p:sp>
        <p:nvSpPr>
          <p:cNvPr id="3" name="Date Placeholder 2"/>
          <p:cNvSpPr>
            <a:spLocks noGrp="1"/>
          </p:cNvSpPr>
          <p:nvPr>
            <p:ph type="dt" sz="half" idx="10"/>
          </p:nvPr>
        </p:nvSpPr>
        <p:spPr/>
        <p:txBody>
          <a:bodyPr/>
          <a:lstStyle/>
          <a:p>
            <a:fld id="{50E1EF95-9003-814A-8D04-178547B64886}" type="datetime1">
              <a:rPr lang="en-US" smtClean="0"/>
              <a:t>9/26/24</a:t>
            </a:fld>
            <a:endParaRPr lang="en-US"/>
          </a:p>
        </p:txBody>
      </p:sp>
      <p:sp>
        <p:nvSpPr>
          <p:cNvPr id="4" name="Shape 125">
            <a:extLst>
              <a:ext uri="{FF2B5EF4-FFF2-40B4-BE49-F238E27FC236}">
                <a16:creationId xmlns:a16="http://schemas.microsoft.com/office/drawing/2014/main" id="{F44B8535-49CA-40EB-B4FC-F36275911786}"/>
              </a:ext>
            </a:extLst>
          </p:cNvPr>
          <p:cNvSpPr/>
          <p:nvPr/>
        </p:nvSpPr>
        <p:spPr>
          <a:xfrm>
            <a:off x="7491815" y="4042874"/>
            <a:ext cx="1654236"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marL="456565" algn="ctr"/>
            <a:r>
              <a:rPr lang="en-GB" sz="2400">
                <a:latin typeface="Helvetica Neue Light"/>
                <a:sym typeface="Open Sans"/>
              </a:rPr>
              <a:t>  </a:t>
            </a:r>
            <a:endParaRPr lang="en-US"/>
          </a:p>
          <a:p>
            <a:pPr algn="ctr"/>
            <a:r>
              <a:rPr lang="en-GB" sz="2400">
                <a:latin typeface="Helvetica Neue Light"/>
                <a:ea typeface="Helvetica Neue Light" charset="0"/>
                <a:cs typeface="Helvetica Neue Light" charset="0"/>
                <a:sym typeface="Open Sans"/>
              </a:rPr>
              <a:t>Prediction</a:t>
            </a:r>
            <a:endParaRPr lang="en-GB" sz="2400">
              <a:latin typeface="Helvetica Neue Light" charset="0"/>
              <a:ea typeface="Helvetica Neue Light" charset="0"/>
              <a:cs typeface="Helvetica Neue Light" charset="0"/>
            </a:endParaRPr>
          </a:p>
          <a:p>
            <a:pPr algn="ctr"/>
            <a:endParaRPr sz="2400">
              <a:latin typeface="Helvetica Neue Light" charset="0"/>
              <a:ea typeface="Helvetica Neue Light" charset="0"/>
              <a:cs typeface="Helvetica Neue Light" charset="0"/>
              <a:sym typeface="Open Sans"/>
            </a:endParaRPr>
          </a:p>
        </p:txBody>
      </p:sp>
    </p:spTree>
    <p:extLst>
      <p:ext uri="{BB962C8B-B14F-4D97-AF65-F5344CB8AC3E}">
        <p14:creationId xmlns:p14="http://schemas.microsoft.com/office/powerpoint/2010/main" val="230089930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childTnLst>
                                </p:cTn>
                              </p:par>
                              <p:par>
                                <p:cTn id="8" presetID="10" presetClass="entr" presetSubtype="0" fill="hold"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fade">
                                      <p:cBhvr>
                                        <p:cTn id="10" dur="1000"/>
                                        <p:tgtEl>
                                          <p:spTgt spid="1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2"/>
                                        </p:tgtEl>
                                        <p:attrNameLst>
                                          <p:attrName>style.visibility</p:attrName>
                                        </p:attrNameLst>
                                      </p:cBhvr>
                                      <p:to>
                                        <p:strVal val="visible"/>
                                      </p:to>
                                    </p:set>
                                    <p:animEffect transition="in" filter="fade">
                                      <p:cBhvr>
                                        <p:cTn id="15" dur="1000"/>
                                        <p:tgtEl>
                                          <p:spTgt spid="122"/>
                                        </p:tgtEl>
                                      </p:cBhvr>
                                    </p:animEffect>
                                  </p:childTnLst>
                                </p:cTn>
                              </p:par>
                              <p:par>
                                <p:cTn id="16" presetID="10" presetClass="entr" presetSubtype="0" fill="hold" nodeType="withEffect">
                                  <p:stCondLst>
                                    <p:cond delay="0"/>
                                  </p:stCondLst>
                                  <p:childTnLst>
                                    <p:set>
                                      <p:cBhvr>
                                        <p:cTn id="17" dur="1" fill="hold">
                                          <p:stCondLst>
                                            <p:cond delay="0"/>
                                          </p:stCondLst>
                                        </p:cTn>
                                        <p:tgtEl>
                                          <p:spTgt spid="123"/>
                                        </p:tgtEl>
                                        <p:attrNameLst>
                                          <p:attrName>style.visibility</p:attrName>
                                        </p:attrNameLst>
                                      </p:cBhvr>
                                      <p:to>
                                        <p:strVal val="visible"/>
                                      </p:to>
                                    </p:set>
                                    <p:animEffect transition="in" filter="fade">
                                      <p:cBhvr>
                                        <p:cTn id="18" dur="1000"/>
                                        <p:tgtEl>
                                          <p:spTgt spid="1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1000"/>
                                        <p:tgtEl>
                                          <p:spTgt spid="124"/>
                                        </p:tgtEl>
                                      </p:cBhvr>
                                    </p:animEffect>
                                  </p:childTnLst>
                                </p:cTn>
                              </p:par>
                              <p:par>
                                <p:cTn id="24" presetID="10"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6"/>
                                        </p:tgtEl>
                                        <p:attrNameLst>
                                          <p:attrName>style.visibility</p:attrName>
                                        </p:attrNameLst>
                                      </p:cBhvr>
                                      <p:to>
                                        <p:strVal val="visible"/>
                                      </p:to>
                                    </p:set>
                                    <p:animEffect transition="in" filter="fade">
                                      <p:cBhvr>
                                        <p:cTn id="31" dur="1000"/>
                                        <p:tgtEl>
                                          <p:spTgt spid="126"/>
                                        </p:tgtEl>
                                      </p:cBhvr>
                                    </p:animEffect>
                                  </p:childTnLst>
                                </p:cTn>
                              </p:par>
                              <p:par>
                                <p:cTn id="32" presetID="10" presetClass="entr" presetSubtype="0" fill="hold" nodeType="withEffect">
                                  <p:stCondLst>
                                    <p:cond delay="0"/>
                                  </p:stCondLst>
                                  <p:childTnLst>
                                    <p:set>
                                      <p:cBhvr>
                                        <p:cTn id="33" dur="1" fill="hold">
                                          <p:stCondLst>
                                            <p:cond delay="0"/>
                                          </p:stCondLst>
                                        </p:cTn>
                                        <p:tgtEl>
                                          <p:spTgt spid="131"/>
                                        </p:tgtEl>
                                        <p:attrNameLst>
                                          <p:attrName>style.visibility</p:attrName>
                                        </p:attrNameLst>
                                      </p:cBhvr>
                                      <p:to>
                                        <p:strVal val="visible"/>
                                      </p:to>
                                    </p:set>
                                    <p:animEffect transition="in" filter="fade">
                                      <p:cBhvr>
                                        <p:cTn id="34" dur="1000"/>
                                        <p:tgtEl>
                                          <p:spTgt spid="1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9"/>
                                        </p:tgtEl>
                                        <p:attrNameLst>
                                          <p:attrName>style.visibility</p:attrName>
                                        </p:attrNameLst>
                                      </p:cBhvr>
                                      <p:to>
                                        <p:strVal val="visible"/>
                                      </p:to>
                                    </p:set>
                                    <p:animEffect transition="in" filter="fade">
                                      <p:cBhvr>
                                        <p:cTn id="39" dur="1000"/>
                                        <p:tgtEl>
                                          <p:spTgt spid="129"/>
                                        </p:tgtEl>
                                      </p:cBhvr>
                                    </p:animEffect>
                                  </p:childTnLst>
                                </p:cTn>
                              </p:par>
                              <p:par>
                                <p:cTn id="40" presetID="10" presetClass="entr" presetSubtype="0" fill="hold" nodeType="withEffect">
                                  <p:stCondLst>
                                    <p:cond delay="0"/>
                                  </p:stCondLst>
                                  <p:childTnLst>
                                    <p:set>
                                      <p:cBhvr>
                                        <p:cTn id="41" dur="1" fill="hold">
                                          <p:stCondLst>
                                            <p:cond delay="0"/>
                                          </p:stCondLst>
                                        </p:cTn>
                                        <p:tgtEl>
                                          <p:spTgt spid="130"/>
                                        </p:tgtEl>
                                        <p:attrNameLst>
                                          <p:attrName>style.visibility</p:attrName>
                                        </p:attrNameLst>
                                      </p:cBhvr>
                                      <p:to>
                                        <p:strVal val="visible"/>
                                      </p:to>
                                    </p:set>
                                    <p:animEffect transition="in" filter="fade">
                                      <p:cBhvr>
                                        <p:cTn id="42"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GB"/>
              <a:t>Graph Representation Learning</a:t>
            </a:r>
          </a:p>
        </p:txBody>
      </p:sp>
      <p:sp>
        <p:nvSpPr>
          <p:cNvPr id="128" name="Shape 128"/>
          <p:cNvSpPr txBox="1">
            <a:spLocks noGrp="1"/>
          </p:cNvSpPr>
          <p:nvPr>
            <p:ph type="sldNum" sz="quarter" idx="12"/>
          </p:nvPr>
        </p:nvSpPr>
        <p:spPr/>
        <p:txBody>
          <a:bodyPr/>
          <a:lstStyle/>
          <a:p>
            <a:fld id="{00000000-1234-1234-1234-123412341234}" type="slidenum">
              <a:rPr lang="en-GB" smtClean="0"/>
              <a:pPr/>
              <a:t>7</a:t>
            </a:fld>
            <a:endParaRPr lang="en-GB"/>
          </a:p>
        </p:txBody>
      </p:sp>
      <p:cxnSp>
        <p:nvCxnSpPr>
          <p:cNvPr id="119" name="Shape 119"/>
          <p:cNvCxnSpPr>
            <a:cxnSpLocks/>
          </p:cNvCxnSpPr>
          <p:nvPr/>
        </p:nvCxnSpPr>
        <p:spPr>
          <a:xfrm>
            <a:off x="1409581" y="4028593"/>
            <a:ext cx="933125" cy="0"/>
          </a:xfrm>
          <a:prstGeom prst="straightConnector1">
            <a:avLst/>
          </a:prstGeom>
          <a:noFill/>
          <a:ln w="28575" cap="flat" cmpd="sng">
            <a:solidFill>
              <a:srgbClr val="000000"/>
            </a:solidFill>
            <a:prstDash val="solid"/>
            <a:round/>
            <a:headEnd type="none" w="lg" len="lg"/>
            <a:tailEnd type="stealth" w="lg" len="lg"/>
          </a:ln>
        </p:spPr>
      </p:cxnSp>
      <p:cxnSp>
        <p:nvCxnSpPr>
          <p:cNvPr id="122" name="Shape 122"/>
          <p:cNvCxnSpPr>
            <a:cxnSpLocks/>
          </p:cNvCxnSpPr>
          <p:nvPr/>
        </p:nvCxnSpPr>
        <p:spPr>
          <a:xfrm>
            <a:off x="4286708" y="4028593"/>
            <a:ext cx="799500" cy="0"/>
          </a:xfrm>
          <a:prstGeom prst="straightConnector1">
            <a:avLst/>
          </a:prstGeom>
          <a:noFill/>
          <a:ln w="28575" cap="flat" cmpd="sng">
            <a:solidFill>
              <a:srgbClr val="000000"/>
            </a:solidFill>
            <a:prstDash val="solid"/>
            <a:round/>
            <a:headEnd type="none" w="lg" len="lg"/>
            <a:tailEnd type="stealth" w="lg" len="lg"/>
          </a:ln>
        </p:spPr>
      </p:cxnSp>
      <p:cxnSp>
        <p:nvCxnSpPr>
          <p:cNvPr id="124" name="Shape 124"/>
          <p:cNvCxnSpPr>
            <a:cxnSpLocks/>
          </p:cNvCxnSpPr>
          <p:nvPr/>
        </p:nvCxnSpPr>
        <p:spPr>
          <a:xfrm>
            <a:off x="6895983" y="4028594"/>
            <a:ext cx="583013" cy="4272"/>
          </a:xfrm>
          <a:prstGeom prst="straightConnector1">
            <a:avLst/>
          </a:prstGeom>
          <a:noFill/>
          <a:ln w="28575" cap="flat" cmpd="sng">
            <a:solidFill>
              <a:srgbClr val="000000"/>
            </a:solidFill>
            <a:prstDash val="solid"/>
            <a:round/>
            <a:headEnd type="none" w="lg" len="lg"/>
            <a:tailEnd type="stealth" w="lg" len="lg"/>
          </a:ln>
        </p:spPr>
      </p:cxnSp>
      <p:cxnSp>
        <p:nvCxnSpPr>
          <p:cNvPr id="126" name="Shape 126"/>
          <p:cNvCxnSpPr/>
          <p:nvPr/>
        </p:nvCxnSpPr>
        <p:spPr>
          <a:xfrm rot="5400000">
            <a:off x="1119100" y="4290009"/>
            <a:ext cx="918820" cy="541052"/>
          </a:xfrm>
          <a:prstGeom prst="curvedConnector3">
            <a:avLst>
              <a:gd name="adj1" fmla="val 50000"/>
            </a:avLst>
          </a:prstGeom>
          <a:noFill/>
          <a:ln w="28575" cap="flat" cmpd="sng">
            <a:solidFill>
              <a:srgbClr val="FF9900"/>
            </a:solidFill>
            <a:prstDash val="solid"/>
            <a:round/>
            <a:headEnd type="none" w="lg" len="lg"/>
            <a:tailEnd type="stealth" w="lg" len="lg"/>
          </a:ln>
        </p:spPr>
      </p:cxnSp>
      <p:sp>
        <p:nvSpPr>
          <p:cNvPr id="127" name="Shape 127"/>
          <p:cNvSpPr/>
          <p:nvPr/>
        </p:nvSpPr>
        <p:spPr>
          <a:xfrm>
            <a:off x="-40345" y="4740781"/>
            <a:ext cx="2218100" cy="1403825"/>
          </a:xfrm>
          <a:prstGeom prst="mathMultiply">
            <a:avLst>
              <a:gd name="adj1" fmla="val 5973"/>
            </a:avLst>
          </a:prstGeom>
          <a:solidFill>
            <a:srgbClr val="FF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2400">
              <a:latin typeface="Helvetica Neue Light" charset="0"/>
              <a:ea typeface="Helvetica Neue Light" charset="0"/>
              <a:cs typeface="Helvetica Neue Light" charset="0"/>
            </a:endParaRPr>
          </a:p>
        </p:txBody>
      </p:sp>
      <p:sp>
        <p:nvSpPr>
          <p:cNvPr id="120" name="Shape 120"/>
          <p:cNvSpPr/>
          <p:nvPr/>
        </p:nvSpPr>
        <p:spPr>
          <a:xfrm>
            <a:off x="150483" y="3495944"/>
            <a:ext cx="1259100"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marL="456565" algn="ctr"/>
            <a:r>
              <a:rPr lang="en-GB" sz="2400">
                <a:latin typeface="Helvetica Neue Light"/>
                <a:sym typeface="Open Sans"/>
              </a:rPr>
              <a:t>  </a:t>
            </a:r>
            <a:endParaRPr lang="en-US"/>
          </a:p>
          <a:p>
            <a:pPr algn="ctr"/>
            <a:r>
              <a:rPr lang="en-GB" sz="2400">
                <a:latin typeface="Helvetica Neue Light"/>
                <a:ea typeface="Helvetica Neue Light" charset="0"/>
                <a:cs typeface="Helvetica Neue Light" charset="0"/>
                <a:sym typeface="Open Sans"/>
              </a:rPr>
              <a:t>Input Graph</a:t>
            </a:r>
            <a:endParaRPr lang="en-GB" sz="2400">
              <a:latin typeface="Helvetica Neue Light"/>
              <a:ea typeface="Helvetica Neue Light" charset="0"/>
              <a:cs typeface="Helvetica Neue Light" charset="0"/>
            </a:endParaRPr>
          </a:p>
          <a:p>
            <a:pPr algn="ctr"/>
            <a:endParaRPr sz="2400">
              <a:latin typeface="Helvetica Neue Light" charset="0"/>
              <a:ea typeface="Helvetica Neue Light" charset="0"/>
              <a:cs typeface="Helvetica Neue Light" charset="0"/>
              <a:sym typeface="Open Sans"/>
            </a:endParaRPr>
          </a:p>
        </p:txBody>
      </p:sp>
      <p:sp>
        <p:nvSpPr>
          <p:cNvPr id="121" name="Shape 121"/>
          <p:cNvSpPr/>
          <p:nvPr/>
        </p:nvSpPr>
        <p:spPr>
          <a:xfrm>
            <a:off x="2342706" y="3495944"/>
            <a:ext cx="1944000"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algn="ctr"/>
            <a:r>
              <a:rPr lang="en-GB" sz="2400">
                <a:latin typeface="Helvetica Neue Light" charset="0"/>
                <a:ea typeface="Helvetica Neue Light" charset="0"/>
                <a:cs typeface="Helvetica Neue Light" charset="0"/>
                <a:sym typeface="Open Sans"/>
              </a:rPr>
              <a:t>Structured Features</a:t>
            </a:r>
            <a:endParaRPr sz="2400">
              <a:latin typeface="Helvetica Neue Light" charset="0"/>
              <a:ea typeface="Helvetica Neue Light" charset="0"/>
              <a:cs typeface="Helvetica Neue Light" charset="0"/>
              <a:sym typeface="Open Sans"/>
            </a:endParaRPr>
          </a:p>
        </p:txBody>
      </p:sp>
      <p:sp>
        <p:nvSpPr>
          <p:cNvPr id="123" name="Shape 123"/>
          <p:cNvSpPr/>
          <p:nvPr/>
        </p:nvSpPr>
        <p:spPr>
          <a:xfrm>
            <a:off x="5086208" y="3495944"/>
            <a:ext cx="1809775"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marL="457178" algn="ctr"/>
            <a:endParaRPr sz="2400">
              <a:latin typeface="Helvetica Neue Light" charset="0"/>
              <a:ea typeface="Helvetica Neue Light" charset="0"/>
              <a:cs typeface="Helvetica Neue Light" charset="0"/>
              <a:sym typeface="Open Sans"/>
            </a:endParaRPr>
          </a:p>
          <a:p>
            <a:pPr algn="ctr"/>
            <a:endParaRPr sz="2400">
              <a:latin typeface="Helvetica Neue Light" charset="0"/>
              <a:ea typeface="Helvetica Neue Light" charset="0"/>
              <a:cs typeface="Helvetica Neue Light" charset="0"/>
              <a:sym typeface="Open Sans"/>
            </a:endParaRPr>
          </a:p>
          <a:p>
            <a:pPr algn="ctr"/>
            <a:r>
              <a:rPr lang="en-GB" sz="2400">
                <a:latin typeface="Helvetica Neue Light" charset="0"/>
                <a:ea typeface="Helvetica Neue Light" charset="0"/>
                <a:cs typeface="Helvetica Neue Light" charset="0"/>
                <a:sym typeface="Open Sans"/>
              </a:rPr>
              <a:t>Learning Algorithm  </a:t>
            </a:r>
          </a:p>
          <a:p>
            <a:pPr algn="ctr"/>
            <a:endParaRPr sz="2400">
              <a:latin typeface="Helvetica Neue Light" charset="0"/>
              <a:ea typeface="Helvetica Neue Light" charset="0"/>
              <a:cs typeface="Helvetica Neue Light" charset="0"/>
              <a:sym typeface="Open Sans"/>
            </a:endParaRPr>
          </a:p>
          <a:p>
            <a:pPr algn="ctr"/>
            <a:endParaRPr sz="2400">
              <a:latin typeface="Helvetica Neue Light" charset="0"/>
              <a:ea typeface="Helvetica Neue Light" charset="0"/>
              <a:cs typeface="Helvetica Neue Light" charset="0"/>
              <a:sym typeface="Open Sans"/>
            </a:endParaRPr>
          </a:p>
        </p:txBody>
      </p:sp>
      <p:sp>
        <p:nvSpPr>
          <p:cNvPr id="125" name="Shape 125"/>
          <p:cNvSpPr/>
          <p:nvPr/>
        </p:nvSpPr>
        <p:spPr>
          <a:xfrm>
            <a:off x="7478996" y="3500216"/>
            <a:ext cx="1654236" cy="1065300"/>
          </a:xfrm>
          <a:prstGeom prst="roundRect">
            <a:avLst>
              <a:gd name="adj" fmla="val 16667"/>
            </a:avLst>
          </a:prstGeom>
          <a:noFill/>
          <a:ln w="28575" cap="flat" cmpd="sng">
            <a:solidFill>
              <a:schemeClr val="accent4"/>
            </a:solidFill>
            <a:prstDash val="solid"/>
            <a:round/>
            <a:headEnd type="none" w="med" len="med"/>
            <a:tailEnd type="none" w="med" len="med"/>
          </a:ln>
        </p:spPr>
        <p:txBody>
          <a:bodyPr lIns="91425" tIns="91425" rIns="91425" bIns="91425" anchor="ctr" anchorCtr="0">
            <a:noAutofit/>
          </a:bodyPr>
          <a:lstStyle/>
          <a:p>
            <a:pPr marL="456565" algn="ctr"/>
            <a:r>
              <a:rPr lang="en-GB" sz="2400">
                <a:latin typeface="Helvetica Neue Light"/>
                <a:sym typeface="Open Sans"/>
              </a:rPr>
              <a:t>  </a:t>
            </a:r>
            <a:endParaRPr lang="en-US"/>
          </a:p>
          <a:p>
            <a:pPr algn="ctr"/>
            <a:r>
              <a:rPr lang="en-GB" sz="2400">
                <a:latin typeface="Helvetica Neue Light"/>
                <a:ea typeface="Helvetica Neue Light" charset="0"/>
                <a:cs typeface="Helvetica Neue Light" charset="0"/>
                <a:sym typeface="Open Sans"/>
              </a:rPr>
              <a:t>Prediction</a:t>
            </a:r>
            <a:endParaRPr lang="en-GB" sz="2400">
              <a:latin typeface="Helvetica Neue Light" charset="0"/>
              <a:ea typeface="Helvetica Neue Light" charset="0"/>
              <a:cs typeface="Helvetica Neue Light" charset="0"/>
            </a:endParaRPr>
          </a:p>
          <a:p>
            <a:pPr algn="ctr"/>
            <a:endParaRPr sz="2400">
              <a:latin typeface="Helvetica Neue Light" charset="0"/>
              <a:ea typeface="Helvetica Neue Light" charset="0"/>
              <a:cs typeface="Helvetica Neue Light" charset="0"/>
              <a:sym typeface="Open Sans"/>
            </a:endParaRPr>
          </a:p>
        </p:txBody>
      </p:sp>
      <p:cxnSp>
        <p:nvCxnSpPr>
          <p:cNvPr id="129" name="Shape 129"/>
          <p:cNvCxnSpPr/>
          <p:nvPr/>
        </p:nvCxnSpPr>
        <p:spPr>
          <a:xfrm flipV="1">
            <a:off x="5827284" y="4780178"/>
            <a:ext cx="2949825" cy="18523"/>
          </a:xfrm>
          <a:prstGeom prst="straightConnector1">
            <a:avLst/>
          </a:prstGeom>
          <a:noFill/>
          <a:ln w="28575" cap="flat" cmpd="sng">
            <a:solidFill>
              <a:schemeClr val="accent1"/>
            </a:solidFill>
            <a:prstDash val="solid"/>
            <a:round/>
            <a:headEnd type="none" w="med" len="med"/>
            <a:tailEnd type="arrow" w="med" len="med"/>
          </a:ln>
        </p:spPr>
      </p:cxnSp>
      <p:sp>
        <p:nvSpPr>
          <p:cNvPr id="130" name="Shape 130"/>
          <p:cNvSpPr txBox="1"/>
          <p:nvPr/>
        </p:nvSpPr>
        <p:spPr>
          <a:xfrm>
            <a:off x="5644500" y="4909799"/>
            <a:ext cx="3250500" cy="1065300"/>
          </a:xfrm>
          <a:prstGeom prst="rect">
            <a:avLst/>
          </a:prstGeom>
          <a:noFill/>
          <a:ln>
            <a:noFill/>
          </a:ln>
        </p:spPr>
        <p:txBody>
          <a:bodyPr lIns="91425" tIns="91425" rIns="91425" bIns="91425" anchor="t" anchorCtr="0">
            <a:noAutofit/>
          </a:bodyPr>
          <a:lstStyle/>
          <a:p>
            <a:pPr algn="ctr"/>
            <a:r>
              <a:rPr lang="en-GB" sz="2400">
                <a:solidFill>
                  <a:schemeClr val="dk2"/>
                </a:solidFill>
                <a:latin typeface="Helvetica Neue Light" charset="0"/>
                <a:ea typeface="Helvetica Neue Light" charset="0"/>
                <a:cs typeface="Helvetica Neue Light" charset="0"/>
                <a:sym typeface="Open Sans"/>
              </a:rPr>
              <a:t>Downstream </a:t>
            </a:r>
            <a:br>
              <a:rPr lang="en-GB" sz="2400">
                <a:solidFill>
                  <a:schemeClr val="dk2"/>
                </a:solidFill>
                <a:latin typeface="Helvetica Neue Light" charset="0"/>
                <a:ea typeface="Helvetica Neue Light" charset="0"/>
                <a:cs typeface="Helvetica Neue Light" charset="0"/>
                <a:sym typeface="Open Sans"/>
              </a:rPr>
            </a:br>
            <a:r>
              <a:rPr lang="en-GB" sz="2400">
                <a:solidFill>
                  <a:schemeClr val="dk2"/>
                </a:solidFill>
                <a:latin typeface="Helvetica Neue Light" charset="0"/>
                <a:ea typeface="Helvetica Neue Light" charset="0"/>
                <a:cs typeface="Helvetica Neue Light" charset="0"/>
                <a:sym typeface="Open Sans"/>
              </a:rPr>
              <a:t>prediction task</a:t>
            </a:r>
          </a:p>
        </p:txBody>
      </p:sp>
      <p:sp>
        <p:nvSpPr>
          <p:cNvPr id="131" name="Shape 131"/>
          <p:cNvSpPr txBox="1"/>
          <p:nvPr/>
        </p:nvSpPr>
        <p:spPr>
          <a:xfrm>
            <a:off x="150026" y="4909798"/>
            <a:ext cx="1837525" cy="1065300"/>
          </a:xfrm>
          <a:prstGeom prst="rect">
            <a:avLst/>
          </a:prstGeom>
          <a:noFill/>
          <a:ln>
            <a:noFill/>
          </a:ln>
        </p:spPr>
        <p:txBody>
          <a:bodyPr lIns="91425" tIns="91425" rIns="91425" bIns="91425" anchor="t" anchorCtr="0">
            <a:noAutofit/>
          </a:bodyPr>
          <a:lstStyle/>
          <a:p>
            <a:pPr algn="ctr"/>
            <a:r>
              <a:rPr lang="en-GB" sz="2400">
                <a:solidFill>
                  <a:schemeClr val="dk2"/>
                </a:solidFill>
                <a:latin typeface="Helvetica Neue Light" charset="0"/>
                <a:ea typeface="Helvetica Neue Light" charset="0"/>
                <a:cs typeface="Helvetica Neue Light" charset="0"/>
                <a:sym typeface="Open Sans"/>
              </a:rPr>
              <a:t>Feature Engineering</a:t>
            </a:r>
          </a:p>
        </p:txBody>
      </p:sp>
      <p:sp>
        <p:nvSpPr>
          <p:cNvPr id="132" name="Shape 132"/>
          <p:cNvSpPr txBox="1"/>
          <p:nvPr/>
        </p:nvSpPr>
        <p:spPr>
          <a:xfrm>
            <a:off x="1825150" y="4877590"/>
            <a:ext cx="3817926" cy="1065300"/>
          </a:xfrm>
          <a:prstGeom prst="rect">
            <a:avLst/>
          </a:prstGeom>
          <a:noFill/>
          <a:ln>
            <a:noFill/>
          </a:ln>
        </p:spPr>
        <p:txBody>
          <a:bodyPr lIns="91425" tIns="91425" rIns="91425" bIns="91425" anchor="t" anchorCtr="0">
            <a:noAutofit/>
          </a:bodyPr>
          <a:lstStyle/>
          <a:p>
            <a:pPr algn="ctr"/>
            <a:r>
              <a:rPr lang="en-GB" sz="2400">
                <a:solidFill>
                  <a:srgbClr val="C00000"/>
                </a:solidFill>
                <a:latin typeface="Arial"/>
                <a:ea typeface="Helvetica Neue Light" charset="0"/>
                <a:cs typeface="Arial"/>
                <a:sym typeface="Open Sans"/>
              </a:rPr>
              <a:t>Representation Learning --</a:t>
            </a:r>
            <a:r>
              <a:rPr lang="en-GB" sz="2400">
                <a:latin typeface="Arial"/>
                <a:ea typeface="Helvetica Neue Light" charset="0"/>
                <a:cs typeface="Arial"/>
                <a:sym typeface="Open Sans"/>
              </a:rPr>
              <a:t>Automatically </a:t>
            </a:r>
            <a:br>
              <a:rPr lang="en-GB" sz="2400">
                <a:latin typeface="Arial"/>
                <a:ea typeface="Helvetica Neue Light" charset="0"/>
                <a:cs typeface="Arial"/>
              </a:rPr>
            </a:br>
            <a:r>
              <a:rPr lang="en-GB" sz="2400">
                <a:latin typeface="Arial"/>
                <a:ea typeface="Helvetica Neue Light" charset="0"/>
                <a:cs typeface="Arial"/>
                <a:sym typeface="Open Sans"/>
              </a:rPr>
              <a:t>learn the features</a:t>
            </a:r>
            <a:endParaRPr lang="en-GB" sz="2400">
              <a:latin typeface="Arial"/>
              <a:ea typeface="+mn-lt"/>
              <a:cs typeface="Arial"/>
            </a:endParaRPr>
          </a:p>
          <a:p>
            <a:pPr algn="ctr"/>
            <a:endParaRPr lang="en-GB" sz="2400">
              <a:solidFill>
                <a:srgbClr val="C00000"/>
              </a:solidFill>
              <a:latin typeface="Helvetica Neue Light" charset="0"/>
              <a:ea typeface="Helvetica Neue Light" charset="0"/>
              <a:cs typeface="Helvetica Neue Light" charset="0"/>
            </a:endParaRPr>
          </a:p>
        </p:txBody>
      </p:sp>
      <p:sp>
        <p:nvSpPr>
          <p:cNvPr id="15" name="Content Placeholder 14"/>
          <p:cNvSpPr>
            <a:spLocks noGrp="1"/>
          </p:cNvSpPr>
          <p:nvPr>
            <p:ph idx="1"/>
          </p:nvPr>
        </p:nvSpPr>
        <p:spPr>
          <a:xfrm>
            <a:off x="457200" y="1600201"/>
            <a:ext cx="8701237" cy="2129183"/>
          </a:xfrm>
        </p:spPr>
        <p:txBody>
          <a:bodyPr vert="horz" lIns="54864" tIns="91440" rIns="91440" bIns="45720" rtlCol="0" anchor="t">
            <a:normAutofit/>
          </a:bodyPr>
          <a:lstStyle/>
          <a:p>
            <a:pPr marL="118745" indent="0">
              <a:buNone/>
            </a:pPr>
            <a:r>
              <a:rPr lang="en-US" sz="3600" b="1">
                <a:latin typeface="Calibri"/>
                <a:cs typeface="Calibri"/>
              </a:rPr>
              <a:t>Graph Representation Learning alleviates the need to do feature engineering</a:t>
            </a:r>
            <a:r>
              <a:rPr lang="en-GB" sz="3600" b="1">
                <a:latin typeface="Calibri"/>
                <a:cs typeface="Calibri"/>
              </a:rPr>
              <a:t> </a:t>
            </a:r>
            <a:r>
              <a:rPr lang="en-GB" sz="3600" b="1">
                <a:solidFill>
                  <a:srgbClr val="C00000"/>
                </a:solidFill>
                <a:latin typeface="Calibri"/>
                <a:cs typeface="Calibri"/>
              </a:rPr>
              <a:t>every single time.</a:t>
            </a:r>
            <a:endParaRPr lang="en-US" sz="3600" b="1">
              <a:solidFill>
                <a:srgbClr val="C00000"/>
              </a:solidFill>
              <a:latin typeface="Calibri"/>
              <a:cs typeface="Calibri"/>
            </a:endParaRPr>
          </a:p>
          <a:p>
            <a:pPr marL="438785"/>
            <a:endParaRPr lang="en-US" sz="3600" b="1"/>
          </a:p>
        </p:txBody>
      </p:sp>
      <p:sp>
        <p:nvSpPr>
          <p:cNvPr id="2" name="Footer Placeholder 1"/>
          <p:cNvSpPr>
            <a:spLocks noGrp="1"/>
          </p:cNvSpPr>
          <p:nvPr>
            <p:ph type="ftr" sz="quarter" idx="11"/>
          </p:nvPr>
        </p:nvSpPr>
        <p:spPr/>
        <p:txBody>
          <a:bodyPr/>
          <a:lstStyle/>
          <a:p>
            <a:r>
              <a:rPr lang="en-US"/>
              <a:t>Jure Leskovec, Stanford CS224W: Machine Learning with Graphs, http://cs224w.stanford.edu</a:t>
            </a:r>
          </a:p>
        </p:txBody>
      </p:sp>
      <p:sp>
        <p:nvSpPr>
          <p:cNvPr id="3" name="Date Placeholder 2"/>
          <p:cNvSpPr>
            <a:spLocks noGrp="1"/>
          </p:cNvSpPr>
          <p:nvPr>
            <p:ph type="dt" sz="half" idx="10"/>
          </p:nvPr>
        </p:nvSpPr>
        <p:spPr/>
        <p:txBody>
          <a:bodyPr/>
          <a:lstStyle/>
          <a:p>
            <a:fld id="{50E1EF95-9003-814A-8D04-178547B64886}" type="datetime1">
              <a:rPr lang="en-US" smtClean="0"/>
              <a:t>9/26/24</a:t>
            </a:fld>
            <a:endParaRPr lang="en-US"/>
          </a:p>
        </p:txBody>
      </p:sp>
    </p:spTree>
    <p:extLst>
      <p:ext uri="{BB962C8B-B14F-4D97-AF65-F5344CB8AC3E}">
        <p14:creationId xmlns:p14="http://schemas.microsoft.com/office/powerpoint/2010/main" val="214171071"/>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GB">
                <a:ea typeface="+mj-lt"/>
                <a:cs typeface="+mj-lt"/>
              </a:rPr>
              <a:t>Graph Representation Learning</a:t>
            </a:r>
            <a:endParaRPr lang="en-GB" b="0">
              <a:ea typeface="+mj-lt"/>
              <a:cs typeface="+mj-lt"/>
            </a:endParaRPr>
          </a:p>
        </p:txBody>
      </p:sp>
      <p:sp>
        <p:nvSpPr>
          <p:cNvPr id="30" name="Content Placeholder 29"/>
          <p:cNvSpPr>
            <a:spLocks noGrp="1"/>
          </p:cNvSpPr>
          <p:nvPr>
            <p:ph idx="1"/>
          </p:nvPr>
        </p:nvSpPr>
        <p:spPr/>
        <p:txBody>
          <a:bodyPr vert="horz" lIns="54864" tIns="91440" rIns="91440" bIns="45720" rtlCol="0" anchor="t">
            <a:normAutofit/>
          </a:bodyPr>
          <a:lstStyle/>
          <a:p>
            <a:pPr marL="0" indent="0">
              <a:buNone/>
            </a:pPr>
            <a:r>
              <a:rPr lang="en-US" sz="3600">
                <a:solidFill>
                  <a:srgbClr val="C00000"/>
                </a:solidFill>
                <a:latin typeface="Calibri"/>
                <a:cs typeface="Calibri"/>
              </a:rPr>
              <a:t>Goal: </a:t>
            </a:r>
            <a:r>
              <a:rPr lang="en-US" sz="3600">
                <a:latin typeface="Calibri"/>
                <a:cs typeface="Calibri"/>
              </a:rPr>
              <a:t>Efficient task-independent feature learning for machine learning with graphs!</a:t>
            </a:r>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8</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1565454114"/>
              </p:ext>
            </p:extLst>
          </p:nvPr>
        </p:nvGraphicFramePr>
        <p:xfrm>
          <a:off x="5689603" y="3814650"/>
          <a:ext cx="3158184" cy="422553"/>
        </p:xfrm>
        <a:graphic>
          <a:graphicData uri="http://schemas.openxmlformats.org/drawingml/2006/table">
            <a:tbl>
              <a:tblPr firstRow="1" bandRow="1">
                <a:tableStyleId>{5C22544A-7EE6-4342-B048-85BDC9FD1C3A}</a:tableStyleId>
              </a:tblPr>
              <a:tblGrid>
                <a:gridCol w="526364">
                  <a:extLst>
                    <a:ext uri="{9D8B030D-6E8A-4147-A177-3AD203B41FA5}">
                      <a16:colId xmlns:a16="http://schemas.microsoft.com/office/drawing/2014/main" val="3703208760"/>
                    </a:ext>
                  </a:extLst>
                </a:gridCol>
                <a:gridCol w="526364">
                  <a:extLst>
                    <a:ext uri="{9D8B030D-6E8A-4147-A177-3AD203B41FA5}">
                      <a16:colId xmlns:a16="http://schemas.microsoft.com/office/drawing/2014/main" val="1110494183"/>
                    </a:ext>
                  </a:extLst>
                </a:gridCol>
                <a:gridCol w="526364">
                  <a:extLst>
                    <a:ext uri="{9D8B030D-6E8A-4147-A177-3AD203B41FA5}">
                      <a16:colId xmlns:a16="http://schemas.microsoft.com/office/drawing/2014/main" val="1479563801"/>
                    </a:ext>
                  </a:extLst>
                </a:gridCol>
                <a:gridCol w="526364">
                  <a:extLst>
                    <a:ext uri="{9D8B030D-6E8A-4147-A177-3AD203B41FA5}">
                      <a16:colId xmlns:a16="http://schemas.microsoft.com/office/drawing/2014/main" val="820344764"/>
                    </a:ext>
                  </a:extLst>
                </a:gridCol>
                <a:gridCol w="526364">
                  <a:extLst>
                    <a:ext uri="{9D8B030D-6E8A-4147-A177-3AD203B41FA5}">
                      <a16:colId xmlns:a16="http://schemas.microsoft.com/office/drawing/2014/main" val="2234997218"/>
                    </a:ext>
                  </a:extLst>
                </a:gridCol>
                <a:gridCol w="526364">
                  <a:extLst>
                    <a:ext uri="{9D8B030D-6E8A-4147-A177-3AD203B41FA5}">
                      <a16:colId xmlns:a16="http://schemas.microsoft.com/office/drawing/2014/main" val="1232618174"/>
                    </a:ext>
                  </a:extLst>
                </a:gridCol>
              </a:tblGrid>
              <a:tr h="422553">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extLst>
                  <a:ext uri="{0D108BD9-81ED-4DB2-BD59-A6C34878D82A}">
                    <a16:rowId xmlns:a16="http://schemas.microsoft.com/office/drawing/2014/main" val="3256009930"/>
                  </a:ext>
                </a:extLst>
              </a:tr>
            </a:tbl>
          </a:graphicData>
        </a:graphic>
      </p:graphicFrame>
      <p:cxnSp>
        <p:nvCxnSpPr>
          <p:cNvPr id="24" name="Straight Arrow Connector 23"/>
          <p:cNvCxnSpPr>
            <a:endCxn id="2" idx="1"/>
          </p:cNvCxnSpPr>
          <p:nvPr/>
        </p:nvCxnSpPr>
        <p:spPr>
          <a:xfrm flipV="1">
            <a:off x="3048004" y="4025923"/>
            <a:ext cx="2641601" cy="1156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8" name="Left Brace 27"/>
          <p:cNvSpPr/>
          <p:nvPr/>
        </p:nvSpPr>
        <p:spPr>
          <a:xfrm rot="16200000">
            <a:off x="7074806" y="2868631"/>
            <a:ext cx="387785" cy="3158184"/>
          </a:xfrm>
          <a:prstGeom prst="leftBrace">
            <a:avLst>
              <a:gd name="adj1" fmla="val 48348"/>
              <a:gd name="adj2" fmla="val 50264"/>
            </a:avLst>
          </a:prstGeom>
          <a:ln>
            <a:solidFill>
              <a:srgbClr val="9611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1">
              <a:solidFill>
                <a:srgbClr val="961100"/>
              </a:solidFill>
            </a:endParaRPr>
          </a:p>
        </p:txBody>
      </p:sp>
      <p:sp>
        <p:nvSpPr>
          <p:cNvPr id="32" name="TextBox 31"/>
          <p:cNvSpPr txBox="1"/>
          <p:nvPr/>
        </p:nvSpPr>
        <p:spPr>
          <a:xfrm>
            <a:off x="6539529" y="3211287"/>
            <a:ext cx="1300356" cy="584775"/>
          </a:xfrm>
          <a:prstGeom prst="rect">
            <a:avLst/>
          </a:prstGeom>
          <a:noFill/>
        </p:spPr>
        <p:txBody>
          <a:bodyPr wrap="none" lIns="91440" tIns="45720" rIns="91440" bIns="45720" rtlCol="0" anchor="t">
            <a:spAutoFit/>
          </a:bodyPr>
          <a:lstStyle/>
          <a:p>
            <a:r>
              <a:rPr lang="en-US" sz="3200">
                <a:solidFill>
                  <a:srgbClr val="961100"/>
                </a:solidFill>
                <a:latin typeface="Arial"/>
                <a:cs typeface="Arial"/>
              </a:rPr>
              <a:t>vector</a:t>
            </a:r>
          </a:p>
        </p:txBody>
      </p:sp>
      <p:sp>
        <p:nvSpPr>
          <p:cNvPr id="35" name="TextBox 34"/>
          <p:cNvSpPr txBox="1"/>
          <p:nvPr/>
        </p:nvSpPr>
        <p:spPr>
          <a:xfrm>
            <a:off x="2307025" y="3260188"/>
            <a:ext cx="1095172" cy="584775"/>
          </a:xfrm>
          <a:prstGeom prst="rect">
            <a:avLst/>
          </a:prstGeom>
          <a:noFill/>
        </p:spPr>
        <p:txBody>
          <a:bodyPr wrap="none" rtlCol="0">
            <a:spAutoFit/>
          </a:bodyPr>
          <a:lstStyle/>
          <a:p>
            <a:r>
              <a:rPr lang="en-US" sz="3200">
                <a:solidFill>
                  <a:srgbClr val="961100"/>
                </a:solidFill>
                <a:latin typeface="Arial" panose="020B0604020202020204" pitchFamily="34" charset="0"/>
                <a:cs typeface="Arial" panose="020B0604020202020204" pitchFamily="34" charset="0"/>
              </a:rPr>
              <a:t>node</a:t>
            </a:r>
          </a:p>
        </p:txBody>
      </p:sp>
      <mc:AlternateContent xmlns:mc="http://schemas.openxmlformats.org/markup-compatibility/2006" xmlns:a14="http://schemas.microsoft.com/office/drawing/2010/main">
        <mc:Choice Requires="a14">
          <p:sp>
            <p:nvSpPr>
              <p:cNvPr id="3" name="Rectangle 2"/>
              <p:cNvSpPr/>
              <p:nvPr/>
            </p:nvSpPr>
            <p:spPr>
              <a:xfrm>
                <a:off x="3251201" y="4027026"/>
                <a:ext cx="2024144" cy="5936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ea typeface="Times New Roman" charset="0"/>
                          <a:cs typeface="Times New Roman" charset="0"/>
                        </a:rPr>
                        <m:t>𝑓</m:t>
                      </m:r>
                      <m:r>
                        <a:rPr lang="en-US" sz="3200" i="1">
                          <a:latin typeface="Cambria Math" panose="02040503050406030204" pitchFamily="18" charset="0"/>
                          <a:ea typeface="Times New Roman" charset="0"/>
                          <a:cs typeface="Times New Roman" charset="0"/>
                        </a:rPr>
                        <m:t>:</m:t>
                      </m:r>
                      <m:r>
                        <a:rPr lang="en-US" sz="3200" i="1">
                          <a:latin typeface="Cambria Math" charset="0"/>
                          <a:ea typeface="Times New Roman" charset="0"/>
                          <a:cs typeface="Times New Roman" charset="0"/>
                        </a:rPr>
                        <m:t>𝑢</m:t>
                      </m:r>
                      <m:r>
                        <a:rPr lang="en-US" sz="3200" i="1">
                          <a:latin typeface="Cambria Math" panose="02040503050406030204" pitchFamily="18" charset="0"/>
                          <a:ea typeface="Times New Roman" charset="0"/>
                          <a:cs typeface="Times New Roman" charset="0"/>
                        </a:rPr>
                        <m:t>→</m:t>
                      </m:r>
                      <m:sSup>
                        <m:sSupPr>
                          <m:ctrlPr>
                            <a:rPr lang="en-US" sz="3200" i="1">
                              <a:latin typeface="Cambria Math" panose="02040503050406030204" pitchFamily="18" charset="0"/>
                              <a:ea typeface="Times New Roman" charset="0"/>
                              <a:cs typeface="Times New Roman" charset="0"/>
                            </a:rPr>
                          </m:ctrlPr>
                        </m:sSupPr>
                        <m:e>
                          <m:r>
                            <a:rPr lang="en-US" sz="3200" i="1">
                              <a:latin typeface="Cambria Math" panose="02040503050406030204" pitchFamily="18" charset="0"/>
                              <a:ea typeface="Times New Roman" charset="0"/>
                              <a:cs typeface="Times New Roman" charset="0"/>
                            </a:rPr>
                            <m:t>ℝ</m:t>
                          </m:r>
                        </m:e>
                        <m:sup>
                          <m:r>
                            <a:rPr lang="en-US" sz="3200" i="1">
                              <a:latin typeface="Cambria Math" panose="02040503050406030204" pitchFamily="18" charset="0"/>
                              <a:ea typeface="Times New Roman" charset="0"/>
                              <a:cs typeface="Times New Roman" charset="0"/>
                            </a:rPr>
                            <m:t>𝑑</m:t>
                          </m:r>
                        </m:sup>
                      </m:sSup>
                    </m:oMath>
                  </m:oMathPara>
                </a14:m>
                <a:endParaRPr lang="en-US" sz="3200"/>
              </a:p>
            </p:txBody>
          </p:sp>
        </mc:Choice>
        <mc:Fallback xmlns="">
          <p:sp>
            <p:nvSpPr>
              <p:cNvPr id="3" name="Rectangle 2"/>
              <p:cNvSpPr>
                <a:spLocks noRot="1" noChangeAspect="1" noMove="1" noResize="1" noEditPoints="1" noAdjustHandles="1" noChangeArrowheads="1" noChangeShapeType="1" noTextEdit="1"/>
              </p:cNvSpPr>
              <p:nvPr/>
            </p:nvSpPr>
            <p:spPr>
              <a:xfrm>
                <a:off x="3251201" y="4027026"/>
                <a:ext cx="2024144" cy="59362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6960571" y="4632306"/>
                <a:ext cx="789896" cy="5936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200" i="1">
                              <a:latin typeface="Cambria Math" panose="02040503050406030204" pitchFamily="18" charset="0"/>
                              <a:ea typeface="Times New Roman" charset="0"/>
                              <a:cs typeface="Times New Roman" charset="0"/>
                            </a:rPr>
                          </m:ctrlPr>
                        </m:sSupPr>
                        <m:e>
                          <m:r>
                            <a:rPr lang="en-US" sz="3200" i="1">
                              <a:latin typeface="Cambria Math" panose="02040503050406030204" pitchFamily="18" charset="0"/>
                              <a:ea typeface="Times New Roman" charset="0"/>
                              <a:cs typeface="Times New Roman" charset="0"/>
                            </a:rPr>
                            <m:t>ℝ</m:t>
                          </m:r>
                        </m:e>
                        <m:sup>
                          <m:r>
                            <a:rPr lang="en-US" sz="3200" i="1">
                              <a:latin typeface="Cambria Math" panose="02040503050406030204" pitchFamily="18" charset="0"/>
                              <a:ea typeface="Times New Roman" charset="0"/>
                              <a:cs typeface="Times New Roman" charset="0"/>
                            </a:rPr>
                            <m:t>𝑑</m:t>
                          </m:r>
                        </m:sup>
                      </m:sSup>
                    </m:oMath>
                  </m:oMathPara>
                </a14:m>
                <a:endParaRPr lang="en-US" sz="3200"/>
              </a:p>
            </p:txBody>
          </p:sp>
        </mc:Choice>
        <mc:Fallback xmlns="">
          <p:sp>
            <p:nvSpPr>
              <p:cNvPr id="4" name="Rectangle 3"/>
              <p:cNvSpPr>
                <a:spLocks noRot="1" noChangeAspect="1" noMove="1" noResize="1" noEditPoints="1" noAdjustHandles="1" noChangeArrowheads="1" noChangeShapeType="1" noTextEdit="1"/>
              </p:cNvSpPr>
              <p:nvPr/>
            </p:nvSpPr>
            <p:spPr>
              <a:xfrm>
                <a:off x="6960571" y="4632306"/>
                <a:ext cx="789896" cy="593624"/>
              </a:xfrm>
              <a:prstGeom prst="rect">
                <a:avLst/>
              </a:prstGeom>
              <a:blipFill>
                <a:blip r:embed="rId4"/>
                <a:stretch>
                  <a:fillRect/>
                </a:stretch>
              </a:blipFill>
            </p:spPr>
            <p:txBody>
              <a:bodyPr/>
              <a:lstStyle/>
              <a:p>
                <a:r>
                  <a:rPr lang="en-US">
                    <a:noFill/>
                  </a:rPr>
                  <a:t> </a:t>
                </a:r>
              </a:p>
            </p:txBody>
          </p:sp>
        </mc:Fallback>
      </mc:AlternateContent>
      <p:sp>
        <p:nvSpPr>
          <p:cNvPr id="25" name="TextBox 24"/>
          <p:cNvSpPr txBox="1"/>
          <p:nvPr/>
        </p:nvSpPr>
        <p:spPr>
          <a:xfrm>
            <a:off x="5190088" y="5129852"/>
            <a:ext cx="3953912" cy="830997"/>
          </a:xfrm>
          <a:prstGeom prst="rect">
            <a:avLst/>
          </a:prstGeom>
          <a:noFill/>
        </p:spPr>
        <p:txBody>
          <a:bodyPr wrap="square" rtlCol="0">
            <a:spAutoFit/>
          </a:bodyPr>
          <a:lstStyle/>
          <a:p>
            <a:pPr algn="ctr"/>
            <a:r>
              <a:rPr lang="en-US" sz="2400">
                <a:latin typeface="Arial" panose="020B0604020202020204" pitchFamily="34" charset="0"/>
                <a:ea typeface="Helvetica Neue Light" charset="0"/>
                <a:cs typeface="Arial" panose="020B0604020202020204" pitchFamily="34" charset="0"/>
              </a:rPr>
              <a:t>Feature representation, embedding</a:t>
            </a:r>
          </a:p>
        </p:txBody>
      </p:sp>
      <p:sp>
        <p:nvSpPr>
          <p:cNvPr id="34" name="Oval 33"/>
          <p:cNvSpPr/>
          <p:nvPr/>
        </p:nvSpPr>
        <p:spPr>
          <a:xfrm>
            <a:off x="1828800" y="3277955"/>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Helvetica Neue Light" charset="0"/>
              <a:ea typeface="Helvetica Neue Light" charset="0"/>
              <a:cs typeface="Helvetica Neue Light" charset="0"/>
            </a:endParaRPr>
          </a:p>
        </p:txBody>
      </p:sp>
      <p:sp>
        <p:nvSpPr>
          <p:cNvPr id="37" name="Oval 36"/>
          <p:cNvSpPr/>
          <p:nvPr/>
        </p:nvSpPr>
        <p:spPr>
          <a:xfrm>
            <a:off x="1227932" y="3868109"/>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solidFill>
                <a:srgbClr val="961100"/>
              </a:solidFill>
              <a:latin typeface="Helvetica Neue Light" charset="0"/>
              <a:ea typeface="Helvetica Neue Light" charset="0"/>
              <a:cs typeface="Helvetica Neue Light" charset="0"/>
            </a:endParaRPr>
          </a:p>
        </p:txBody>
      </p:sp>
      <p:sp>
        <p:nvSpPr>
          <p:cNvPr id="38" name="Oval 37"/>
          <p:cNvSpPr/>
          <p:nvPr/>
        </p:nvSpPr>
        <p:spPr>
          <a:xfrm>
            <a:off x="2036763" y="4766635"/>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39" name="Oval 38"/>
          <p:cNvSpPr/>
          <p:nvPr/>
        </p:nvSpPr>
        <p:spPr>
          <a:xfrm>
            <a:off x="685801" y="4641619"/>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40" name="Oval 39"/>
          <p:cNvSpPr/>
          <p:nvPr/>
        </p:nvSpPr>
        <p:spPr>
          <a:xfrm>
            <a:off x="342901" y="3412100"/>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latin typeface="Helvetica Neue Light" charset="0"/>
              <a:ea typeface="Helvetica Neue Light" charset="0"/>
              <a:cs typeface="Helvetica Neue Light" charset="0"/>
            </a:endParaRPr>
          </a:p>
        </p:txBody>
      </p:sp>
      <mc:AlternateContent xmlns:mc="http://schemas.openxmlformats.org/markup-compatibility/2006" xmlns:a14="http://schemas.microsoft.com/office/drawing/2010/main">
        <mc:Choice Requires="a14">
          <p:sp>
            <p:nvSpPr>
              <p:cNvPr id="41" name="Oval 40"/>
              <p:cNvSpPr/>
              <p:nvPr/>
            </p:nvSpPr>
            <p:spPr>
              <a:xfrm>
                <a:off x="2460137" y="3868109"/>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933" b="0" i="1" smtClean="0">
                          <a:solidFill>
                            <a:schemeClr val="tx1"/>
                          </a:solidFill>
                          <a:latin typeface="Cambria Math" panose="02040503050406030204" pitchFamily="18" charset="0"/>
                          <a:ea typeface="Helvetica Neue Light" charset="0"/>
                          <a:cs typeface="Arial" panose="020B0604020202020204" pitchFamily="34" charset="0"/>
                        </a:rPr>
                        <m:t> </m:t>
                      </m:r>
                      <m:r>
                        <a:rPr lang="en-US" sz="2933" b="0" i="1" smtClean="0">
                          <a:solidFill>
                            <a:schemeClr val="tx1"/>
                          </a:solidFill>
                          <a:latin typeface="Cambria Math" panose="02040503050406030204" pitchFamily="18" charset="0"/>
                          <a:ea typeface="Helvetica Neue Light" charset="0"/>
                          <a:cs typeface="Arial" panose="020B0604020202020204" pitchFamily="34" charset="0"/>
                        </a:rPr>
                        <m:t>𝑢</m:t>
                      </m:r>
                    </m:oMath>
                  </m:oMathPara>
                </a14:m>
                <a:endParaRPr lang="en-US" sz="2933">
                  <a:solidFill>
                    <a:schemeClr val="tx1"/>
                  </a:solidFill>
                  <a:latin typeface="Arial" panose="020B0604020202020204" pitchFamily="34" charset="0"/>
                  <a:ea typeface="Helvetica Neue Light" charset="0"/>
                  <a:cs typeface="Arial" panose="020B0604020202020204" pitchFamily="34" charset="0"/>
                </a:endParaRPr>
              </a:p>
            </p:txBody>
          </p:sp>
        </mc:Choice>
        <mc:Fallback xmlns="">
          <p:sp>
            <p:nvSpPr>
              <p:cNvPr id="41" name="Oval 40"/>
              <p:cNvSpPr>
                <a:spLocks noRot="1" noChangeAspect="1" noMove="1" noResize="1" noEditPoints="1" noAdjustHandles="1" noChangeArrowheads="1" noChangeShapeType="1" noTextEdit="1"/>
              </p:cNvSpPr>
              <p:nvPr/>
            </p:nvSpPr>
            <p:spPr>
              <a:xfrm>
                <a:off x="2460137" y="3868109"/>
                <a:ext cx="365760" cy="369095"/>
              </a:xfrm>
              <a:prstGeom prst="ellipse">
                <a:avLst/>
              </a:prstGeom>
              <a:blipFill>
                <a:blip r:embed="rId5"/>
                <a:stretch>
                  <a:fillRect/>
                </a:stretch>
              </a:blipFill>
              <a:ln w="28575">
                <a:solidFill>
                  <a:schemeClr val="accent5"/>
                </a:solidFill>
              </a:ln>
            </p:spPr>
            <p:txBody>
              <a:bodyPr/>
              <a:lstStyle/>
              <a:p>
                <a:r>
                  <a:rPr lang="en-US">
                    <a:noFill/>
                  </a:rPr>
                  <a:t> </a:t>
                </a:r>
              </a:p>
            </p:txBody>
          </p:sp>
        </mc:Fallback>
      </mc:AlternateContent>
      <p:sp>
        <p:nvSpPr>
          <p:cNvPr id="42" name="Oval 41"/>
          <p:cNvSpPr/>
          <p:nvPr/>
        </p:nvSpPr>
        <p:spPr>
          <a:xfrm>
            <a:off x="2682241" y="4485405"/>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43" name="Straight Connector 42"/>
          <p:cNvCxnSpPr/>
          <p:nvPr/>
        </p:nvCxnSpPr>
        <p:spPr>
          <a:xfrm>
            <a:off x="708661" y="3596648"/>
            <a:ext cx="572835" cy="32551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25783" y="3781193"/>
            <a:ext cx="342900" cy="8604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051564" y="4826165"/>
            <a:ext cx="985201" cy="1250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2402524" y="4800448"/>
            <a:ext cx="333283" cy="1507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997997" y="4183152"/>
            <a:ext cx="283499" cy="51251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011681" y="3647050"/>
            <a:ext cx="207963" cy="11195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40996" y="3592997"/>
            <a:ext cx="368432" cy="32916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203200" y="5387425"/>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51" name="Straight Connector 50"/>
          <p:cNvCxnSpPr/>
          <p:nvPr/>
        </p:nvCxnSpPr>
        <p:spPr>
          <a:xfrm flipH="1">
            <a:off x="386080" y="4956661"/>
            <a:ext cx="353285" cy="43076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1320801" y="5399805"/>
            <a:ext cx="365760" cy="369095"/>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53" name="Straight Connector 52"/>
          <p:cNvCxnSpPr/>
          <p:nvPr/>
        </p:nvCxnSpPr>
        <p:spPr>
          <a:xfrm>
            <a:off x="997997" y="4956659"/>
            <a:ext cx="401387" cy="44314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1540130" y="3592997"/>
            <a:ext cx="342236" cy="32916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540130" y="4183152"/>
            <a:ext cx="550199" cy="63753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0"/>
          </p:nvPr>
        </p:nvSpPr>
        <p:spPr/>
        <p:txBody>
          <a:bodyPr/>
          <a:lstStyle/>
          <a:p>
            <a:fld id="{BC433759-6F28-AC40-8F2A-61275A9B8293}" type="datetime1">
              <a:rPr lang="en-US" smtClean="0"/>
              <a:t>9/26/24</a:t>
            </a:fld>
            <a:endParaRPr lang="en-US"/>
          </a:p>
        </p:txBody>
      </p:sp>
    </p:spTree>
    <p:extLst>
      <p:ext uri="{BB962C8B-B14F-4D97-AF65-F5344CB8AC3E}">
        <p14:creationId xmlns:p14="http://schemas.microsoft.com/office/powerpoint/2010/main" val="2069300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Why Embedding?</a:t>
            </a:r>
          </a:p>
        </p:txBody>
      </p:sp>
      <p:sp>
        <p:nvSpPr>
          <p:cNvPr id="3" name="Content Placeholder 2"/>
          <p:cNvSpPr>
            <a:spLocks noGrp="1"/>
          </p:cNvSpPr>
          <p:nvPr>
            <p:ph idx="1"/>
          </p:nvPr>
        </p:nvSpPr>
        <p:spPr>
          <a:xfrm>
            <a:off x="457200" y="1295400"/>
            <a:ext cx="8537248" cy="5257801"/>
          </a:xfrm>
        </p:spPr>
        <p:txBody>
          <a:bodyPr vert="horz" lIns="54864" tIns="91440" rIns="91440" bIns="45720" rtlCol="0" anchor="t">
            <a:normAutofit/>
          </a:bodyPr>
          <a:lstStyle/>
          <a:p>
            <a:pPr marL="438785"/>
            <a:r>
              <a:rPr lang="en-US" b="1">
                <a:solidFill>
                  <a:schemeClr val="accent2"/>
                </a:solidFill>
                <a:latin typeface="Calibri"/>
                <a:cs typeface="Calibri"/>
              </a:rPr>
              <a:t>Task: Map nodes into an embedding space</a:t>
            </a:r>
          </a:p>
          <a:p>
            <a:pPr lvl="1"/>
            <a:r>
              <a:rPr lang="en-US">
                <a:latin typeface="Calibri"/>
                <a:cs typeface="Calibri"/>
              </a:rPr>
              <a:t>Similarity of embeddings between nodes indicates their similarity in the network. For example:</a:t>
            </a:r>
          </a:p>
          <a:p>
            <a:pPr marL="996315" lvl="2">
              <a:buClr>
                <a:srgbClr val="E66C7D"/>
              </a:buClr>
            </a:pPr>
            <a:r>
              <a:rPr lang="en-US">
                <a:latin typeface="Calibri"/>
                <a:cs typeface="Calibri"/>
              </a:rPr>
              <a:t>Both nodes are close to each other (connected by an edge)</a:t>
            </a:r>
          </a:p>
          <a:p>
            <a:pPr lvl="1"/>
            <a:r>
              <a:rPr lang="en-US">
                <a:latin typeface="Calibri"/>
                <a:cs typeface="Calibri"/>
              </a:rPr>
              <a:t>Encode network information</a:t>
            </a:r>
          </a:p>
          <a:p>
            <a:pPr lvl="1"/>
            <a:r>
              <a:rPr lang="en-US">
                <a:latin typeface="Calibri"/>
                <a:cs typeface="Calibri"/>
              </a:rPr>
              <a:t>Potentially used for many downstream predictions</a:t>
            </a:r>
            <a:endParaRPr lang="en-US"/>
          </a:p>
        </p:txBody>
      </p:sp>
      <p:sp>
        <p:nvSpPr>
          <p:cNvPr id="4" name="Date Placeholder 3"/>
          <p:cNvSpPr>
            <a:spLocks noGrp="1"/>
          </p:cNvSpPr>
          <p:nvPr>
            <p:ph type="dt" sz="half" idx="10"/>
          </p:nvPr>
        </p:nvSpPr>
        <p:spPr/>
        <p:txBody>
          <a:bodyPr/>
          <a:lstStyle/>
          <a:p>
            <a:fld id="{8CEEC9F2-69F9-1F45-80A6-705D629EF28B}"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a:p>
        </p:txBody>
      </p:sp>
      <p:sp>
        <p:nvSpPr>
          <p:cNvPr id="8" name="Rectangle 7">
            <a:extLst>
              <a:ext uri="{FF2B5EF4-FFF2-40B4-BE49-F238E27FC236}">
                <a16:creationId xmlns:a16="http://schemas.microsoft.com/office/drawing/2014/main" id="{762F7CD1-67B9-3444-9AEE-7D1764D4FEFB}"/>
              </a:ext>
            </a:extLst>
          </p:cNvPr>
          <p:cNvSpPr/>
          <p:nvPr/>
        </p:nvSpPr>
        <p:spPr>
          <a:xfrm>
            <a:off x="8204396" y="6477000"/>
            <a:ext cx="482404" cy="24658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aphicFrame>
        <p:nvGraphicFramePr>
          <p:cNvPr id="68" name="Table 67">
            <a:extLst>
              <a:ext uri="{FF2B5EF4-FFF2-40B4-BE49-F238E27FC236}">
                <a16:creationId xmlns:a16="http://schemas.microsoft.com/office/drawing/2014/main" id="{09BFBE9A-5A02-4F84-8545-14C000AEE623}"/>
              </a:ext>
            </a:extLst>
          </p:cNvPr>
          <p:cNvGraphicFramePr>
            <a:graphicFrameLocks noGrp="1"/>
          </p:cNvGraphicFramePr>
          <p:nvPr>
            <p:extLst>
              <p:ext uri="{D42A27DB-BD31-4B8C-83A1-F6EECF244321}">
                <p14:modId xmlns:p14="http://schemas.microsoft.com/office/powerpoint/2010/main" val="1988417500"/>
              </p:ext>
            </p:extLst>
          </p:nvPr>
        </p:nvGraphicFramePr>
        <p:xfrm>
          <a:off x="1053510" y="5138050"/>
          <a:ext cx="3158184" cy="422553"/>
        </p:xfrm>
        <a:graphic>
          <a:graphicData uri="http://schemas.openxmlformats.org/drawingml/2006/table">
            <a:tbl>
              <a:tblPr firstRow="1" bandRow="1">
                <a:tableStyleId>{5C22544A-7EE6-4342-B048-85BDC9FD1C3A}</a:tableStyleId>
              </a:tblPr>
              <a:tblGrid>
                <a:gridCol w="526364">
                  <a:extLst>
                    <a:ext uri="{9D8B030D-6E8A-4147-A177-3AD203B41FA5}">
                      <a16:colId xmlns:a16="http://schemas.microsoft.com/office/drawing/2014/main" val="3703208760"/>
                    </a:ext>
                  </a:extLst>
                </a:gridCol>
                <a:gridCol w="526364">
                  <a:extLst>
                    <a:ext uri="{9D8B030D-6E8A-4147-A177-3AD203B41FA5}">
                      <a16:colId xmlns:a16="http://schemas.microsoft.com/office/drawing/2014/main" val="1110494183"/>
                    </a:ext>
                  </a:extLst>
                </a:gridCol>
                <a:gridCol w="526364">
                  <a:extLst>
                    <a:ext uri="{9D8B030D-6E8A-4147-A177-3AD203B41FA5}">
                      <a16:colId xmlns:a16="http://schemas.microsoft.com/office/drawing/2014/main" val="1479563801"/>
                    </a:ext>
                  </a:extLst>
                </a:gridCol>
                <a:gridCol w="526364">
                  <a:extLst>
                    <a:ext uri="{9D8B030D-6E8A-4147-A177-3AD203B41FA5}">
                      <a16:colId xmlns:a16="http://schemas.microsoft.com/office/drawing/2014/main" val="820344764"/>
                    </a:ext>
                  </a:extLst>
                </a:gridCol>
                <a:gridCol w="526364">
                  <a:extLst>
                    <a:ext uri="{9D8B030D-6E8A-4147-A177-3AD203B41FA5}">
                      <a16:colId xmlns:a16="http://schemas.microsoft.com/office/drawing/2014/main" val="2234997218"/>
                    </a:ext>
                  </a:extLst>
                </a:gridCol>
                <a:gridCol w="526364">
                  <a:extLst>
                    <a:ext uri="{9D8B030D-6E8A-4147-A177-3AD203B41FA5}">
                      <a16:colId xmlns:a16="http://schemas.microsoft.com/office/drawing/2014/main" val="1232618174"/>
                    </a:ext>
                  </a:extLst>
                </a:gridCol>
              </a:tblGrid>
              <a:tr h="422553">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tc>
                  <a:txBody>
                    <a:bodyPr/>
                    <a:lstStyle/>
                    <a:p>
                      <a:endParaRPr lang="en-US" sz="1500"/>
                    </a:p>
                  </a:txBody>
                  <a:tcPr marL="68580" marR="68580" marT="34291" marB="34291"/>
                </a:tc>
                <a:extLst>
                  <a:ext uri="{0D108BD9-81ED-4DB2-BD59-A6C34878D82A}">
                    <a16:rowId xmlns:a16="http://schemas.microsoft.com/office/drawing/2014/main" val="3256009930"/>
                  </a:ext>
                </a:extLst>
              </a:tr>
            </a:tbl>
          </a:graphicData>
        </a:graphic>
      </p:graphicFrame>
      <p:sp>
        <p:nvSpPr>
          <p:cNvPr id="70" name="Left Brace 69">
            <a:extLst>
              <a:ext uri="{FF2B5EF4-FFF2-40B4-BE49-F238E27FC236}">
                <a16:creationId xmlns:a16="http://schemas.microsoft.com/office/drawing/2014/main" id="{A9E3C307-58C9-4A6B-8CFB-23374E65FA4C}"/>
              </a:ext>
            </a:extLst>
          </p:cNvPr>
          <p:cNvSpPr/>
          <p:nvPr/>
        </p:nvSpPr>
        <p:spPr>
          <a:xfrm rot="16200000">
            <a:off x="2438713" y="4192031"/>
            <a:ext cx="387785" cy="3158184"/>
          </a:xfrm>
          <a:prstGeom prst="leftBrace">
            <a:avLst>
              <a:gd name="adj1" fmla="val 48348"/>
              <a:gd name="adj2" fmla="val 50264"/>
            </a:avLst>
          </a:prstGeom>
          <a:ln>
            <a:solidFill>
              <a:srgbClr val="9611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1">
              <a:solidFill>
                <a:srgbClr val="961100"/>
              </a:solidFill>
            </a:endParaRPr>
          </a:p>
        </p:txBody>
      </p:sp>
      <p:sp>
        <p:nvSpPr>
          <p:cNvPr id="72" name="TextBox 71">
            <a:extLst>
              <a:ext uri="{FF2B5EF4-FFF2-40B4-BE49-F238E27FC236}">
                <a16:creationId xmlns:a16="http://schemas.microsoft.com/office/drawing/2014/main" id="{0A5C5DF8-80B1-421B-A5A2-23D1CEA6CC60}"/>
              </a:ext>
            </a:extLst>
          </p:cNvPr>
          <p:cNvSpPr txBox="1"/>
          <p:nvPr/>
        </p:nvSpPr>
        <p:spPr>
          <a:xfrm>
            <a:off x="2287998" y="4632963"/>
            <a:ext cx="715902" cy="461665"/>
          </a:xfrm>
          <a:prstGeom prst="rect">
            <a:avLst/>
          </a:prstGeom>
          <a:noFill/>
        </p:spPr>
        <p:txBody>
          <a:bodyPr wrap="none" lIns="91440" tIns="45720" rIns="91440" bIns="45720" rtlCol="0" anchor="t">
            <a:spAutoFit/>
          </a:bodyPr>
          <a:lstStyle/>
          <a:p>
            <a:r>
              <a:rPr lang="en-US" sz="2400" b="1" err="1">
                <a:solidFill>
                  <a:srgbClr val="961100"/>
                </a:solidFill>
                <a:latin typeface="Arial"/>
                <a:cs typeface="Arial"/>
              </a:rPr>
              <a:t>Vec</a:t>
            </a:r>
            <a:endParaRPr lang="en-US" sz="2400" b="1">
              <a:solidFill>
                <a:srgbClr val="961100"/>
              </a:solidFill>
              <a:latin typeface="Arial"/>
              <a:cs typeface="Arial"/>
            </a:endParaRPr>
          </a:p>
        </p:txBody>
      </p:sp>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0A65D623-7E10-427B-B8CE-98FD7091FE6C}"/>
                  </a:ext>
                </a:extLst>
              </p:cNvPr>
              <p:cNvSpPr/>
              <p:nvPr/>
            </p:nvSpPr>
            <p:spPr>
              <a:xfrm>
                <a:off x="2324478" y="5955706"/>
                <a:ext cx="789896" cy="5936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200" i="1">
                              <a:latin typeface="Cambria Math" panose="02040503050406030204" pitchFamily="18" charset="0"/>
                              <a:ea typeface="Times New Roman" charset="0"/>
                              <a:cs typeface="Times New Roman" charset="0"/>
                            </a:rPr>
                          </m:ctrlPr>
                        </m:sSupPr>
                        <m:e>
                          <m:r>
                            <a:rPr lang="en-US" sz="3200" i="1">
                              <a:latin typeface="Cambria Math" panose="02040503050406030204" pitchFamily="18" charset="0"/>
                              <a:ea typeface="Times New Roman" charset="0"/>
                              <a:cs typeface="Times New Roman" charset="0"/>
                            </a:rPr>
                            <m:t>ℝ</m:t>
                          </m:r>
                        </m:e>
                        <m:sup>
                          <m:r>
                            <a:rPr lang="en-US" sz="3200" i="1">
                              <a:latin typeface="Cambria Math" panose="02040503050406030204" pitchFamily="18" charset="0"/>
                              <a:ea typeface="Times New Roman" charset="0"/>
                              <a:cs typeface="Times New Roman" charset="0"/>
                            </a:rPr>
                            <m:t>𝑑</m:t>
                          </m:r>
                        </m:sup>
                      </m:sSup>
                    </m:oMath>
                  </m:oMathPara>
                </a14:m>
                <a:endParaRPr lang="en-US" sz="3200"/>
              </a:p>
            </p:txBody>
          </p:sp>
        </mc:Choice>
        <mc:Fallback xmlns="">
          <p:sp>
            <p:nvSpPr>
              <p:cNvPr id="74" name="Rectangle 73">
                <a:extLst>
                  <a:ext uri="{FF2B5EF4-FFF2-40B4-BE49-F238E27FC236}">
                    <a16:creationId xmlns:a16="http://schemas.microsoft.com/office/drawing/2014/main" id="{0A65D623-7E10-427B-B8CE-98FD7091FE6C}"/>
                  </a:ext>
                </a:extLst>
              </p:cNvPr>
              <p:cNvSpPr>
                <a:spLocks noRot="1" noChangeAspect="1" noMove="1" noResize="1" noEditPoints="1" noAdjustHandles="1" noChangeArrowheads="1" noChangeShapeType="1" noTextEdit="1"/>
              </p:cNvSpPr>
              <p:nvPr/>
            </p:nvSpPr>
            <p:spPr>
              <a:xfrm>
                <a:off x="2324478" y="5955706"/>
                <a:ext cx="789896" cy="593624"/>
              </a:xfrm>
              <a:prstGeom prst="rect">
                <a:avLst/>
              </a:prstGeom>
              <a:blipFill>
                <a:blip r:embed="rId3"/>
                <a:stretch>
                  <a:fillRect/>
                </a:stretch>
              </a:blipFill>
            </p:spPr>
            <p:txBody>
              <a:bodyPr/>
              <a:lstStyle/>
              <a:p>
                <a:r>
                  <a:rPr lang="en-US">
                    <a:noFill/>
                  </a:rPr>
                  <a:t> </a:t>
                </a:r>
              </a:p>
            </p:txBody>
          </p:sp>
        </mc:Fallback>
      </mc:AlternateContent>
      <p:sp>
        <p:nvSpPr>
          <p:cNvPr id="76" name="TextBox 75">
            <a:extLst>
              <a:ext uri="{FF2B5EF4-FFF2-40B4-BE49-F238E27FC236}">
                <a16:creationId xmlns:a16="http://schemas.microsoft.com/office/drawing/2014/main" id="{FEAE9B88-0205-40B1-A80B-A664A1CD241E}"/>
              </a:ext>
            </a:extLst>
          </p:cNvPr>
          <p:cNvSpPr txBox="1"/>
          <p:nvPr/>
        </p:nvSpPr>
        <p:spPr>
          <a:xfrm>
            <a:off x="-407407" y="5966140"/>
            <a:ext cx="3718903" cy="461665"/>
          </a:xfrm>
          <a:prstGeom prst="rect">
            <a:avLst/>
          </a:prstGeom>
          <a:noFill/>
        </p:spPr>
        <p:txBody>
          <a:bodyPr wrap="square" lIns="91440" tIns="45720" rIns="91440" bIns="45720" rtlCol="0" anchor="t">
            <a:spAutoFit/>
          </a:bodyPr>
          <a:lstStyle/>
          <a:p>
            <a:pPr algn="ctr"/>
            <a:r>
              <a:rPr lang="en-US" sz="2400">
                <a:latin typeface="Helvetica Neue Light"/>
                <a:ea typeface="Helvetica Neue Light" charset="0"/>
                <a:cs typeface="Helvetica Neue Light" charset="0"/>
              </a:rPr>
              <a:t>embeddings</a:t>
            </a:r>
          </a:p>
        </p:txBody>
      </p:sp>
      <p:sp>
        <p:nvSpPr>
          <p:cNvPr id="77" name="Arrow: Right 76">
            <a:extLst>
              <a:ext uri="{FF2B5EF4-FFF2-40B4-BE49-F238E27FC236}">
                <a16:creationId xmlns:a16="http://schemas.microsoft.com/office/drawing/2014/main" id="{2D85B1CD-72B8-48E9-A770-5BDBC3BC49C5}"/>
              </a:ext>
            </a:extLst>
          </p:cNvPr>
          <p:cNvSpPr/>
          <p:nvPr/>
        </p:nvSpPr>
        <p:spPr>
          <a:xfrm>
            <a:off x="4693820" y="5092396"/>
            <a:ext cx="978408" cy="484632"/>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8" name="TextBox 77">
            <a:extLst>
              <a:ext uri="{FF2B5EF4-FFF2-40B4-BE49-F238E27FC236}">
                <a16:creationId xmlns:a16="http://schemas.microsoft.com/office/drawing/2014/main" id="{709D6C57-5FBB-476A-B35B-EE9604C2BB7D}"/>
              </a:ext>
            </a:extLst>
          </p:cNvPr>
          <p:cNvSpPr txBox="1"/>
          <p:nvPr/>
        </p:nvSpPr>
        <p:spPr>
          <a:xfrm>
            <a:off x="5791646" y="5001158"/>
            <a:ext cx="3204723" cy="1754326"/>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Arial"/>
                <a:cs typeface="Arial"/>
              </a:rPr>
              <a:t>Node classification</a:t>
            </a:r>
            <a:endParaRPr lang="en-US">
              <a:latin typeface="Corbel"/>
              <a:cs typeface="Arial"/>
            </a:endParaRPr>
          </a:p>
          <a:p>
            <a:pPr marL="285750" indent="-285750">
              <a:buFont typeface="Arial"/>
              <a:buChar char="•"/>
            </a:pPr>
            <a:r>
              <a:rPr lang="en-US">
                <a:latin typeface="Arial"/>
                <a:cs typeface="Arial"/>
              </a:rPr>
              <a:t>Link prediction</a:t>
            </a:r>
          </a:p>
          <a:p>
            <a:pPr marL="285750" indent="-285750">
              <a:buFont typeface="Arial"/>
              <a:buChar char="•"/>
            </a:pPr>
            <a:r>
              <a:rPr lang="en-US">
                <a:latin typeface="Arial"/>
                <a:cs typeface="Arial"/>
              </a:rPr>
              <a:t>Graph classification</a:t>
            </a:r>
          </a:p>
          <a:p>
            <a:pPr marL="285750" indent="-285750">
              <a:buFont typeface="Arial"/>
              <a:buChar char="•"/>
            </a:pPr>
            <a:r>
              <a:rPr lang="en-US">
                <a:latin typeface="Arial"/>
                <a:cs typeface="Arial"/>
              </a:rPr>
              <a:t>Anomalous node detection</a:t>
            </a:r>
          </a:p>
          <a:p>
            <a:pPr marL="285750" indent="-285750">
              <a:buFont typeface="Arial"/>
              <a:buChar char="•"/>
            </a:pPr>
            <a:r>
              <a:rPr lang="en-US">
                <a:latin typeface="Arial"/>
                <a:cs typeface="Arial"/>
              </a:rPr>
              <a:t>Clustering</a:t>
            </a:r>
          </a:p>
          <a:p>
            <a:pPr marL="285750" indent="-285750">
              <a:buFont typeface="Arial"/>
              <a:buChar char="•"/>
            </a:pPr>
            <a:r>
              <a:rPr lang="en-US">
                <a:latin typeface="Arial"/>
                <a:cs typeface="Arial"/>
              </a:rPr>
              <a:t>….</a:t>
            </a:r>
          </a:p>
        </p:txBody>
      </p:sp>
      <p:sp>
        <p:nvSpPr>
          <p:cNvPr id="79" name="TextBox 78">
            <a:extLst>
              <a:ext uri="{FF2B5EF4-FFF2-40B4-BE49-F238E27FC236}">
                <a16:creationId xmlns:a16="http://schemas.microsoft.com/office/drawing/2014/main" id="{934AF244-3F43-46E3-9C00-5D0AABE5AAC7}"/>
              </a:ext>
            </a:extLst>
          </p:cNvPr>
          <p:cNvSpPr txBox="1"/>
          <p:nvPr/>
        </p:nvSpPr>
        <p:spPr>
          <a:xfrm>
            <a:off x="6626729" y="4656923"/>
            <a:ext cx="1035476" cy="461665"/>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r>
              <a:rPr lang="en-US" sz="2400" b="1">
                <a:solidFill>
                  <a:srgbClr val="0070C0"/>
                </a:solidFill>
                <a:latin typeface="Arial"/>
                <a:cs typeface="Arial"/>
              </a:rPr>
              <a:t>Tasks</a:t>
            </a:r>
            <a:endParaRPr lang="en-US" sz="2400" b="1">
              <a:solidFill>
                <a:srgbClr val="0070C0"/>
              </a:solidFill>
            </a:endParaRPr>
          </a:p>
        </p:txBody>
      </p:sp>
    </p:spTree>
    <p:extLst>
      <p:ext uri="{BB962C8B-B14F-4D97-AF65-F5344CB8AC3E}">
        <p14:creationId xmlns:p14="http://schemas.microsoft.com/office/powerpoint/2010/main" val="387955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 Node Embedding</a:t>
            </a:r>
          </a:p>
        </p:txBody>
      </p:sp>
      <p:sp>
        <p:nvSpPr>
          <p:cNvPr id="3" name="Content Placeholder 2"/>
          <p:cNvSpPr>
            <a:spLocks noGrp="1"/>
          </p:cNvSpPr>
          <p:nvPr>
            <p:ph idx="1"/>
          </p:nvPr>
        </p:nvSpPr>
        <p:spPr/>
        <p:txBody>
          <a:bodyPr/>
          <a:lstStyle/>
          <a:p>
            <a:r>
              <a:rPr lang="en-US" b="1"/>
              <a:t>2D embedding of nodes of the Zachary’s Karate Club network:</a:t>
            </a:r>
          </a:p>
        </p:txBody>
      </p:sp>
      <p:sp>
        <p:nvSpPr>
          <p:cNvPr id="4" name="Date Placeholder 3"/>
          <p:cNvSpPr>
            <a:spLocks noGrp="1"/>
          </p:cNvSpPr>
          <p:nvPr>
            <p:ph type="dt" sz="half" idx="10"/>
          </p:nvPr>
        </p:nvSpPr>
        <p:spPr/>
        <p:txBody>
          <a:bodyPr/>
          <a:lstStyle/>
          <a:p>
            <a:fld id="{D08A79B0-E1ED-374E-958F-C92F25BC50E8}"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a:p>
        </p:txBody>
      </p:sp>
      <p:pic>
        <p:nvPicPr>
          <p:cNvPr id="7" name="Picture 6"/>
          <p:cNvPicPr>
            <a:picLocks noChangeAspect="1"/>
          </p:cNvPicPr>
          <p:nvPr/>
        </p:nvPicPr>
        <p:blipFill>
          <a:blip r:embed="rId2"/>
          <a:stretch>
            <a:fillRect/>
          </a:stretch>
        </p:blipFill>
        <p:spPr>
          <a:xfrm>
            <a:off x="380999" y="2514600"/>
            <a:ext cx="8359519" cy="3614927"/>
          </a:xfrm>
          <a:prstGeom prst="rect">
            <a:avLst/>
          </a:prstGeom>
        </p:spPr>
      </p:pic>
      <p:sp>
        <p:nvSpPr>
          <p:cNvPr id="8" name="Rectangle 7">
            <a:extLst>
              <a:ext uri="{FF2B5EF4-FFF2-40B4-BE49-F238E27FC236}">
                <a16:creationId xmlns:a16="http://schemas.microsoft.com/office/drawing/2014/main" id="{50B17718-ABDB-B441-8B89-B92BDF771D18}"/>
              </a:ext>
            </a:extLst>
          </p:cNvPr>
          <p:cNvSpPr/>
          <p:nvPr/>
        </p:nvSpPr>
        <p:spPr>
          <a:xfrm>
            <a:off x="68580" y="6321623"/>
            <a:ext cx="9075420" cy="307777"/>
          </a:xfrm>
          <a:prstGeom prst="rect">
            <a:avLst/>
          </a:prstGeom>
        </p:spPr>
        <p:txBody>
          <a:bodyPr wrap="square">
            <a:spAutoFit/>
          </a:bodyPr>
          <a:lstStyle/>
          <a:p>
            <a:r>
              <a:rPr lang="en-US" sz="1400">
                <a:solidFill>
                  <a:schemeClr val="tx1">
                    <a:lumMod val="50000"/>
                    <a:lumOff val="50000"/>
                  </a:schemeClr>
                </a:solidFill>
                <a:latin typeface="Helvetica Neue Light" charset="0"/>
                <a:ea typeface="Helvetica Neue Light" charset="0"/>
                <a:cs typeface="Helvetica Neue Light" charset="0"/>
                <a:sym typeface="Open Sans"/>
              </a:rPr>
              <a:t>Image from: </a:t>
            </a:r>
            <a:r>
              <a:rPr lang="en-US" sz="1400">
                <a:solidFill>
                  <a:schemeClr val="tx1">
                    <a:lumMod val="50000"/>
                    <a:lumOff val="50000"/>
                  </a:schemeClr>
                </a:solidFill>
                <a:latin typeface="Helvetica Neue Light" charset="0"/>
                <a:ea typeface="Helvetica Neue Light" charset="0"/>
                <a:cs typeface="Helvetica Neue Light" charset="0"/>
                <a:sym typeface="Open Sans"/>
                <a:hlinkClick r:id="rId3"/>
              </a:rPr>
              <a:t>Perozzi et al</a:t>
            </a:r>
            <a:r>
              <a:rPr lang="en-US" sz="1400">
                <a:solidFill>
                  <a:schemeClr val="tx1">
                    <a:lumMod val="50000"/>
                    <a:lumOff val="50000"/>
                  </a:schemeClr>
                </a:solidFill>
                <a:latin typeface="Helvetica Neue Light" charset="0"/>
                <a:ea typeface="Helvetica Neue Light" charset="0"/>
                <a:cs typeface="Helvetica Neue Light" charset="0"/>
                <a:sym typeface="Open Sans"/>
              </a:rPr>
              <a:t>. </a:t>
            </a:r>
            <a:r>
              <a:rPr lang="en-US" sz="1400" err="1">
                <a:solidFill>
                  <a:schemeClr val="tx1">
                    <a:lumMod val="50000"/>
                    <a:lumOff val="50000"/>
                  </a:schemeClr>
                </a:solidFill>
                <a:latin typeface="Helvetica Neue Light" charset="0"/>
                <a:ea typeface="Helvetica Neue Light" charset="0"/>
                <a:cs typeface="Helvetica Neue Light" charset="0"/>
                <a:sym typeface="Open Sans"/>
              </a:rPr>
              <a:t>DeepWalk</a:t>
            </a:r>
            <a:r>
              <a:rPr lang="en-US" sz="1400">
                <a:solidFill>
                  <a:schemeClr val="tx1">
                    <a:lumMod val="50000"/>
                    <a:lumOff val="50000"/>
                  </a:schemeClr>
                </a:solidFill>
                <a:latin typeface="Helvetica Neue Light" charset="0"/>
                <a:ea typeface="Helvetica Neue Light" charset="0"/>
                <a:cs typeface="Helvetica Neue Light" charset="0"/>
                <a:sym typeface="Open Sans"/>
              </a:rPr>
              <a:t>: Online Learning of Social Representations. </a:t>
            </a:r>
            <a:r>
              <a:rPr lang="en-US" sz="1400" i="1">
                <a:solidFill>
                  <a:schemeClr val="tx1">
                    <a:lumMod val="50000"/>
                    <a:lumOff val="50000"/>
                  </a:schemeClr>
                </a:solidFill>
                <a:latin typeface="Helvetica Neue Light" charset="0"/>
                <a:ea typeface="Helvetica Neue Light" charset="0"/>
                <a:cs typeface="Helvetica Neue Light" charset="0"/>
                <a:sym typeface="Open Sans"/>
              </a:rPr>
              <a:t>KDD 2014.</a:t>
            </a:r>
          </a:p>
        </p:txBody>
      </p:sp>
    </p:spTree>
    <p:extLst>
      <p:ext uri="{BB962C8B-B14F-4D97-AF65-F5344CB8AC3E}">
        <p14:creationId xmlns:p14="http://schemas.microsoft.com/office/powerpoint/2010/main" val="1880158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458200" cy="3581400"/>
          </a:xfrm>
        </p:spPr>
        <p:txBody>
          <a:bodyPr anchor="b">
            <a:normAutofit/>
          </a:bodyPr>
          <a:lstStyle/>
          <a:p>
            <a:r>
              <a:rPr lang="en-US">
                <a:latin typeface="Corbel"/>
              </a:rPr>
              <a:t>Stanford CS224W:</a:t>
            </a:r>
            <a:br>
              <a:rPr lang="en-US"/>
            </a:br>
            <a:r>
              <a:rPr lang="en-US">
                <a:latin typeface="Corbel"/>
              </a:rPr>
              <a:t>Node Embeddings:</a:t>
            </a:r>
            <a:br>
              <a:rPr lang="en-US">
                <a:latin typeface="Corbel"/>
              </a:rPr>
            </a:br>
            <a:r>
              <a:rPr lang="en-US">
                <a:latin typeface="Corbel"/>
              </a:rPr>
              <a:t>Encoder and Decoder</a:t>
            </a:r>
            <a:endParaRPr lang="en-US"/>
          </a:p>
        </p:txBody>
      </p:sp>
      <p:sp>
        <p:nvSpPr>
          <p:cNvPr id="7" name="TextBox 6"/>
          <p:cNvSpPr txBox="1"/>
          <p:nvPr/>
        </p:nvSpPr>
        <p:spPr>
          <a:xfrm>
            <a:off x="762000" y="5257800"/>
            <a:ext cx="6705600" cy="1323439"/>
          </a:xfrm>
          <a:prstGeom prst="rect">
            <a:avLst/>
          </a:prstGeom>
          <a:noFill/>
        </p:spPr>
        <p:txBody>
          <a:bodyPr wrap="square" lIns="91440" tIns="45720" rIns="91440" bIns="45720" rtlCol="0" anchor="t">
            <a:spAutoFit/>
          </a:bodyPr>
          <a:lstStyle/>
          <a:p>
            <a:r>
              <a:rPr lang="en-US" sz="2400">
                <a:latin typeface="Arial" panose="020B0604020202020204" pitchFamily="34" charset="0"/>
              </a:rPr>
              <a:t>CS224W: Machine Learning with Graphs</a:t>
            </a:r>
          </a:p>
          <a:p>
            <a:r>
              <a:rPr lang="en-US" sz="2400">
                <a:latin typeface="Arial" panose="020B0604020202020204" pitchFamily="34" charset="0"/>
              </a:rPr>
              <a:t>Jure </a:t>
            </a:r>
            <a:r>
              <a:rPr lang="en-US" sz="2400" err="1">
                <a:latin typeface="Arial" panose="020B0604020202020204" pitchFamily="34" charset="0"/>
              </a:rPr>
              <a:t>Leskovec</a:t>
            </a:r>
            <a:r>
              <a:rPr lang="en-US" sz="2400">
                <a:latin typeface="Arial" panose="020B0604020202020204" pitchFamily="34" charset="0"/>
              </a:rPr>
              <a:t>, </a:t>
            </a:r>
            <a:r>
              <a:rPr lang="en-US" sz="2000">
                <a:latin typeface="Arial" panose="020B0604020202020204" pitchFamily="34" charset="0"/>
              </a:rPr>
              <a:t>Stanford University</a:t>
            </a:r>
          </a:p>
          <a:p>
            <a:r>
              <a:rPr lang="en-US" sz="3200">
                <a:latin typeface="Arial" panose="020B0604020202020204" pitchFamily="34" charset="0"/>
              </a:rPr>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94286689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Setup</a:t>
            </a:r>
          </a:p>
        </p:txBody>
      </p:sp>
      <p:sp>
        <p:nvSpPr>
          <p:cNvPr id="3" name="Content Placeholder 2"/>
          <p:cNvSpPr>
            <a:spLocks noGrp="1"/>
          </p:cNvSpPr>
          <p:nvPr>
            <p:ph idx="1"/>
          </p:nvPr>
        </p:nvSpPr>
        <p:spPr/>
        <p:txBody>
          <a:bodyPr vert="horz" lIns="54864" tIns="91440" rIns="91440" bIns="45720" rtlCol="0" anchor="t">
            <a:normAutofit/>
          </a:bodyPr>
          <a:lstStyle/>
          <a:p>
            <a:pPr marL="438785"/>
            <a:r>
              <a:rPr lang="en-US" b="1"/>
              <a:t>Assume we have an (undirected) graph </a:t>
            </a:r>
            <a:r>
              <a:rPr lang="en-US" b="1">
                <a:latin typeface="Cambria Math" charset="0"/>
                <a:ea typeface="Cambria Math" charset="0"/>
                <a:cs typeface="Cambria Math" charset="0"/>
              </a:rPr>
              <a:t>G</a:t>
            </a:r>
            <a:r>
              <a:rPr lang="en-US" b="1"/>
              <a:t>:</a:t>
            </a:r>
            <a:endParaRPr lang="en-US"/>
          </a:p>
          <a:p>
            <a:pPr lvl="1"/>
            <a:r>
              <a:rPr lang="en-US">
                <a:latin typeface="Cambria Math"/>
                <a:ea typeface="Cambria Math"/>
                <a:cs typeface="Cambria Math" charset="0"/>
              </a:rPr>
              <a:t>V</a:t>
            </a:r>
            <a:r>
              <a:rPr lang="en-US">
                <a:latin typeface="Calibri"/>
                <a:cs typeface="Calibri"/>
              </a:rPr>
              <a:t> is the vertex set.</a:t>
            </a:r>
          </a:p>
          <a:p>
            <a:pPr lvl="1"/>
            <a:r>
              <a:rPr lang="en-US" b="1">
                <a:latin typeface="Cambria Math"/>
                <a:ea typeface="Cambria Math"/>
                <a:cs typeface="Cambria Math" charset="0"/>
              </a:rPr>
              <a:t>A</a:t>
            </a:r>
            <a:r>
              <a:rPr lang="en-US">
                <a:latin typeface="Calibri"/>
                <a:cs typeface="Calibri"/>
              </a:rPr>
              <a:t> is the adjacency matrix (assume binary).</a:t>
            </a:r>
          </a:p>
          <a:p>
            <a:pPr lvl="1"/>
            <a:r>
              <a:rPr lang="en-US" b="1">
                <a:solidFill>
                  <a:srgbClr val="0070C0"/>
                </a:solidFill>
                <a:latin typeface="Calibri"/>
                <a:cs typeface="Calibri"/>
              </a:rPr>
              <a:t>For simplicity: No node features or extra information is used</a:t>
            </a: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12</a:t>
            </a:fld>
            <a:endParaRPr lang="en-US"/>
          </a:p>
        </p:txBody>
      </p:sp>
      <p:sp>
        <p:nvSpPr>
          <p:cNvPr id="6" name="Date Placeholder 5">
            <a:extLst>
              <a:ext uri="{FF2B5EF4-FFF2-40B4-BE49-F238E27FC236}">
                <a16:creationId xmlns:a16="http://schemas.microsoft.com/office/drawing/2014/main" id="{BF9476A1-2D71-DD4F-A94B-C03DA078F956}"/>
              </a:ext>
            </a:extLst>
          </p:cNvPr>
          <p:cNvSpPr>
            <a:spLocks noGrp="1"/>
          </p:cNvSpPr>
          <p:nvPr>
            <p:ph type="dt" sz="half" idx="10"/>
          </p:nvPr>
        </p:nvSpPr>
        <p:spPr/>
        <p:txBody>
          <a:bodyPr/>
          <a:lstStyle/>
          <a:p>
            <a:fld id="{53A4ADCF-7BB1-9240-952B-873D479A9C57}" type="datetime1">
              <a:rPr lang="en-US" smtClean="0"/>
              <a:t>9/26/24</a:t>
            </a:fld>
            <a:endParaRPr lang="en-US"/>
          </a:p>
        </p:txBody>
      </p:sp>
      <p:grpSp>
        <p:nvGrpSpPr>
          <p:cNvPr id="7" name="Group 6">
            <a:extLst>
              <a:ext uri="{FF2B5EF4-FFF2-40B4-BE49-F238E27FC236}">
                <a16:creationId xmlns:a16="http://schemas.microsoft.com/office/drawing/2014/main" id="{C17F5BAD-F623-4FCF-8DFD-3E7EFAE7734B}"/>
              </a:ext>
            </a:extLst>
          </p:cNvPr>
          <p:cNvGrpSpPr/>
          <p:nvPr/>
        </p:nvGrpSpPr>
        <p:grpSpPr>
          <a:xfrm>
            <a:off x="1220602" y="3995977"/>
            <a:ext cx="2412600" cy="1365351"/>
            <a:chOff x="1592344" y="1675794"/>
            <a:chExt cx="2412600" cy="1365351"/>
          </a:xfrm>
        </p:grpSpPr>
        <p:cxnSp>
          <p:nvCxnSpPr>
            <p:cNvPr id="8" name="Straight Connector 7">
              <a:extLst>
                <a:ext uri="{FF2B5EF4-FFF2-40B4-BE49-F238E27FC236}">
                  <a16:creationId xmlns:a16="http://schemas.microsoft.com/office/drawing/2014/main" id="{40AD56EA-5082-4537-8A5D-A5A6DECCC16B}"/>
                </a:ext>
              </a:extLst>
            </p:cNvPr>
            <p:cNvCxnSpPr/>
            <p:nvPr/>
          </p:nvCxnSpPr>
          <p:spPr>
            <a:xfrm rot="5400000">
              <a:off x="1406878" y="2258491"/>
              <a:ext cx="990606" cy="241066"/>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5969F67C-274A-490A-8AFC-26BAC9F89182}"/>
                </a:ext>
              </a:extLst>
            </p:cNvPr>
            <p:cNvCxnSpPr/>
            <p:nvPr/>
          </p:nvCxnSpPr>
          <p:spPr>
            <a:xfrm>
              <a:off x="2051590" y="1883721"/>
              <a:ext cx="793866" cy="685799"/>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7830FB6-301E-4A1C-A361-F7AE6F020C1F}"/>
                </a:ext>
              </a:extLst>
            </p:cNvPr>
            <p:cNvCxnSpPr/>
            <p:nvPr/>
          </p:nvCxnSpPr>
          <p:spPr>
            <a:xfrm flipV="1">
              <a:off x="1781649" y="2569520"/>
              <a:ext cx="1034933" cy="304808"/>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30120D62-5C99-41B1-AB7F-02922533AD53}"/>
                </a:ext>
              </a:extLst>
            </p:cNvPr>
            <p:cNvCxnSpPr/>
            <p:nvPr/>
          </p:nvCxnSpPr>
          <p:spPr>
            <a:xfrm flipH="1" flipV="1">
              <a:off x="2061000" y="1857251"/>
              <a:ext cx="1738160" cy="376188"/>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217BD8EB-50C0-4F15-91D4-DD7BFE957C18}"/>
                </a:ext>
              </a:extLst>
            </p:cNvPr>
            <p:cNvSpPr/>
            <p:nvPr/>
          </p:nvSpPr>
          <p:spPr>
            <a:xfrm>
              <a:off x="1597380" y="2692711"/>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7">
              <a:extLst>
                <a:ext uri="{FF2B5EF4-FFF2-40B4-BE49-F238E27FC236}">
                  <a16:creationId xmlns:a16="http://schemas.microsoft.com/office/drawing/2014/main" id="{19233D76-14B2-4AD0-9490-5305BDB5D00F}"/>
                </a:ext>
              </a:extLst>
            </p:cNvPr>
            <p:cNvSpPr txBox="1"/>
            <p:nvPr/>
          </p:nvSpPr>
          <p:spPr>
            <a:xfrm>
              <a:off x="1592344" y="2671813"/>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a:t>
              </a:r>
            </a:p>
          </p:txBody>
        </p:sp>
        <p:sp>
          <p:nvSpPr>
            <p:cNvPr id="14" name="Oval 13">
              <a:extLst>
                <a:ext uri="{FF2B5EF4-FFF2-40B4-BE49-F238E27FC236}">
                  <a16:creationId xmlns:a16="http://schemas.microsoft.com/office/drawing/2014/main" id="{BD1FC090-220B-41D4-B6BD-FF3FD5DB6158}"/>
                </a:ext>
              </a:extLst>
            </p:cNvPr>
            <p:cNvSpPr/>
            <p:nvPr/>
          </p:nvSpPr>
          <p:spPr>
            <a:xfrm>
              <a:off x="1857625" y="1694777"/>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9">
              <a:extLst>
                <a:ext uri="{FF2B5EF4-FFF2-40B4-BE49-F238E27FC236}">
                  <a16:creationId xmlns:a16="http://schemas.microsoft.com/office/drawing/2014/main" id="{5A675FCE-2EE4-44CF-B42E-49221FC3F788}"/>
                </a:ext>
              </a:extLst>
            </p:cNvPr>
            <p:cNvSpPr txBox="1"/>
            <p:nvPr/>
          </p:nvSpPr>
          <p:spPr>
            <a:xfrm>
              <a:off x="1849514" y="1675794"/>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4</a:t>
              </a:r>
            </a:p>
          </p:txBody>
        </p:sp>
        <p:sp>
          <p:nvSpPr>
            <p:cNvPr id="16" name="Oval 15">
              <a:extLst>
                <a:ext uri="{FF2B5EF4-FFF2-40B4-BE49-F238E27FC236}">
                  <a16:creationId xmlns:a16="http://schemas.microsoft.com/office/drawing/2014/main" id="{35D9E9B2-8118-4A56-BC11-F903BFB5FFC7}"/>
                </a:ext>
              </a:extLst>
            </p:cNvPr>
            <p:cNvSpPr/>
            <p:nvPr/>
          </p:nvSpPr>
          <p:spPr>
            <a:xfrm>
              <a:off x="3683927" y="2081673"/>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BE87D9D9-D20B-4BC4-AA80-1D66D9F357A4}"/>
                </a:ext>
              </a:extLst>
            </p:cNvPr>
            <p:cNvSpPr/>
            <p:nvPr/>
          </p:nvSpPr>
          <p:spPr>
            <a:xfrm>
              <a:off x="2667320" y="2412684"/>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TextBox 12">
              <a:extLst>
                <a:ext uri="{FF2B5EF4-FFF2-40B4-BE49-F238E27FC236}">
                  <a16:creationId xmlns:a16="http://schemas.microsoft.com/office/drawing/2014/main" id="{0237DEB8-A122-46C3-B2B8-0E67BC120907}"/>
                </a:ext>
              </a:extLst>
            </p:cNvPr>
            <p:cNvSpPr txBox="1"/>
            <p:nvPr/>
          </p:nvSpPr>
          <p:spPr>
            <a:xfrm>
              <a:off x="3692038" y="2051314"/>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3</a:t>
              </a:r>
            </a:p>
          </p:txBody>
        </p:sp>
        <p:sp>
          <p:nvSpPr>
            <p:cNvPr id="19" name="TextBox 13">
              <a:extLst>
                <a:ext uri="{FF2B5EF4-FFF2-40B4-BE49-F238E27FC236}">
                  <a16:creationId xmlns:a16="http://schemas.microsoft.com/office/drawing/2014/main" id="{88785943-B640-402C-AB59-3313BAB6CF1B}"/>
                </a:ext>
              </a:extLst>
            </p:cNvPr>
            <p:cNvSpPr txBox="1"/>
            <p:nvPr/>
          </p:nvSpPr>
          <p:spPr>
            <a:xfrm>
              <a:off x="2671909" y="2416346"/>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2</a:t>
              </a:r>
            </a:p>
          </p:txBody>
        </p:sp>
      </p:grpSp>
      <p:graphicFrame>
        <p:nvGraphicFramePr>
          <p:cNvPr id="21" name="Object 2">
            <a:extLst>
              <a:ext uri="{FF2B5EF4-FFF2-40B4-BE49-F238E27FC236}">
                <a16:creationId xmlns:a16="http://schemas.microsoft.com/office/drawing/2014/main" id="{1CB581A6-E462-4D94-B3E5-A6D3E63CA4FA}"/>
              </a:ext>
            </a:extLst>
          </p:cNvPr>
          <p:cNvGraphicFramePr>
            <a:graphicFrameLocks noChangeAspect="1"/>
          </p:cNvGraphicFramePr>
          <p:nvPr>
            <p:extLst>
              <p:ext uri="{D42A27DB-BD31-4B8C-83A1-F6EECF244321}">
                <p14:modId xmlns:p14="http://schemas.microsoft.com/office/powerpoint/2010/main" val="491455794"/>
              </p:ext>
            </p:extLst>
          </p:nvPr>
        </p:nvGraphicFramePr>
        <p:xfrm>
          <a:off x="4978637" y="4681671"/>
          <a:ext cx="2418543" cy="1577072"/>
        </p:xfrm>
        <a:graphic>
          <a:graphicData uri="http://schemas.openxmlformats.org/presentationml/2006/ole">
            <mc:AlternateContent xmlns:mc="http://schemas.openxmlformats.org/markup-compatibility/2006">
              <mc:Choice xmlns:v="urn:schemas-microsoft-com:vml" Requires="v">
                <p:oleObj name="Equation" r:id="rId2" imgW="1168200" imgH="914400" progId="Equation.3">
                  <p:embed/>
                </p:oleObj>
              </mc:Choice>
              <mc:Fallback>
                <p:oleObj name="Equation" r:id="rId2" imgW="1168200" imgH="914400" progId="Equation.3">
                  <p:embed/>
                  <p:pic>
                    <p:nvPicPr>
                      <p:cNvPr id="21" name="Object 2">
                        <a:extLst>
                          <a:ext uri="{FF2B5EF4-FFF2-40B4-BE49-F238E27FC236}">
                            <a16:creationId xmlns:a16="http://schemas.microsoft.com/office/drawing/2014/main" id="{1CB581A6-E462-4D94-B3E5-A6D3E63CA4FA}"/>
                          </a:ext>
                        </a:extLst>
                      </p:cNvPr>
                      <p:cNvPicPr>
                        <a:picLocks noChangeAspect="1" noChangeArrowheads="1"/>
                      </p:cNvPicPr>
                      <p:nvPr/>
                    </p:nvPicPr>
                    <p:blipFill>
                      <a:blip r:embed="rId3"/>
                      <a:srcRect/>
                      <a:stretch>
                        <a:fillRect/>
                      </a:stretch>
                    </p:blipFill>
                    <p:spPr bwMode="auto">
                      <a:xfrm>
                        <a:off x="4978637" y="4681671"/>
                        <a:ext cx="2418543" cy="1577072"/>
                      </a:xfrm>
                      <a:prstGeom prst="rect">
                        <a:avLst/>
                      </a:prstGeom>
                      <a:noFill/>
                    </p:spPr>
                  </p:pic>
                </p:oleObj>
              </mc:Fallback>
            </mc:AlternateContent>
          </a:graphicData>
        </a:graphic>
      </p:graphicFrame>
      <p:sp>
        <p:nvSpPr>
          <p:cNvPr id="22" name="TextBox 21">
            <a:extLst>
              <a:ext uri="{FF2B5EF4-FFF2-40B4-BE49-F238E27FC236}">
                <a16:creationId xmlns:a16="http://schemas.microsoft.com/office/drawing/2014/main" id="{65C29BEC-F2A0-4E61-B92A-7EC2C7C84179}"/>
              </a:ext>
            </a:extLst>
          </p:cNvPr>
          <p:cNvSpPr txBox="1"/>
          <p:nvPr/>
        </p:nvSpPr>
        <p:spPr>
          <a:xfrm>
            <a:off x="1568153" y="5362486"/>
            <a:ext cx="2529860" cy="584775"/>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3200">
                <a:latin typeface="Cambria Math"/>
                <a:ea typeface="Cambria Math"/>
                <a:cs typeface="Arial"/>
              </a:rPr>
              <a:t>V</a:t>
            </a:r>
            <a:r>
              <a:rPr lang="en-US" sz="3200">
                <a:latin typeface="Arial"/>
                <a:cs typeface="Arial"/>
              </a:rPr>
              <a:t>: {1, 2, 3, 4}</a:t>
            </a:r>
            <a:endParaRPr lang="en-US" sz="3200"/>
          </a:p>
        </p:txBody>
      </p:sp>
    </p:spTree>
    <p:extLst>
      <p:ext uri="{BB962C8B-B14F-4D97-AF65-F5344CB8AC3E}">
        <p14:creationId xmlns:p14="http://schemas.microsoft.com/office/powerpoint/2010/main" val="1316378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Embedding Nodes</a:t>
            </a:r>
          </a:p>
        </p:txBody>
      </p:sp>
      <p:sp>
        <p:nvSpPr>
          <p:cNvPr id="6" name="Content Placeholder 5">
            <a:extLst>
              <a:ext uri="{FF2B5EF4-FFF2-40B4-BE49-F238E27FC236}">
                <a16:creationId xmlns:a16="http://schemas.microsoft.com/office/drawing/2014/main" id="{79312670-D613-3E4B-BAAB-F3DDE1266B15}"/>
              </a:ext>
            </a:extLst>
          </p:cNvPr>
          <p:cNvSpPr>
            <a:spLocks noGrp="1"/>
          </p:cNvSpPr>
          <p:nvPr>
            <p:ph idx="1"/>
          </p:nvPr>
        </p:nvSpPr>
        <p:spPr>
          <a:xfrm>
            <a:off x="442614" y="1325879"/>
            <a:ext cx="8229600" cy="5257801"/>
          </a:xfrm>
        </p:spPr>
        <p:txBody>
          <a:bodyPr vert="horz" lIns="54864" tIns="91440" rIns="91440" bIns="45720" rtlCol="0" anchor="t">
            <a:normAutofit/>
          </a:bodyPr>
          <a:lstStyle/>
          <a:p>
            <a:pPr marL="438785"/>
            <a:r>
              <a:rPr lang="en-US">
                <a:latin typeface="Calibri"/>
                <a:ea typeface="Helvetica Neue Light" charset="0"/>
                <a:cs typeface="Calibri"/>
                <a:sym typeface="Open Sans"/>
              </a:rPr>
              <a:t>Goal is to encode nodes so that </a:t>
            </a:r>
            <a:r>
              <a:rPr lang="en-US">
                <a:solidFill>
                  <a:srgbClr val="0000FF"/>
                </a:solidFill>
                <a:latin typeface="Calibri"/>
                <a:ea typeface="Helvetica Neue Light" charset="0"/>
                <a:cs typeface="Calibri"/>
                <a:sym typeface="Open Sans"/>
              </a:rPr>
              <a:t>similarity in the embedding space (e.g., dot product) </a:t>
            </a:r>
            <a:r>
              <a:rPr lang="en-US">
                <a:latin typeface="Calibri"/>
                <a:ea typeface="Helvetica Neue Light" charset="0"/>
                <a:cs typeface="Calibri"/>
                <a:sym typeface="Open Sans"/>
              </a:rPr>
              <a:t>approximates </a:t>
            </a:r>
            <a:r>
              <a:rPr lang="en-US">
                <a:solidFill>
                  <a:srgbClr val="C00000"/>
                </a:solidFill>
                <a:latin typeface="Calibri"/>
                <a:ea typeface="Helvetica Neue Light" charset="0"/>
                <a:cs typeface="Calibri"/>
                <a:sym typeface="Open Sans"/>
              </a:rPr>
              <a:t>similarity in the graph  </a:t>
            </a:r>
            <a:endParaRPr lang="en-US"/>
          </a:p>
          <a:p>
            <a:pPr marL="438785"/>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13</a:t>
            </a:fld>
            <a:endParaRPr lang="en-US"/>
          </a:p>
        </p:txBody>
      </p:sp>
      <p:sp>
        <p:nvSpPr>
          <p:cNvPr id="3" name="TextBox 2"/>
          <p:cNvSpPr txBox="1"/>
          <p:nvPr/>
        </p:nvSpPr>
        <p:spPr>
          <a:xfrm>
            <a:off x="4913376" y="2633472"/>
            <a:ext cx="1219200" cy="1219200"/>
          </a:xfrm>
          <a:prstGeom prst="rect">
            <a:avLst/>
          </a:prstGeom>
          <a:noFill/>
          <a:ln>
            <a:noFill/>
          </a:ln>
        </p:spPr>
        <p:txBody>
          <a:bodyPr wrap="none" lIns="91425" tIns="91425" rIns="91425" bIns="91425" rtlCol="0" anchor="t" anchorCtr="0">
            <a:noAutofit/>
          </a:bodyPr>
          <a:lstStyle/>
          <a:p>
            <a:endParaRPr lang="en-US" sz="3809">
              <a:latin typeface="Helvetica Neue Light" charset="0"/>
              <a:ea typeface="Helvetica Neue Light" charset="0"/>
              <a:cs typeface="Helvetica Neue Light" charset="0"/>
              <a:sym typeface="Open Sans"/>
            </a:endParaRPr>
          </a:p>
        </p:txBody>
      </p:sp>
      <p:pic>
        <p:nvPicPr>
          <p:cNvPr id="8" name="Picture 7"/>
          <p:cNvPicPr>
            <a:picLocks noChangeAspect="1"/>
          </p:cNvPicPr>
          <p:nvPr/>
        </p:nvPicPr>
        <p:blipFill>
          <a:blip r:embed="rId3"/>
          <a:stretch>
            <a:fillRect/>
          </a:stretch>
        </p:blipFill>
        <p:spPr>
          <a:xfrm>
            <a:off x="562321" y="2959712"/>
            <a:ext cx="7990187" cy="3451760"/>
          </a:xfrm>
          <a:prstGeom prst="rect">
            <a:avLst/>
          </a:prstGeom>
        </p:spPr>
      </p:pic>
      <p:sp>
        <p:nvSpPr>
          <p:cNvPr id="7" name="Date Placeholder 6">
            <a:extLst>
              <a:ext uri="{FF2B5EF4-FFF2-40B4-BE49-F238E27FC236}">
                <a16:creationId xmlns:a16="http://schemas.microsoft.com/office/drawing/2014/main" id="{9EE631E3-789C-6246-BF98-1A798ACA9D81}"/>
              </a:ext>
            </a:extLst>
          </p:cNvPr>
          <p:cNvSpPr>
            <a:spLocks noGrp="1"/>
          </p:cNvSpPr>
          <p:nvPr>
            <p:ph type="dt" sz="half" idx="10"/>
          </p:nvPr>
        </p:nvSpPr>
        <p:spPr/>
        <p:txBody>
          <a:bodyPr/>
          <a:lstStyle/>
          <a:p>
            <a:fld id="{1953CE1A-9C93-7F4B-8F99-39BE679AB9C8}" type="datetime1">
              <a:rPr lang="en-US" smtClean="0"/>
              <a:t>9/26/24</a:t>
            </a:fld>
            <a:endParaRPr lang="en-US"/>
          </a:p>
        </p:txBody>
      </p:sp>
    </p:spTree>
    <p:extLst>
      <p:ext uri="{BB962C8B-B14F-4D97-AF65-F5344CB8AC3E}">
        <p14:creationId xmlns:p14="http://schemas.microsoft.com/office/powerpoint/2010/main" val="241592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562321" y="2657929"/>
            <a:ext cx="7990187" cy="3451760"/>
          </a:xfrm>
          <a:prstGeom prst="rect">
            <a:avLst/>
          </a:prstGeom>
        </p:spPr>
      </p:pic>
      <p:sp>
        <p:nvSpPr>
          <p:cNvPr id="2" name="Title 1"/>
          <p:cNvSpPr>
            <a:spLocks noGrp="1"/>
          </p:cNvSpPr>
          <p:nvPr>
            <p:ph type="title"/>
          </p:nvPr>
        </p:nvSpPr>
        <p:spPr/>
        <p:txBody>
          <a:bodyPr/>
          <a:lstStyle/>
          <a:p>
            <a:r>
              <a:rPr lang="en-US"/>
              <a:t>Embedding Nodes</a:t>
            </a: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14</a:t>
            </a:fld>
            <a:endParaRPr lang="en-US"/>
          </a:p>
        </p:txBody>
      </p:sp>
      <p:sp>
        <p:nvSpPr>
          <p:cNvPr id="3" name="TextBox 2"/>
          <p:cNvSpPr txBox="1"/>
          <p:nvPr/>
        </p:nvSpPr>
        <p:spPr>
          <a:xfrm>
            <a:off x="4913376" y="2633472"/>
            <a:ext cx="1219200" cy="1219200"/>
          </a:xfrm>
          <a:prstGeom prst="rect">
            <a:avLst/>
          </a:prstGeom>
          <a:noFill/>
          <a:ln>
            <a:noFill/>
          </a:ln>
        </p:spPr>
        <p:txBody>
          <a:bodyPr wrap="none" lIns="91425" tIns="91425" rIns="91425" bIns="91425" rtlCol="0" anchor="t" anchorCtr="0">
            <a:noAutofit/>
          </a:bodyPr>
          <a:lstStyle/>
          <a:p>
            <a:endParaRPr lang="en-US" sz="3809">
              <a:latin typeface="Helvetica Neue Light" charset="0"/>
              <a:ea typeface="Helvetica Neue Light" charset="0"/>
              <a:cs typeface="Helvetica Neue Light" charset="0"/>
              <a:sym typeface="Open Sans"/>
            </a:endParaRPr>
          </a:p>
        </p:txBody>
      </p:sp>
      <p:sp>
        <p:nvSpPr>
          <p:cNvPr id="6" name="TextBox 5"/>
          <p:cNvSpPr txBox="1"/>
          <p:nvPr/>
        </p:nvSpPr>
        <p:spPr>
          <a:xfrm>
            <a:off x="323913" y="1586116"/>
            <a:ext cx="1219200" cy="1219200"/>
          </a:xfrm>
          <a:prstGeom prst="rect">
            <a:avLst/>
          </a:prstGeom>
          <a:noFill/>
          <a:ln>
            <a:noFill/>
          </a:ln>
        </p:spPr>
        <p:txBody>
          <a:bodyPr wrap="none" lIns="91425" tIns="91425" rIns="91425" bIns="91425" rtlCol="0" anchor="t" anchorCtr="0">
            <a:noAutofit/>
          </a:bodyPr>
          <a:lstStyle/>
          <a:p>
            <a:r>
              <a:rPr lang="en-US" sz="3200" b="1">
                <a:latin typeface="Helvetica Neue Light" charset="0"/>
                <a:ea typeface="Helvetica Neue Light" charset="0"/>
                <a:cs typeface="Helvetica Neue Light" charset="0"/>
                <a:sym typeface="Open Sans"/>
              </a:rPr>
              <a:t>Goal:</a:t>
            </a:r>
          </a:p>
        </p:txBody>
      </p:sp>
      <p:grpSp>
        <p:nvGrpSpPr>
          <p:cNvPr id="28" name="Group 27"/>
          <p:cNvGrpSpPr/>
          <p:nvPr/>
        </p:nvGrpSpPr>
        <p:grpSpPr>
          <a:xfrm>
            <a:off x="1539636" y="1680260"/>
            <a:ext cx="3747589" cy="3991233"/>
            <a:chOff x="1154727" y="1260194"/>
            <a:chExt cx="2810692" cy="2993425"/>
          </a:xfrm>
        </p:grpSpPr>
        <p:sp>
          <p:nvSpPr>
            <p:cNvPr id="9" name="Rectangle 8"/>
            <p:cNvSpPr/>
            <p:nvPr/>
          </p:nvSpPr>
          <p:spPr>
            <a:xfrm>
              <a:off x="1447800" y="1975104"/>
              <a:ext cx="2470842" cy="3698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7" name="Group 16"/>
            <p:cNvGrpSpPr/>
            <p:nvPr/>
          </p:nvGrpSpPr>
          <p:grpSpPr>
            <a:xfrm>
              <a:off x="1154727" y="1260194"/>
              <a:ext cx="2810692" cy="2993425"/>
              <a:chOff x="1154727" y="1260194"/>
              <a:chExt cx="2810692" cy="2993425"/>
            </a:xfrm>
          </p:grpSpPr>
          <p:sp>
            <p:nvSpPr>
              <p:cNvPr id="14" name="Rectangle 13"/>
              <p:cNvSpPr/>
              <p:nvPr/>
            </p:nvSpPr>
            <p:spPr>
              <a:xfrm>
                <a:off x="3027287" y="2688879"/>
                <a:ext cx="938132" cy="316871"/>
              </a:xfrm>
              <a:prstGeom prst="rect">
                <a:avLst/>
              </a:prstGeom>
              <a:solidFill>
                <a:schemeClr val="accent3">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4"/>
                  </a:solidFill>
                </a:endParaRPr>
              </a:p>
            </p:txBody>
          </p:sp>
          <p:sp>
            <p:nvSpPr>
              <p:cNvPr id="15" name="Rectangle 14"/>
              <p:cNvSpPr/>
              <p:nvPr/>
            </p:nvSpPr>
            <p:spPr>
              <a:xfrm>
                <a:off x="2980510" y="3936748"/>
                <a:ext cx="938132" cy="316871"/>
              </a:xfrm>
              <a:prstGeom prst="rect">
                <a:avLst/>
              </a:prstGeom>
              <a:solidFill>
                <a:schemeClr val="accent3">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4"/>
                  </a:solidFill>
                </a:endParaRPr>
              </a:p>
            </p:txBody>
          </p:sp>
          <p:sp>
            <p:nvSpPr>
              <p:cNvPr id="13" name="Rectangle 12"/>
              <p:cNvSpPr/>
              <p:nvPr/>
            </p:nvSpPr>
            <p:spPr>
              <a:xfrm>
                <a:off x="1154727" y="1260194"/>
                <a:ext cx="2016660" cy="574307"/>
              </a:xfrm>
              <a:prstGeom prst="rect">
                <a:avLst/>
              </a:prstGeom>
              <a:solidFill>
                <a:schemeClr val="accent4">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4"/>
                  </a:solidFill>
                </a:endParaRPr>
              </a:p>
            </p:txBody>
          </p:sp>
          <p:sp>
            <p:nvSpPr>
              <p:cNvPr id="10" name="TextBox 9"/>
              <p:cNvSpPr txBox="1"/>
              <p:nvPr/>
            </p:nvSpPr>
            <p:spPr>
              <a:xfrm>
                <a:off x="1462842" y="1882591"/>
                <a:ext cx="2455800" cy="462336"/>
              </a:xfrm>
              <a:prstGeom prst="rect">
                <a:avLst/>
              </a:prstGeom>
              <a:noFill/>
              <a:ln>
                <a:noFill/>
              </a:ln>
            </p:spPr>
            <p:txBody>
              <a:bodyPr wrap="square" lIns="91425" tIns="91425" rIns="91425" bIns="91425" rtlCol="0" anchor="t" anchorCtr="0">
                <a:noAutofit/>
              </a:bodyPr>
              <a:lstStyle/>
              <a:p>
                <a:pPr algn="ctr"/>
                <a:r>
                  <a:rPr lang="en-US" sz="3200" b="1">
                    <a:solidFill>
                      <a:srgbClr val="C00000"/>
                    </a:solidFill>
                    <a:latin typeface="Helvetica Neue Light" charset="0"/>
                    <a:ea typeface="Helvetica Neue Light" charset="0"/>
                    <a:cs typeface="Helvetica Neue Light" charset="0"/>
                    <a:sym typeface="Open Sans"/>
                  </a:rPr>
                  <a:t>Need to define!</a:t>
                </a:r>
              </a:p>
            </p:txBody>
          </p:sp>
        </p:grpSp>
        <p:cxnSp>
          <p:nvCxnSpPr>
            <p:cNvPr id="12" name="Straight Arrow Connector 11"/>
            <p:cNvCxnSpPr/>
            <p:nvPr/>
          </p:nvCxnSpPr>
          <p:spPr>
            <a:xfrm>
              <a:off x="2818245" y="2363270"/>
              <a:ext cx="469900" cy="28756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0" idx="2"/>
            </p:cNvCxnSpPr>
            <p:nvPr/>
          </p:nvCxnSpPr>
          <p:spPr>
            <a:xfrm>
              <a:off x="2690742" y="2344927"/>
              <a:ext cx="436955" cy="145121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2628025" y="1808479"/>
              <a:ext cx="281195" cy="14828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Date Placeholder 15">
            <a:extLst>
              <a:ext uri="{FF2B5EF4-FFF2-40B4-BE49-F238E27FC236}">
                <a16:creationId xmlns:a16="http://schemas.microsoft.com/office/drawing/2014/main" id="{653C71E6-D529-6146-84C3-3E23F2EEFA10}"/>
              </a:ext>
            </a:extLst>
          </p:cNvPr>
          <p:cNvSpPr>
            <a:spLocks noGrp="1"/>
          </p:cNvSpPr>
          <p:nvPr>
            <p:ph type="dt" sz="half" idx="10"/>
          </p:nvPr>
        </p:nvSpPr>
        <p:spPr/>
        <p:txBody>
          <a:bodyPr/>
          <a:lstStyle/>
          <a:p>
            <a:fld id="{4C0ECDA9-FF38-F641-A0F0-0D954F5B0E60}" type="datetime1">
              <a:rPr lang="en-US" smtClean="0"/>
              <a:t>9/26/24</a:t>
            </a:fld>
            <a:endParaRPr lang="en-US"/>
          </a:p>
        </p:txBody>
      </p:sp>
      <p:sp>
        <p:nvSpPr>
          <p:cNvPr id="11" name="TextBox 10">
            <a:extLst>
              <a:ext uri="{FF2B5EF4-FFF2-40B4-BE49-F238E27FC236}">
                <a16:creationId xmlns:a16="http://schemas.microsoft.com/office/drawing/2014/main" id="{33785A20-0B0E-6642-9AB4-31E2A80580D4}"/>
              </a:ext>
            </a:extLst>
          </p:cNvPr>
          <p:cNvSpPr txBox="1"/>
          <p:nvPr/>
        </p:nvSpPr>
        <p:spPr>
          <a:xfrm>
            <a:off x="1539635" y="2096232"/>
            <a:ext cx="2434378" cy="369332"/>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in the original network</a:t>
            </a:r>
          </a:p>
        </p:txBody>
      </p:sp>
      <p:sp>
        <p:nvSpPr>
          <p:cNvPr id="22" name="TextBox 21">
            <a:extLst>
              <a:ext uri="{FF2B5EF4-FFF2-40B4-BE49-F238E27FC236}">
                <a16:creationId xmlns:a16="http://schemas.microsoft.com/office/drawing/2014/main" id="{F81B5064-192D-254C-BB5B-50951C74E25B}"/>
              </a:ext>
            </a:extLst>
          </p:cNvPr>
          <p:cNvSpPr txBox="1"/>
          <p:nvPr/>
        </p:nvSpPr>
        <p:spPr>
          <a:xfrm>
            <a:off x="4648200" y="2133600"/>
            <a:ext cx="2819400" cy="369332"/>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Similarity of the embedding</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3E60B01-7B04-BF44-B78C-B534286F2404}"/>
                  </a:ext>
                </a:extLst>
              </p:cNvPr>
              <p:cNvSpPr txBox="1"/>
              <p:nvPr/>
            </p:nvSpPr>
            <p:spPr>
              <a:xfrm>
                <a:off x="1025959" y="1619687"/>
                <a:ext cx="5463401" cy="59362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latin typeface="Cambria Math" panose="02040503050406030204" pitchFamily="18" charset="0"/>
                          <a:cs typeface="Arial" pitchFamily="34" charset="0"/>
                        </a:rPr>
                        <m:t>similarity</m:t>
                      </m:r>
                      <m:d>
                        <m:dPr>
                          <m:ctrlPr>
                            <a:rPr lang="en-US" sz="3200" b="0" i="1" smtClean="0">
                              <a:latin typeface="Cambria Math" panose="02040503050406030204" pitchFamily="18" charset="0"/>
                              <a:cs typeface="Arial" pitchFamily="34" charset="0"/>
                            </a:rPr>
                          </m:ctrlPr>
                        </m:dPr>
                        <m:e>
                          <m:r>
                            <a:rPr lang="en-US" sz="3200" b="0" i="1" smtClean="0">
                              <a:latin typeface="Cambria Math" panose="02040503050406030204" pitchFamily="18" charset="0"/>
                              <a:cs typeface="Arial" pitchFamily="34" charset="0"/>
                            </a:rPr>
                            <m:t>𝑢</m:t>
                          </m:r>
                          <m:r>
                            <a:rPr lang="en-US" sz="3200" b="0" i="1" smtClean="0">
                              <a:latin typeface="Cambria Math" panose="02040503050406030204" pitchFamily="18" charset="0"/>
                              <a:cs typeface="Arial" pitchFamily="34" charset="0"/>
                            </a:rPr>
                            <m:t>,</m:t>
                          </m:r>
                          <m:r>
                            <a:rPr lang="en-US" sz="3200" b="0" i="1" smtClean="0">
                              <a:latin typeface="Cambria Math" panose="02040503050406030204" pitchFamily="18" charset="0"/>
                              <a:cs typeface="Arial" pitchFamily="34" charset="0"/>
                            </a:rPr>
                            <m:t>𝑣</m:t>
                          </m:r>
                        </m:e>
                      </m:d>
                      <m:r>
                        <a:rPr lang="en-US" sz="3200" b="0" i="1" smtClean="0">
                          <a:latin typeface="Cambria Math" panose="02040503050406030204" pitchFamily="18" charset="0"/>
                          <a:cs typeface="Arial" pitchFamily="34" charset="0"/>
                        </a:rPr>
                        <m:t> </m:t>
                      </m:r>
                      <m:r>
                        <a:rPr lang="en-US" sz="3200" b="0" i="1" smtClean="0">
                          <a:latin typeface="Cambria Math" panose="02040503050406030204" pitchFamily="18" charset="0"/>
                          <a:ea typeface="Cambria Math" panose="02040503050406030204" pitchFamily="18" charset="0"/>
                          <a:cs typeface="Arial" pitchFamily="34" charset="0"/>
                        </a:rPr>
                        <m:t>≈   </m:t>
                      </m:r>
                      <m:sSubSup>
                        <m:sSubSupPr>
                          <m:ctrlPr>
                            <a:rPr lang="en-US" sz="3200" b="0" i="1" smtClean="0">
                              <a:latin typeface="Cambria Math" panose="02040503050406030204" pitchFamily="18" charset="0"/>
                              <a:ea typeface="Cambria Math" panose="02040503050406030204" pitchFamily="18" charset="0"/>
                              <a:cs typeface="Arial" pitchFamily="34" charset="0"/>
                            </a:rPr>
                          </m:ctrlPr>
                        </m:sSubSup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𝑣</m:t>
                          </m:r>
                        </m:sub>
                        <m:sup>
                          <m:r>
                            <m:rPr>
                              <m:sty m:val="p"/>
                            </m:rPr>
                            <a:rPr lang="el-GR" sz="3200" b="0" i="0" smtClean="0">
                              <a:latin typeface="Cambria Math" panose="02040503050406030204" pitchFamily="18" charset="0"/>
                              <a:ea typeface="Cambria Math" panose="02040503050406030204" pitchFamily="18" charset="0"/>
                              <a:cs typeface="Arial" pitchFamily="34" charset="0"/>
                            </a:rPr>
                            <m:t>Τ</m:t>
                          </m:r>
                        </m:sup>
                      </m:sSubSup>
                      <m:sSub>
                        <m:sSubPr>
                          <m:ctrlPr>
                            <a:rPr lang="en-US" sz="3200" b="0" i="1" smtClean="0">
                              <a:latin typeface="Cambria Math" panose="02040503050406030204" pitchFamily="18" charset="0"/>
                              <a:ea typeface="Cambria Math" panose="02040503050406030204" pitchFamily="18" charset="0"/>
                              <a:cs typeface="Arial" pitchFamily="34" charset="0"/>
                            </a:rPr>
                          </m:ctrlPr>
                        </m:sSub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𝑢</m:t>
                          </m:r>
                        </m:sub>
                      </m:sSub>
                    </m:oMath>
                  </m:oMathPara>
                </a14:m>
                <a:endParaRPr lang="en-US" sz="3200">
                  <a:latin typeface="Calibri" panose="020F0502020204030204" pitchFamily="34" charset="0"/>
                  <a:cs typeface="Calibri" panose="020F0502020204030204" pitchFamily="34" charset="0"/>
                </a:endParaRPr>
              </a:p>
            </p:txBody>
          </p:sp>
        </mc:Choice>
        <mc:Fallback xmlns="">
          <p:sp>
            <p:nvSpPr>
              <p:cNvPr id="19" name="TextBox 18">
                <a:extLst>
                  <a:ext uri="{FF2B5EF4-FFF2-40B4-BE49-F238E27FC236}">
                    <a16:creationId xmlns:a16="http://schemas.microsoft.com/office/drawing/2014/main" id="{F3E60B01-7B04-BF44-B78C-B534286F2404}"/>
                  </a:ext>
                </a:extLst>
              </p:cNvPr>
              <p:cNvSpPr txBox="1">
                <a:spLocks noRot="1" noChangeAspect="1" noMove="1" noResize="1" noEditPoints="1" noAdjustHandles="1" noChangeArrowheads="1" noChangeShapeType="1" noTextEdit="1"/>
              </p:cNvSpPr>
              <p:nvPr/>
            </p:nvSpPr>
            <p:spPr>
              <a:xfrm>
                <a:off x="1025959" y="1619687"/>
                <a:ext cx="5463401" cy="593624"/>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4041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Learning Node </a:t>
            </a:r>
            <a:r>
              <a:rPr lang="en-US" err="1"/>
              <a:t>Embeddings</a:t>
            </a:r>
            <a:endParaRPr lang="en-US"/>
          </a:p>
        </p:txBody>
      </p:sp>
      <mc:AlternateContent xmlns:mc="http://schemas.openxmlformats.org/markup-compatibility/2006" xmlns:a14="http://schemas.microsoft.com/office/drawing/2010/main">
        <mc:Choice Requires="a14">
          <p:sp>
            <p:nvSpPr>
              <p:cNvPr id="10" name="Content Placeholder 2"/>
              <p:cNvSpPr>
                <a:spLocks noGrp="1"/>
              </p:cNvSpPr>
              <p:nvPr>
                <p:ph idx="1"/>
              </p:nvPr>
            </p:nvSpPr>
            <p:spPr/>
            <p:txBody>
              <a:bodyPr vert="horz" lIns="54864" tIns="91440" rIns="91440" bIns="45720" rtlCol="0" anchor="t">
                <a:noAutofit/>
              </a:bodyPr>
              <a:lstStyle/>
              <a:p>
                <a:pPr marL="608965" indent="-608965">
                  <a:buFont typeface="Corbel"/>
                  <a:buAutoNum type="arabicPeriod"/>
                </a:pPr>
                <a:r>
                  <a:rPr lang="en-US" b="1">
                    <a:solidFill>
                      <a:srgbClr val="C00000"/>
                    </a:solidFill>
                    <a:latin typeface="Calibri"/>
                    <a:ea typeface="Cambria Math"/>
                    <a:cs typeface="Calibri"/>
                  </a:rPr>
                  <a:t>Encoder </a:t>
                </a:r>
                <a:r>
                  <a:rPr lang="en-US">
                    <a:latin typeface="Calibri"/>
                    <a:ea typeface="Cambria Math"/>
                    <a:cs typeface="Calibri"/>
                  </a:rPr>
                  <a:t>maps from nodes to embeddings</a:t>
                </a:r>
                <a:endParaRPr lang="en-US"/>
              </a:p>
              <a:p>
                <a:pPr marL="608965" indent="-608965">
                  <a:buFont typeface="+mj-lt"/>
                  <a:buAutoNum type="arabicPeriod"/>
                </a:pPr>
                <a:r>
                  <a:rPr lang="en-US" b="1"/>
                  <a:t>Define a node similarity function </a:t>
                </a:r>
                <a:r>
                  <a:rPr lang="en-US"/>
                  <a:t>(i.e., a measure of similarity in the original network)</a:t>
                </a:r>
              </a:p>
              <a:p>
                <a:pPr marL="608965" indent="-608965">
                  <a:buAutoNum type="arabicPeriod"/>
                </a:pPr>
                <a:r>
                  <a:rPr lang="en-US" b="1">
                    <a:solidFill>
                      <a:srgbClr val="C00000"/>
                    </a:solidFill>
                    <a:latin typeface="Calibri"/>
                    <a:cs typeface="Calibri"/>
                  </a:rPr>
                  <a:t>Decoder </a:t>
                </a:r>
                <a14:m>
                  <m:oMath xmlns:m="http://schemas.openxmlformats.org/officeDocument/2006/math">
                    <m:r>
                      <a:rPr lang="en-US" b="1" i="0" dirty="0" smtClean="0">
                        <a:solidFill>
                          <a:schemeClr val="accent4"/>
                        </a:solidFill>
                        <a:latin typeface="Cambria Math" panose="02040503050406030204" pitchFamily="18" charset="0"/>
                        <a:cs typeface="Calibri"/>
                      </a:rPr>
                      <m:t>𝐃𝐄𝐂</m:t>
                    </m:r>
                  </m:oMath>
                </a14:m>
                <a:r>
                  <a:rPr lang="en-US" b="1">
                    <a:solidFill>
                      <a:srgbClr val="C00000"/>
                    </a:solidFill>
                    <a:latin typeface="Calibri"/>
                    <a:cs typeface="Calibri"/>
                  </a:rPr>
                  <a:t> </a:t>
                </a:r>
                <a:r>
                  <a:rPr lang="en-US">
                    <a:latin typeface="Calibri"/>
                    <a:cs typeface="Calibri"/>
                  </a:rPr>
                  <a:t>maps from embeddings to the similarity score</a:t>
                </a:r>
              </a:p>
              <a:p>
                <a:pPr marL="608965" indent="-608965">
                  <a:buFont typeface="+mj-lt"/>
                  <a:buAutoNum type="arabicPeriod"/>
                </a:pPr>
                <a:r>
                  <a:rPr lang="en-US" b="1"/>
                  <a:t>Optimize the parameters of the encoder so that:</a:t>
                </a:r>
              </a:p>
            </p:txBody>
          </p:sp>
        </mc:Choice>
        <mc:Fallback xmlns="">
          <p:sp>
            <p:nvSpPr>
              <p:cNvPr id="10" name="Content Placeholder 2"/>
              <p:cNvSpPr>
                <a:spLocks noGrp="1" noRot="1" noChangeAspect="1" noMove="1" noResize="1" noEditPoints="1" noAdjustHandles="1" noChangeArrowheads="1" noChangeShapeType="1" noTextEdit="1"/>
              </p:cNvSpPr>
              <p:nvPr>
                <p:ph idx="1"/>
              </p:nvPr>
            </p:nvSpPr>
            <p:spPr>
              <a:blipFill>
                <a:blip r:embed="rId3"/>
                <a:stretch>
                  <a:fillRect l="-1704" t="-696" r="-1630"/>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15</a:t>
            </a:fld>
            <a:endParaRPr lang="en-US"/>
          </a:p>
        </p:txBody>
      </p:sp>
      <p:sp>
        <p:nvSpPr>
          <p:cNvPr id="3" name="Date Placeholder 2">
            <a:extLst>
              <a:ext uri="{FF2B5EF4-FFF2-40B4-BE49-F238E27FC236}">
                <a16:creationId xmlns:a16="http://schemas.microsoft.com/office/drawing/2014/main" id="{E34036CA-9DCB-524E-9F2E-3FA05A13A45D}"/>
              </a:ext>
            </a:extLst>
          </p:cNvPr>
          <p:cNvSpPr>
            <a:spLocks noGrp="1"/>
          </p:cNvSpPr>
          <p:nvPr>
            <p:ph type="dt" sz="half" idx="10"/>
          </p:nvPr>
        </p:nvSpPr>
        <p:spPr/>
        <p:txBody>
          <a:bodyPr/>
          <a:lstStyle/>
          <a:p>
            <a:fld id="{A53AEF2F-42E7-6840-9F74-B5CA037D6606}" type="datetime1">
              <a:rPr lang="en-US" smtClean="0"/>
              <a:t>9/26/24</a:t>
            </a:fld>
            <a:endParaRPr lang="en-US"/>
          </a:p>
        </p:txBody>
      </p:sp>
      <p:sp>
        <p:nvSpPr>
          <p:cNvPr id="8" name="TextBox 7">
            <a:extLst>
              <a:ext uri="{FF2B5EF4-FFF2-40B4-BE49-F238E27FC236}">
                <a16:creationId xmlns:a16="http://schemas.microsoft.com/office/drawing/2014/main" id="{AB88C20E-4211-8D4D-B606-10E79839D9E8}"/>
              </a:ext>
            </a:extLst>
          </p:cNvPr>
          <p:cNvSpPr txBox="1"/>
          <p:nvPr/>
        </p:nvSpPr>
        <p:spPr>
          <a:xfrm>
            <a:off x="1594840" y="5494706"/>
            <a:ext cx="2434378" cy="369332"/>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in the original network</a:t>
            </a:r>
          </a:p>
        </p:txBody>
      </p:sp>
      <p:sp>
        <p:nvSpPr>
          <p:cNvPr id="9" name="TextBox 8">
            <a:extLst>
              <a:ext uri="{FF2B5EF4-FFF2-40B4-BE49-F238E27FC236}">
                <a16:creationId xmlns:a16="http://schemas.microsoft.com/office/drawing/2014/main" id="{0A697108-B8CD-384D-96E8-35AF6BF2168C}"/>
              </a:ext>
            </a:extLst>
          </p:cNvPr>
          <p:cNvSpPr txBox="1"/>
          <p:nvPr/>
        </p:nvSpPr>
        <p:spPr>
          <a:xfrm>
            <a:off x="4572000" y="5494706"/>
            <a:ext cx="2819400" cy="369332"/>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Similarity of the embedding</a:t>
            </a:r>
          </a:p>
        </p:txBody>
      </p:sp>
      <p:sp>
        <p:nvSpPr>
          <p:cNvPr id="6" name="Rectangle 5">
            <a:extLst>
              <a:ext uri="{FF2B5EF4-FFF2-40B4-BE49-F238E27FC236}">
                <a16:creationId xmlns:a16="http://schemas.microsoft.com/office/drawing/2014/main" id="{39FDA9C7-EEB1-4B05-A223-3825A2A0A8CC}"/>
              </a:ext>
            </a:extLst>
          </p:cNvPr>
          <p:cNvSpPr/>
          <p:nvPr/>
        </p:nvSpPr>
        <p:spPr>
          <a:xfrm>
            <a:off x="6873586" y="4580758"/>
            <a:ext cx="1857593" cy="422495"/>
          </a:xfrm>
          <a:prstGeom prst="rect">
            <a:avLst/>
          </a:prstGeom>
          <a:solidFill>
            <a:schemeClr val="accent3">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accent4"/>
                </a:solidFill>
                <a:latin typeface="Arial"/>
                <a:cs typeface="Arial"/>
              </a:rPr>
              <a:t>       </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45F07A6-CF3B-CD4E-9B60-3281CEEB5D2E}"/>
                  </a:ext>
                </a:extLst>
              </p:cNvPr>
              <p:cNvSpPr txBox="1"/>
              <p:nvPr/>
            </p:nvSpPr>
            <p:spPr>
              <a:xfrm>
                <a:off x="886630" y="4909931"/>
                <a:ext cx="5824459" cy="59362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latin typeface="Cambria Math" panose="02040503050406030204" pitchFamily="18" charset="0"/>
                          <a:cs typeface="Arial" pitchFamily="34" charset="0"/>
                        </a:rPr>
                        <m:t>similarity</m:t>
                      </m:r>
                      <m:d>
                        <m:dPr>
                          <m:ctrlPr>
                            <a:rPr lang="en-US" sz="3200" b="0" i="1" smtClean="0">
                              <a:latin typeface="Cambria Math" panose="02040503050406030204" pitchFamily="18" charset="0"/>
                              <a:cs typeface="Arial" pitchFamily="34" charset="0"/>
                            </a:rPr>
                          </m:ctrlPr>
                        </m:dPr>
                        <m:e>
                          <m:r>
                            <a:rPr lang="en-US" sz="3200" b="0" i="1" smtClean="0">
                              <a:latin typeface="Cambria Math" panose="02040503050406030204" pitchFamily="18" charset="0"/>
                              <a:cs typeface="Arial" pitchFamily="34" charset="0"/>
                            </a:rPr>
                            <m:t>𝑢</m:t>
                          </m:r>
                          <m:r>
                            <a:rPr lang="en-US" sz="3200" b="0" i="1" smtClean="0">
                              <a:latin typeface="Cambria Math" panose="02040503050406030204" pitchFamily="18" charset="0"/>
                              <a:cs typeface="Arial" pitchFamily="34" charset="0"/>
                            </a:rPr>
                            <m:t>,</m:t>
                          </m:r>
                          <m:r>
                            <a:rPr lang="en-US" sz="3200" b="0" i="1" smtClean="0">
                              <a:latin typeface="Cambria Math" panose="02040503050406030204" pitchFamily="18" charset="0"/>
                              <a:cs typeface="Arial" pitchFamily="34" charset="0"/>
                            </a:rPr>
                            <m:t>𝑣</m:t>
                          </m:r>
                        </m:e>
                      </m:d>
                      <m:r>
                        <a:rPr lang="en-US" sz="3200" b="0" i="1" smtClean="0">
                          <a:latin typeface="Cambria Math" panose="02040503050406030204" pitchFamily="18" charset="0"/>
                          <a:cs typeface="Arial" pitchFamily="34" charset="0"/>
                        </a:rPr>
                        <m:t> </m:t>
                      </m:r>
                      <m:r>
                        <a:rPr lang="en-US" sz="3200" b="0" i="1" smtClean="0">
                          <a:latin typeface="Cambria Math" panose="02040503050406030204" pitchFamily="18" charset="0"/>
                          <a:ea typeface="Cambria Math" panose="02040503050406030204" pitchFamily="18" charset="0"/>
                          <a:cs typeface="Arial" pitchFamily="34" charset="0"/>
                        </a:rPr>
                        <m:t>≈   </m:t>
                      </m:r>
                      <m:sSubSup>
                        <m:sSubSupPr>
                          <m:ctrlPr>
                            <a:rPr lang="en-US" sz="3200" b="0" i="1" smtClean="0">
                              <a:latin typeface="Cambria Math" panose="02040503050406030204" pitchFamily="18" charset="0"/>
                              <a:ea typeface="Cambria Math" panose="02040503050406030204" pitchFamily="18" charset="0"/>
                              <a:cs typeface="Arial" pitchFamily="34" charset="0"/>
                            </a:rPr>
                          </m:ctrlPr>
                        </m:sSubSup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𝑣</m:t>
                          </m:r>
                        </m:sub>
                        <m:sup>
                          <m:r>
                            <m:rPr>
                              <m:sty m:val="p"/>
                            </m:rPr>
                            <a:rPr lang="el-GR" sz="3200" b="0" i="0" smtClean="0">
                              <a:latin typeface="Cambria Math" panose="02040503050406030204" pitchFamily="18" charset="0"/>
                              <a:ea typeface="Cambria Math" panose="02040503050406030204" pitchFamily="18" charset="0"/>
                              <a:cs typeface="Arial" pitchFamily="34" charset="0"/>
                            </a:rPr>
                            <m:t>Τ</m:t>
                          </m:r>
                        </m:sup>
                      </m:sSubSup>
                      <m:sSub>
                        <m:sSubPr>
                          <m:ctrlPr>
                            <a:rPr lang="en-US" sz="3200" b="0" i="1" smtClean="0">
                              <a:latin typeface="Cambria Math" panose="02040503050406030204" pitchFamily="18" charset="0"/>
                              <a:ea typeface="Cambria Math" panose="02040503050406030204" pitchFamily="18" charset="0"/>
                              <a:cs typeface="Arial" pitchFamily="34" charset="0"/>
                            </a:rPr>
                          </m:ctrlPr>
                        </m:sSub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𝑢</m:t>
                          </m:r>
                        </m:sub>
                      </m:sSub>
                    </m:oMath>
                  </m:oMathPara>
                </a14:m>
                <a:endParaRPr lang="en-US" sz="3200">
                  <a:latin typeface="Times New Roman" panose="02020603050405020304" pitchFamily="18"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B45F07A6-CF3B-CD4E-9B60-3281CEEB5D2E}"/>
                  </a:ext>
                </a:extLst>
              </p:cNvPr>
              <p:cNvSpPr txBox="1">
                <a:spLocks noRot="1" noChangeAspect="1" noMove="1" noResize="1" noEditPoints="1" noAdjustHandles="1" noChangeArrowheads="1" noChangeShapeType="1" noTextEdit="1"/>
              </p:cNvSpPr>
              <p:nvPr/>
            </p:nvSpPr>
            <p:spPr>
              <a:xfrm>
                <a:off x="886630" y="4909931"/>
                <a:ext cx="5824459" cy="59362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8CC95602-E72C-B54B-B593-524426273D19}"/>
                  </a:ext>
                </a:extLst>
              </p:cNvPr>
              <p:cNvSpPr/>
              <p:nvPr/>
            </p:nvSpPr>
            <p:spPr>
              <a:xfrm>
                <a:off x="7105029" y="4592131"/>
                <a:ext cx="1466299" cy="4056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ea typeface="Cambria Math" panose="02040503050406030204" pitchFamily="18" charset="0"/>
                              <a:cs typeface="Arial" pitchFamily="34" charset="0"/>
                            </a:rPr>
                          </m:ctrlPr>
                        </m:sSubSupPr>
                        <m:e>
                          <m:r>
                            <a:rPr lang="en-US" sz="2000" b="1" i="0" smtClean="0">
                              <a:solidFill>
                                <a:schemeClr val="accent4"/>
                              </a:solidFill>
                              <a:latin typeface="Cambria Math" panose="02040503050406030204" pitchFamily="18" charset="0"/>
                              <a:ea typeface="Cambria Math" panose="02040503050406030204" pitchFamily="18" charset="0"/>
                              <a:cs typeface="Arial" pitchFamily="34" charset="0"/>
                            </a:rPr>
                            <m:t>𝐃𝐄𝐂</m:t>
                          </m:r>
                          <m:r>
                            <a:rPr lang="en-US" sz="2000" b="1" i="0" smtClean="0">
                              <a:solidFill>
                                <a:schemeClr val="accent4"/>
                              </a:solidFill>
                              <a:latin typeface="Cambria Math" panose="02040503050406030204" pitchFamily="18" charset="0"/>
                              <a:ea typeface="Cambria Math" panose="02040503050406030204" pitchFamily="18" charset="0"/>
                              <a:cs typeface="Arial" pitchFamily="34" charset="0"/>
                            </a:rPr>
                            <m:t>(</m:t>
                          </m:r>
                          <m:r>
                            <a:rPr lang="en-US" sz="2000" b="1" i="0">
                              <a:latin typeface="Cambria Math" panose="02040503050406030204" pitchFamily="18" charset="0"/>
                              <a:ea typeface="Cambria Math" panose="02040503050406030204" pitchFamily="18" charset="0"/>
                              <a:cs typeface="Arial" pitchFamily="34" charset="0"/>
                            </a:rPr>
                            <m:t>𝐳</m:t>
                          </m:r>
                        </m:e>
                        <m:sub>
                          <m:r>
                            <a:rPr lang="en-US" sz="2000" i="1">
                              <a:latin typeface="Cambria Math" panose="02040503050406030204" pitchFamily="18" charset="0"/>
                              <a:ea typeface="Cambria Math" panose="02040503050406030204" pitchFamily="18" charset="0"/>
                              <a:cs typeface="Arial" pitchFamily="34" charset="0"/>
                            </a:rPr>
                            <m:t>𝑣</m:t>
                          </m:r>
                        </m:sub>
                        <m:sup>
                          <m:r>
                            <m:rPr>
                              <m:sty m:val="p"/>
                            </m:rPr>
                            <a:rPr lang="el-GR" sz="2000" i="0">
                              <a:latin typeface="Cambria Math" panose="02040503050406030204" pitchFamily="18" charset="0"/>
                              <a:ea typeface="Cambria Math" panose="02040503050406030204" pitchFamily="18" charset="0"/>
                              <a:cs typeface="Arial" pitchFamily="34" charset="0"/>
                            </a:rPr>
                            <m:t>Τ</m:t>
                          </m:r>
                        </m:sup>
                      </m:sSubSup>
                      <m:sSub>
                        <m:sSubPr>
                          <m:ctrlPr>
                            <a:rPr lang="en-US" sz="2000" i="1">
                              <a:latin typeface="Cambria Math" panose="02040503050406030204" pitchFamily="18" charset="0"/>
                              <a:ea typeface="Cambria Math" panose="02040503050406030204" pitchFamily="18" charset="0"/>
                              <a:cs typeface="Arial" pitchFamily="34" charset="0"/>
                            </a:rPr>
                          </m:ctrlPr>
                        </m:sSubPr>
                        <m:e>
                          <m:r>
                            <a:rPr lang="en-US" sz="2000" b="1" i="0">
                              <a:latin typeface="Cambria Math" panose="02040503050406030204" pitchFamily="18" charset="0"/>
                              <a:ea typeface="Cambria Math" panose="02040503050406030204" pitchFamily="18" charset="0"/>
                              <a:cs typeface="Arial" pitchFamily="34" charset="0"/>
                            </a:rPr>
                            <m:t>𝐳</m:t>
                          </m:r>
                        </m:e>
                        <m:sub>
                          <m:r>
                            <a:rPr lang="en-US" sz="2000" i="1">
                              <a:latin typeface="Cambria Math" panose="02040503050406030204" pitchFamily="18" charset="0"/>
                              <a:ea typeface="Cambria Math" panose="02040503050406030204" pitchFamily="18" charset="0"/>
                              <a:cs typeface="Arial" pitchFamily="34" charset="0"/>
                            </a:rPr>
                            <m:t>𝑢</m:t>
                          </m:r>
                        </m:sub>
                      </m:sSub>
                      <m:r>
                        <a:rPr lang="en-US" sz="2000" b="0" i="1" smtClean="0">
                          <a:solidFill>
                            <a:schemeClr val="accent4"/>
                          </a:solidFill>
                          <a:latin typeface="Cambria Math" panose="02040503050406030204" pitchFamily="18" charset="0"/>
                          <a:ea typeface="Cambria Math" panose="02040503050406030204" pitchFamily="18" charset="0"/>
                          <a:cs typeface="Arial" pitchFamily="34" charset="0"/>
                        </a:rPr>
                        <m:t>)</m:t>
                      </m:r>
                    </m:oMath>
                  </m:oMathPara>
                </a14:m>
                <a:endParaRPr lang="en-US" sz="2000"/>
              </a:p>
            </p:txBody>
          </p:sp>
        </mc:Choice>
        <mc:Fallback xmlns="">
          <p:sp>
            <p:nvSpPr>
              <p:cNvPr id="11" name="Rectangle 10">
                <a:extLst>
                  <a:ext uri="{FF2B5EF4-FFF2-40B4-BE49-F238E27FC236}">
                    <a16:creationId xmlns:a16="http://schemas.microsoft.com/office/drawing/2014/main" id="{8CC95602-E72C-B54B-B593-524426273D19}"/>
                  </a:ext>
                </a:extLst>
              </p:cNvPr>
              <p:cNvSpPr>
                <a:spLocks noRot="1" noChangeAspect="1" noMove="1" noResize="1" noEditPoints="1" noAdjustHandles="1" noChangeArrowheads="1" noChangeShapeType="1" noTextEdit="1"/>
              </p:cNvSpPr>
              <p:nvPr/>
            </p:nvSpPr>
            <p:spPr>
              <a:xfrm>
                <a:off x="7105029" y="4592131"/>
                <a:ext cx="1466299" cy="405624"/>
              </a:xfrm>
              <a:prstGeom prst="rect">
                <a:avLst/>
              </a:prstGeom>
              <a:blipFill>
                <a:blip r:embed="rId5"/>
                <a:stretch>
                  <a:fillRect r="-417" b="-14925"/>
                </a:stretch>
              </a:blipFill>
            </p:spPr>
            <p:txBody>
              <a:bodyPr/>
              <a:lstStyle/>
              <a:p>
                <a:r>
                  <a:rPr lang="en-US">
                    <a:noFill/>
                  </a:rPr>
                  <a:t> </a:t>
                </a:r>
              </a:p>
            </p:txBody>
          </p:sp>
        </mc:Fallback>
      </mc:AlternateContent>
    </p:spTree>
    <p:extLst>
      <p:ext uri="{BB962C8B-B14F-4D97-AF65-F5344CB8AC3E}">
        <p14:creationId xmlns:p14="http://schemas.microsoft.com/office/powerpoint/2010/main" val="52331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Two Key Components</a:t>
            </a:r>
          </a:p>
        </p:txBody>
      </p:sp>
      <p:sp>
        <p:nvSpPr>
          <p:cNvPr id="10" name="Content Placeholder 2"/>
          <p:cNvSpPr>
            <a:spLocks noGrp="1"/>
          </p:cNvSpPr>
          <p:nvPr>
            <p:ph idx="1"/>
          </p:nvPr>
        </p:nvSpPr>
        <p:spPr>
          <a:xfrm>
            <a:off x="457200" y="1295400"/>
            <a:ext cx="8603166" cy="5257801"/>
          </a:xfrm>
        </p:spPr>
        <p:txBody>
          <a:bodyPr>
            <a:noAutofit/>
          </a:bodyPr>
          <a:lstStyle/>
          <a:p>
            <a:r>
              <a:rPr lang="en-US" b="1">
                <a:solidFill>
                  <a:srgbClr val="C00000"/>
                </a:solidFill>
              </a:rPr>
              <a:t>Encoder: </a:t>
            </a:r>
            <a:r>
              <a:rPr lang="en-US"/>
              <a:t>maps each node to a low-dimensional vector</a:t>
            </a:r>
          </a:p>
          <a:p>
            <a:pPr lvl="3"/>
            <a:endParaRPr lang="en-US"/>
          </a:p>
          <a:p>
            <a:pPr lvl="5"/>
            <a:endParaRPr lang="en-US"/>
          </a:p>
          <a:p>
            <a:endParaRPr lang="en-US" b="1">
              <a:solidFill>
                <a:srgbClr val="C00000"/>
              </a:solidFill>
            </a:endParaRPr>
          </a:p>
          <a:p>
            <a:r>
              <a:rPr lang="en-US" b="1">
                <a:solidFill>
                  <a:schemeClr val="accent4"/>
                </a:solidFill>
              </a:rPr>
              <a:t>Similarity function: </a:t>
            </a:r>
            <a:r>
              <a:rPr lang="en-US"/>
              <a:t>specifies how the relationships in vector space map to the relationships in the original network</a:t>
            </a: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dirty="0" smtClean="0"/>
              <a:t>16</a:t>
            </a:fld>
            <a:endParaRPr lang="en-US"/>
          </a:p>
        </p:txBody>
      </p:sp>
      <p:grpSp>
        <p:nvGrpSpPr>
          <p:cNvPr id="6" name="Group 5"/>
          <p:cNvGrpSpPr/>
          <p:nvPr/>
        </p:nvGrpSpPr>
        <p:grpSpPr>
          <a:xfrm>
            <a:off x="142807" y="5562600"/>
            <a:ext cx="9060320" cy="1096051"/>
            <a:chOff x="107105" y="4171949"/>
            <a:chExt cx="6795240" cy="822038"/>
          </a:xfrm>
        </p:grpSpPr>
        <mc:AlternateContent xmlns:mc="http://schemas.openxmlformats.org/markup-compatibility/2006" xmlns:a14="http://schemas.microsoft.com/office/drawing/2010/main">
          <mc:Choice Requires="a14">
            <p:sp>
              <p:nvSpPr>
                <p:cNvPr id="34" name="TextBox 33"/>
                <p:cNvSpPr txBox="1"/>
                <p:nvPr/>
              </p:nvSpPr>
              <p:spPr>
                <a:xfrm>
                  <a:off x="107105" y="4217375"/>
                  <a:ext cx="2638878" cy="661875"/>
                </a:xfrm>
                <a:prstGeom prst="rect">
                  <a:avLst/>
                </a:prstGeom>
                <a:noFill/>
                <a:ln>
                  <a:noFill/>
                </a:ln>
              </p:spPr>
              <p:txBody>
                <a:bodyPr wrap="square" lIns="91425" tIns="91425" rIns="91425" bIns="91425" rtlCol="0" anchor="t" anchorCtr="0">
                  <a:noAutofit/>
                </a:bodyPr>
                <a:lstStyle/>
                <a:p>
                  <a:pPr algn="ctr"/>
                  <a:r>
                    <a:rPr lang="en-US" sz="2667">
                      <a:solidFill>
                        <a:schemeClr val="tx2"/>
                      </a:solidFill>
                      <a:latin typeface="Helvetica Neue Light" charset="0"/>
                      <a:ea typeface="Helvetica Neue Light" charset="0"/>
                      <a:cs typeface="Helvetica Neue Light" charset="0"/>
                      <a:sym typeface="Open Sans"/>
                    </a:rPr>
                    <a:t>Similarity of </a:t>
                  </a:r>
                  <a14:m>
                    <m:oMath xmlns:m="http://schemas.openxmlformats.org/officeDocument/2006/math">
                      <m:r>
                        <a:rPr lang="en-US" sz="2667" i="1" dirty="0" smtClean="0">
                          <a:solidFill>
                            <a:schemeClr val="tx2"/>
                          </a:solidFill>
                          <a:latin typeface="Cambria Math" panose="02040503050406030204" pitchFamily="18" charset="0"/>
                          <a:ea typeface="Cambria Math" charset="0"/>
                          <a:cs typeface="Cambria Math" charset="0"/>
                          <a:sym typeface="Open Sans"/>
                        </a:rPr>
                        <m:t>𝑢</m:t>
                      </m:r>
                    </m:oMath>
                  </a14:m>
                  <a:r>
                    <a:rPr lang="en-US" sz="2667" i="1">
                      <a:solidFill>
                        <a:schemeClr val="tx2"/>
                      </a:solidFill>
                      <a:latin typeface="Helvetica Neue Light" charset="0"/>
                      <a:ea typeface="Helvetica Neue Light" charset="0"/>
                      <a:cs typeface="Helvetica Neue Light" charset="0"/>
                      <a:sym typeface="Open Sans"/>
                    </a:rPr>
                    <a:t> </a:t>
                  </a:r>
                  <a:r>
                    <a:rPr lang="en-US" sz="2667">
                      <a:solidFill>
                        <a:schemeClr val="tx2"/>
                      </a:solidFill>
                      <a:latin typeface="Helvetica Neue Light" charset="0"/>
                      <a:ea typeface="Helvetica Neue Light" charset="0"/>
                      <a:cs typeface="Helvetica Neue Light" charset="0"/>
                      <a:sym typeface="Open Sans"/>
                    </a:rPr>
                    <a:t>and </a:t>
                  </a:r>
                  <a14:m>
                    <m:oMath xmlns:m="http://schemas.openxmlformats.org/officeDocument/2006/math">
                      <m:r>
                        <a:rPr lang="en-US" sz="2667" i="1" dirty="0" smtClean="0">
                          <a:solidFill>
                            <a:schemeClr val="tx2"/>
                          </a:solidFill>
                          <a:latin typeface="Cambria Math" panose="02040503050406030204" pitchFamily="18" charset="0"/>
                          <a:ea typeface="Cambria Math" charset="0"/>
                          <a:cs typeface="Cambria Math" charset="0"/>
                          <a:sym typeface="Open Sans"/>
                        </a:rPr>
                        <m:t>𝑣</m:t>
                      </m:r>
                    </m:oMath>
                  </a14:m>
                  <a:r>
                    <a:rPr lang="en-US" sz="2667" i="1">
                      <a:solidFill>
                        <a:schemeClr val="tx2"/>
                      </a:solidFill>
                      <a:latin typeface="Helvetica Neue Light" charset="0"/>
                      <a:ea typeface="Helvetica Neue Light" charset="0"/>
                      <a:cs typeface="Helvetica Neue Light" charset="0"/>
                      <a:sym typeface="Open Sans"/>
                    </a:rPr>
                    <a:t> </a:t>
                  </a:r>
                  <a:r>
                    <a:rPr lang="en-US" sz="2667">
                      <a:solidFill>
                        <a:schemeClr val="tx2"/>
                      </a:solidFill>
                      <a:latin typeface="Helvetica Neue Light" charset="0"/>
                      <a:ea typeface="Helvetica Neue Light" charset="0"/>
                      <a:cs typeface="Helvetica Neue Light" charset="0"/>
                      <a:sym typeface="Open Sans"/>
                    </a:rPr>
                    <a:t>in the original network</a:t>
                  </a:r>
                </a:p>
              </p:txBody>
            </p:sp>
          </mc:Choice>
          <mc:Fallback xmlns="">
            <p:sp>
              <p:nvSpPr>
                <p:cNvPr id="34" name="TextBox 33"/>
                <p:cNvSpPr txBox="1">
                  <a:spLocks noRot="1" noChangeAspect="1" noMove="1" noResize="1" noEditPoints="1" noAdjustHandles="1" noChangeArrowheads="1" noChangeShapeType="1" noTextEdit="1"/>
                </p:cNvSpPr>
                <p:nvPr/>
              </p:nvSpPr>
              <p:spPr>
                <a:xfrm>
                  <a:off x="107105" y="4217375"/>
                  <a:ext cx="2638878" cy="661875"/>
                </a:xfrm>
                <a:prstGeom prst="rect">
                  <a:avLst/>
                </a:prstGeom>
                <a:blipFill>
                  <a:blip r:embed="rId3"/>
                  <a:stretch>
                    <a:fillRect l="-346" t="-1379" r="-2076" b="-26207"/>
                  </a:stretch>
                </a:blipFill>
                <a:ln>
                  <a:noFill/>
                </a:ln>
              </p:spPr>
              <p:txBody>
                <a:bodyPr/>
                <a:lstStyle/>
                <a:p>
                  <a:r>
                    <a:rPr lang="en-US">
                      <a:noFill/>
                    </a:rPr>
                    <a:t> </a:t>
                  </a:r>
                </a:p>
              </p:txBody>
            </p:sp>
          </mc:Fallback>
        </mc:AlternateContent>
        <p:sp>
          <p:nvSpPr>
            <p:cNvPr id="26" name="TextBox 25"/>
            <p:cNvSpPr txBox="1"/>
            <p:nvPr/>
          </p:nvSpPr>
          <p:spPr>
            <a:xfrm>
              <a:off x="3656860" y="4294710"/>
              <a:ext cx="3245485" cy="699277"/>
            </a:xfrm>
            <a:prstGeom prst="rect">
              <a:avLst/>
            </a:prstGeom>
            <a:noFill/>
            <a:ln>
              <a:noFill/>
            </a:ln>
          </p:spPr>
          <p:txBody>
            <a:bodyPr wrap="square" lIns="91425" tIns="91425" rIns="91425" bIns="91425" rtlCol="0" anchor="t" anchorCtr="0">
              <a:noAutofit/>
            </a:bodyPr>
            <a:lstStyle/>
            <a:p>
              <a:pPr algn="ctr"/>
              <a:r>
                <a:rPr lang="en-US" sz="2667">
                  <a:solidFill>
                    <a:schemeClr val="tx2"/>
                  </a:solidFill>
                  <a:latin typeface="Helvetica Neue Light" charset="0"/>
                  <a:ea typeface="Helvetica Neue Light" charset="0"/>
                  <a:cs typeface="Helvetica Neue Light" charset="0"/>
                  <a:sym typeface="Open Sans"/>
                </a:rPr>
                <a:t>dot product between node embeddings</a:t>
              </a:r>
            </a:p>
          </p:txBody>
        </p:sp>
        <p:cxnSp>
          <p:nvCxnSpPr>
            <p:cNvPr id="25" name="Straight Arrow Connector 24"/>
            <p:cNvCxnSpPr>
              <a:cxnSpLocks/>
            </p:cNvCxnSpPr>
            <p:nvPr/>
          </p:nvCxnSpPr>
          <p:spPr>
            <a:xfrm flipH="1" flipV="1">
              <a:off x="4595649" y="4171950"/>
              <a:ext cx="197069" cy="187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flipH="1" flipV="1">
              <a:off x="4193628" y="4171949"/>
              <a:ext cx="402021" cy="187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662545" y="4239492"/>
              <a:ext cx="230910" cy="120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7" name="Date Placeholder 6">
            <a:extLst>
              <a:ext uri="{FF2B5EF4-FFF2-40B4-BE49-F238E27FC236}">
                <a16:creationId xmlns:a16="http://schemas.microsoft.com/office/drawing/2014/main" id="{A38B45D4-8277-B249-A0DE-9C49573744F7}"/>
              </a:ext>
            </a:extLst>
          </p:cNvPr>
          <p:cNvSpPr>
            <a:spLocks noGrp="1"/>
          </p:cNvSpPr>
          <p:nvPr>
            <p:ph type="dt" sz="half" idx="10"/>
          </p:nvPr>
        </p:nvSpPr>
        <p:spPr/>
        <p:txBody>
          <a:bodyPr/>
          <a:lstStyle/>
          <a:p>
            <a:fld id="{3D350BE5-722B-F641-8F5D-3FCDED10AEEF}" type="datetime1">
              <a:rPr lang="en-US" smtClean="0"/>
              <a:t>9/26/24</a:t>
            </a:fld>
            <a:endParaRPr lang="en-US"/>
          </a:p>
        </p:txBody>
      </p:sp>
      <p:sp>
        <p:nvSpPr>
          <p:cNvPr id="8" name="TextBox 7">
            <a:extLst>
              <a:ext uri="{FF2B5EF4-FFF2-40B4-BE49-F238E27FC236}">
                <a16:creationId xmlns:a16="http://schemas.microsoft.com/office/drawing/2014/main" id="{2BE3BC5A-068B-4DAF-A8ED-1C2EA7C5D02A}"/>
              </a:ext>
            </a:extLst>
          </p:cNvPr>
          <p:cNvSpPr txBox="1"/>
          <p:nvPr/>
        </p:nvSpPr>
        <p:spPr>
          <a:xfrm>
            <a:off x="6900729" y="5058043"/>
            <a:ext cx="1824538" cy="584775"/>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r>
              <a:rPr lang="en-US" sz="3200" b="1">
                <a:solidFill>
                  <a:srgbClr val="C00000"/>
                </a:solidFill>
                <a:latin typeface="Arial"/>
                <a:ea typeface="+mn-lt"/>
                <a:cs typeface="+mn-lt"/>
              </a:rPr>
              <a:t>Decoder</a:t>
            </a:r>
            <a:endParaRPr lang="en-US" sz="3200">
              <a:latin typeface="Arial"/>
              <a:cs typeface="Calibri"/>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3F4152D-12AD-6A45-A684-2F5ADC57460F}"/>
                  </a:ext>
                </a:extLst>
              </p:cNvPr>
              <p:cNvSpPr txBox="1"/>
              <p:nvPr/>
            </p:nvSpPr>
            <p:spPr>
              <a:xfrm>
                <a:off x="797743" y="2375370"/>
                <a:ext cx="5463401"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cs typeface="Arial" pitchFamily="34" charset="0"/>
                        </a:rPr>
                        <m:t>ENC</m:t>
                      </m:r>
                      <m:d>
                        <m:dPr>
                          <m:ctrlPr>
                            <a:rPr lang="en-US" sz="2400" b="0" i="1" smtClean="0">
                              <a:latin typeface="Cambria Math" panose="02040503050406030204" pitchFamily="18" charset="0"/>
                              <a:cs typeface="Arial" pitchFamily="34" charset="0"/>
                            </a:rPr>
                          </m:ctrlPr>
                        </m:dPr>
                        <m:e>
                          <m:r>
                            <a:rPr lang="en-US" sz="2400" b="0" i="1" smtClean="0">
                              <a:latin typeface="Cambria Math" panose="02040503050406030204" pitchFamily="18" charset="0"/>
                              <a:cs typeface="Arial" pitchFamily="34" charset="0"/>
                            </a:rPr>
                            <m:t>𝑣</m:t>
                          </m:r>
                        </m:e>
                      </m:d>
                      <m:r>
                        <a:rPr lang="en-US" sz="2400" b="0" i="1" smtClean="0">
                          <a:latin typeface="Cambria Math" panose="02040503050406030204" pitchFamily="18" charset="0"/>
                          <a:cs typeface="Arial" pitchFamily="34" charset="0"/>
                        </a:rPr>
                        <m:t>=</m:t>
                      </m:r>
                      <m:sSub>
                        <m:sSubPr>
                          <m:ctrlPr>
                            <a:rPr lang="en-US" sz="2400" b="0" i="1" smtClean="0">
                              <a:latin typeface="Cambria Math" panose="02040503050406030204" pitchFamily="18" charset="0"/>
                              <a:cs typeface="Arial" pitchFamily="34" charset="0"/>
                            </a:rPr>
                          </m:ctrlPr>
                        </m:sSubPr>
                        <m:e>
                          <m:r>
                            <a:rPr lang="en-US" sz="2400" b="1" i="0" smtClean="0">
                              <a:latin typeface="Cambria Math" panose="02040503050406030204" pitchFamily="18" charset="0"/>
                              <a:cs typeface="Arial" pitchFamily="34" charset="0"/>
                            </a:rPr>
                            <m:t>𝐳</m:t>
                          </m:r>
                        </m:e>
                        <m:sub>
                          <m:r>
                            <a:rPr lang="en-US" sz="2400" b="0" i="1" smtClean="0">
                              <a:latin typeface="Cambria Math" panose="02040503050406030204" pitchFamily="18" charset="0"/>
                              <a:cs typeface="Arial" pitchFamily="34" charset="0"/>
                            </a:rPr>
                            <m:t>𝑣</m:t>
                          </m:r>
                        </m:sub>
                      </m:sSub>
                    </m:oMath>
                  </m:oMathPara>
                </a14:m>
                <a:endParaRPr lang="en-US" sz="2400" i="1">
                  <a:latin typeface="Calibri" panose="020F0502020204030204" pitchFamily="34" charset="0"/>
                  <a:cs typeface="Calibri" panose="020F0502020204030204" pitchFamily="34" charset="0"/>
                </a:endParaRPr>
              </a:p>
            </p:txBody>
          </p:sp>
        </mc:Choice>
        <mc:Fallback xmlns="">
          <p:sp>
            <p:nvSpPr>
              <p:cNvPr id="21" name="TextBox 20">
                <a:extLst>
                  <a:ext uri="{FF2B5EF4-FFF2-40B4-BE49-F238E27FC236}">
                    <a16:creationId xmlns:a16="http://schemas.microsoft.com/office/drawing/2014/main" id="{93F4152D-12AD-6A45-A684-2F5ADC57460F}"/>
                  </a:ext>
                </a:extLst>
              </p:cNvPr>
              <p:cNvSpPr txBox="1">
                <a:spLocks noRot="1" noChangeAspect="1" noMove="1" noResize="1" noEditPoints="1" noAdjustHandles="1" noChangeArrowheads="1" noChangeShapeType="1" noTextEdit="1"/>
              </p:cNvSpPr>
              <p:nvPr/>
            </p:nvSpPr>
            <p:spPr>
              <a:xfrm>
                <a:off x="797743" y="2375370"/>
                <a:ext cx="5463401"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6622BAE-56DD-5A42-942C-4BCA339F23B2}"/>
                  </a:ext>
                </a:extLst>
              </p:cNvPr>
              <p:cNvSpPr txBox="1"/>
              <p:nvPr/>
            </p:nvSpPr>
            <p:spPr>
              <a:xfrm>
                <a:off x="1076270" y="5018620"/>
                <a:ext cx="5824459" cy="59362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latin typeface="Cambria Math" panose="02040503050406030204" pitchFamily="18" charset="0"/>
                          <a:cs typeface="Arial" pitchFamily="34" charset="0"/>
                        </a:rPr>
                        <m:t>similarity</m:t>
                      </m:r>
                      <m:d>
                        <m:dPr>
                          <m:ctrlPr>
                            <a:rPr lang="en-US" sz="3200" b="0" i="1" smtClean="0">
                              <a:latin typeface="Cambria Math" panose="02040503050406030204" pitchFamily="18" charset="0"/>
                              <a:cs typeface="Arial" pitchFamily="34" charset="0"/>
                            </a:rPr>
                          </m:ctrlPr>
                        </m:dPr>
                        <m:e>
                          <m:r>
                            <a:rPr lang="en-US" sz="3200" b="0" i="1" smtClean="0">
                              <a:latin typeface="Cambria Math" panose="02040503050406030204" pitchFamily="18" charset="0"/>
                              <a:cs typeface="Arial" pitchFamily="34" charset="0"/>
                            </a:rPr>
                            <m:t>𝑢</m:t>
                          </m:r>
                          <m:r>
                            <a:rPr lang="en-US" sz="3200" b="0" i="1" smtClean="0">
                              <a:latin typeface="Cambria Math" panose="02040503050406030204" pitchFamily="18" charset="0"/>
                              <a:cs typeface="Arial" pitchFamily="34" charset="0"/>
                            </a:rPr>
                            <m:t>,</m:t>
                          </m:r>
                          <m:r>
                            <a:rPr lang="en-US" sz="3200" b="0" i="1" smtClean="0">
                              <a:latin typeface="Cambria Math" panose="02040503050406030204" pitchFamily="18" charset="0"/>
                              <a:cs typeface="Arial" pitchFamily="34" charset="0"/>
                            </a:rPr>
                            <m:t>𝑣</m:t>
                          </m:r>
                        </m:e>
                      </m:d>
                      <m:r>
                        <a:rPr lang="en-US" sz="3200" b="0" i="1" smtClean="0">
                          <a:latin typeface="Cambria Math" panose="02040503050406030204" pitchFamily="18" charset="0"/>
                          <a:cs typeface="Arial" pitchFamily="34" charset="0"/>
                        </a:rPr>
                        <m:t> </m:t>
                      </m:r>
                      <m:r>
                        <a:rPr lang="en-US" sz="3200" b="0" i="1" smtClean="0">
                          <a:latin typeface="Cambria Math" panose="02040503050406030204" pitchFamily="18" charset="0"/>
                          <a:ea typeface="Cambria Math" panose="02040503050406030204" pitchFamily="18" charset="0"/>
                          <a:cs typeface="Arial" pitchFamily="34" charset="0"/>
                        </a:rPr>
                        <m:t>≈   </m:t>
                      </m:r>
                      <m:sSubSup>
                        <m:sSubSupPr>
                          <m:ctrlPr>
                            <a:rPr lang="en-US" sz="3200" b="0" i="1" smtClean="0">
                              <a:latin typeface="Cambria Math" panose="02040503050406030204" pitchFamily="18" charset="0"/>
                              <a:ea typeface="Cambria Math" panose="02040503050406030204" pitchFamily="18" charset="0"/>
                              <a:cs typeface="Arial" pitchFamily="34" charset="0"/>
                            </a:rPr>
                          </m:ctrlPr>
                        </m:sSubSup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𝑣</m:t>
                          </m:r>
                        </m:sub>
                        <m:sup>
                          <m:r>
                            <m:rPr>
                              <m:sty m:val="p"/>
                            </m:rPr>
                            <a:rPr lang="el-GR" sz="3200" b="0" i="0" smtClean="0">
                              <a:latin typeface="Cambria Math" panose="02040503050406030204" pitchFamily="18" charset="0"/>
                              <a:ea typeface="Cambria Math" panose="02040503050406030204" pitchFamily="18" charset="0"/>
                              <a:cs typeface="Arial" pitchFamily="34" charset="0"/>
                            </a:rPr>
                            <m:t>Τ</m:t>
                          </m:r>
                        </m:sup>
                      </m:sSubSup>
                      <m:sSub>
                        <m:sSubPr>
                          <m:ctrlPr>
                            <a:rPr lang="en-US" sz="3200" b="0" i="1" smtClean="0">
                              <a:latin typeface="Cambria Math" panose="02040503050406030204" pitchFamily="18" charset="0"/>
                              <a:ea typeface="Cambria Math" panose="02040503050406030204" pitchFamily="18" charset="0"/>
                              <a:cs typeface="Arial" pitchFamily="34" charset="0"/>
                            </a:rPr>
                          </m:ctrlPr>
                        </m:sSub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𝑢</m:t>
                          </m:r>
                        </m:sub>
                      </m:sSub>
                    </m:oMath>
                  </m:oMathPara>
                </a14:m>
                <a:endParaRPr lang="en-US" sz="3200" i="1">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D6622BAE-56DD-5A42-942C-4BCA339F23B2}"/>
                  </a:ext>
                </a:extLst>
              </p:cNvPr>
              <p:cNvSpPr txBox="1">
                <a:spLocks noRot="1" noChangeAspect="1" noMove="1" noResize="1" noEditPoints="1" noAdjustHandles="1" noChangeArrowheads="1" noChangeShapeType="1" noTextEdit="1"/>
              </p:cNvSpPr>
              <p:nvPr/>
            </p:nvSpPr>
            <p:spPr>
              <a:xfrm>
                <a:off x="1076270" y="5018620"/>
                <a:ext cx="5824459" cy="593624"/>
              </a:xfrm>
              <a:prstGeom prst="rect">
                <a:avLst/>
              </a:prstGeom>
              <a:blipFill>
                <a:blip r:embed="rId5"/>
                <a:stretch>
                  <a:fillRect/>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DE532E53-A59B-7047-998B-869DE4F31A69}"/>
              </a:ext>
            </a:extLst>
          </p:cNvPr>
          <p:cNvGrpSpPr/>
          <p:nvPr/>
        </p:nvGrpSpPr>
        <p:grpSpPr>
          <a:xfrm>
            <a:off x="1524000" y="1894552"/>
            <a:ext cx="5689845" cy="1616288"/>
            <a:chOff x="1524000" y="1894552"/>
            <a:chExt cx="5689845" cy="1616288"/>
          </a:xfrm>
        </p:grpSpPr>
        <p:grpSp>
          <p:nvGrpSpPr>
            <p:cNvPr id="3" name="Group 2"/>
            <p:cNvGrpSpPr/>
            <p:nvPr/>
          </p:nvGrpSpPr>
          <p:grpSpPr>
            <a:xfrm>
              <a:off x="1524000" y="1894552"/>
              <a:ext cx="5689845" cy="1616288"/>
              <a:chOff x="1219200" y="1620897"/>
              <a:chExt cx="4267384" cy="1212216"/>
            </a:xfrm>
          </p:grpSpPr>
          <p:cxnSp>
            <p:nvCxnSpPr>
              <p:cNvPr id="13" name="Straight Arrow Connector 12"/>
              <p:cNvCxnSpPr/>
              <p:nvPr/>
            </p:nvCxnSpPr>
            <p:spPr>
              <a:xfrm flipV="1">
                <a:off x="2520696" y="2343150"/>
                <a:ext cx="100584" cy="146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462713" y="2062744"/>
                <a:ext cx="347472" cy="82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219200" y="2343150"/>
                <a:ext cx="2743200" cy="489963"/>
              </a:xfrm>
              <a:prstGeom prst="rect">
                <a:avLst/>
              </a:prstGeom>
              <a:noFill/>
              <a:ln>
                <a:noFill/>
              </a:ln>
            </p:spPr>
            <p:txBody>
              <a:bodyPr wrap="square" lIns="91425" tIns="91425" rIns="91425" bIns="91425" rtlCol="0" anchor="t" anchorCtr="0">
                <a:noAutofit/>
              </a:bodyPr>
              <a:lstStyle/>
              <a:p>
                <a:pPr algn="ctr"/>
                <a:r>
                  <a:rPr lang="en-US" sz="2667">
                    <a:solidFill>
                      <a:schemeClr val="tx2"/>
                    </a:solidFill>
                    <a:latin typeface="Helvetica Neue Light" charset="0"/>
                    <a:ea typeface="Helvetica Neue Light" charset="0"/>
                    <a:cs typeface="Helvetica Neue Light" charset="0"/>
                    <a:sym typeface="Open Sans"/>
                  </a:rPr>
                  <a:t>node in the input graph</a:t>
                </a:r>
              </a:p>
            </p:txBody>
          </p:sp>
          <p:sp>
            <p:nvSpPr>
              <p:cNvPr id="20" name="TextBox 19"/>
              <p:cNvSpPr txBox="1"/>
              <p:nvPr/>
            </p:nvSpPr>
            <p:spPr>
              <a:xfrm>
                <a:off x="3611769" y="1620897"/>
                <a:ext cx="1874815" cy="697991"/>
              </a:xfrm>
              <a:prstGeom prst="rect">
                <a:avLst/>
              </a:prstGeom>
              <a:noFill/>
              <a:ln>
                <a:noFill/>
              </a:ln>
            </p:spPr>
            <p:txBody>
              <a:bodyPr wrap="square" lIns="91425" tIns="91425" rIns="91425" bIns="91425" rtlCol="0" anchor="t" anchorCtr="0">
                <a:noAutofit/>
              </a:bodyPr>
              <a:lstStyle/>
              <a:p>
                <a:pPr algn="ctr"/>
                <a:r>
                  <a:rPr lang="en-US" sz="2667" i="1">
                    <a:solidFill>
                      <a:schemeClr val="tx2"/>
                    </a:solidFill>
                    <a:latin typeface="Cambria Math" charset="0"/>
                    <a:ea typeface="Cambria Math" charset="0"/>
                    <a:cs typeface="Cambria Math" charset="0"/>
                    <a:sym typeface="Open Sans"/>
                  </a:rPr>
                  <a:t>d</a:t>
                </a:r>
                <a:r>
                  <a:rPr lang="en-US" sz="2667">
                    <a:solidFill>
                      <a:schemeClr val="tx2"/>
                    </a:solidFill>
                    <a:latin typeface="Helvetica Neue Light" charset="0"/>
                    <a:ea typeface="Helvetica Neue Light" charset="0"/>
                    <a:cs typeface="Helvetica Neue Light" charset="0"/>
                    <a:sym typeface="Open Sans"/>
                  </a:rPr>
                  <a:t>-dimensional embedding</a:t>
                </a:r>
              </a:p>
            </p:txBody>
          </p:sp>
        </p:grpSp>
        <p:sp>
          <p:nvSpPr>
            <p:cNvPr id="9" name="Rectangle 8">
              <a:extLst>
                <a:ext uri="{FF2B5EF4-FFF2-40B4-BE49-F238E27FC236}">
                  <a16:creationId xmlns:a16="http://schemas.microsoft.com/office/drawing/2014/main" id="{E7AFC713-AA6A-DD47-9548-AAA9AC8C5E85}"/>
                </a:ext>
              </a:extLst>
            </p:cNvPr>
            <p:cNvSpPr/>
            <p:nvPr/>
          </p:nvSpPr>
          <p:spPr>
            <a:xfrm>
              <a:off x="3983421" y="2375370"/>
              <a:ext cx="451945" cy="482186"/>
            </a:xfrm>
            <a:prstGeom prst="rect">
              <a:avLst/>
            </a:prstGeom>
            <a:solidFill>
              <a:schemeClr val="accent1">
                <a:lumMod val="60000"/>
                <a:lumOff val="40000"/>
                <a:alpha val="27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5424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“Shallow” Encoding</a:t>
            </a:r>
          </a:p>
        </p:txBody>
      </p:sp>
      <p:sp>
        <p:nvSpPr>
          <p:cNvPr id="3" name="Content Placeholder 2"/>
          <p:cNvSpPr>
            <a:spLocks noGrp="1"/>
          </p:cNvSpPr>
          <p:nvPr>
            <p:ph idx="1"/>
          </p:nvPr>
        </p:nvSpPr>
        <p:spPr/>
        <p:txBody>
          <a:bodyPr/>
          <a:lstStyle/>
          <a:p>
            <a:pPr marL="118872" indent="0">
              <a:buNone/>
            </a:pPr>
            <a:r>
              <a:rPr lang="en-US"/>
              <a:t>Simplest encoding approach: </a:t>
            </a:r>
            <a:r>
              <a:rPr lang="en-US" b="1">
                <a:solidFill>
                  <a:srgbClr val="C00000"/>
                </a:solidFill>
              </a:rPr>
              <a:t>Encoder is just an embedding-lookup</a:t>
            </a:r>
            <a:endParaRPr lang="en-US">
              <a:solidFill>
                <a:srgbClr val="C00000"/>
              </a:solidFill>
            </a:endParaRP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dirty="0" smtClean="0"/>
              <a:t>17</a:t>
            </a:fld>
            <a:endParaRPr lang="en-US"/>
          </a:p>
        </p:txBody>
      </p:sp>
      <p:sp>
        <p:nvSpPr>
          <p:cNvPr id="10" name="TextBox 9"/>
          <p:cNvSpPr txBox="1"/>
          <p:nvPr/>
        </p:nvSpPr>
        <p:spPr>
          <a:xfrm>
            <a:off x="3657600" y="3659379"/>
            <a:ext cx="4572000" cy="914400"/>
          </a:xfrm>
          <a:prstGeom prst="rect">
            <a:avLst/>
          </a:prstGeom>
          <a:noFill/>
          <a:ln>
            <a:noFill/>
          </a:ln>
        </p:spPr>
        <p:txBody>
          <a:bodyPr wrap="square" lIns="91425" tIns="91425" rIns="91425" bIns="91425" rtlCol="0" anchor="t" anchorCtr="0">
            <a:noAutofit/>
          </a:bodyPr>
          <a:lstStyle/>
          <a:p>
            <a:r>
              <a:rPr lang="en-US" sz="2650">
                <a:solidFill>
                  <a:srgbClr val="C00000"/>
                </a:solidFill>
                <a:latin typeface="Helvetica Neue Light"/>
                <a:ea typeface="Helvetica Neue Light" charset="0"/>
                <a:cs typeface="Helvetica Neue Light" charset="0"/>
                <a:sym typeface="Open Sans"/>
              </a:rPr>
              <a:t>matrix, each column is a node embedding </a:t>
            </a:r>
            <a:r>
              <a:rPr lang="en-US" sz="2650" b="1">
                <a:solidFill>
                  <a:srgbClr val="C00000"/>
                </a:solidFill>
                <a:latin typeface="Helvetica Neue Light"/>
                <a:ea typeface="Helvetica Neue Light" charset="0"/>
                <a:cs typeface="Helvetica Neue Light" charset="0"/>
                <a:sym typeface="Open Sans"/>
              </a:rPr>
              <a:t>[what we learn / optimize]</a:t>
            </a:r>
            <a:endParaRPr lang="en-US" sz="2650">
              <a:solidFill>
                <a:srgbClr val="C00000"/>
              </a:solidFill>
              <a:latin typeface="Helvetica Neue Light"/>
              <a:ea typeface="Helvetica Neue Light" charset="0"/>
              <a:cs typeface="Helvetica Neue Light" charset="0"/>
              <a:sym typeface="Open Sans"/>
            </a:endParaRPr>
          </a:p>
        </p:txBody>
      </p:sp>
      <p:sp>
        <p:nvSpPr>
          <p:cNvPr id="11" name="TextBox 10"/>
          <p:cNvSpPr txBox="1"/>
          <p:nvPr/>
        </p:nvSpPr>
        <p:spPr>
          <a:xfrm>
            <a:off x="3657600" y="5036915"/>
            <a:ext cx="4572000" cy="914400"/>
          </a:xfrm>
          <a:prstGeom prst="rect">
            <a:avLst/>
          </a:prstGeom>
          <a:noFill/>
          <a:ln>
            <a:noFill/>
          </a:ln>
        </p:spPr>
        <p:txBody>
          <a:bodyPr wrap="square" lIns="91425" tIns="91425" rIns="91425" bIns="91425" rtlCol="0" anchor="t" anchorCtr="0">
            <a:noAutofit/>
          </a:bodyPr>
          <a:lstStyle/>
          <a:p>
            <a:r>
              <a:rPr lang="en-US" sz="2667">
                <a:solidFill>
                  <a:srgbClr val="0000FF"/>
                </a:solidFill>
                <a:latin typeface="Helvetica Neue Light" charset="0"/>
                <a:ea typeface="Helvetica Neue Light" charset="0"/>
                <a:cs typeface="Helvetica Neue Light" charset="0"/>
                <a:sym typeface="Open Sans"/>
              </a:rPr>
              <a:t>indicator vector, all zeroes except a one in column indicating node </a:t>
            </a:r>
            <a:r>
              <a:rPr lang="en-US" sz="2667" i="1">
                <a:solidFill>
                  <a:srgbClr val="0000FF"/>
                </a:solidFill>
                <a:latin typeface="Helvetica Neue Light" charset="0"/>
                <a:ea typeface="Helvetica Neue Light" charset="0"/>
                <a:cs typeface="Helvetica Neue Light" charset="0"/>
                <a:sym typeface="Open Sans"/>
              </a:rPr>
              <a:t>v</a:t>
            </a:r>
            <a:r>
              <a:rPr lang="en-US" sz="2667">
                <a:solidFill>
                  <a:srgbClr val="0000FF"/>
                </a:solidFill>
                <a:latin typeface="Helvetica Neue Light" charset="0"/>
                <a:ea typeface="Helvetica Neue Light" charset="0"/>
                <a:cs typeface="Helvetica Neue Light" charset="0"/>
                <a:sym typeface="Open Sans"/>
              </a:rPr>
              <a:t> </a:t>
            </a:r>
          </a:p>
        </p:txBody>
      </p:sp>
      <p:sp>
        <p:nvSpPr>
          <p:cNvPr id="6" name="Date Placeholder 5">
            <a:extLst>
              <a:ext uri="{FF2B5EF4-FFF2-40B4-BE49-F238E27FC236}">
                <a16:creationId xmlns:a16="http://schemas.microsoft.com/office/drawing/2014/main" id="{E65E60ED-72D2-0344-9BCA-F117AD829787}"/>
              </a:ext>
            </a:extLst>
          </p:cNvPr>
          <p:cNvSpPr>
            <a:spLocks noGrp="1"/>
          </p:cNvSpPr>
          <p:nvPr>
            <p:ph type="dt" sz="half" idx="10"/>
          </p:nvPr>
        </p:nvSpPr>
        <p:spPr/>
        <p:txBody>
          <a:bodyPr/>
          <a:lstStyle/>
          <a:p>
            <a:fld id="{79DE1A01-A992-A54F-BB86-DA3F5526E30E}" type="datetime1">
              <a:rPr lang="en-US" smtClean="0"/>
              <a:t>9/26/24</a:t>
            </a:fld>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6500E5C-54EF-F74E-8874-F19A78799E44}"/>
                  </a:ext>
                </a:extLst>
              </p:cNvPr>
              <p:cNvSpPr txBox="1"/>
              <p:nvPr/>
            </p:nvSpPr>
            <p:spPr>
              <a:xfrm>
                <a:off x="1365302" y="2527535"/>
                <a:ext cx="5463401"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latin typeface="Cambria Math" panose="02040503050406030204" pitchFamily="18" charset="0"/>
                          <a:cs typeface="Arial" pitchFamily="34" charset="0"/>
                        </a:rPr>
                        <m:t>ENC</m:t>
                      </m:r>
                      <m:d>
                        <m:dPr>
                          <m:ctrlPr>
                            <a:rPr lang="en-US" sz="3200" b="0" i="1" smtClean="0">
                              <a:latin typeface="Cambria Math" panose="02040503050406030204" pitchFamily="18" charset="0"/>
                              <a:cs typeface="Arial" pitchFamily="34" charset="0"/>
                            </a:rPr>
                          </m:ctrlPr>
                        </m:dPr>
                        <m:e>
                          <m:r>
                            <a:rPr lang="en-US" sz="3200" b="0" i="1" smtClean="0">
                              <a:latin typeface="Cambria Math" panose="02040503050406030204" pitchFamily="18" charset="0"/>
                              <a:cs typeface="Arial" pitchFamily="34" charset="0"/>
                            </a:rPr>
                            <m:t>𝑣</m:t>
                          </m:r>
                        </m:e>
                      </m:d>
                      <m:r>
                        <a:rPr lang="en-US" sz="3200" b="0" i="1" smtClean="0">
                          <a:latin typeface="Cambria Math" panose="02040503050406030204" pitchFamily="18" charset="0"/>
                          <a:cs typeface="Arial" pitchFamily="34" charset="0"/>
                        </a:rPr>
                        <m:t>=</m:t>
                      </m:r>
                      <m:sSub>
                        <m:sSubPr>
                          <m:ctrlPr>
                            <a:rPr lang="en-US" sz="3200" b="1" i="1" smtClean="0">
                              <a:latin typeface="Cambria Math" panose="02040503050406030204" pitchFamily="18" charset="0"/>
                              <a:cs typeface="Arial" pitchFamily="34" charset="0"/>
                            </a:rPr>
                          </m:ctrlPr>
                        </m:sSubPr>
                        <m:e>
                          <m:r>
                            <a:rPr lang="en-US" sz="3200" b="1" i="0" smtClean="0">
                              <a:latin typeface="Cambria Math" panose="02040503050406030204" pitchFamily="18" charset="0"/>
                              <a:cs typeface="Arial" pitchFamily="34" charset="0"/>
                            </a:rPr>
                            <m:t>𝐳</m:t>
                          </m:r>
                        </m:e>
                        <m:sub>
                          <m:r>
                            <a:rPr lang="en-US" sz="3200" b="1" i="1" smtClean="0">
                              <a:latin typeface="Cambria Math" panose="02040503050406030204" pitchFamily="18" charset="0"/>
                              <a:cs typeface="Arial" pitchFamily="34" charset="0"/>
                            </a:rPr>
                            <m:t>𝒗</m:t>
                          </m:r>
                        </m:sub>
                      </m:sSub>
                      <m:r>
                        <a:rPr lang="en-US" sz="3200" b="1" i="0" smtClean="0">
                          <a:latin typeface="Cambria Math" panose="02040503050406030204" pitchFamily="18" charset="0"/>
                          <a:cs typeface="Arial" pitchFamily="34" charset="0"/>
                        </a:rPr>
                        <m:t>=</m:t>
                      </m:r>
                      <m:r>
                        <a:rPr lang="en-US" sz="3200" b="1" i="0" smtClean="0">
                          <a:latin typeface="Cambria Math" panose="02040503050406030204" pitchFamily="18" charset="0"/>
                          <a:cs typeface="Arial" pitchFamily="34" charset="0"/>
                        </a:rPr>
                        <m:t>𝐙</m:t>
                      </m:r>
                      <m:r>
                        <a:rPr lang="en-US" sz="3200" b="1" i="1" smtClean="0">
                          <a:latin typeface="Cambria Math" panose="02040503050406030204" pitchFamily="18" charset="0"/>
                          <a:cs typeface="Arial" pitchFamily="34" charset="0"/>
                        </a:rPr>
                        <m:t>⋅</m:t>
                      </m:r>
                      <m:r>
                        <a:rPr lang="en-US" sz="3200" b="0" i="1" smtClean="0">
                          <a:latin typeface="Cambria Math" panose="02040503050406030204" pitchFamily="18" charset="0"/>
                          <a:cs typeface="Arial" pitchFamily="34" charset="0"/>
                        </a:rPr>
                        <m:t>𝑣</m:t>
                      </m:r>
                    </m:oMath>
                  </m:oMathPara>
                </a14:m>
                <a:endParaRPr lang="en-US" sz="3200" i="1">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36500E5C-54EF-F74E-8874-F19A78799E44}"/>
                  </a:ext>
                </a:extLst>
              </p:cNvPr>
              <p:cNvSpPr txBox="1">
                <a:spLocks noRot="1" noChangeAspect="1" noMove="1" noResize="1" noEditPoints="1" noAdjustHandles="1" noChangeArrowheads="1" noChangeShapeType="1" noTextEdit="1"/>
              </p:cNvSpPr>
              <p:nvPr/>
            </p:nvSpPr>
            <p:spPr>
              <a:xfrm>
                <a:off x="1365302" y="2527535"/>
                <a:ext cx="5463401"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85F3D6D-F771-844B-A0CE-BEFED1832E9A}"/>
                  </a:ext>
                </a:extLst>
              </p:cNvPr>
              <p:cNvSpPr txBox="1"/>
              <p:nvPr/>
            </p:nvSpPr>
            <p:spPr>
              <a:xfrm>
                <a:off x="1313633" y="3911924"/>
                <a:ext cx="2238433" cy="5886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3600" b="1" i="0">
                          <a:latin typeface="Cambria Math" panose="02040503050406030204" pitchFamily="18" charset="0"/>
                          <a:ea typeface="Cambria Math" panose="02040503050406030204" pitchFamily="18" charset="0"/>
                          <a:cs typeface="Arial" pitchFamily="34" charset="0"/>
                        </a:rPr>
                        <m:t>𝚭</m:t>
                      </m:r>
                      <m:r>
                        <a:rPr lang="el-GR" sz="3600" i="1">
                          <a:latin typeface="Cambria Math" panose="02040503050406030204" pitchFamily="18" charset="0"/>
                          <a:ea typeface="Cambria Math" panose="02040503050406030204" pitchFamily="18" charset="0"/>
                          <a:cs typeface="Arial" pitchFamily="34" charset="0"/>
                        </a:rPr>
                        <m:t>∈</m:t>
                      </m:r>
                      <m:sSup>
                        <m:sSupPr>
                          <m:ctrlPr>
                            <a:rPr lang="el-GR" sz="3600" i="1">
                              <a:latin typeface="Cambria Math" panose="02040503050406030204" pitchFamily="18" charset="0"/>
                              <a:ea typeface="Cambria Math" panose="02040503050406030204" pitchFamily="18" charset="0"/>
                              <a:cs typeface="Arial" pitchFamily="34" charset="0"/>
                            </a:rPr>
                          </m:ctrlPr>
                        </m:sSupPr>
                        <m:e>
                          <m:r>
                            <a:rPr lang="el-GR" sz="3600" i="1">
                              <a:latin typeface="Cambria Math" panose="02040503050406030204" pitchFamily="18" charset="0"/>
                              <a:ea typeface="Cambria Math" panose="02040503050406030204" pitchFamily="18" charset="0"/>
                              <a:cs typeface="Arial" pitchFamily="34" charset="0"/>
                            </a:rPr>
                            <m:t>ℝ</m:t>
                          </m:r>
                        </m:e>
                        <m:sup>
                          <m:r>
                            <a:rPr lang="en-US" sz="3600" i="1">
                              <a:latin typeface="Cambria Math" panose="02040503050406030204" pitchFamily="18" charset="0"/>
                              <a:ea typeface="Cambria Math" panose="02040503050406030204" pitchFamily="18" charset="0"/>
                              <a:cs typeface="Arial" pitchFamily="34" charset="0"/>
                            </a:rPr>
                            <m:t>𝑑</m:t>
                          </m:r>
                          <m:r>
                            <a:rPr lang="en-US" sz="3600" i="1">
                              <a:latin typeface="Cambria Math" panose="02040503050406030204" pitchFamily="18" charset="0"/>
                              <a:ea typeface="Cambria Math" panose="02040503050406030204" pitchFamily="18" charset="0"/>
                              <a:cs typeface="Arial" pitchFamily="34" charset="0"/>
                            </a:rPr>
                            <m:t>×</m:t>
                          </m:r>
                          <m:d>
                            <m:dPr>
                              <m:begChr m:val="|"/>
                              <m:endChr m:val="|"/>
                              <m:ctrlPr>
                                <a:rPr lang="en-US" sz="3600" i="1">
                                  <a:latin typeface="Cambria Math" panose="02040503050406030204" pitchFamily="18" charset="0"/>
                                  <a:ea typeface="Cambria Math" panose="02040503050406030204" pitchFamily="18" charset="0"/>
                                  <a:cs typeface="Arial" pitchFamily="34" charset="0"/>
                                </a:rPr>
                              </m:ctrlPr>
                            </m:dPr>
                            <m:e>
                              <m:r>
                                <a:rPr lang="en-US" sz="3600" i="1">
                                  <a:latin typeface="Cambria Math" panose="02040503050406030204" pitchFamily="18" charset="0"/>
                                  <a:ea typeface="Cambria Math" panose="02040503050406030204" pitchFamily="18" charset="0"/>
                                  <a:cs typeface="Arial" pitchFamily="34" charset="0"/>
                                </a:rPr>
                                <m:t>𝒱</m:t>
                              </m:r>
                            </m:e>
                          </m:d>
                        </m:sup>
                      </m:sSup>
                    </m:oMath>
                  </m:oMathPara>
                </a14:m>
                <a:endParaRPr lang="en-US" sz="3600">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585F3D6D-F771-844B-A0CE-BEFED1832E9A}"/>
                  </a:ext>
                </a:extLst>
              </p:cNvPr>
              <p:cNvSpPr txBox="1">
                <a:spLocks noRot="1" noChangeAspect="1" noMove="1" noResize="1" noEditPoints="1" noAdjustHandles="1" noChangeArrowheads="1" noChangeShapeType="1" noTextEdit="1"/>
              </p:cNvSpPr>
              <p:nvPr/>
            </p:nvSpPr>
            <p:spPr>
              <a:xfrm>
                <a:off x="1313633" y="3911924"/>
                <a:ext cx="2238433" cy="58862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711DDAA-B209-6E46-AFE8-1F3F9DEAFA1E}"/>
                  </a:ext>
                </a:extLst>
              </p:cNvPr>
              <p:cNvSpPr txBox="1"/>
              <p:nvPr/>
            </p:nvSpPr>
            <p:spPr>
              <a:xfrm>
                <a:off x="1628367" y="5362692"/>
                <a:ext cx="1604798" cy="5886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cs typeface="Arial" pitchFamily="34" charset="0"/>
                        </a:rPr>
                        <m:t>𝑣</m:t>
                      </m:r>
                      <m:r>
                        <a:rPr lang="el-GR" sz="3600" i="1">
                          <a:latin typeface="Cambria Math" panose="02040503050406030204" pitchFamily="18" charset="0"/>
                          <a:ea typeface="Cambria Math" panose="02040503050406030204" pitchFamily="18" charset="0"/>
                          <a:cs typeface="Arial" pitchFamily="34" charset="0"/>
                        </a:rPr>
                        <m:t>∈</m:t>
                      </m:r>
                      <m:sSup>
                        <m:sSupPr>
                          <m:ctrlPr>
                            <a:rPr lang="el-GR" sz="3600" i="1">
                              <a:latin typeface="Cambria Math" panose="02040503050406030204" pitchFamily="18" charset="0"/>
                              <a:ea typeface="Cambria Math" panose="02040503050406030204" pitchFamily="18" charset="0"/>
                              <a:cs typeface="Arial" pitchFamily="34" charset="0"/>
                            </a:rPr>
                          </m:ctrlPr>
                        </m:sSupPr>
                        <m:e>
                          <m:r>
                            <a:rPr lang="el-GR" sz="3600" i="1" smtClean="0">
                              <a:latin typeface="Cambria Math" panose="02040503050406030204" pitchFamily="18" charset="0"/>
                              <a:ea typeface="Cambria Math" panose="02040503050406030204" pitchFamily="18" charset="0"/>
                              <a:cs typeface="Arial" pitchFamily="34" charset="0"/>
                            </a:rPr>
                            <m:t>𝕀</m:t>
                          </m:r>
                        </m:e>
                        <m:sup>
                          <m:d>
                            <m:dPr>
                              <m:begChr m:val="|"/>
                              <m:endChr m:val="|"/>
                              <m:ctrlPr>
                                <a:rPr lang="en-US" sz="3600" i="1">
                                  <a:latin typeface="Cambria Math" panose="02040503050406030204" pitchFamily="18" charset="0"/>
                                  <a:ea typeface="Cambria Math" panose="02040503050406030204" pitchFamily="18" charset="0"/>
                                  <a:cs typeface="Arial" pitchFamily="34" charset="0"/>
                                </a:rPr>
                              </m:ctrlPr>
                            </m:dPr>
                            <m:e>
                              <m:r>
                                <a:rPr lang="en-US" sz="3600" i="1">
                                  <a:latin typeface="Cambria Math" panose="02040503050406030204" pitchFamily="18" charset="0"/>
                                  <a:ea typeface="Cambria Math" panose="02040503050406030204" pitchFamily="18" charset="0"/>
                                  <a:cs typeface="Arial" pitchFamily="34" charset="0"/>
                                </a:rPr>
                                <m:t>𝒱</m:t>
                              </m:r>
                            </m:e>
                          </m:d>
                        </m:sup>
                      </m:sSup>
                    </m:oMath>
                  </m:oMathPara>
                </a14:m>
                <a:endParaRPr lang="en-US" sz="3600">
                  <a:latin typeface="Arial" pitchFamily="34" charset="0"/>
                  <a:cs typeface="Arial" pitchFamily="34" charset="0"/>
                </a:endParaRPr>
              </a:p>
            </p:txBody>
          </p:sp>
        </mc:Choice>
        <mc:Fallback xmlns="">
          <p:sp>
            <p:nvSpPr>
              <p:cNvPr id="17" name="TextBox 16">
                <a:extLst>
                  <a:ext uri="{FF2B5EF4-FFF2-40B4-BE49-F238E27FC236}">
                    <a16:creationId xmlns:a16="http://schemas.microsoft.com/office/drawing/2014/main" id="{1711DDAA-B209-6E46-AFE8-1F3F9DEAFA1E}"/>
                  </a:ext>
                </a:extLst>
              </p:cNvPr>
              <p:cNvSpPr txBox="1">
                <a:spLocks noRot="1" noChangeAspect="1" noMove="1" noResize="1" noEditPoints="1" noAdjustHandles="1" noChangeArrowheads="1" noChangeShapeType="1" noTextEdit="1"/>
              </p:cNvSpPr>
              <p:nvPr/>
            </p:nvSpPr>
            <p:spPr>
              <a:xfrm>
                <a:off x="1628367" y="5362692"/>
                <a:ext cx="1604798" cy="588623"/>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48670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“Shallow” Encoding</a:t>
            </a:r>
          </a:p>
        </p:txBody>
      </p:sp>
      <p:sp>
        <p:nvSpPr>
          <p:cNvPr id="3" name="Content Placeholder 2"/>
          <p:cNvSpPr>
            <a:spLocks noGrp="1"/>
          </p:cNvSpPr>
          <p:nvPr>
            <p:ph idx="1"/>
          </p:nvPr>
        </p:nvSpPr>
        <p:spPr/>
        <p:txBody>
          <a:bodyPr/>
          <a:lstStyle/>
          <a:p>
            <a:pPr marL="118872" indent="0">
              <a:buNone/>
            </a:pPr>
            <a:r>
              <a:rPr lang="en-US"/>
              <a:t>Simplest encoding approach: </a:t>
            </a:r>
            <a:r>
              <a:rPr lang="en-US" b="1">
                <a:solidFill>
                  <a:srgbClr val="C00000"/>
                </a:solidFill>
              </a:rPr>
              <a:t>encoder is just an embedding-lookup</a:t>
            </a:r>
            <a:endParaRPr lang="en-US">
              <a:solidFill>
                <a:srgbClr val="C00000"/>
              </a:solidFill>
            </a:endParaRP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dirty="0" smtClean="0"/>
              <a:t>18</a:t>
            </a:fld>
            <a:endParaRPr lang="en-US"/>
          </a:p>
        </p:txBody>
      </p:sp>
      <p:sp>
        <p:nvSpPr>
          <p:cNvPr id="6" name="Rectangle 5"/>
          <p:cNvSpPr/>
          <p:nvPr/>
        </p:nvSpPr>
        <p:spPr>
          <a:xfrm>
            <a:off x="2170546" y="3392725"/>
            <a:ext cx="4217940" cy="2046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ounded Rectangle 7"/>
          <p:cNvSpPr/>
          <p:nvPr/>
        </p:nvSpPr>
        <p:spPr>
          <a:xfrm>
            <a:off x="3262407" y="3408636"/>
            <a:ext cx="219456" cy="2030967"/>
          </a:xfrm>
          <a:prstGeom prst="round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0" name="Group 19"/>
          <p:cNvGrpSpPr/>
          <p:nvPr/>
        </p:nvGrpSpPr>
        <p:grpSpPr>
          <a:xfrm>
            <a:off x="3298983" y="3436142"/>
            <a:ext cx="158496" cy="768096"/>
            <a:chOff x="3081528" y="2681478"/>
            <a:chExt cx="118872" cy="576072"/>
          </a:xfrm>
        </p:grpSpPr>
        <p:sp>
          <p:nvSpPr>
            <p:cNvPr id="16" name="Oval 15"/>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17"/>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1" name="Group 20"/>
          <p:cNvGrpSpPr/>
          <p:nvPr/>
        </p:nvGrpSpPr>
        <p:grpSpPr>
          <a:xfrm>
            <a:off x="3298983" y="4248942"/>
            <a:ext cx="158496" cy="768096"/>
            <a:chOff x="3081528" y="2681478"/>
            <a:chExt cx="118872" cy="576072"/>
          </a:xfrm>
        </p:grpSpPr>
        <p:sp>
          <p:nvSpPr>
            <p:cNvPr id="22" name="Oval 21"/>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Oval 23"/>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7" name="Oval 26"/>
          <p:cNvSpPr>
            <a:spLocks noChangeAspect="1"/>
          </p:cNvSpPr>
          <p:nvPr/>
        </p:nvSpPr>
        <p:spPr>
          <a:xfrm>
            <a:off x="3298983" y="5061742"/>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p:cNvSpPr>
            <a:spLocks noChangeAspect="1"/>
          </p:cNvSpPr>
          <p:nvPr/>
        </p:nvSpPr>
        <p:spPr>
          <a:xfrm>
            <a:off x="3298983" y="5264942"/>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Left Brace 31"/>
          <p:cNvSpPr/>
          <p:nvPr/>
        </p:nvSpPr>
        <p:spPr>
          <a:xfrm rot="16200000">
            <a:off x="4065848" y="3609381"/>
            <a:ext cx="374995" cy="4270279"/>
          </a:xfrm>
          <a:prstGeom prst="leftBrace">
            <a:avLst>
              <a:gd name="adj1" fmla="val 41260"/>
              <a:gd name="adj2" fmla="val 50000"/>
            </a:avLst>
          </a:prstGeom>
          <a:ln>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3" name="Left Brace 32"/>
          <p:cNvSpPr/>
          <p:nvPr/>
        </p:nvSpPr>
        <p:spPr>
          <a:xfrm rot="10800000">
            <a:off x="6465703" y="3392722"/>
            <a:ext cx="376902" cy="2030715"/>
          </a:xfrm>
          <a:prstGeom prst="leftBrace">
            <a:avLst>
              <a:gd name="adj1" fmla="val 47058"/>
              <a:gd name="adj2" fmla="val 50000"/>
            </a:avLst>
          </a:prstGeom>
          <a:ln>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4" name="TextBox 33"/>
          <p:cNvSpPr txBox="1"/>
          <p:nvPr/>
        </p:nvSpPr>
        <p:spPr>
          <a:xfrm>
            <a:off x="6854921" y="3887122"/>
            <a:ext cx="2286000" cy="1625600"/>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Dimension/size of embeddings</a:t>
            </a:r>
          </a:p>
        </p:txBody>
      </p:sp>
      <p:sp>
        <p:nvSpPr>
          <p:cNvPr id="35" name="TextBox 34"/>
          <p:cNvSpPr txBox="1"/>
          <p:nvPr/>
        </p:nvSpPr>
        <p:spPr>
          <a:xfrm>
            <a:off x="2724420" y="5760414"/>
            <a:ext cx="3107113" cy="543708"/>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one column per node </a:t>
            </a:r>
          </a:p>
        </p:txBody>
      </p:sp>
      <p:sp>
        <p:nvSpPr>
          <p:cNvPr id="36" name="TextBox 35"/>
          <p:cNvSpPr txBox="1"/>
          <p:nvPr/>
        </p:nvSpPr>
        <p:spPr>
          <a:xfrm>
            <a:off x="-114224" y="2826328"/>
            <a:ext cx="1935328" cy="763753"/>
          </a:xfrm>
          <a:prstGeom prst="rect">
            <a:avLst/>
          </a:prstGeom>
          <a:noFill/>
          <a:ln>
            <a:noFill/>
          </a:ln>
        </p:spPr>
        <p:txBody>
          <a:bodyPr wrap="square" lIns="91425" tIns="91425" rIns="91425" bIns="91425" rtlCol="0" anchor="t" anchorCtr="0">
            <a:noAutofit/>
          </a:bodyPr>
          <a:lstStyle/>
          <a:p>
            <a:pPr algn="ctr"/>
            <a:r>
              <a:rPr lang="en-US" sz="2400">
                <a:latin typeface="Helvetica Neue Light" charset="0"/>
                <a:ea typeface="Helvetica Neue Light" charset="0"/>
                <a:cs typeface="Helvetica Neue Light" charset="0"/>
                <a:sym typeface="Open Sans"/>
              </a:rPr>
              <a:t>embedding matrix</a:t>
            </a:r>
          </a:p>
        </p:txBody>
      </p:sp>
      <p:cxnSp>
        <p:nvCxnSpPr>
          <p:cNvPr id="38" name="Straight Arrow Connector 37"/>
          <p:cNvCxnSpPr>
            <a:cxnSpLocks/>
          </p:cNvCxnSpPr>
          <p:nvPr/>
        </p:nvCxnSpPr>
        <p:spPr>
          <a:xfrm>
            <a:off x="865756" y="3639341"/>
            <a:ext cx="181033" cy="411727"/>
          </a:xfrm>
          <a:prstGeom prst="straightConnector1">
            <a:avLst/>
          </a:prstGeom>
          <a:ln>
            <a:solidFill>
              <a:srgbClr val="008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872199" y="2438400"/>
            <a:ext cx="3707171" cy="763753"/>
          </a:xfrm>
          <a:prstGeom prst="rect">
            <a:avLst/>
          </a:prstGeom>
          <a:noFill/>
          <a:ln>
            <a:noFill/>
          </a:ln>
        </p:spPr>
        <p:txBody>
          <a:bodyPr wrap="square" lIns="91425" tIns="91425" rIns="91425" bIns="91425" rtlCol="0" anchor="t" anchorCtr="0">
            <a:noAutofit/>
          </a:bodyPr>
          <a:lstStyle/>
          <a:p>
            <a:pPr algn="ctr"/>
            <a:r>
              <a:rPr lang="en-US" sz="2400">
                <a:latin typeface="Helvetica Neue Light" charset="0"/>
                <a:ea typeface="Helvetica Neue Light" charset="0"/>
                <a:cs typeface="Helvetica Neue Light" charset="0"/>
                <a:sym typeface="Open Sans"/>
              </a:rPr>
              <a:t>embedding vector for a specific node</a:t>
            </a:r>
          </a:p>
        </p:txBody>
      </p:sp>
      <p:cxnSp>
        <p:nvCxnSpPr>
          <p:cNvPr id="40" name="Straight Arrow Connector 39"/>
          <p:cNvCxnSpPr>
            <a:cxnSpLocks/>
          </p:cNvCxnSpPr>
          <p:nvPr/>
        </p:nvCxnSpPr>
        <p:spPr>
          <a:xfrm flipH="1">
            <a:off x="3559081" y="3238268"/>
            <a:ext cx="1083731" cy="886691"/>
          </a:xfrm>
          <a:prstGeom prst="straightConnector1">
            <a:avLst/>
          </a:prstGeom>
          <a:ln>
            <a:solidFill>
              <a:srgbClr val="008000"/>
            </a:solidFill>
            <a:tailEnd type="triangle"/>
          </a:ln>
        </p:spPr>
        <p:style>
          <a:lnRef idx="1">
            <a:schemeClr val="accent1"/>
          </a:lnRef>
          <a:fillRef idx="0">
            <a:schemeClr val="accent1"/>
          </a:fillRef>
          <a:effectRef idx="0">
            <a:schemeClr val="accent1"/>
          </a:effectRef>
          <a:fontRef idx="minor">
            <a:schemeClr val="tx1"/>
          </a:fontRef>
        </p:style>
      </p:cxnSp>
      <p:sp>
        <p:nvSpPr>
          <p:cNvPr id="9" name="Date Placeholder 8">
            <a:extLst>
              <a:ext uri="{FF2B5EF4-FFF2-40B4-BE49-F238E27FC236}">
                <a16:creationId xmlns:a16="http://schemas.microsoft.com/office/drawing/2014/main" id="{942AD24E-53E3-924F-B922-F44B7A5F4CDF}"/>
              </a:ext>
            </a:extLst>
          </p:cNvPr>
          <p:cNvSpPr>
            <a:spLocks noGrp="1"/>
          </p:cNvSpPr>
          <p:nvPr>
            <p:ph type="dt" sz="half" idx="10"/>
          </p:nvPr>
        </p:nvSpPr>
        <p:spPr/>
        <p:txBody>
          <a:bodyPr/>
          <a:lstStyle/>
          <a:p>
            <a:fld id="{6F649016-0613-EE4C-9E4A-C4A9E84715B2}" type="datetime1">
              <a:rPr lang="en-US" smtClean="0"/>
              <a:t>9/26/24</a:t>
            </a:fld>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F3F7EE5-1190-D845-B588-2B73FA94C025}"/>
                  </a:ext>
                </a:extLst>
              </p:cNvPr>
              <p:cNvSpPr txBox="1"/>
              <p:nvPr/>
            </p:nvSpPr>
            <p:spPr>
              <a:xfrm>
                <a:off x="807324" y="4099863"/>
                <a:ext cx="1130004" cy="73866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800" b="1" i="0" smtClean="0">
                          <a:latin typeface="Cambria Math" panose="02040503050406030204" pitchFamily="18" charset="0"/>
                          <a:cs typeface="Arial" pitchFamily="34" charset="0"/>
                        </a:rPr>
                        <m:t>𝐙</m:t>
                      </m:r>
                      <m:r>
                        <a:rPr lang="en-US" sz="4800" b="0" i="1" smtClean="0">
                          <a:latin typeface="Cambria Math" panose="02040503050406030204" pitchFamily="18" charset="0"/>
                          <a:cs typeface="Arial" pitchFamily="34" charset="0"/>
                        </a:rPr>
                        <m:t>=</m:t>
                      </m:r>
                    </m:oMath>
                  </m:oMathPara>
                </a14:m>
                <a:endParaRPr lang="en-US" sz="4800">
                  <a:latin typeface="Arial" pitchFamily="34" charset="0"/>
                  <a:cs typeface="Arial" pitchFamily="34" charset="0"/>
                </a:endParaRPr>
              </a:p>
            </p:txBody>
          </p:sp>
        </mc:Choice>
        <mc:Fallback xmlns="">
          <p:sp>
            <p:nvSpPr>
              <p:cNvPr id="10" name="TextBox 9">
                <a:extLst>
                  <a:ext uri="{FF2B5EF4-FFF2-40B4-BE49-F238E27FC236}">
                    <a16:creationId xmlns:a16="http://schemas.microsoft.com/office/drawing/2014/main" id="{FF3F7EE5-1190-D845-B588-2B73FA94C025}"/>
                  </a:ext>
                </a:extLst>
              </p:cNvPr>
              <p:cNvSpPr txBox="1">
                <a:spLocks noRot="1" noChangeAspect="1" noMove="1" noResize="1" noEditPoints="1" noAdjustHandles="1" noChangeArrowheads="1" noChangeShapeType="1" noTextEdit="1"/>
              </p:cNvSpPr>
              <p:nvPr/>
            </p:nvSpPr>
            <p:spPr>
              <a:xfrm>
                <a:off x="807324" y="4099863"/>
                <a:ext cx="1130004" cy="738664"/>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96859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“Shallow” Encoding</a:t>
            </a:r>
          </a:p>
        </p:txBody>
      </p:sp>
      <p:sp>
        <p:nvSpPr>
          <p:cNvPr id="3" name="Content Placeholder 2"/>
          <p:cNvSpPr>
            <a:spLocks noGrp="1"/>
          </p:cNvSpPr>
          <p:nvPr>
            <p:ph idx="1"/>
          </p:nvPr>
        </p:nvSpPr>
        <p:spPr/>
        <p:txBody>
          <a:bodyPr>
            <a:normAutofit/>
          </a:bodyPr>
          <a:lstStyle/>
          <a:p>
            <a:pPr marL="118872" indent="0">
              <a:buNone/>
            </a:pPr>
            <a:r>
              <a:rPr lang="en-US"/>
              <a:t>Simplest encoding approach: </a:t>
            </a:r>
            <a:r>
              <a:rPr lang="en-US" b="1">
                <a:solidFill>
                  <a:srgbClr val="C00000"/>
                </a:solidFill>
              </a:rPr>
              <a:t>Encoder is just an embedding-lookup</a:t>
            </a:r>
          </a:p>
          <a:p>
            <a:endParaRPr lang="en-US" b="1">
              <a:solidFill>
                <a:srgbClr val="C00000"/>
              </a:solidFill>
            </a:endParaRPr>
          </a:p>
          <a:p>
            <a:pPr marL="0" indent="0" algn="ctr">
              <a:buNone/>
            </a:pPr>
            <a:r>
              <a:rPr lang="en-US" b="1"/>
              <a:t>Each node is assigned a unique </a:t>
            </a:r>
            <a:br>
              <a:rPr lang="en-US" b="1"/>
            </a:br>
            <a:r>
              <a:rPr lang="en-US" b="1"/>
              <a:t>embedding vector</a:t>
            </a:r>
          </a:p>
          <a:p>
            <a:pPr marL="0" indent="0" algn="ctr">
              <a:buNone/>
            </a:pPr>
            <a:r>
              <a:rPr lang="en-US"/>
              <a:t>(i.e., we directly optimize </a:t>
            </a:r>
            <a:br>
              <a:rPr lang="en-US"/>
            </a:br>
            <a:r>
              <a:rPr lang="en-US"/>
              <a:t>the embedding of each node)</a:t>
            </a:r>
          </a:p>
          <a:p>
            <a:pPr marL="118872" indent="0">
              <a:lnSpc>
                <a:spcPct val="150000"/>
              </a:lnSpc>
              <a:buNone/>
            </a:pPr>
            <a:endParaRPr lang="en-US"/>
          </a:p>
          <a:p>
            <a:pPr marL="118872" indent="0">
              <a:lnSpc>
                <a:spcPct val="150000"/>
              </a:lnSpc>
              <a:buNone/>
            </a:pPr>
            <a:r>
              <a:rPr lang="en-US"/>
              <a:t>Many methods: </a:t>
            </a:r>
            <a:r>
              <a:rPr lang="en-US" err="1"/>
              <a:t>DeepWalk</a:t>
            </a:r>
            <a:r>
              <a:rPr lang="en-US"/>
              <a:t>, node2vec</a:t>
            </a:r>
          </a:p>
        </p:txBody>
      </p:sp>
      <p:sp>
        <p:nvSpPr>
          <p:cNvPr id="6" name="Date Placeholder 5">
            <a:extLst>
              <a:ext uri="{FF2B5EF4-FFF2-40B4-BE49-F238E27FC236}">
                <a16:creationId xmlns:a16="http://schemas.microsoft.com/office/drawing/2014/main" id="{BD1D66B3-E1D5-864A-AAE9-F1C7CAAEB9BC}"/>
              </a:ext>
            </a:extLst>
          </p:cNvPr>
          <p:cNvSpPr>
            <a:spLocks noGrp="1"/>
          </p:cNvSpPr>
          <p:nvPr>
            <p:ph type="dt" sz="half" idx="10"/>
          </p:nvPr>
        </p:nvSpPr>
        <p:spPr/>
        <p:txBody>
          <a:bodyPr/>
          <a:lstStyle/>
          <a:p>
            <a:fld id="{BC74BAAD-F547-9241-ADE4-23A8BCD74422}" type="datetime1">
              <a:rPr lang="en-US" smtClean="0"/>
              <a:t>9/26/24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dirty="0" smtClean="0"/>
              <a:t>19</a:t>
            </a:fld>
            <a:endParaRPr lang="en-US"/>
          </a:p>
        </p:txBody>
      </p:sp>
    </p:spTree>
    <p:extLst>
      <p:ext uri="{BB962C8B-B14F-4D97-AF65-F5344CB8AC3E}">
        <p14:creationId xmlns:p14="http://schemas.microsoft.com/office/powerpoint/2010/main" val="2162979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FC75B-3B3C-48F2-939F-928341CD971D}"/>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Framework Summary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0398770-618C-4E52-BE4F-C3797FA94EE1}"/>
                  </a:ext>
                </a:extLst>
              </p:cNvPr>
              <p:cNvSpPr>
                <a:spLocks noGrp="1"/>
              </p:cNvSpPr>
              <p:nvPr>
                <p:ph idx="1"/>
              </p:nvPr>
            </p:nvSpPr>
            <p:spPr/>
            <p:txBody>
              <a:bodyPr vert="horz" lIns="54864" tIns="91440" rIns="91440" bIns="45720" rtlCol="0" anchor="t">
                <a:normAutofit/>
              </a:bodyPr>
              <a:lstStyle/>
              <a:p>
                <a:pPr marL="438785"/>
                <a:r>
                  <a:rPr lang="en-US" b="1">
                    <a:solidFill>
                      <a:schemeClr val="accent4"/>
                    </a:solidFill>
                    <a:latin typeface="Calibri"/>
                    <a:cs typeface="Calibri"/>
                  </a:rPr>
                  <a:t>Encoder + Decoder Framework</a:t>
                </a:r>
              </a:p>
              <a:p>
                <a:pPr lvl="1"/>
                <a:r>
                  <a:rPr lang="en-US">
                    <a:latin typeface="Calibri"/>
                    <a:cs typeface="Calibri"/>
                  </a:rPr>
                  <a:t>Shallow encoder: Embedding lookup</a:t>
                </a:r>
              </a:p>
              <a:p>
                <a:pPr lvl="1"/>
                <a:r>
                  <a:rPr lang="en-US">
                    <a:latin typeface="Calibri"/>
                    <a:cs typeface="Calibri"/>
                  </a:rPr>
                  <a:t>Parameters to optimize: </a:t>
                </a:r>
                <a14:m>
                  <m:oMath xmlns:m="http://schemas.openxmlformats.org/officeDocument/2006/math">
                    <m:r>
                      <a:rPr lang="en-US" sz="2800" b="1" i="0" smtClean="0">
                        <a:latin typeface="Cambria Math" panose="02040503050406030204" pitchFamily="18" charset="0"/>
                        <a:cs typeface="Arial" pitchFamily="34" charset="0"/>
                      </a:rPr>
                      <m:t>𝐙</m:t>
                    </m:r>
                  </m:oMath>
                </a14:m>
                <a:r>
                  <a:rPr lang="en-US">
                    <a:latin typeface="Calibri"/>
                    <a:cs typeface="Calibri"/>
                  </a:rPr>
                  <a:t> which contains node embeddings </a:t>
                </a:r>
                <a14:m>
                  <m:oMath xmlns:m="http://schemas.openxmlformats.org/officeDocument/2006/math">
                    <m:sSub>
                      <m:sSubPr>
                        <m:ctrlPr>
                          <a:rPr lang="en-US" i="1">
                            <a:latin typeface="Cambria Math" panose="02040503050406030204" pitchFamily="18" charset="0"/>
                            <a:ea typeface="Cambria Math" panose="02040503050406030204" pitchFamily="18" charset="0"/>
                            <a:cs typeface="Arial" pitchFamily="34" charset="0"/>
                          </a:rPr>
                        </m:ctrlPr>
                      </m:sSubPr>
                      <m:e>
                        <m:r>
                          <a:rPr lang="en-US" b="1">
                            <a:latin typeface="Cambria Math" panose="02040503050406030204" pitchFamily="18" charset="0"/>
                            <a:ea typeface="Cambria Math" panose="02040503050406030204" pitchFamily="18" charset="0"/>
                            <a:cs typeface="Arial" pitchFamily="34" charset="0"/>
                          </a:rPr>
                          <m:t>𝐳</m:t>
                        </m:r>
                      </m:e>
                      <m:sub>
                        <m:r>
                          <a:rPr lang="en-US" i="1">
                            <a:latin typeface="Cambria Math" panose="02040503050406030204" pitchFamily="18" charset="0"/>
                            <a:ea typeface="Cambria Math" panose="02040503050406030204" pitchFamily="18" charset="0"/>
                            <a:cs typeface="Arial" pitchFamily="34" charset="0"/>
                          </a:rPr>
                          <m:t>𝑢</m:t>
                        </m:r>
                      </m:sub>
                    </m:sSub>
                  </m:oMath>
                </a14:m>
                <a:r>
                  <a:rPr lang="en-US"/>
                  <a:t> for all nodes </a:t>
                </a:r>
                <a14:m>
                  <m:oMath xmlns:m="http://schemas.openxmlformats.org/officeDocument/2006/math">
                    <m:r>
                      <a:rPr lang="en-US" i="1" smtClean="0">
                        <a:latin typeface="Cambria Math" panose="02040503050406030204" pitchFamily="18" charset="0"/>
                        <a:ea typeface="Cambria Math" panose="02040503050406030204" pitchFamily="18" charset="0"/>
                        <a:cs typeface="Arial" pitchFamily="34" charset="0"/>
                      </a:rPr>
                      <m:t>𝑢</m:t>
                    </m:r>
                    <m:r>
                      <a:rPr lang="en-US" b="0" i="1" smtClean="0">
                        <a:latin typeface="Cambria Math" panose="02040503050406030204" pitchFamily="18" charset="0"/>
                        <a:ea typeface="Cambria Math" panose="02040503050406030204" pitchFamily="18" charset="0"/>
                        <a:cs typeface="Arial" pitchFamily="34" charset="0"/>
                      </a:rPr>
                      <m:t>∈</m:t>
                    </m:r>
                    <m:r>
                      <a:rPr lang="en-US" b="0" i="1" smtClean="0">
                        <a:latin typeface="Cambria Math" panose="02040503050406030204" pitchFamily="18" charset="0"/>
                        <a:ea typeface="Cambria Math" panose="02040503050406030204" pitchFamily="18" charset="0"/>
                        <a:cs typeface="Arial" pitchFamily="34" charset="0"/>
                      </a:rPr>
                      <m:t>𝑉</m:t>
                    </m:r>
                  </m:oMath>
                </a14:m>
                <a:endParaRPr lang="en-US">
                  <a:latin typeface="Calibri"/>
                  <a:cs typeface="Calibri"/>
                </a:endParaRPr>
              </a:p>
              <a:p>
                <a:pPr lvl="1"/>
                <a:r>
                  <a:rPr lang="en-US">
                    <a:latin typeface="Calibri"/>
                    <a:cs typeface="Calibri"/>
                  </a:rPr>
                  <a:t>We will cover deep encoders in the GNNs</a:t>
                </a:r>
              </a:p>
              <a:p>
                <a:pPr lvl="1"/>
                <a:endParaRPr lang="en-US">
                  <a:latin typeface="Calibri"/>
                  <a:cs typeface="Calibri"/>
                </a:endParaRPr>
              </a:p>
              <a:p>
                <a:pPr lvl="1"/>
                <a:r>
                  <a:rPr lang="en-US" b="1"/>
                  <a:t>Decoder:</a:t>
                </a:r>
                <a:r>
                  <a:rPr lang="en-US"/>
                  <a:t> based on node similarity.</a:t>
                </a:r>
              </a:p>
              <a:p>
                <a:pPr lvl="1"/>
                <a:r>
                  <a:rPr lang="en-US" b="1"/>
                  <a:t>Objective:</a:t>
                </a:r>
                <a:r>
                  <a:rPr lang="en-US"/>
                  <a:t> maximize </a:t>
                </a:r>
                <a14:m>
                  <m:oMath xmlns:m="http://schemas.openxmlformats.org/officeDocument/2006/math">
                    <m:sSubSup>
                      <m:sSubSupPr>
                        <m:ctrlPr>
                          <a:rPr lang="en-US" sz="2800" b="0" i="1" smtClean="0">
                            <a:latin typeface="Cambria Math" panose="02040503050406030204" pitchFamily="18" charset="0"/>
                            <a:ea typeface="Cambria Math" panose="02040503050406030204" pitchFamily="18" charset="0"/>
                            <a:cs typeface="Arial" pitchFamily="34" charset="0"/>
                          </a:rPr>
                        </m:ctrlPr>
                      </m:sSubSupPr>
                      <m:e>
                        <m:r>
                          <a:rPr lang="en-US" sz="2800" b="1" i="0" smtClean="0">
                            <a:latin typeface="Cambria Math" panose="02040503050406030204" pitchFamily="18" charset="0"/>
                            <a:ea typeface="Cambria Math" panose="02040503050406030204" pitchFamily="18" charset="0"/>
                            <a:cs typeface="Arial" pitchFamily="34" charset="0"/>
                          </a:rPr>
                          <m:t>𝐳</m:t>
                        </m:r>
                      </m:e>
                      <m:sub>
                        <m:r>
                          <a:rPr lang="en-US" sz="2800" b="0" i="1" smtClean="0">
                            <a:latin typeface="Cambria Math" panose="02040503050406030204" pitchFamily="18" charset="0"/>
                            <a:ea typeface="Cambria Math" panose="02040503050406030204" pitchFamily="18" charset="0"/>
                            <a:cs typeface="Arial" pitchFamily="34" charset="0"/>
                          </a:rPr>
                          <m:t>𝑣</m:t>
                        </m:r>
                      </m:sub>
                      <m:sup>
                        <m:r>
                          <m:rPr>
                            <m:sty m:val="p"/>
                          </m:rPr>
                          <a:rPr lang="el-GR" sz="2800" b="0" i="0" smtClean="0">
                            <a:latin typeface="Cambria Math" panose="02040503050406030204" pitchFamily="18" charset="0"/>
                            <a:ea typeface="Cambria Math" panose="02040503050406030204" pitchFamily="18" charset="0"/>
                            <a:cs typeface="Arial" pitchFamily="34" charset="0"/>
                          </a:rPr>
                          <m:t>Τ</m:t>
                        </m:r>
                      </m:sup>
                    </m:sSubSup>
                    <m:sSub>
                      <m:sSubPr>
                        <m:ctrlPr>
                          <a:rPr lang="en-US" sz="2800" b="0" i="1" smtClean="0">
                            <a:latin typeface="Cambria Math" panose="02040503050406030204" pitchFamily="18" charset="0"/>
                            <a:ea typeface="Cambria Math" panose="02040503050406030204" pitchFamily="18" charset="0"/>
                            <a:cs typeface="Arial" pitchFamily="34" charset="0"/>
                          </a:rPr>
                        </m:ctrlPr>
                      </m:sSubPr>
                      <m:e>
                        <m:r>
                          <a:rPr lang="en-US" sz="2800" b="1" i="0" smtClean="0">
                            <a:latin typeface="Cambria Math" panose="02040503050406030204" pitchFamily="18" charset="0"/>
                            <a:ea typeface="Cambria Math" panose="02040503050406030204" pitchFamily="18" charset="0"/>
                            <a:cs typeface="Arial" pitchFamily="34" charset="0"/>
                          </a:rPr>
                          <m:t>𝐳</m:t>
                        </m:r>
                      </m:e>
                      <m:sub>
                        <m:r>
                          <a:rPr lang="en-US" sz="2800" b="0" i="1" smtClean="0">
                            <a:latin typeface="Cambria Math" panose="02040503050406030204" pitchFamily="18" charset="0"/>
                            <a:ea typeface="Cambria Math" panose="02040503050406030204" pitchFamily="18" charset="0"/>
                            <a:cs typeface="Arial" pitchFamily="34" charset="0"/>
                          </a:rPr>
                          <m:t>𝑢</m:t>
                        </m:r>
                      </m:sub>
                    </m:sSub>
                  </m:oMath>
                </a14:m>
                <a:r>
                  <a:rPr lang="en-US"/>
                  <a:t> for node pairs </a:t>
                </a:r>
                <a14:m>
                  <m:oMath xmlns:m="http://schemas.openxmlformats.org/officeDocument/2006/math">
                    <m:r>
                      <a:rPr lang="en-US" b="0" i="0" smtClean="0">
                        <a:latin typeface="Cambria Math" panose="02040503050406030204" pitchFamily="18" charset="0"/>
                        <a:ea typeface="Cambria Math" panose="02040503050406030204" pitchFamily="18" charset="0"/>
                        <a:cs typeface="Arial" pitchFamily="34" charset="0"/>
                      </a:rPr>
                      <m:t>(</m:t>
                    </m:r>
                    <m:r>
                      <a:rPr lang="en-US" i="1" smtClean="0">
                        <a:latin typeface="Cambria Math" panose="02040503050406030204" pitchFamily="18" charset="0"/>
                        <a:ea typeface="Cambria Math" panose="02040503050406030204" pitchFamily="18" charset="0"/>
                        <a:cs typeface="Arial" pitchFamily="34" charset="0"/>
                      </a:rPr>
                      <m:t>𝑢</m:t>
                    </m:r>
                    <m:r>
                      <a:rPr lang="en-US" b="0" i="1" smtClean="0">
                        <a:latin typeface="Cambria Math" panose="02040503050406030204" pitchFamily="18" charset="0"/>
                        <a:ea typeface="Cambria Math" panose="02040503050406030204" pitchFamily="18" charset="0"/>
                        <a:cs typeface="Arial" pitchFamily="34" charset="0"/>
                      </a:rPr>
                      <m:t>, </m:t>
                    </m:r>
                    <m:r>
                      <a:rPr lang="en-US" b="0" i="1" smtClean="0">
                        <a:latin typeface="Cambria Math" panose="02040503050406030204" pitchFamily="18" charset="0"/>
                        <a:ea typeface="Cambria Math" panose="02040503050406030204" pitchFamily="18" charset="0"/>
                        <a:cs typeface="Arial" pitchFamily="34" charset="0"/>
                      </a:rPr>
                      <m:t>𝑣</m:t>
                    </m:r>
                    <m:r>
                      <a:rPr lang="en-US" b="0" i="1" smtClean="0">
                        <a:latin typeface="Cambria Math" panose="02040503050406030204" pitchFamily="18" charset="0"/>
                        <a:ea typeface="Cambria Math" panose="02040503050406030204" pitchFamily="18" charset="0"/>
                        <a:cs typeface="Arial" pitchFamily="34" charset="0"/>
                      </a:rPr>
                      <m:t>)</m:t>
                    </m:r>
                  </m:oMath>
                </a14:m>
                <a:r>
                  <a:rPr lang="en-US"/>
                  <a:t> that are </a:t>
                </a:r>
                <a:r>
                  <a:rPr lang="en-US" b="1">
                    <a:solidFill>
                      <a:srgbClr val="C00000"/>
                    </a:solidFill>
                  </a:rPr>
                  <a:t>similar</a:t>
                </a:r>
              </a:p>
              <a:p>
                <a:pPr lvl="1"/>
                <a:endParaRPr lang="en-US"/>
              </a:p>
            </p:txBody>
          </p:sp>
        </mc:Choice>
        <mc:Fallback xmlns="">
          <p:sp>
            <p:nvSpPr>
              <p:cNvPr id="3" name="Content Placeholder 2">
                <a:extLst>
                  <a:ext uri="{FF2B5EF4-FFF2-40B4-BE49-F238E27FC236}">
                    <a16:creationId xmlns:a16="http://schemas.microsoft.com/office/drawing/2014/main" id="{00398770-618C-4E52-BE4F-C3797FA94EE1}"/>
                  </a:ext>
                </a:extLst>
              </p:cNvPr>
              <p:cNvSpPr>
                <a:spLocks noGrp="1" noRot="1" noChangeAspect="1" noMove="1" noResize="1" noEditPoints="1" noAdjustHandles="1" noChangeArrowheads="1" noChangeShapeType="1" noTextEdit="1"/>
              </p:cNvSpPr>
              <p:nvPr>
                <p:ph idx="1"/>
              </p:nvPr>
            </p:nvSpPr>
            <p:spPr>
              <a:blipFill>
                <a:blip r:embed="rId2"/>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B7A19FC-90B0-4534-B2B8-910AFB5A9596}"/>
              </a:ext>
            </a:extLst>
          </p:cNvPr>
          <p:cNvSpPr>
            <a:spLocks noGrp="1"/>
          </p:cNvSpPr>
          <p:nvPr>
            <p:ph type="dt" sz="half" idx="10"/>
          </p:nvPr>
        </p:nvSpPr>
        <p:spPr/>
        <p:txBody>
          <a:bodyPr/>
          <a:lstStyle/>
          <a:p>
            <a:fld id="{8668109C-DBB1-0C40-BB7C-3AE0A686B461}" type="datetime1">
              <a:rPr lang="en-US" smtClean="0"/>
              <a:t>9/26/24</a:t>
            </a:fld>
            <a:endParaRPr lang="en-US"/>
          </a:p>
        </p:txBody>
      </p:sp>
      <p:sp>
        <p:nvSpPr>
          <p:cNvPr id="5" name="Footer Placeholder 4">
            <a:extLst>
              <a:ext uri="{FF2B5EF4-FFF2-40B4-BE49-F238E27FC236}">
                <a16:creationId xmlns:a16="http://schemas.microsoft.com/office/drawing/2014/main" id="{193EBEA0-50E9-417A-9844-941A9917AD6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80F6B94-D2F6-47A6-B9D0-28A15918B710}"/>
              </a:ext>
            </a:extLst>
          </p:cNvPr>
          <p:cNvSpPr>
            <a:spLocks noGrp="1"/>
          </p:cNvSpPr>
          <p:nvPr>
            <p:ph type="sldNum" sz="quarter" idx="12"/>
          </p:nvPr>
        </p:nvSpPr>
        <p:spPr/>
        <p:txBody>
          <a:bodyPr/>
          <a:lstStyle/>
          <a:p>
            <a:fld id="{19B12225-5612-419B-A8D5-4B8EEE4C217E}" type="slidenum">
              <a:rPr lang="en-US" dirty="0" smtClean="0"/>
              <a:pPr/>
              <a:t>20</a:t>
            </a:fld>
            <a:endParaRPr lang="en-US"/>
          </a:p>
        </p:txBody>
      </p:sp>
    </p:spTree>
    <p:extLst>
      <p:ext uri="{BB962C8B-B14F-4D97-AF65-F5344CB8AC3E}">
        <p14:creationId xmlns:p14="http://schemas.microsoft.com/office/powerpoint/2010/main" val="4257300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Define Node Similarity?</a:t>
            </a:r>
          </a:p>
        </p:txBody>
      </p:sp>
      <p:sp>
        <p:nvSpPr>
          <p:cNvPr id="6" name="Content Placeholder 2"/>
          <p:cNvSpPr>
            <a:spLocks noGrp="1"/>
          </p:cNvSpPr>
          <p:nvPr>
            <p:ph idx="1"/>
          </p:nvPr>
        </p:nvSpPr>
        <p:spPr>
          <a:xfrm>
            <a:off x="457200" y="1295400"/>
            <a:ext cx="8481060" cy="5257801"/>
          </a:xfrm>
        </p:spPr>
        <p:txBody>
          <a:bodyPr vert="horz" lIns="54864" tIns="91440" rIns="91440" bIns="45720" rtlCol="0" anchor="t">
            <a:noAutofit/>
          </a:bodyPr>
          <a:lstStyle/>
          <a:p>
            <a:pPr marL="438785"/>
            <a:r>
              <a:rPr lang="en-US" sz="3000">
                <a:latin typeface="Calibri"/>
                <a:cs typeface="Calibri"/>
              </a:rPr>
              <a:t>Key choice of methods is </a:t>
            </a:r>
            <a:r>
              <a:rPr lang="en-US" sz="3000" b="1">
                <a:solidFill>
                  <a:srgbClr val="0070C0"/>
                </a:solidFill>
                <a:latin typeface="Calibri"/>
                <a:cs typeface="Calibri"/>
              </a:rPr>
              <a:t>how they define node similarity.</a:t>
            </a:r>
          </a:p>
          <a:p>
            <a:pPr marL="731393" lvl="1"/>
            <a:endParaRPr lang="en-US" sz="1800"/>
          </a:p>
          <a:p>
            <a:pPr marL="438785"/>
            <a:r>
              <a:rPr lang="en-US" sz="3000">
                <a:latin typeface="Calibri"/>
                <a:cs typeface="Calibri"/>
              </a:rPr>
              <a:t>Should two nodes have a similar embedding if they</a:t>
            </a:r>
            <a:r>
              <a:rPr lang="mr-IN" sz="3000">
                <a:latin typeface="Calibri"/>
              </a:rPr>
              <a:t>…</a:t>
            </a:r>
            <a:endParaRPr lang="en-CA" sz="3000">
              <a:solidFill>
                <a:srgbClr val="C00000"/>
              </a:solidFill>
              <a:latin typeface="Calibri"/>
              <a:cs typeface="Calibri"/>
            </a:endParaRPr>
          </a:p>
          <a:p>
            <a:pPr lvl="1"/>
            <a:r>
              <a:rPr lang="en-CA" sz="2400">
                <a:solidFill>
                  <a:srgbClr val="C00000"/>
                </a:solidFill>
                <a:latin typeface="Calibri"/>
                <a:cs typeface="Calibri"/>
              </a:rPr>
              <a:t>are linked?</a:t>
            </a:r>
          </a:p>
          <a:p>
            <a:pPr lvl="1"/>
            <a:r>
              <a:rPr lang="en-CA" sz="2400">
                <a:solidFill>
                  <a:srgbClr val="C00000"/>
                </a:solidFill>
                <a:latin typeface="Calibri"/>
                <a:cs typeface="Calibri"/>
              </a:rPr>
              <a:t>share neighbors?</a:t>
            </a:r>
          </a:p>
          <a:p>
            <a:pPr lvl="1"/>
            <a:r>
              <a:rPr lang="en-CA" sz="2400">
                <a:solidFill>
                  <a:srgbClr val="C00000"/>
                </a:solidFill>
                <a:latin typeface="Calibri"/>
                <a:cs typeface="Calibri"/>
              </a:rPr>
              <a:t>have similar “structural roles”?</a:t>
            </a:r>
          </a:p>
          <a:p>
            <a:pPr marL="438785">
              <a:buClr>
                <a:srgbClr val="F0AD00"/>
              </a:buClr>
              <a:buFont typeface="Wingdings 2" pitchFamily="2" charset="2"/>
              <a:buChar char=""/>
            </a:pPr>
            <a:r>
              <a:rPr lang="en-CA" sz="2800">
                <a:latin typeface="Calibri"/>
                <a:cs typeface="Calibri"/>
              </a:rPr>
              <a:t>We will now learn node similarity definition that uses </a:t>
            </a:r>
            <a:r>
              <a:rPr lang="en-CA" sz="2800" b="1">
                <a:solidFill>
                  <a:srgbClr val="0070C0"/>
                </a:solidFill>
                <a:latin typeface="Calibri"/>
                <a:cs typeface="Calibri"/>
              </a:rPr>
              <a:t>random walks</a:t>
            </a:r>
            <a:r>
              <a:rPr lang="en-CA" sz="2800">
                <a:latin typeface="Calibri"/>
                <a:cs typeface="Calibri"/>
              </a:rPr>
              <a:t>, and how to optimize embeddings for such a similarity measure.</a:t>
            </a:r>
            <a:endParaRPr lang="en-CA" sz="2800">
              <a:solidFill>
                <a:srgbClr val="C00000"/>
              </a:solidFill>
            </a:endParaRPr>
          </a:p>
        </p:txBody>
      </p:sp>
      <p:sp>
        <p:nvSpPr>
          <p:cNvPr id="3" name="Date Placeholder 2">
            <a:extLst>
              <a:ext uri="{FF2B5EF4-FFF2-40B4-BE49-F238E27FC236}">
                <a16:creationId xmlns:a16="http://schemas.microsoft.com/office/drawing/2014/main" id="{3E48C61C-2B85-4F4D-9C7D-A16FBED07EF5}"/>
              </a:ext>
            </a:extLst>
          </p:cNvPr>
          <p:cNvSpPr>
            <a:spLocks noGrp="1"/>
          </p:cNvSpPr>
          <p:nvPr>
            <p:ph type="dt" sz="half" idx="10"/>
          </p:nvPr>
        </p:nvSpPr>
        <p:spPr/>
        <p:txBody>
          <a:bodyPr/>
          <a:lstStyle/>
          <a:p>
            <a:fld id="{44A160CD-C266-D140-BDBF-6B9E1D0B4CB1}" type="datetime1">
              <a:rPr lang="en-US" smtClean="0"/>
              <a:t>9/26/24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dirty="0" smtClean="0"/>
              <a:t>21</a:t>
            </a:fld>
            <a:endParaRPr lang="en-US"/>
          </a:p>
        </p:txBody>
      </p:sp>
    </p:spTree>
    <p:extLst>
      <p:ext uri="{BB962C8B-B14F-4D97-AF65-F5344CB8AC3E}">
        <p14:creationId xmlns:p14="http://schemas.microsoft.com/office/powerpoint/2010/main" val="518718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D8BF0-FE43-476B-95B0-B3EB0E7A425E}"/>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Note on Node Embeddings</a:t>
            </a:r>
          </a:p>
        </p:txBody>
      </p:sp>
      <p:sp>
        <p:nvSpPr>
          <p:cNvPr id="3" name="Content Placeholder 2">
            <a:extLst>
              <a:ext uri="{FF2B5EF4-FFF2-40B4-BE49-F238E27FC236}">
                <a16:creationId xmlns:a16="http://schemas.microsoft.com/office/drawing/2014/main" id="{EAAE1ED1-3EC9-4EE1-A2E9-6D72733FFAEB}"/>
              </a:ext>
            </a:extLst>
          </p:cNvPr>
          <p:cNvSpPr>
            <a:spLocks noGrp="1"/>
          </p:cNvSpPr>
          <p:nvPr>
            <p:ph idx="1"/>
          </p:nvPr>
        </p:nvSpPr>
        <p:spPr>
          <a:xfrm>
            <a:off x="457200" y="1295400"/>
            <a:ext cx="8654740" cy="5564459"/>
          </a:xfrm>
        </p:spPr>
        <p:txBody>
          <a:bodyPr vert="horz" lIns="54864" tIns="91440" rIns="91440" bIns="45720" rtlCol="0" anchor="t">
            <a:normAutofit/>
          </a:bodyPr>
          <a:lstStyle/>
          <a:p>
            <a:pPr marL="438785"/>
            <a:r>
              <a:rPr lang="en-US">
                <a:latin typeface="Calibri"/>
                <a:cs typeface="Calibri"/>
              </a:rPr>
              <a:t>This is </a:t>
            </a:r>
            <a:r>
              <a:rPr lang="en-US" b="1">
                <a:solidFill>
                  <a:schemeClr val="accent3"/>
                </a:solidFill>
                <a:latin typeface="Calibri"/>
                <a:cs typeface="Calibri"/>
              </a:rPr>
              <a:t>unsupervised/self-supervised</a:t>
            </a:r>
            <a:r>
              <a:rPr lang="en-US">
                <a:latin typeface="Calibri"/>
                <a:cs typeface="Calibri"/>
              </a:rPr>
              <a:t> way of learning node embeddings.</a:t>
            </a:r>
            <a:endParaRPr lang="en-US"/>
          </a:p>
          <a:p>
            <a:pPr lvl="1"/>
            <a:r>
              <a:rPr lang="en-US">
                <a:latin typeface="Calibri"/>
                <a:cs typeface="Calibri"/>
              </a:rPr>
              <a:t>We are </a:t>
            </a:r>
            <a:r>
              <a:rPr lang="en-US" b="1">
                <a:latin typeface="Calibri"/>
                <a:cs typeface="Calibri"/>
              </a:rPr>
              <a:t>not </a:t>
            </a:r>
            <a:r>
              <a:rPr lang="en-US">
                <a:latin typeface="Calibri"/>
                <a:cs typeface="Calibri"/>
              </a:rPr>
              <a:t>utilizing node labels</a:t>
            </a:r>
          </a:p>
          <a:p>
            <a:pPr lvl="1"/>
            <a:r>
              <a:rPr lang="en-US">
                <a:latin typeface="Calibri"/>
                <a:cs typeface="Calibri"/>
              </a:rPr>
              <a:t>We are </a:t>
            </a:r>
            <a:r>
              <a:rPr lang="en-US" b="1">
                <a:latin typeface="Calibri"/>
                <a:cs typeface="Calibri"/>
              </a:rPr>
              <a:t>not</a:t>
            </a:r>
            <a:r>
              <a:rPr lang="en-US">
                <a:latin typeface="Calibri"/>
                <a:cs typeface="Calibri"/>
              </a:rPr>
              <a:t> utilizing node features</a:t>
            </a:r>
          </a:p>
          <a:p>
            <a:pPr lvl="1"/>
            <a:r>
              <a:rPr lang="en-US">
                <a:latin typeface="Calibri"/>
                <a:cs typeface="Calibri"/>
              </a:rPr>
              <a:t>The goal is to directly estimate a set of coordinates (i.e., the embedding) of a node so that some aspect of the network structure (captured by DEC) is preserved.</a:t>
            </a:r>
          </a:p>
          <a:p>
            <a:pPr marL="438785">
              <a:buClr>
                <a:srgbClr val="F0AD00"/>
              </a:buClr>
              <a:buFont typeface="Wingdings 2" pitchFamily="2" charset="2"/>
              <a:buChar char=""/>
            </a:pPr>
            <a:r>
              <a:rPr lang="en-US">
                <a:latin typeface="Calibri"/>
                <a:cs typeface="Calibri"/>
              </a:rPr>
              <a:t>These embeddings are </a:t>
            </a:r>
            <a:r>
              <a:rPr lang="en-US" b="1">
                <a:solidFill>
                  <a:schemeClr val="accent3"/>
                </a:solidFill>
                <a:latin typeface="Calibri"/>
                <a:cs typeface="Calibri"/>
              </a:rPr>
              <a:t>task independent:</a:t>
            </a:r>
          </a:p>
          <a:p>
            <a:pPr lvl="1"/>
            <a:r>
              <a:rPr lang="en-US">
                <a:latin typeface="Calibri"/>
                <a:cs typeface="Calibri"/>
              </a:rPr>
              <a:t>They are not trained for a specific task but can be used for any task.</a:t>
            </a:r>
          </a:p>
        </p:txBody>
      </p:sp>
      <p:sp>
        <p:nvSpPr>
          <p:cNvPr id="4" name="Date Placeholder 3">
            <a:extLst>
              <a:ext uri="{FF2B5EF4-FFF2-40B4-BE49-F238E27FC236}">
                <a16:creationId xmlns:a16="http://schemas.microsoft.com/office/drawing/2014/main" id="{E51A4CFF-2976-447F-A908-5CE40F17DAAC}"/>
              </a:ext>
            </a:extLst>
          </p:cNvPr>
          <p:cNvSpPr>
            <a:spLocks noGrp="1"/>
          </p:cNvSpPr>
          <p:nvPr>
            <p:ph type="dt" sz="half" idx="10"/>
          </p:nvPr>
        </p:nvSpPr>
        <p:spPr/>
        <p:txBody>
          <a:bodyPr/>
          <a:lstStyle/>
          <a:p>
            <a:fld id="{8668109C-DBB1-0C40-BB7C-3AE0A686B461}" type="datetime1">
              <a:rPr lang="en-US" smtClean="0"/>
              <a:t>9/26/24</a:t>
            </a:fld>
            <a:endParaRPr lang="en-US"/>
          </a:p>
        </p:txBody>
      </p:sp>
      <p:sp>
        <p:nvSpPr>
          <p:cNvPr id="5" name="Footer Placeholder 4">
            <a:extLst>
              <a:ext uri="{FF2B5EF4-FFF2-40B4-BE49-F238E27FC236}">
                <a16:creationId xmlns:a16="http://schemas.microsoft.com/office/drawing/2014/main" id="{5E1A026C-7BBF-4082-AAD0-655BDB9128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CFA259E-E945-4BC3-B381-A8208C7FB7D1}"/>
              </a:ext>
            </a:extLst>
          </p:cNvPr>
          <p:cNvSpPr>
            <a:spLocks noGrp="1"/>
          </p:cNvSpPr>
          <p:nvPr>
            <p:ph type="sldNum" sz="quarter" idx="12"/>
          </p:nvPr>
        </p:nvSpPr>
        <p:spPr/>
        <p:txBody>
          <a:bodyPr/>
          <a:lstStyle/>
          <a:p>
            <a:fld id="{19B12225-5612-419B-A8D5-4B8EEE4C217E}" type="slidenum">
              <a:rPr lang="en-US" smtClean="0"/>
              <a:pPr/>
              <a:t>22</a:t>
            </a:fld>
            <a:endParaRPr lang="en-US"/>
          </a:p>
        </p:txBody>
      </p:sp>
    </p:spTree>
    <p:extLst>
      <p:ext uri="{BB962C8B-B14F-4D97-AF65-F5344CB8AC3E}">
        <p14:creationId xmlns:p14="http://schemas.microsoft.com/office/powerpoint/2010/main" val="877047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458200" cy="3581400"/>
          </a:xfrm>
        </p:spPr>
        <p:txBody>
          <a:bodyPr anchor="b">
            <a:normAutofit/>
          </a:bodyPr>
          <a:lstStyle/>
          <a:p>
            <a:r>
              <a:rPr lang="en-US">
                <a:latin typeface="Corbel"/>
              </a:rPr>
              <a:t>Stanford CS224W:</a:t>
            </a:r>
            <a:br>
              <a:rPr lang="en-US"/>
            </a:br>
            <a:r>
              <a:rPr lang="en-US"/>
              <a:t>Random Walk Approaches for Node Embeddings</a:t>
            </a:r>
          </a:p>
        </p:txBody>
      </p:sp>
      <p:sp>
        <p:nvSpPr>
          <p:cNvPr id="7" name="TextBox 6"/>
          <p:cNvSpPr txBox="1"/>
          <p:nvPr/>
        </p:nvSpPr>
        <p:spPr>
          <a:xfrm>
            <a:off x="762000" y="5257800"/>
            <a:ext cx="6705600" cy="1323439"/>
          </a:xfrm>
          <a:prstGeom prst="rect">
            <a:avLst/>
          </a:prstGeom>
          <a:noFill/>
        </p:spPr>
        <p:txBody>
          <a:bodyPr wrap="square" lIns="91440" tIns="45720" rIns="91440" bIns="45720" rtlCol="0" anchor="t">
            <a:spAutoFit/>
          </a:bodyPr>
          <a:lstStyle/>
          <a:p>
            <a:r>
              <a:rPr lang="en-US" sz="2400">
                <a:latin typeface="Arial" panose="020B0604020202020204" pitchFamily="34" charset="0"/>
              </a:rPr>
              <a:t>CS224W: Machine Learning with Graphs</a:t>
            </a:r>
          </a:p>
          <a:p>
            <a:r>
              <a:rPr lang="en-US" sz="2400">
                <a:latin typeface="Arial" panose="020B0604020202020204" pitchFamily="34" charset="0"/>
              </a:rPr>
              <a:t>Jure </a:t>
            </a:r>
            <a:r>
              <a:rPr lang="en-US" sz="2400" err="1">
                <a:latin typeface="Arial" panose="020B0604020202020204" pitchFamily="34" charset="0"/>
              </a:rPr>
              <a:t>Leskovec</a:t>
            </a:r>
            <a:r>
              <a:rPr lang="en-US" sz="2400">
                <a:latin typeface="Arial" panose="020B0604020202020204" pitchFamily="34" charset="0"/>
              </a:rPr>
              <a:t>, </a:t>
            </a:r>
            <a:r>
              <a:rPr lang="en-US" sz="2000">
                <a:latin typeface="Arial" panose="020B0604020202020204" pitchFamily="34" charset="0"/>
              </a:rPr>
              <a:t>Stanford University</a:t>
            </a:r>
          </a:p>
          <a:p>
            <a:r>
              <a:rPr lang="en-US" sz="3200">
                <a:latin typeface="Arial" panose="020B0604020202020204" pitchFamily="34" charset="0"/>
              </a:rPr>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8565805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E487A-1120-421A-B4D0-D4E1E2F1EA3D}"/>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Notation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D82D48A-C14E-45DD-BA95-FA6E1068BA11}"/>
                  </a:ext>
                </a:extLst>
              </p:cNvPr>
              <p:cNvSpPr>
                <a:spLocks noGrp="1"/>
              </p:cNvSpPr>
              <p:nvPr>
                <p:ph idx="1"/>
              </p:nvPr>
            </p:nvSpPr>
            <p:spPr/>
            <p:txBody>
              <a:bodyPr vert="horz" lIns="54864" tIns="91440" rIns="91440" bIns="45720" rtlCol="0" anchor="t">
                <a:normAutofit fontScale="92500" lnSpcReduction="20000"/>
              </a:bodyPr>
              <a:lstStyle/>
              <a:p>
                <a:pPr marL="438785"/>
                <a:r>
                  <a:rPr lang="en-US" sz="2800" b="1">
                    <a:solidFill>
                      <a:srgbClr val="0070C0"/>
                    </a:solidFill>
                    <a:latin typeface="Calibri"/>
                    <a:cs typeface="Calibri"/>
                  </a:rPr>
                  <a:t>Vector</a:t>
                </a:r>
                <a14:m>
                  <m:oMath xmlns:m="http://schemas.openxmlformats.org/officeDocument/2006/math">
                    <m:r>
                      <a:rPr lang="en-US" sz="2800" b="1" i="0" smtClean="0">
                        <a:latin typeface="Cambria Math" panose="02040503050406030204" pitchFamily="18" charset="0"/>
                        <a:ea typeface="Cambria Math" panose="02040503050406030204" pitchFamily="18" charset="0"/>
                        <a:cs typeface="Arial" pitchFamily="34" charset="0"/>
                      </a:rPr>
                      <m:t> </m:t>
                    </m:r>
                    <m:sSub>
                      <m:sSubPr>
                        <m:ctrlPr>
                          <a:rPr lang="en-US" sz="2800" i="1">
                            <a:latin typeface="Cambria Math" panose="02040503050406030204" pitchFamily="18" charset="0"/>
                            <a:ea typeface="Cambria Math" panose="02040503050406030204" pitchFamily="18" charset="0"/>
                            <a:cs typeface="Arial" pitchFamily="34" charset="0"/>
                          </a:rPr>
                        </m:ctrlPr>
                      </m:sSubPr>
                      <m:e>
                        <m:r>
                          <a:rPr lang="en-US" sz="2800" b="1">
                            <a:latin typeface="Cambria Math" panose="02040503050406030204" pitchFamily="18" charset="0"/>
                            <a:ea typeface="Cambria Math" panose="02040503050406030204" pitchFamily="18" charset="0"/>
                            <a:cs typeface="Arial" pitchFamily="34" charset="0"/>
                          </a:rPr>
                          <m:t>𝐳</m:t>
                        </m:r>
                      </m:e>
                      <m:sub>
                        <m:r>
                          <a:rPr lang="en-US" sz="2800" i="1">
                            <a:latin typeface="Cambria Math" panose="02040503050406030204" pitchFamily="18" charset="0"/>
                            <a:ea typeface="Cambria Math" panose="02040503050406030204" pitchFamily="18" charset="0"/>
                            <a:cs typeface="Arial" pitchFamily="34" charset="0"/>
                          </a:rPr>
                          <m:t>𝑢</m:t>
                        </m:r>
                      </m:sub>
                    </m:sSub>
                  </m:oMath>
                </a14:m>
                <a:r>
                  <a:rPr lang="en-US" sz="2800">
                    <a:latin typeface="Calibri"/>
                    <a:cs typeface="Calibri"/>
                  </a:rPr>
                  <a:t>:</a:t>
                </a:r>
              </a:p>
              <a:p>
                <a:pPr marL="731393" lvl="1"/>
                <a:r>
                  <a:rPr lang="en-US">
                    <a:latin typeface="Calibri"/>
                    <a:cs typeface="Calibri"/>
                  </a:rPr>
                  <a:t>The embedding of node </a:t>
                </a:r>
                <a14:m>
                  <m:oMath xmlns:m="http://schemas.openxmlformats.org/officeDocument/2006/math">
                    <m:r>
                      <a:rPr lang="en-US" b="0" i="1" smtClean="0">
                        <a:latin typeface="Cambria Math" panose="02040503050406030204" pitchFamily="18" charset="0"/>
                        <a:cs typeface="Calibri"/>
                      </a:rPr>
                      <m:t>𝑢</m:t>
                    </m:r>
                  </m:oMath>
                </a14:m>
                <a:r>
                  <a:rPr lang="en-US">
                    <a:latin typeface="Calibri"/>
                    <a:cs typeface="Calibri"/>
                  </a:rPr>
                  <a:t> (what we aim to find).</a:t>
                </a:r>
              </a:p>
              <a:p>
                <a:pPr marL="438785"/>
                <a:r>
                  <a:rPr lang="en-US" sz="2800" b="1">
                    <a:solidFill>
                      <a:srgbClr val="0070C0"/>
                    </a:solidFill>
                    <a:latin typeface="Calibri"/>
                    <a:cs typeface="Calibri"/>
                  </a:rPr>
                  <a:t>Probability</a:t>
                </a:r>
                <a:r>
                  <a:rPr lang="en-US" sz="2800">
                    <a:latin typeface="Calibri"/>
                    <a:cs typeface="Calibri"/>
                  </a:rPr>
                  <a:t> </a:t>
                </a:r>
                <a14:m>
                  <m:oMath xmlns:m="http://schemas.openxmlformats.org/officeDocument/2006/math">
                    <m:r>
                      <a:rPr lang="en-US" sz="2800" b="0" i="1" smtClean="0">
                        <a:latin typeface="Cambria Math" panose="02040503050406030204" pitchFamily="18" charset="0"/>
                        <a:cs typeface="Calibri"/>
                      </a:rPr>
                      <m:t>𝑃</m:t>
                    </m:r>
                    <m:d>
                      <m:dPr>
                        <m:endChr m:val="|"/>
                        <m:ctrlPr>
                          <a:rPr lang="en-US" sz="2800" b="0" i="1" smtClean="0">
                            <a:latin typeface="Cambria Math" panose="02040503050406030204" pitchFamily="18" charset="0"/>
                            <a:cs typeface="Calibri"/>
                          </a:rPr>
                        </m:ctrlPr>
                      </m:dPr>
                      <m:e>
                        <m:r>
                          <a:rPr lang="en-US" sz="2800" b="0" i="1" smtClean="0">
                            <a:latin typeface="Cambria Math" panose="02040503050406030204" pitchFamily="18" charset="0"/>
                            <a:cs typeface="Calibri"/>
                          </a:rPr>
                          <m:t>𝑣</m:t>
                        </m:r>
                        <m:r>
                          <a:rPr lang="en-US" sz="2800" b="0" i="1" smtClean="0">
                            <a:latin typeface="Cambria Math" panose="02040503050406030204" pitchFamily="18" charset="0"/>
                            <a:cs typeface="Calibri"/>
                          </a:rPr>
                          <m:t> </m:t>
                        </m:r>
                      </m:e>
                    </m:d>
                    <m:sSub>
                      <m:sSubPr>
                        <m:ctrlPr>
                          <a:rPr lang="en-US" sz="2800" i="1">
                            <a:latin typeface="Cambria Math" panose="02040503050406030204" pitchFamily="18" charset="0"/>
                            <a:ea typeface="Cambria Math" panose="02040503050406030204" pitchFamily="18" charset="0"/>
                            <a:cs typeface="Arial" pitchFamily="34" charset="0"/>
                          </a:rPr>
                        </m:ctrlPr>
                      </m:sSubPr>
                      <m:e>
                        <m:r>
                          <a:rPr lang="en-US" sz="2800" b="1">
                            <a:latin typeface="Cambria Math" panose="02040503050406030204" pitchFamily="18" charset="0"/>
                            <a:ea typeface="Cambria Math" panose="02040503050406030204" pitchFamily="18" charset="0"/>
                            <a:cs typeface="Arial" pitchFamily="34" charset="0"/>
                          </a:rPr>
                          <m:t>𝐳</m:t>
                        </m:r>
                      </m:e>
                      <m:sub>
                        <m:r>
                          <a:rPr lang="en-US" sz="2800" i="1">
                            <a:latin typeface="Cambria Math" panose="02040503050406030204" pitchFamily="18" charset="0"/>
                            <a:ea typeface="Cambria Math" panose="02040503050406030204" pitchFamily="18" charset="0"/>
                            <a:cs typeface="Arial" pitchFamily="34" charset="0"/>
                          </a:rPr>
                          <m:t>𝑢</m:t>
                        </m:r>
                      </m:sub>
                    </m:sSub>
                    <m:r>
                      <a:rPr lang="en-US" sz="2800" b="0" i="1" smtClean="0">
                        <a:latin typeface="Cambria Math" panose="02040503050406030204" pitchFamily="18" charset="0"/>
                        <a:cs typeface="Calibri"/>
                      </a:rPr>
                      <m:t>)</m:t>
                    </m:r>
                  </m:oMath>
                </a14:m>
                <a:r>
                  <a:rPr lang="en-US" sz="2800">
                    <a:latin typeface="Calibri"/>
                    <a:cs typeface="Calibri"/>
                  </a:rPr>
                  <a:t> :</a:t>
                </a:r>
              </a:p>
              <a:p>
                <a:pPr marL="731393" lvl="1"/>
                <a:r>
                  <a:rPr lang="en-US">
                    <a:latin typeface="Calibri"/>
                    <a:cs typeface="Calibri"/>
                  </a:rPr>
                  <a:t>The </a:t>
                </a:r>
                <a:r>
                  <a:rPr lang="en-US" b="1">
                    <a:latin typeface="Calibri"/>
                    <a:cs typeface="Calibri"/>
                  </a:rPr>
                  <a:t>(predicted) probability </a:t>
                </a:r>
                <a:r>
                  <a:rPr lang="en-US">
                    <a:latin typeface="Calibri"/>
                    <a:cs typeface="Calibri"/>
                  </a:rPr>
                  <a:t>of visiting node </a:t>
                </a:r>
                <a14:m>
                  <m:oMath xmlns:m="http://schemas.openxmlformats.org/officeDocument/2006/math">
                    <m:r>
                      <a:rPr lang="en-US" i="1">
                        <a:latin typeface="Cambria Math" panose="02040503050406030204" pitchFamily="18" charset="0"/>
                        <a:cs typeface="Calibri"/>
                      </a:rPr>
                      <m:t>𝑣</m:t>
                    </m:r>
                  </m:oMath>
                </a14:m>
                <a:r>
                  <a:rPr lang="en-US">
                    <a:latin typeface="Calibri"/>
                    <a:cs typeface="Calibri"/>
                  </a:rPr>
                  <a:t> on random walks starting from node </a:t>
                </a:r>
                <a14:m>
                  <m:oMath xmlns:m="http://schemas.openxmlformats.org/officeDocument/2006/math">
                    <m:r>
                      <a:rPr lang="en-US" i="1">
                        <a:latin typeface="Cambria Math" panose="02040503050406030204" pitchFamily="18" charset="0"/>
                        <a:cs typeface="Calibri"/>
                      </a:rPr>
                      <m:t>𝑢</m:t>
                    </m:r>
                    <m:r>
                      <a:rPr lang="en-US" b="0" i="0" smtClean="0">
                        <a:latin typeface="Cambria Math" panose="02040503050406030204" pitchFamily="18" charset="0"/>
                        <a:cs typeface="Calibri"/>
                      </a:rPr>
                      <m:t>.</m:t>
                    </m:r>
                  </m:oMath>
                </a14:m>
                <a:endParaRPr lang="en-US">
                  <a:latin typeface="Calibri"/>
                  <a:cs typeface="Calibri"/>
                </a:endParaRPr>
              </a:p>
              <a:p>
                <a:pPr marL="731393" lvl="1"/>
                <a:endParaRPr lang="en-US">
                  <a:latin typeface="Calibri"/>
                  <a:cs typeface="Calibri"/>
                </a:endParaRPr>
              </a:p>
              <a:p>
                <a:pPr marL="731393" lvl="1"/>
                <a:endParaRPr lang="en-US">
                  <a:latin typeface="Calibri"/>
                  <a:cs typeface="Calibri"/>
                </a:endParaRPr>
              </a:p>
              <a:p>
                <a:pPr marL="438785"/>
                <a:r>
                  <a:rPr lang="en-US" sz="2800" b="1" err="1">
                    <a:solidFill>
                      <a:srgbClr val="0070C0"/>
                    </a:solidFill>
                    <a:latin typeface="Calibri"/>
                    <a:cs typeface="Calibri"/>
                  </a:rPr>
                  <a:t>Softmax</a:t>
                </a:r>
                <a:r>
                  <a:rPr lang="en-US" sz="2800">
                    <a:latin typeface="Calibri"/>
                    <a:cs typeface="Calibri"/>
                  </a:rPr>
                  <a:t> function:</a:t>
                </a:r>
              </a:p>
              <a:p>
                <a:pPr marL="731393" lvl="1"/>
                <a:r>
                  <a:rPr lang="en-US">
                    <a:latin typeface="Calibri"/>
                    <a:cs typeface="Calibri"/>
                  </a:rPr>
                  <a:t>Turns vector of </a:t>
                </a:r>
                <a14:m>
                  <m:oMath xmlns:m="http://schemas.openxmlformats.org/officeDocument/2006/math">
                    <m:r>
                      <a:rPr lang="en-US" i="1" dirty="0" smtClean="0">
                        <a:latin typeface="Cambria Math" panose="02040503050406030204" pitchFamily="18" charset="0"/>
                        <a:cs typeface="Calibri"/>
                      </a:rPr>
                      <m:t>𝐾</m:t>
                    </m:r>
                  </m:oMath>
                </a14:m>
                <a:r>
                  <a:rPr lang="en-US">
                    <a:latin typeface="Calibri"/>
                    <a:cs typeface="Calibri"/>
                  </a:rPr>
                  <a:t> real values (model predictions) into </a:t>
                </a:r>
                <a14:m>
                  <m:oMath xmlns:m="http://schemas.openxmlformats.org/officeDocument/2006/math">
                    <m:r>
                      <a:rPr lang="en-US" i="1" dirty="0">
                        <a:latin typeface="Cambria Math" panose="02040503050406030204" pitchFamily="18" charset="0"/>
                        <a:cs typeface="Calibri"/>
                      </a:rPr>
                      <m:t>𝐾</m:t>
                    </m:r>
                  </m:oMath>
                </a14:m>
                <a:r>
                  <a:rPr lang="en-US">
                    <a:latin typeface="Calibri"/>
                    <a:cs typeface="Calibri"/>
                  </a:rPr>
                  <a:t> probabilities that sum to 1: </a:t>
                </a:r>
                <a14:m>
                  <m:oMath xmlns:m="http://schemas.openxmlformats.org/officeDocument/2006/math">
                    <m:r>
                      <a:rPr lang="en-US" b="0" i="1" smtClean="0">
                        <a:latin typeface="Cambria Math" panose="02040503050406030204" pitchFamily="18" charset="0"/>
                        <a:ea typeface="Cambria Math" panose="02040503050406030204" pitchFamily="18" charset="0"/>
                        <a:cs typeface="Calibri"/>
                      </a:rPr>
                      <m:t>𝑆</m:t>
                    </m:r>
                    <m:r>
                      <a:rPr lang="en-US" i="1">
                        <a:latin typeface="Cambria Math" panose="02040503050406030204" pitchFamily="18" charset="0"/>
                        <a:ea typeface="Cambria Math" panose="02040503050406030204" pitchFamily="18" charset="0"/>
                        <a:cs typeface="Calibri"/>
                      </a:rPr>
                      <m:t>(</m:t>
                    </m:r>
                    <m:r>
                      <a:rPr lang="en-US" b="1" i="1" smtClean="0">
                        <a:latin typeface="Cambria Math" panose="02040503050406030204" pitchFamily="18" charset="0"/>
                        <a:ea typeface="Cambria Math" panose="02040503050406030204" pitchFamily="18" charset="0"/>
                        <a:cs typeface="Calibri"/>
                      </a:rPr>
                      <m:t>𝒛</m:t>
                    </m:r>
                    <m:r>
                      <a:rPr lang="en-US" b="0" i="1" smtClean="0">
                        <a:latin typeface="Cambria Math" panose="02040503050406030204" pitchFamily="18" charset="0"/>
                        <a:ea typeface="Cambria Math" panose="02040503050406030204" pitchFamily="18" charset="0"/>
                        <a:cs typeface="Calibri"/>
                      </a:rPr>
                      <m:t>)[</m:t>
                    </m:r>
                    <m:r>
                      <a:rPr lang="en-US" b="0" i="1" smtClean="0">
                        <a:latin typeface="Cambria Math" panose="02040503050406030204" pitchFamily="18" charset="0"/>
                        <a:ea typeface="Cambria Math" panose="02040503050406030204" pitchFamily="18" charset="0"/>
                        <a:cs typeface="Calibri"/>
                      </a:rPr>
                      <m:t>𝑖</m:t>
                    </m:r>
                    <m:r>
                      <a:rPr lang="en-US" b="0" i="1" smtClean="0">
                        <a:latin typeface="Cambria Math" panose="02040503050406030204" pitchFamily="18" charset="0"/>
                        <a:ea typeface="Cambria Math" panose="02040503050406030204" pitchFamily="18" charset="0"/>
                        <a:cs typeface="Calibri"/>
                      </a:rPr>
                      <m:t>]=</m:t>
                    </m:r>
                    <m:f>
                      <m:fPr>
                        <m:ctrlPr>
                          <a:rPr lang="en-US" i="1">
                            <a:latin typeface="Cambria Math" panose="02040503050406030204" pitchFamily="18" charset="0"/>
                            <a:ea typeface="Cambria Math" panose="02040503050406030204" pitchFamily="18" charset="0"/>
                            <a:cs typeface="Calibri"/>
                          </a:rPr>
                        </m:ctrlPr>
                      </m:fPr>
                      <m:num>
                        <m:sSup>
                          <m:sSupPr>
                            <m:ctrlPr>
                              <a:rPr lang="en-US" i="1">
                                <a:latin typeface="Cambria Math" panose="02040503050406030204" pitchFamily="18" charset="0"/>
                                <a:ea typeface="Cambria Math" panose="02040503050406030204" pitchFamily="18" charset="0"/>
                                <a:cs typeface="Calibri"/>
                              </a:rPr>
                            </m:ctrlPr>
                          </m:sSupPr>
                          <m:e>
                            <m:r>
                              <a:rPr lang="en-US" i="1">
                                <a:latin typeface="Cambria Math" panose="02040503050406030204" pitchFamily="18" charset="0"/>
                                <a:ea typeface="Cambria Math" panose="02040503050406030204" pitchFamily="18" charset="0"/>
                                <a:cs typeface="Calibri"/>
                              </a:rPr>
                              <m:t>𝑒</m:t>
                            </m:r>
                          </m:e>
                          <m:sup>
                            <m:r>
                              <a:rPr lang="en-US" b="1" i="1" smtClean="0">
                                <a:latin typeface="Cambria Math" panose="02040503050406030204" pitchFamily="18" charset="0"/>
                                <a:ea typeface="Cambria Math" panose="02040503050406030204" pitchFamily="18" charset="0"/>
                                <a:cs typeface="Calibri"/>
                              </a:rPr>
                              <m:t>𝒛</m:t>
                            </m:r>
                            <m:r>
                              <a:rPr lang="en-US" b="0" i="1" smtClean="0">
                                <a:latin typeface="Cambria Math" panose="02040503050406030204" pitchFamily="18" charset="0"/>
                                <a:ea typeface="Cambria Math" panose="02040503050406030204" pitchFamily="18" charset="0"/>
                                <a:cs typeface="Calibri"/>
                              </a:rPr>
                              <m:t>[</m:t>
                            </m:r>
                            <m:r>
                              <a:rPr lang="en-US" b="0" i="1" smtClean="0">
                                <a:latin typeface="Cambria Math" panose="02040503050406030204" pitchFamily="18" charset="0"/>
                                <a:ea typeface="Cambria Math" panose="02040503050406030204" pitchFamily="18" charset="0"/>
                                <a:cs typeface="Calibri"/>
                              </a:rPr>
                              <m:t>𝑖</m:t>
                            </m:r>
                            <m:r>
                              <a:rPr lang="en-US" b="0" i="1" smtClean="0">
                                <a:latin typeface="Cambria Math" panose="02040503050406030204" pitchFamily="18" charset="0"/>
                                <a:ea typeface="Cambria Math" panose="02040503050406030204" pitchFamily="18" charset="0"/>
                                <a:cs typeface="Calibri"/>
                              </a:rPr>
                              <m:t>]</m:t>
                            </m:r>
                          </m:sup>
                        </m:sSup>
                      </m:num>
                      <m:den>
                        <m:nary>
                          <m:naryPr>
                            <m:chr m:val="∑"/>
                            <m:ctrlPr>
                              <a:rPr lang="en-US" i="1">
                                <a:latin typeface="Cambria Math" panose="02040503050406030204" pitchFamily="18" charset="0"/>
                                <a:ea typeface="Cambria Math" panose="02040503050406030204" pitchFamily="18" charset="0"/>
                                <a:cs typeface="Calibri"/>
                              </a:rPr>
                            </m:ctrlPr>
                          </m:naryPr>
                          <m:sub>
                            <m:r>
                              <m:rPr>
                                <m:brk m:alnAt="23"/>
                              </m:rPr>
                              <a:rPr lang="en-US" i="1">
                                <a:latin typeface="Cambria Math" panose="02040503050406030204" pitchFamily="18" charset="0"/>
                                <a:ea typeface="Cambria Math" panose="02040503050406030204" pitchFamily="18" charset="0"/>
                                <a:cs typeface="Calibri"/>
                              </a:rPr>
                              <m:t>𝑗</m:t>
                            </m:r>
                            <m:r>
                              <a:rPr lang="en-US" i="1">
                                <a:latin typeface="Cambria Math" panose="02040503050406030204" pitchFamily="18" charset="0"/>
                                <a:ea typeface="Cambria Math" panose="02040503050406030204" pitchFamily="18" charset="0"/>
                                <a:cs typeface="Calibri"/>
                              </a:rPr>
                              <m:t>=1</m:t>
                            </m:r>
                          </m:sub>
                          <m:sup>
                            <m:r>
                              <a:rPr lang="en-US" i="1">
                                <a:latin typeface="Cambria Math" panose="02040503050406030204" pitchFamily="18" charset="0"/>
                                <a:ea typeface="Cambria Math" panose="02040503050406030204" pitchFamily="18" charset="0"/>
                                <a:cs typeface="Calibri"/>
                              </a:rPr>
                              <m:t>𝐾</m:t>
                            </m:r>
                          </m:sup>
                          <m:e>
                            <m:sSup>
                              <m:sSupPr>
                                <m:ctrlPr>
                                  <a:rPr lang="en-US" i="1" smtClean="0">
                                    <a:latin typeface="Cambria Math" panose="02040503050406030204" pitchFamily="18" charset="0"/>
                                    <a:ea typeface="Cambria Math" panose="02040503050406030204" pitchFamily="18" charset="0"/>
                                    <a:cs typeface="Calibri"/>
                                  </a:rPr>
                                </m:ctrlPr>
                              </m:sSupPr>
                              <m:e>
                                <m:r>
                                  <a:rPr lang="en-US" i="1">
                                    <a:latin typeface="Cambria Math" panose="02040503050406030204" pitchFamily="18" charset="0"/>
                                    <a:ea typeface="Cambria Math" panose="02040503050406030204" pitchFamily="18" charset="0"/>
                                    <a:cs typeface="Calibri"/>
                                  </a:rPr>
                                  <m:t>𝑒</m:t>
                                </m:r>
                              </m:e>
                              <m:sup>
                                <m:r>
                                  <a:rPr lang="en-US" b="1" i="1" smtClean="0">
                                    <a:latin typeface="Cambria Math" panose="02040503050406030204" pitchFamily="18" charset="0"/>
                                    <a:ea typeface="Cambria Math" panose="02040503050406030204" pitchFamily="18" charset="0"/>
                                    <a:cs typeface="Calibri"/>
                                  </a:rPr>
                                  <m:t>𝒛</m:t>
                                </m:r>
                                <m:r>
                                  <a:rPr lang="en-US" b="0" i="1" smtClean="0">
                                    <a:latin typeface="Cambria Math" panose="02040503050406030204" pitchFamily="18" charset="0"/>
                                    <a:ea typeface="Cambria Math" panose="02040503050406030204" pitchFamily="18" charset="0"/>
                                    <a:cs typeface="Calibri"/>
                                  </a:rPr>
                                  <m:t>[</m:t>
                                </m:r>
                                <m:r>
                                  <a:rPr lang="en-US" b="0" i="1" smtClean="0">
                                    <a:latin typeface="Cambria Math" panose="02040503050406030204" pitchFamily="18" charset="0"/>
                                    <a:ea typeface="Cambria Math" panose="02040503050406030204" pitchFamily="18" charset="0"/>
                                    <a:cs typeface="Calibri"/>
                                  </a:rPr>
                                  <m:t>𝑗</m:t>
                                </m:r>
                                <m:r>
                                  <a:rPr lang="en-US" b="0" i="1" smtClean="0">
                                    <a:latin typeface="Cambria Math" panose="02040503050406030204" pitchFamily="18" charset="0"/>
                                    <a:ea typeface="Cambria Math" panose="02040503050406030204" pitchFamily="18" charset="0"/>
                                    <a:cs typeface="Calibri"/>
                                  </a:rPr>
                                  <m:t>]</m:t>
                                </m:r>
                              </m:sup>
                            </m:sSup>
                          </m:e>
                        </m:nary>
                      </m:den>
                    </m:f>
                  </m:oMath>
                </a14:m>
                <a:endParaRPr lang="en-US">
                  <a:latin typeface="Calibri"/>
                  <a:cs typeface="Calibri"/>
                </a:endParaRPr>
              </a:p>
              <a:p>
                <a:pPr marL="438785"/>
                <a:r>
                  <a:rPr lang="en-US" sz="2800" b="1">
                    <a:solidFill>
                      <a:srgbClr val="0070C0"/>
                    </a:solidFill>
                    <a:latin typeface="Calibri"/>
                    <a:cs typeface="Calibri"/>
                  </a:rPr>
                  <a:t>Sigmoid</a:t>
                </a:r>
                <a:r>
                  <a:rPr lang="en-US" sz="2800" b="1">
                    <a:latin typeface="Calibri"/>
                    <a:cs typeface="Calibri"/>
                  </a:rPr>
                  <a:t> </a:t>
                </a:r>
                <a:r>
                  <a:rPr lang="en-US" sz="2800">
                    <a:latin typeface="Calibri"/>
                    <a:cs typeface="Calibri"/>
                  </a:rPr>
                  <a:t>function:</a:t>
                </a:r>
              </a:p>
              <a:p>
                <a:pPr marL="731393" lvl="1"/>
                <a:r>
                  <a:rPr lang="en-US" sz="2400">
                    <a:latin typeface="Calibri"/>
                    <a:cs typeface="Calibri"/>
                  </a:rPr>
                  <a:t>S-shaped function that turns real values into the range of (0, 1). Written as </a:t>
                </a:r>
                <a14:m>
                  <m:oMath xmlns:m="http://schemas.openxmlformats.org/officeDocument/2006/math">
                    <m:r>
                      <a:rPr lang="en-US" sz="2400" i="1">
                        <a:latin typeface="Cambria Math" panose="02040503050406030204" pitchFamily="18" charset="0"/>
                        <a:ea typeface="Cambria Math" panose="02040503050406030204" pitchFamily="18" charset="0"/>
                        <a:cs typeface="Calibri"/>
                      </a:rPr>
                      <m:t>𝜎</m:t>
                    </m:r>
                    <m:d>
                      <m:dPr>
                        <m:ctrlPr>
                          <a:rPr lang="en-US" sz="2400" b="0" i="1" smtClean="0">
                            <a:latin typeface="Cambria Math" panose="02040503050406030204" pitchFamily="18" charset="0"/>
                            <a:cs typeface="Calibri"/>
                          </a:rPr>
                        </m:ctrlPr>
                      </m:dPr>
                      <m:e>
                        <m:r>
                          <a:rPr lang="en-US" sz="2400" b="0" i="1" smtClean="0">
                            <a:latin typeface="Cambria Math" panose="02040503050406030204" pitchFamily="18" charset="0"/>
                            <a:cs typeface="Calibri"/>
                          </a:rPr>
                          <m:t>𝑥</m:t>
                        </m:r>
                      </m:e>
                    </m:d>
                    <m:r>
                      <a:rPr lang="en-US" sz="2400" b="0" i="1" smtClean="0">
                        <a:latin typeface="Cambria Math" panose="02040503050406030204" pitchFamily="18" charset="0"/>
                        <a:cs typeface="Calibri"/>
                      </a:rPr>
                      <m:t>=</m:t>
                    </m:r>
                    <m:f>
                      <m:fPr>
                        <m:ctrlPr>
                          <a:rPr lang="en-US" sz="2400" b="0" i="1" smtClean="0">
                            <a:latin typeface="Cambria Math" panose="02040503050406030204" pitchFamily="18" charset="0"/>
                            <a:cs typeface="Calibri"/>
                          </a:rPr>
                        </m:ctrlPr>
                      </m:fPr>
                      <m:num>
                        <m:r>
                          <a:rPr lang="en-US" sz="2400" b="0" i="1" smtClean="0">
                            <a:latin typeface="Cambria Math" panose="02040503050406030204" pitchFamily="18" charset="0"/>
                            <a:cs typeface="Calibri"/>
                          </a:rPr>
                          <m:t>1</m:t>
                        </m:r>
                      </m:num>
                      <m:den>
                        <m:r>
                          <a:rPr lang="en-US" sz="2400" b="0" i="1" smtClean="0">
                            <a:latin typeface="Cambria Math" panose="02040503050406030204" pitchFamily="18" charset="0"/>
                            <a:cs typeface="Calibri"/>
                          </a:rPr>
                          <m:t>1+</m:t>
                        </m:r>
                        <m:sSup>
                          <m:sSupPr>
                            <m:ctrlPr>
                              <a:rPr lang="en-US" sz="2400" b="0" i="1" smtClean="0">
                                <a:latin typeface="Cambria Math" panose="02040503050406030204" pitchFamily="18" charset="0"/>
                                <a:cs typeface="Calibri"/>
                              </a:rPr>
                            </m:ctrlPr>
                          </m:sSupPr>
                          <m:e>
                            <m:r>
                              <a:rPr lang="en-US" sz="2400" b="0" i="1" smtClean="0">
                                <a:latin typeface="Cambria Math" panose="02040503050406030204" pitchFamily="18" charset="0"/>
                                <a:cs typeface="Calibri"/>
                              </a:rPr>
                              <m:t>𝑒</m:t>
                            </m:r>
                          </m:e>
                          <m:sup>
                            <m:r>
                              <a:rPr lang="en-US" sz="2400" b="0" i="1" smtClean="0">
                                <a:latin typeface="Cambria Math" panose="02040503050406030204" pitchFamily="18" charset="0"/>
                                <a:cs typeface="Calibri"/>
                              </a:rPr>
                              <m:t>−</m:t>
                            </m:r>
                            <m:r>
                              <a:rPr lang="en-US" sz="2400" b="0" i="1" smtClean="0">
                                <a:latin typeface="Cambria Math" panose="02040503050406030204" pitchFamily="18" charset="0"/>
                                <a:cs typeface="Calibri"/>
                              </a:rPr>
                              <m:t>𝑥</m:t>
                            </m:r>
                          </m:sup>
                        </m:sSup>
                      </m:den>
                    </m:f>
                  </m:oMath>
                </a14:m>
                <a:r>
                  <a:rPr lang="en-US" sz="2400">
                    <a:latin typeface="Calibri"/>
                    <a:cs typeface="Calibri"/>
                  </a:rPr>
                  <a:t>.</a:t>
                </a:r>
              </a:p>
              <a:p>
                <a:pPr marL="731393" lvl="1"/>
                <a:endParaRPr lang="en-US"/>
              </a:p>
            </p:txBody>
          </p:sp>
        </mc:Choice>
        <mc:Fallback xmlns="">
          <p:sp>
            <p:nvSpPr>
              <p:cNvPr id="3" name="Content Placeholder 2">
                <a:extLst>
                  <a:ext uri="{FF2B5EF4-FFF2-40B4-BE49-F238E27FC236}">
                    <a16:creationId xmlns:a16="http://schemas.microsoft.com/office/drawing/2014/main" id="{FD82D48A-C14E-45DD-BA95-FA6E1068BA11}"/>
                  </a:ext>
                </a:extLst>
              </p:cNvPr>
              <p:cNvSpPr>
                <a:spLocks noGrp="1" noRot="1" noChangeAspect="1" noMove="1" noResize="1" noEditPoints="1" noAdjustHandles="1" noChangeArrowheads="1" noChangeShapeType="1" noTextEdit="1"/>
              </p:cNvSpPr>
              <p:nvPr>
                <p:ph idx="1"/>
              </p:nvPr>
            </p:nvSpPr>
            <p:spPr>
              <a:blipFill>
                <a:blip r:embed="rId2"/>
                <a:stretch>
                  <a:fillRect t="-150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668F9D1-BB4A-477B-9A8B-152B9EFB5417}"/>
              </a:ext>
            </a:extLst>
          </p:cNvPr>
          <p:cNvSpPr>
            <a:spLocks noGrp="1"/>
          </p:cNvSpPr>
          <p:nvPr>
            <p:ph type="dt" sz="half" idx="10"/>
          </p:nvPr>
        </p:nvSpPr>
        <p:spPr/>
        <p:txBody>
          <a:bodyPr/>
          <a:lstStyle/>
          <a:p>
            <a:fld id="{8668109C-DBB1-0C40-BB7C-3AE0A686B461}" type="datetime1">
              <a:rPr lang="en-US" smtClean="0"/>
              <a:t>9/26/24</a:t>
            </a:fld>
            <a:endParaRPr lang="en-US"/>
          </a:p>
        </p:txBody>
      </p:sp>
      <p:sp>
        <p:nvSpPr>
          <p:cNvPr id="5" name="Footer Placeholder 4">
            <a:extLst>
              <a:ext uri="{FF2B5EF4-FFF2-40B4-BE49-F238E27FC236}">
                <a16:creationId xmlns:a16="http://schemas.microsoft.com/office/drawing/2014/main" id="{4697FF3D-6DDA-4861-B0BB-7D12094FA34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4642377-5A6C-4D43-8C49-97C7CACE3849}"/>
              </a:ext>
            </a:extLst>
          </p:cNvPr>
          <p:cNvSpPr>
            <a:spLocks noGrp="1"/>
          </p:cNvSpPr>
          <p:nvPr>
            <p:ph type="sldNum" sz="quarter" idx="12"/>
          </p:nvPr>
        </p:nvSpPr>
        <p:spPr/>
        <p:txBody>
          <a:bodyPr/>
          <a:lstStyle/>
          <a:p>
            <a:fld id="{19B12225-5612-419B-A8D5-4B8EEE4C217E}" type="slidenum">
              <a:rPr lang="en-US" smtClean="0"/>
              <a:pPr/>
              <a:t>24</a:t>
            </a:fld>
            <a:endParaRPr lang="en-US"/>
          </a:p>
        </p:txBody>
      </p:sp>
      <p:sp>
        <p:nvSpPr>
          <p:cNvPr id="7" name="TextBox 6">
            <a:extLst>
              <a:ext uri="{FF2B5EF4-FFF2-40B4-BE49-F238E27FC236}">
                <a16:creationId xmlns:a16="http://schemas.microsoft.com/office/drawing/2014/main" id="{97912870-0834-4F5F-B9D1-3C1D9C5E7E54}"/>
              </a:ext>
            </a:extLst>
          </p:cNvPr>
          <p:cNvSpPr txBox="1"/>
          <p:nvPr/>
        </p:nvSpPr>
        <p:spPr>
          <a:xfrm>
            <a:off x="506185" y="3375126"/>
            <a:ext cx="8366778" cy="492443"/>
          </a:xfrm>
          <a:prstGeom prst="rect">
            <a:avLst/>
          </a:prstGeom>
          <a:noFill/>
        </p:spPr>
        <p:txBody>
          <a:bodyPr wrap="none" rtlCol="0">
            <a:spAutoFit/>
          </a:bodyPr>
          <a:lstStyle/>
          <a:p>
            <a:r>
              <a:rPr lang="en-US" sz="2600">
                <a:solidFill>
                  <a:srgbClr val="C00000"/>
                </a:solidFill>
                <a:latin typeface="Calibri" panose="020F0502020204030204" pitchFamily="34" charset="0"/>
                <a:cs typeface="Calibri" panose="020F0502020204030204" pitchFamily="34" charset="0"/>
              </a:rPr>
              <a:t>Non-linear functions used to produce predicted </a:t>
            </a:r>
            <a:r>
              <a:rPr lang="en-US" sz="2600" b="1">
                <a:solidFill>
                  <a:srgbClr val="C00000"/>
                </a:solidFill>
                <a:latin typeface="Calibri" panose="020F0502020204030204" pitchFamily="34" charset="0"/>
                <a:cs typeface="Calibri" panose="020F0502020204030204" pitchFamily="34" charset="0"/>
              </a:rPr>
              <a:t>probabilities</a:t>
            </a:r>
          </a:p>
        </p:txBody>
      </p:sp>
      <p:sp>
        <p:nvSpPr>
          <p:cNvPr id="8" name="Arrow: Left 7">
            <a:extLst>
              <a:ext uri="{FF2B5EF4-FFF2-40B4-BE49-F238E27FC236}">
                <a16:creationId xmlns:a16="http://schemas.microsoft.com/office/drawing/2014/main" id="{8B603492-06B2-4A5F-8E92-7C6F2A3DBEC2}"/>
              </a:ext>
            </a:extLst>
          </p:cNvPr>
          <p:cNvSpPr/>
          <p:nvPr/>
        </p:nvSpPr>
        <p:spPr>
          <a:xfrm>
            <a:off x="4124049" y="2166390"/>
            <a:ext cx="859877" cy="167368"/>
          </a:xfrm>
          <a:prstGeom prst="lef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7F7B912-46AF-4F2E-B626-0618EE46AC79}"/>
                  </a:ext>
                </a:extLst>
              </p:cNvPr>
              <p:cNvSpPr txBox="1"/>
              <p:nvPr/>
            </p:nvSpPr>
            <p:spPr>
              <a:xfrm>
                <a:off x="5037723" y="2065408"/>
                <a:ext cx="3702873" cy="369332"/>
              </a:xfrm>
              <a:prstGeom prst="rect">
                <a:avLst/>
              </a:prstGeom>
              <a:noFill/>
            </p:spPr>
            <p:txBody>
              <a:bodyPr wrap="none" rtlCol="0">
                <a:spAutoFit/>
              </a:bodyPr>
              <a:lstStyle/>
              <a:p>
                <a:r>
                  <a:rPr lang="en-US">
                    <a:solidFill>
                      <a:srgbClr val="D60093"/>
                    </a:solidFill>
                    <a:latin typeface="Arial" pitchFamily="34" charset="0"/>
                    <a:cs typeface="Arial" pitchFamily="34" charset="0"/>
                  </a:rPr>
                  <a:t>Our model prediction based on </a:t>
                </a:r>
                <a14:m>
                  <m:oMath xmlns:m="http://schemas.openxmlformats.org/officeDocument/2006/math">
                    <m:sSub>
                      <m:sSubPr>
                        <m:ctrlPr>
                          <a:rPr lang="en-US" sz="1800" i="1" smtClean="0">
                            <a:solidFill>
                              <a:srgbClr val="D60093"/>
                            </a:solidFill>
                            <a:latin typeface="Cambria Math" panose="02040503050406030204" pitchFamily="18" charset="0"/>
                            <a:ea typeface="Cambria Math" panose="02040503050406030204" pitchFamily="18" charset="0"/>
                            <a:cs typeface="Arial" pitchFamily="34" charset="0"/>
                          </a:rPr>
                        </m:ctrlPr>
                      </m:sSubPr>
                      <m:e>
                        <m:r>
                          <a:rPr lang="en-US" sz="1800" b="1">
                            <a:solidFill>
                              <a:srgbClr val="D60093"/>
                            </a:solidFill>
                            <a:latin typeface="Cambria Math" panose="02040503050406030204" pitchFamily="18" charset="0"/>
                            <a:ea typeface="Cambria Math" panose="02040503050406030204" pitchFamily="18" charset="0"/>
                            <a:cs typeface="Arial" pitchFamily="34" charset="0"/>
                          </a:rPr>
                          <m:t>𝐳</m:t>
                        </m:r>
                      </m:e>
                      <m:sub>
                        <m:r>
                          <a:rPr lang="en-US" sz="1800" i="1">
                            <a:solidFill>
                              <a:srgbClr val="D60093"/>
                            </a:solidFill>
                            <a:latin typeface="Cambria Math" panose="02040503050406030204" pitchFamily="18" charset="0"/>
                            <a:ea typeface="Cambria Math" panose="02040503050406030204" pitchFamily="18" charset="0"/>
                            <a:cs typeface="Arial" pitchFamily="34" charset="0"/>
                          </a:rPr>
                          <m:t>𝑢</m:t>
                        </m:r>
                      </m:sub>
                    </m:sSub>
                  </m:oMath>
                </a14:m>
                <a:r>
                  <a:rPr lang="en-US">
                    <a:solidFill>
                      <a:srgbClr val="D60093"/>
                    </a:solidFill>
                    <a:latin typeface="Arial" pitchFamily="34" charset="0"/>
                    <a:cs typeface="Arial" pitchFamily="34" charset="0"/>
                  </a:rPr>
                  <a:t> </a:t>
                </a:r>
              </a:p>
            </p:txBody>
          </p:sp>
        </mc:Choice>
        <mc:Fallback xmlns="">
          <p:sp>
            <p:nvSpPr>
              <p:cNvPr id="9" name="TextBox 8">
                <a:extLst>
                  <a:ext uri="{FF2B5EF4-FFF2-40B4-BE49-F238E27FC236}">
                    <a16:creationId xmlns:a16="http://schemas.microsoft.com/office/drawing/2014/main" id="{D7F7B912-46AF-4F2E-B626-0618EE46AC79}"/>
                  </a:ext>
                </a:extLst>
              </p:cNvPr>
              <p:cNvSpPr txBox="1">
                <a:spLocks noRot="1" noChangeAspect="1" noMove="1" noResize="1" noEditPoints="1" noAdjustHandles="1" noChangeArrowheads="1" noChangeShapeType="1" noTextEdit="1"/>
              </p:cNvSpPr>
              <p:nvPr/>
            </p:nvSpPr>
            <p:spPr>
              <a:xfrm>
                <a:off x="5037723" y="2065408"/>
                <a:ext cx="3702873" cy="369332"/>
              </a:xfrm>
              <a:prstGeom prst="rect">
                <a:avLst/>
              </a:prstGeom>
              <a:blipFill>
                <a:blip r:embed="rId3"/>
                <a:stretch>
                  <a:fillRect l="-1316" t="-10000" b="-26667"/>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053C6119-B75D-4BF4-8B06-F00828BE89D3}"/>
              </a:ext>
            </a:extLst>
          </p:cNvPr>
          <p:cNvCxnSpPr/>
          <p:nvPr/>
        </p:nvCxnSpPr>
        <p:spPr>
          <a:xfrm>
            <a:off x="485737" y="3265980"/>
            <a:ext cx="8421461" cy="0"/>
          </a:xfrm>
          <a:prstGeom prst="line">
            <a:avLst/>
          </a:prstGeom>
          <a:ln w="2857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65536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990600" y="1447800"/>
            <a:ext cx="7162800" cy="5105400"/>
            <a:chOff x="1152" y="1344"/>
            <a:chExt cx="3408" cy="2064"/>
          </a:xfrm>
        </p:grpSpPr>
        <p:sp>
          <p:nvSpPr>
            <p:cNvPr id="371715" name="Oval 3"/>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1</a:t>
              </a:r>
            </a:p>
          </p:txBody>
        </p:sp>
        <p:sp>
          <p:nvSpPr>
            <p:cNvPr id="371716" name="Oval 4"/>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a:effectLst/>
          </p:spPr>
          <p:txBody>
            <a:bodyPr wrap="none" anchor="ctr"/>
            <a:lstStyle/>
            <a:p>
              <a:pPr algn="ctr"/>
              <a:r>
                <a:rPr lang="en-US">
                  <a:solidFill>
                    <a:schemeClr val="bg1"/>
                  </a:solidFill>
                </a:rPr>
                <a:t>4</a:t>
              </a:r>
            </a:p>
          </p:txBody>
        </p:sp>
        <p:sp>
          <p:nvSpPr>
            <p:cNvPr id="371717" name="Oval 5"/>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3</a:t>
              </a:r>
            </a:p>
          </p:txBody>
        </p:sp>
        <p:sp>
          <p:nvSpPr>
            <p:cNvPr id="371718" name="Oval 6"/>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2</a:t>
              </a:r>
            </a:p>
          </p:txBody>
        </p:sp>
        <p:sp>
          <p:nvSpPr>
            <p:cNvPr id="371719" name="Oval 7"/>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5</a:t>
              </a:r>
            </a:p>
          </p:txBody>
        </p:sp>
        <p:sp>
          <p:nvSpPr>
            <p:cNvPr id="371720" name="Oval 8"/>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6</a:t>
              </a:r>
            </a:p>
          </p:txBody>
        </p:sp>
        <p:sp>
          <p:nvSpPr>
            <p:cNvPr id="371721" name="Oval 9"/>
            <p:cNvSpPr>
              <a:spLocks noChangeArrowheads="1"/>
            </p:cNvSpPr>
            <p:nvPr/>
          </p:nvSpPr>
          <p:spPr bwMode="auto">
            <a:xfrm>
              <a:off x="2640" y="3168"/>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7</a:t>
              </a:r>
            </a:p>
          </p:txBody>
        </p:sp>
        <p:sp>
          <p:nvSpPr>
            <p:cNvPr id="371722" name="Oval 10"/>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9</a:t>
              </a:r>
            </a:p>
          </p:txBody>
        </p:sp>
        <p:sp>
          <p:nvSpPr>
            <p:cNvPr id="371723" name="Oval 11"/>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10</a:t>
              </a:r>
            </a:p>
          </p:txBody>
        </p:sp>
        <p:sp>
          <p:nvSpPr>
            <p:cNvPr id="371724" name="Oval 12"/>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8</a:t>
              </a:r>
            </a:p>
          </p:txBody>
        </p:sp>
        <p:sp>
          <p:nvSpPr>
            <p:cNvPr id="371725" name="Oval 13"/>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1</a:t>
              </a:r>
              <a:r>
                <a:rPr lang="en-US" altLang="zh-CN">
                  <a:ea typeface="宋体" pitchFamily="27" charset="-122"/>
                </a:rPr>
                <a:t>1</a:t>
              </a:r>
            </a:p>
          </p:txBody>
        </p:sp>
        <p:sp>
          <p:nvSpPr>
            <p:cNvPr id="371726" name="Oval 14"/>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a:effectLst/>
          </p:spPr>
          <p:txBody>
            <a:bodyPr wrap="none" anchor="ctr"/>
            <a:lstStyle/>
            <a:p>
              <a:pPr algn="ctr"/>
              <a:r>
                <a:rPr lang="en-US"/>
                <a:t>1</a:t>
              </a:r>
              <a:r>
                <a:rPr lang="en-US" altLang="zh-CN">
                  <a:ea typeface="宋体" pitchFamily="27" charset="-122"/>
                </a:rPr>
                <a:t>2</a:t>
              </a:r>
            </a:p>
          </p:txBody>
        </p:sp>
        <p:sp>
          <p:nvSpPr>
            <p:cNvPr id="371727" name="Line 15"/>
            <p:cNvSpPr>
              <a:spLocks noChangeShapeType="1"/>
            </p:cNvSpPr>
            <p:nvPr/>
          </p:nvSpPr>
          <p:spPr bwMode="auto">
            <a:xfrm>
              <a:off x="1296" y="2208"/>
              <a:ext cx="240" cy="192"/>
            </a:xfrm>
            <a:prstGeom prst="line">
              <a:avLst/>
            </a:prstGeom>
            <a:noFill/>
            <a:ln w="9525">
              <a:solidFill>
                <a:schemeClr val="tx1"/>
              </a:solidFill>
              <a:round/>
              <a:headEnd/>
              <a:tailEnd/>
            </a:ln>
            <a:effectLst/>
          </p:spPr>
          <p:txBody>
            <a:bodyPr/>
            <a:lstStyle/>
            <a:p>
              <a:endParaRPr lang="en-US"/>
            </a:p>
          </p:txBody>
        </p:sp>
        <p:sp>
          <p:nvSpPr>
            <p:cNvPr id="371728" name="Line 16"/>
            <p:cNvSpPr>
              <a:spLocks noChangeShapeType="1"/>
            </p:cNvSpPr>
            <p:nvPr/>
          </p:nvSpPr>
          <p:spPr bwMode="auto">
            <a:xfrm>
              <a:off x="1440" y="2064"/>
              <a:ext cx="528" cy="144"/>
            </a:xfrm>
            <a:prstGeom prst="line">
              <a:avLst/>
            </a:prstGeom>
            <a:noFill/>
            <a:ln w="9525">
              <a:solidFill>
                <a:schemeClr val="tx1"/>
              </a:solidFill>
              <a:round/>
              <a:headEnd/>
              <a:tailEnd/>
            </a:ln>
            <a:effectLst/>
          </p:spPr>
          <p:txBody>
            <a:bodyPr/>
            <a:lstStyle/>
            <a:p>
              <a:endParaRPr lang="en-US"/>
            </a:p>
          </p:txBody>
        </p:sp>
        <p:sp>
          <p:nvSpPr>
            <p:cNvPr id="371729" name="Line 17"/>
            <p:cNvSpPr>
              <a:spLocks noChangeShapeType="1"/>
            </p:cNvSpPr>
            <p:nvPr/>
          </p:nvSpPr>
          <p:spPr bwMode="auto">
            <a:xfrm flipV="1">
              <a:off x="1344" y="1872"/>
              <a:ext cx="288" cy="96"/>
            </a:xfrm>
            <a:prstGeom prst="line">
              <a:avLst/>
            </a:prstGeom>
            <a:noFill/>
            <a:ln w="9525">
              <a:solidFill>
                <a:schemeClr val="tx1"/>
              </a:solidFill>
              <a:round/>
              <a:headEnd/>
              <a:tailEnd/>
            </a:ln>
            <a:effectLst/>
          </p:spPr>
          <p:txBody>
            <a:bodyPr/>
            <a:lstStyle/>
            <a:p>
              <a:endParaRPr lang="en-US"/>
            </a:p>
          </p:txBody>
        </p:sp>
        <p:sp>
          <p:nvSpPr>
            <p:cNvPr id="371730" name="Line 18"/>
            <p:cNvSpPr>
              <a:spLocks noChangeShapeType="1"/>
            </p:cNvSpPr>
            <p:nvPr/>
          </p:nvSpPr>
          <p:spPr bwMode="auto">
            <a:xfrm>
              <a:off x="1920" y="1872"/>
              <a:ext cx="144" cy="240"/>
            </a:xfrm>
            <a:prstGeom prst="line">
              <a:avLst/>
            </a:prstGeom>
            <a:noFill/>
            <a:ln w="9525">
              <a:solidFill>
                <a:schemeClr val="tx1"/>
              </a:solidFill>
              <a:round/>
              <a:headEnd/>
              <a:tailEnd/>
            </a:ln>
            <a:effectLst/>
          </p:spPr>
          <p:txBody>
            <a:bodyPr/>
            <a:lstStyle/>
            <a:p>
              <a:endParaRPr lang="en-US"/>
            </a:p>
          </p:txBody>
        </p:sp>
        <p:sp>
          <p:nvSpPr>
            <p:cNvPr id="371731" name="Line 19"/>
            <p:cNvSpPr>
              <a:spLocks noChangeShapeType="1"/>
            </p:cNvSpPr>
            <p:nvPr/>
          </p:nvSpPr>
          <p:spPr bwMode="auto">
            <a:xfrm flipV="1">
              <a:off x="1776" y="2352"/>
              <a:ext cx="288" cy="144"/>
            </a:xfrm>
            <a:prstGeom prst="line">
              <a:avLst/>
            </a:prstGeom>
            <a:noFill/>
            <a:ln w="9525">
              <a:solidFill>
                <a:schemeClr val="tx1"/>
              </a:solidFill>
              <a:round/>
              <a:headEnd/>
              <a:tailEnd/>
            </a:ln>
            <a:effectLst/>
          </p:spPr>
          <p:txBody>
            <a:bodyPr/>
            <a:lstStyle/>
            <a:p>
              <a:endParaRPr lang="en-US"/>
            </a:p>
          </p:txBody>
        </p:sp>
        <p:sp>
          <p:nvSpPr>
            <p:cNvPr id="371732" name="Line 20"/>
            <p:cNvSpPr>
              <a:spLocks noChangeShapeType="1"/>
            </p:cNvSpPr>
            <p:nvPr/>
          </p:nvSpPr>
          <p:spPr bwMode="auto">
            <a:xfrm>
              <a:off x="1728" y="2592"/>
              <a:ext cx="480" cy="192"/>
            </a:xfrm>
            <a:prstGeom prst="line">
              <a:avLst/>
            </a:prstGeom>
            <a:noFill/>
            <a:ln w="9525">
              <a:solidFill>
                <a:schemeClr val="tx1"/>
              </a:solidFill>
              <a:round/>
              <a:headEnd/>
              <a:tailEnd/>
            </a:ln>
            <a:effectLst/>
          </p:spPr>
          <p:txBody>
            <a:bodyPr/>
            <a:lstStyle/>
            <a:p>
              <a:endParaRPr lang="en-US"/>
            </a:p>
          </p:txBody>
        </p:sp>
        <p:sp>
          <p:nvSpPr>
            <p:cNvPr id="371733" name="Line 21"/>
            <p:cNvSpPr>
              <a:spLocks noChangeShapeType="1"/>
            </p:cNvSpPr>
            <p:nvPr/>
          </p:nvSpPr>
          <p:spPr bwMode="auto">
            <a:xfrm flipV="1">
              <a:off x="2448" y="2784"/>
              <a:ext cx="336" cy="96"/>
            </a:xfrm>
            <a:prstGeom prst="line">
              <a:avLst/>
            </a:prstGeom>
            <a:noFill/>
            <a:ln w="9525">
              <a:solidFill>
                <a:schemeClr val="tx1"/>
              </a:solidFill>
              <a:round/>
              <a:headEnd/>
              <a:tailEnd/>
            </a:ln>
            <a:effectLst/>
          </p:spPr>
          <p:txBody>
            <a:bodyPr/>
            <a:lstStyle/>
            <a:p>
              <a:endParaRPr lang="en-US"/>
            </a:p>
          </p:txBody>
        </p:sp>
        <p:sp>
          <p:nvSpPr>
            <p:cNvPr id="371734" name="Line 22"/>
            <p:cNvSpPr>
              <a:spLocks noChangeShapeType="1"/>
            </p:cNvSpPr>
            <p:nvPr/>
          </p:nvSpPr>
          <p:spPr bwMode="auto">
            <a:xfrm>
              <a:off x="2400" y="3024"/>
              <a:ext cx="240" cy="192"/>
            </a:xfrm>
            <a:prstGeom prst="line">
              <a:avLst/>
            </a:prstGeom>
            <a:noFill/>
            <a:ln w="9525">
              <a:solidFill>
                <a:schemeClr val="tx1"/>
              </a:solidFill>
              <a:round/>
              <a:headEnd/>
              <a:tailEnd/>
            </a:ln>
            <a:effectLst/>
          </p:spPr>
          <p:txBody>
            <a:bodyPr/>
            <a:lstStyle/>
            <a:p>
              <a:endParaRPr lang="en-US"/>
            </a:p>
          </p:txBody>
        </p:sp>
        <p:sp>
          <p:nvSpPr>
            <p:cNvPr id="371735" name="Line 23"/>
            <p:cNvSpPr>
              <a:spLocks noChangeShapeType="1"/>
            </p:cNvSpPr>
            <p:nvPr/>
          </p:nvSpPr>
          <p:spPr bwMode="auto">
            <a:xfrm flipH="1">
              <a:off x="2832" y="2928"/>
              <a:ext cx="96" cy="240"/>
            </a:xfrm>
            <a:prstGeom prst="line">
              <a:avLst/>
            </a:prstGeom>
            <a:noFill/>
            <a:ln w="9525">
              <a:solidFill>
                <a:schemeClr val="tx1"/>
              </a:solidFill>
              <a:round/>
              <a:headEnd/>
              <a:tailEnd/>
            </a:ln>
            <a:effectLst/>
          </p:spPr>
          <p:txBody>
            <a:bodyPr/>
            <a:lstStyle/>
            <a:p>
              <a:endParaRPr lang="en-US"/>
            </a:p>
          </p:txBody>
        </p:sp>
        <p:sp>
          <p:nvSpPr>
            <p:cNvPr id="371736" name="Line 24"/>
            <p:cNvSpPr>
              <a:spLocks noChangeShapeType="1"/>
            </p:cNvSpPr>
            <p:nvPr/>
          </p:nvSpPr>
          <p:spPr bwMode="auto">
            <a:xfrm>
              <a:off x="3312" y="2112"/>
              <a:ext cx="336" cy="48"/>
            </a:xfrm>
            <a:prstGeom prst="line">
              <a:avLst/>
            </a:prstGeom>
            <a:noFill/>
            <a:ln w="9525">
              <a:solidFill>
                <a:schemeClr val="tx1"/>
              </a:solidFill>
              <a:round/>
              <a:headEnd/>
              <a:tailEnd/>
            </a:ln>
            <a:effectLst/>
          </p:spPr>
          <p:txBody>
            <a:bodyPr/>
            <a:lstStyle/>
            <a:p>
              <a:endParaRPr lang="en-US"/>
            </a:p>
          </p:txBody>
        </p:sp>
        <p:sp>
          <p:nvSpPr>
            <p:cNvPr id="371737" name="Line 25"/>
            <p:cNvSpPr>
              <a:spLocks noChangeShapeType="1"/>
            </p:cNvSpPr>
            <p:nvPr/>
          </p:nvSpPr>
          <p:spPr bwMode="auto">
            <a:xfrm flipV="1">
              <a:off x="3936" y="1872"/>
              <a:ext cx="384" cy="288"/>
            </a:xfrm>
            <a:prstGeom prst="line">
              <a:avLst/>
            </a:prstGeom>
            <a:noFill/>
            <a:ln w="9525">
              <a:solidFill>
                <a:schemeClr val="tx1"/>
              </a:solidFill>
              <a:round/>
              <a:headEnd/>
              <a:tailEnd/>
            </a:ln>
            <a:effectLst/>
          </p:spPr>
          <p:txBody>
            <a:bodyPr/>
            <a:lstStyle/>
            <a:p>
              <a:endParaRPr lang="en-US"/>
            </a:p>
          </p:txBody>
        </p:sp>
        <p:sp>
          <p:nvSpPr>
            <p:cNvPr id="371738" name="Line 26"/>
            <p:cNvSpPr>
              <a:spLocks noChangeShapeType="1"/>
            </p:cNvSpPr>
            <p:nvPr/>
          </p:nvSpPr>
          <p:spPr bwMode="auto">
            <a:xfrm>
              <a:off x="3936" y="1488"/>
              <a:ext cx="384" cy="144"/>
            </a:xfrm>
            <a:prstGeom prst="line">
              <a:avLst/>
            </a:prstGeom>
            <a:noFill/>
            <a:ln w="9525">
              <a:solidFill>
                <a:schemeClr val="tx1"/>
              </a:solidFill>
              <a:round/>
              <a:headEnd/>
              <a:tailEnd/>
            </a:ln>
            <a:effectLst/>
          </p:spPr>
          <p:txBody>
            <a:bodyPr/>
            <a:lstStyle/>
            <a:p>
              <a:endParaRPr lang="en-US"/>
            </a:p>
          </p:txBody>
        </p:sp>
        <p:sp>
          <p:nvSpPr>
            <p:cNvPr id="371739" name="Line 27"/>
            <p:cNvSpPr>
              <a:spLocks noChangeShapeType="1"/>
            </p:cNvSpPr>
            <p:nvPr/>
          </p:nvSpPr>
          <p:spPr bwMode="auto">
            <a:xfrm flipV="1">
              <a:off x="3264" y="1440"/>
              <a:ext cx="384" cy="96"/>
            </a:xfrm>
            <a:prstGeom prst="line">
              <a:avLst/>
            </a:prstGeom>
            <a:noFill/>
            <a:ln w="9525">
              <a:solidFill>
                <a:schemeClr val="tx1"/>
              </a:solidFill>
              <a:round/>
              <a:headEnd/>
              <a:tailEnd/>
            </a:ln>
            <a:effectLst/>
          </p:spPr>
          <p:txBody>
            <a:bodyPr/>
            <a:lstStyle/>
            <a:p>
              <a:endParaRPr lang="en-US"/>
            </a:p>
          </p:txBody>
        </p:sp>
        <p:sp>
          <p:nvSpPr>
            <p:cNvPr id="371740" name="Line 28"/>
            <p:cNvSpPr>
              <a:spLocks noChangeShapeType="1"/>
            </p:cNvSpPr>
            <p:nvPr/>
          </p:nvSpPr>
          <p:spPr bwMode="auto">
            <a:xfrm>
              <a:off x="3120" y="1680"/>
              <a:ext cx="0" cy="240"/>
            </a:xfrm>
            <a:prstGeom prst="line">
              <a:avLst/>
            </a:prstGeom>
            <a:noFill/>
            <a:ln w="9525">
              <a:solidFill>
                <a:schemeClr val="tx1"/>
              </a:solidFill>
              <a:round/>
              <a:headEnd/>
              <a:tailEnd/>
            </a:ln>
            <a:effectLst/>
          </p:spPr>
          <p:txBody>
            <a:bodyPr/>
            <a:lstStyle/>
            <a:p>
              <a:endParaRPr lang="en-US"/>
            </a:p>
          </p:txBody>
        </p:sp>
        <p:sp>
          <p:nvSpPr>
            <p:cNvPr id="371741" name="Line 29"/>
            <p:cNvSpPr>
              <a:spLocks noChangeShapeType="1"/>
            </p:cNvSpPr>
            <p:nvPr/>
          </p:nvSpPr>
          <p:spPr bwMode="auto">
            <a:xfrm>
              <a:off x="3792" y="1584"/>
              <a:ext cx="0" cy="480"/>
            </a:xfrm>
            <a:prstGeom prst="line">
              <a:avLst/>
            </a:prstGeom>
            <a:noFill/>
            <a:ln w="9525">
              <a:solidFill>
                <a:schemeClr val="tx1"/>
              </a:solidFill>
              <a:round/>
              <a:headEnd/>
              <a:tailEnd/>
            </a:ln>
            <a:effectLst/>
          </p:spPr>
          <p:txBody>
            <a:bodyPr/>
            <a:lstStyle/>
            <a:p>
              <a:endParaRPr lang="en-US"/>
            </a:p>
          </p:txBody>
        </p:sp>
        <p:sp>
          <p:nvSpPr>
            <p:cNvPr id="371742" name="Line 30"/>
            <p:cNvSpPr>
              <a:spLocks noChangeShapeType="1"/>
            </p:cNvSpPr>
            <p:nvPr/>
          </p:nvSpPr>
          <p:spPr bwMode="auto">
            <a:xfrm>
              <a:off x="1920" y="1824"/>
              <a:ext cx="1104" cy="144"/>
            </a:xfrm>
            <a:prstGeom prst="line">
              <a:avLst/>
            </a:prstGeom>
            <a:noFill/>
            <a:ln w="9525">
              <a:solidFill>
                <a:schemeClr val="tx1"/>
              </a:solidFill>
              <a:round/>
              <a:headEnd/>
              <a:tailEnd/>
            </a:ln>
            <a:effectLst/>
          </p:spPr>
          <p:txBody>
            <a:bodyPr/>
            <a:lstStyle/>
            <a:p>
              <a:endParaRPr lang="en-US"/>
            </a:p>
          </p:txBody>
        </p:sp>
        <p:sp>
          <p:nvSpPr>
            <p:cNvPr id="371743" name="Line 31"/>
            <p:cNvSpPr>
              <a:spLocks noChangeShapeType="1"/>
            </p:cNvSpPr>
            <p:nvPr/>
          </p:nvSpPr>
          <p:spPr bwMode="auto">
            <a:xfrm flipV="1">
              <a:off x="2304" y="2160"/>
              <a:ext cx="768" cy="624"/>
            </a:xfrm>
            <a:prstGeom prst="line">
              <a:avLst/>
            </a:prstGeom>
            <a:noFill/>
            <a:ln w="9525">
              <a:solidFill>
                <a:schemeClr val="tx1"/>
              </a:solidFill>
              <a:round/>
              <a:headEnd/>
              <a:tailEnd/>
            </a:ln>
            <a:effectLst/>
          </p:spPr>
          <p:txBody>
            <a:bodyPr/>
            <a:lstStyle/>
            <a:p>
              <a:endParaRPr lang="en-US"/>
            </a:p>
          </p:txBody>
        </p:sp>
      </p:grpSp>
      <p:sp>
        <p:nvSpPr>
          <p:cNvPr id="371744" name="Rectangle 32"/>
          <p:cNvSpPr>
            <a:spLocks noGrp="1" noChangeArrowheads="1"/>
          </p:cNvSpPr>
          <p:nvPr>
            <p:ph type="title"/>
          </p:nvPr>
        </p:nvSpPr>
        <p:spPr/>
        <p:txBody>
          <a:bodyPr/>
          <a:lstStyle/>
          <a:p>
            <a:r>
              <a:rPr lang="en-US"/>
              <a:t>Random Walk</a:t>
            </a:r>
          </a:p>
        </p:txBody>
      </p:sp>
      <p:sp>
        <p:nvSpPr>
          <p:cNvPr id="371745" name="AutoShape 33"/>
          <p:cNvSpPr>
            <a:spLocks noChangeArrowheads="1"/>
          </p:cNvSpPr>
          <p:nvPr/>
        </p:nvSpPr>
        <p:spPr bwMode="auto">
          <a:xfrm>
            <a:off x="1765479" y="4114800"/>
            <a:ext cx="457200" cy="457200"/>
          </a:xfrm>
          <a:prstGeom prst="smileyFace">
            <a:avLst>
              <a:gd name="adj" fmla="val 465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a:p>
        </p:txBody>
      </p:sp>
      <p:sp>
        <p:nvSpPr>
          <p:cNvPr id="371746" name="AutoShape 34"/>
          <p:cNvSpPr>
            <a:spLocks noChangeArrowheads="1"/>
          </p:cNvSpPr>
          <p:nvPr/>
        </p:nvSpPr>
        <p:spPr bwMode="auto">
          <a:xfrm>
            <a:off x="1765479" y="4114800"/>
            <a:ext cx="457200" cy="457200"/>
          </a:xfrm>
          <a:prstGeom prst="smileyFace">
            <a:avLst>
              <a:gd name="adj" fmla="val 465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a:p>
        </p:txBody>
      </p:sp>
      <p:sp>
        <p:nvSpPr>
          <p:cNvPr id="371747" name="AutoShape 35"/>
          <p:cNvSpPr>
            <a:spLocks noChangeArrowheads="1"/>
          </p:cNvSpPr>
          <p:nvPr/>
        </p:nvSpPr>
        <p:spPr bwMode="auto">
          <a:xfrm>
            <a:off x="1765479" y="4114800"/>
            <a:ext cx="457200" cy="457200"/>
          </a:xfrm>
          <a:prstGeom prst="smileyFace">
            <a:avLst>
              <a:gd name="adj" fmla="val 465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a:p>
        </p:txBody>
      </p:sp>
      <p:sp>
        <p:nvSpPr>
          <p:cNvPr id="371748" name="AutoShape 36"/>
          <p:cNvSpPr>
            <a:spLocks noChangeArrowheads="1"/>
          </p:cNvSpPr>
          <p:nvPr/>
        </p:nvSpPr>
        <p:spPr bwMode="auto">
          <a:xfrm>
            <a:off x="1765479" y="4114800"/>
            <a:ext cx="457200" cy="457200"/>
          </a:xfrm>
          <a:prstGeom prst="smileyFace">
            <a:avLst>
              <a:gd name="adj" fmla="val 465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a:p>
        </p:txBody>
      </p:sp>
      <p:sp>
        <p:nvSpPr>
          <p:cNvPr id="371749" name="AutoShape 37"/>
          <p:cNvSpPr>
            <a:spLocks noChangeArrowheads="1"/>
          </p:cNvSpPr>
          <p:nvPr/>
        </p:nvSpPr>
        <p:spPr bwMode="auto">
          <a:xfrm>
            <a:off x="1765479" y="4114800"/>
            <a:ext cx="457200" cy="457200"/>
          </a:xfrm>
          <a:prstGeom prst="smileyFace">
            <a:avLst>
              <a:gd name="adj" fmla="val 465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a:p>
        </p:txBody>
      </p:sp>
      <p:sp>
        <p:nvSpPr>
          <p:cNvPr id="371750" name="AutoShape 38"/>
          <p:cNvSpPr>
            <a:spLocks noChangeArrowheads="1"/>
          </p:cNvSpPr>
          <p:nvPr/>
        </p:nvSpPr>
        <p:spPr bwMode="auto">
          <a:xfrm>
            <a:off x="1765479" y="4114800"/>
            <a:ext cx="457200" cy="457200"/>
          </a:xfrm>
          <a:prstGeom prst="smileyFace">
            <a:avLst>
              <a:gd name="adj" fmla="val 465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a:p>
        </p:txBody>
      </p:sp>
      <p:sp>
        <p:nvSpPr>
          <p:cNvPr id="371751" name="AutoShape 39"/>
          <p:cNvSpPr>
            <a:spLocks noChangeArrowheads="1"/>
          </p:cNvSpPr>
          <p:nvPr/>
        </p:nvSpPr>
        <p:spPr bwMode="auto">
          <a:xfrm>
            <a:off x="1765479" y="4114800"/>
            <a:ext cx="457200" cy="457200"/>
          </a:xfrm>
          <a:prstGeom prst="smileyFace">
            <a:avLst>
              <a:gd name="adj" fmla="val 465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a:p>
        </p:txBody>
      </p:sp>
      <p:sp>
        <p:nvSpPr>
          <p:cNvPr id="3" name="Date Placeholder 2"/>
          <p:cNvSpPr>
            <a:spLocks noGrp="1"/>
          </p:cNvSpPr>
          <p:nvPr>
            <p:ph type="dt" sz="half" idx="10"/>
          </p:nvPr>
        </p:nvSpPr>
        <p:spPr/>
        <p:txBody>
          <a:bodyPr/>
          <a:lstStyle/>
          <a:p>
            <a:fld id="{410B95A0-BC03-5348-83D1-A4825C3A76E7}" type="datetime1">
              <a:rPr lang="en-US" smtClean="0"/>
              <a:t>9/26/24</a:t>
            </a:fld>
            <a:endParaRPr lang="en-US"/>
          </a:p>
        </p:txBody>
      </p:sp>
      <p:sp>
        <p:nvSpPr>
          <p:cNvPr id="4" name="Footer Placeholder 3"/>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25</a:t>
            </a:fld>
            <a:endParaRPr lang="en-US"/>
          </a:p>
        </p:txBody>
      </p:sp>
      <p:sp>
        <p:nvSpPr>
          <p:cNvPr id="7" name="TextBox 6">
            <a:extLst>
              <a:ext uri="{FF2B5EF4-FFF2-40B4-BE49-F238E27FC236}">
                <a16:creationId xmlns:a16="http://schemas.microsoft.com/office/drawing/2014/main" id="{B4107529-5E80-7743-B56B-B5F016C6F438}"/>
              </a:ext>
            </a:extLst>
          </p:cNvPr>
          <p:cNvSpPr txBox="1"/>
          <p:nvPr/>
        </p:nvSpPr>
        <p:spPr>
          <a:xfrm>
            <a:off x="5631287" y="3803195"/>
            <a:ext cx="3377946" cy="3170099"/>
          </a:xfrm>
          <a:prstGeom prst="rect">
            <a:avLst/>
          </a:prstGeom>
          <a:noFill/>
        </p:spPr>
        <p:txBody>
          <a:bodyPr wrap="square" lIns="91440" tIns="45720" rIns="91440" bIns="45720" rtlCol="0" anchor="t">
            <a:spAutoFit/>
          </a:bodyPr>
          <a:lstStyle/>
          <a:p>
            <a:r>
              <a:rPr lang="en-US" sz="2000">
                <a:latin typeface="Calibri"/>
                <a:cs typeface="Calibri"/>
              </a:rPr>
              <a:t>Given a </a:t>
            </a:r>
            <a:r>
              <a:rPr lang="en-US" sz="2000" i="1">
                <a:latin typeface="Calibri"/>
                <a:cs typeface="Calibri"/>
              </a:rPr>
              <a:t>graph</a:t>
            </a:r>
            <a:r>
              <a:rPr lang="en-US" sz="2000">
                <a:latin typeface="Calibri"/>
                <a:cs typeface="Calibri"/>
              </a:rPr>
              <a:t> and a </a:t>
            </a:r>
            <a:r>
              <a:rPr lang="en-US" sz="2000" i="1">
                <a:latin typeface="Calibri"/>
                <a:cs typeface="Calibri"/>
              </a:rPr>
              <a:t>starting point</a:t>
            </a:r>
            <a:r>
              <a:rPr lang="en-US" sz="2000">
                <a:latin typeface="Calibri"/>
                <a:cs typeface="Calibri"/>
              </a:rPr>
              <a:t>, we </a:t>
            </a:r>
            <a:r>
              <a:rPr lang="en-US" sz="2000" b="1">
                <a:latin typeface="Calibri"/>
                <a:cs typeface="Calibri"/>
              </a:rPr>
              <a:t>select a neighbor</a:t>
            </a:r>
            <a:r>
              <a:rPr lang="en-US" sz="2000">
                <a:latin typeface="Calibri"/>
                <a:cs typeface="Calibri"/>
              </a:rPr>
              <a:t> of it at </a:t>
            </a:r>
            <a:r>
              <a:rPr lang="en-US" sz="2000" b="1">
                <a:latin typeface="Calibri"/>
                <a:cs typeface="Calibri"/>
              </a:rPr>
              <a:t>random</a:t>
            </a:r>
            <a:r>
              <a:rPr lang="en-US" sz="2000">
                <a:latin typeface="Calibri"/>
                <a:cs typeface="Calibri"/>
              </a:rPr>
              <a:t>, and move to this neighbor; then we select a neighbor of this point at random, and move to it, etc. </a:t>
            </a:r>
            <a:r>
              <a:rPr lang="en-US" sz="2000">
                <a:solidFill>
                  <a:srgbClr val="C00000"/>
                </a:solidFill>
                <a:latin typeface="Calibri"/>
                <a:cs typeface="Calibri"/>
              </a:rPr>
              <a:t>The (random) sequence of points visited this way is a </a:t>
            </a:r>
            <a:r>
              <a:rPr lang="en-US" sz="2000" b="1">
                <a:solidFill>
                  <a:srgbClr val="C00000"/>
                </a:solidFill>
                <a:latin typeface="Calibri"/>
                <a:cs typeface="Calibri"/>
              </a:rPr>
              <a:t>random walk on the graph</a:t>
            </a:r>
            <a:r>
              <a:rPr lang="en-US" sz="2000">
                <a:solidFill>
                  <a:srgbClr val="C00000"/>
                </a:solidFill>
                <a:latin typeface="Calibri"/>
                <a:cs typeface="Calibri"/>
              </a:rPr>
              <a:t>. </a:t>
            </a:r>
          </a:p>
          <a:p>
            <a:endParaRPr lang="en-US" sz="2000">
              <a:latin typeface="Calibri"/>
              <a:cs typeface="Arial" pitchFamily="34" charset="0"/>
            </a:endParaRPr>
          </a:p>
        </p:txBody>
      </p:sp>
      <p:cxnSp>
        <p:nvCxnSpPr>
          <p:cNvPr id="6" name="Straight Arrow Connector 5">
            <a:extLst>
              <a:ext uri="{FF2B5EF4-FFF2-40B4-BE49-F238E27FC236}">
                <a16:creationId xmlns:a16="http://schemas.microsoft.com/office/drawing/2014/main" id="{0BA835F7-06B8-431C-8790-7932F3CE651B}"/>
              </a:ext>
            </a:extLst>
          </p:cNvPr>
          <p:cNvCxnSpPr/>
          <p:nvPr/>
        </p:nvCxnSpPr>
        <p:spPr>
          <a:xfrm>
            <a:off x="2431279" y="4441677"/>
            <a:ext cx="799032" cy="401653"/>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8526A9D3-0CF8-41EE-A350-16BD60E35F9D}"/>
              </a:ext>
            </a:extLst>
          </p:cNvPr>
          <p:cNvCxnSpPr>
            <a:cxnSpLocks/>
          </p:cNvCxnSpPr>
          <p:nvPr/>
        </p:nvCxnSpPr>
        <p:spPr>
          <a:xfrm flipV="1">
            <a:off x="3431136" y="3505913"/>
            <a:ext cx="1320325" cy="1239139"/>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55F64CE0-88F9-4FCC-B6DC-30234FD0BFB1}"/>
              </a:ext>
            </a:extLst>
          </p:cNvPr>
          <p:cNvCxnSpPr>
            <a:cxnSpLocks/>
          </p:cNvCxnSpPr>
          <p:nvPr/>
        </p:nvCxnSpPr>
        <p:spPr>
          <a:xfrm flipH="1" flipV="1">
            <a:off x="4960834" y="2313774"/>
            <a:ext cx="4272" cy="499929"/>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E23256AF-FDA0-4DF5-9E31-AFCD02492F63}"/>
              </a:ext>
            </a:extLst>
          </p:cNvPr>
          <p:cNvCxnSpPr>
            <a:cxnSpLocks/>
          </p:cNvCxnSpPr>
          <p:nvPr/>
        </p:nvCxnSpPr>
        <p:spPr>
          <a:xfrm>
            <a:off x="5255662" y="2373594"/>
            <a:ext cx="4273" cy="444381"/>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33931219-9E9C-4749-8F05-F495FEC59B8C}"/>
              </a:ext>
            </a:extLst>
          </p:cNvPr>
          <p:cNvCxnSpPr>
            <a:cxnSpLocks/>
          </p:cNvCxnSpPr>
          <p:nvPr/>
        </p:nvCxnSpPr>
        <p:spPr>
          <a:xfrm>
            <a:off x="5635949" y="3206808"/>
            <a:ext cx="576841" cy="123914"/>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3F388A50-3AF5-4027-80A1-BFF0635480D2}"/>
              </a:ext>
            </a:extLst>
          </p:cNvPr>
          <p:cNvSpPr txBox="1"/>
          <p:nvPr/>
        </p:nvSpPr>
        <p:spPr>
          <a:xfrm>
            <a:off x="2535697" y="4236310"/>
            <a:ext cx="877163"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b="1">
                <a:latin typeface="Arial"/>
                <a:cs typeface="Arial"/>
              </a:rPr>
              <a:t>Step 1</a:t>
            </a:r>
            <a:endParaRPr lang="en-US" b="1">
              <a:latin typeface="Arial" pitchFamily="34" charset="0"/>
              <a:cs typeface="Arial" pitchFamily="34" charset="0"/>
            </a:endParaRPr>
          </a:p>
        </p:txBody>
      </p:sp>
      <p:sp>
        <p:nvSpPr>
          <p:cNvPr id="50" name="TextBox 49">
            <a:extLst>
              <a:ext uri="{FF2B5EF4-FFF2-40B4-BE49-F238E27FC236}">
                <a16:creationId xmlns:a16="http://schemas.microsoft.com/office/drawing/2014/main" id="{351A8404-375C-4843-B8A6-509DA31902FF}"/>
              </a:ext>
            </a:extLst>
          </p:cNvPr>
          <p:cNvSpPr txBox="1"/>
          <p:nvPr/>
        </p:nvSpPr>
        <p:spPr>
          <a:xfrm>
            <a:off x="4172216" y="4125214"/>
            <a:ext cx="877163"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b="1">
                <a:latin typeface="Arial"/>
                <a:cs typeface="Arial"/>
              </a:rPr>
              <a:t>Step 2</a:t>
            </a:r>
            <a:endParaRPr lang="en-US" b="1">
              <a:latin typeface="Arial" pitchFamily="34" charset="0"/>
              <a:cs typeface="Arial" pitchFamily="34" charset="0"/>
            </a:endParaRPr>
          </a:p>
        </p:txBody>
      </p:sp>
      <p:sp>
        <p:nvSpPr>
          <p:cNvPr id="51" name="TextBox 50">
            <a:extLst>
              <a:ext uri="{FF2B5EF4-FFF2-40B4-BE49-F238E27FC236}">
                <a16:creationId xmlns:a16="http://schemas.microsoft.com/office/drawing/2014/main" id="{73E4200D-6312-45B5-8928-2A7497F8EF9C}"/>
              </a:ext>
            </a:extLst>
          </p:cNvPr>
          <p:cNvSpPr txBox="1"/>
          <p:nvPr/>
        </p:nvSpPr>
        <p:spPr>
          <a:xfrm>
            <a:off x="4061120" y="2441692"/>
            <a:ext cx="877163"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b="1">
                <a:latin typeface="Arial"/>
                <a:cs typeface="Arial"/>
              </a:rPr>
              <a:t>Step 3</a:t>
            </a:r>
            <a:endParaRPr lang="en-US" b="1">
              <a:latin typeface="Arial" pitchFamily="34" charset="0"/>
              <a:cs typeface="Arial" pitchFamily="34" charset="0"/>
            </a:endParaRPr>
          </a:p>
        </p:txBody>
      </p:sp>
      <p:sp>
        <p:nvSpPr>
          <p:cNvPr id="52" name="TextBox 51">
            <a:extLst>
              <a:ext uri="{FF2B5EF4-FFF2-40B4-BE49-F238E27FC236}">
                <a16:creationId xmlns:a16="http://schemas.microsoft.com/office/drawing/2014/main" id="{6EC0F50A-064C-4BA8-BEC5-F691D52F80A9}"/>
              </a:ext>
            </a:extLst>
          </p:cNvPr>
          <p:cNvSpPr txBox="1"/>
          <p:nvPr/>
        </p:nvSpPr>
        <p:spPr>
          <a:xfrm>
            <a:off x="5283169" y="2441692"/>
            <a:ext cx="877163"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b="1">
                <a:latin typeface="Arial"/>
                <a:cs typeface="Arial"/>
              </a:rPr>
              <a:t>Step 4</a:t>
            </a:r>
            <a:endParaRPr lang="en-US" b="1">
              <a:latin typeface="Arial" pitchFamily="34" charset="0"/>
              <a:cs typeface="Arial" pitchFamily="34" charset="0"/>
            </a:endParaRPr>
          </a:p>
        </p:txBody>
      </p:sp>
      <p:sp>
        <p:nvSpPr>
          <p:cNvPr id="53" name="TextBox 52">
            <a:extLst>
              <a:ext uri="{FF2B5EF4-FFF2-40B4-BE49-F238E27FC236}">
                <a16:creationId xmlns:a16="http://schemas.microsoft.com/office/drawing/2014/main" id="{2034C4D3-934C-4D59-9709-C581014252A3}"/>
              </a:ext>
            </a:extLst>
          </p:cNvPr>
          <p:cNvSpPr txBox="1"/>
          <p:nvPr/>
        </p:nvSpPr>
        <p:spPr>
          <a:xfrm>
            <a:off x="5723277" y="2898891"/>
            <a:ext cx="877163"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b="1">
                <a:latin typeface="Arial"/>
                <a:cs typeface="Arial"/>
              </a:rPr>
              <a:t>Step 5</a:t>
            </a:r>
            <a:endParaRPr lang="en-US" b="1">
              <a:latin typeface="Arial" pitchFamily="34" charset="0"/>
              <a:cs typeface="Arial" pitchFamily="34" charset="0"/>
            </a:endParaRPr>
          </a:p>
        </p:txBody>
      </p:sp>
    </p:spTree>
    <p:extLst>
      <p:ext uri="{BB962C8B-B14F-4D97-AF65-F5344CB8AC3E}">
        <p14:creationId xmlns:p14="http://schemas.microsoft.com/office/powerpoint/2010/main" val="421138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71745"/>
                                        </p:tgtEl>
                                        <p:attrNameLst>
                                          <p:attrName>style.visibility</p:attrName>
                                        </p:attrNameLst>
                                      </p:cBhvr>
                                      <p:to>
                                        <p:strVal val="visible"/>
                                      </p:to>
                                    </p:set>
                                    <p:animEffect transition="in" filter="diamond(in)">
                                      <p:cBhvr>
                                        <p:cTn id="7" dur="500"/>
                                        <p:tgtEl>
                                          <p:spTgt spid="371745"/>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0.01337 0.00486 C 0.06042 -0.02407 0.10764 -0.05301 0.11129 -0.09398 C 0.11493 -0.13495 -0.00416 -0.22731 0.03542 -0.24051 C 0.075 -0.2537 0.29896 -0.15648 0.34931 -0.17384 C 0.39966 -0.1912 0.33924 -0.31597 0.33733 -0.34444 " pathEditMode="relative" rAng="0" ptsTypes="aaaaA">
                                      <p:cBhvr>
                                        <p:cTn id="11" dur="1000" fill="hold"/>
                                        <p:tgtEl>
                                          <p:spTgt spid="371745"/>
                                        </p:tgtEl>
                                        <p:attrNameLst>
                                          <p:attrName>ppt_x</p:attrName>
                                          <p:attrName>ppt_y</p:attrName>
                                        </p:attrNameLst>
                                      </p:cBhvr>
                                      <p:rCtr x="18400" y="-17500"/>
                                    </p:animMotion>
                                  </p:childTnLst>
                                </p:cTn>
                              </p:par>
                            </p:childTnLst>
                          </p:cTn>
                        </p:par>
                        <p:par>
                          <p:cTn id="12" fill="hold">
                            <p:stCondLst>
                              <p:cond delay="1000"/>
                            </p:stCondLst>
                            <p:childTnLst>
                              <p:par>
                                <p:cTn id="13" presetID="35" presetClass="emph" presetSubtype="0" repeatCount="2000" fill="hold" grpId="2" nodeType="afterEffect">
                                  <p:stCondLst>
                                    <p:cond delay="0"/>
                                  </p:stCondLst>
                                  <p:childTnLst>
                                    <p:anim calcmode="discrete" valueType="str">
                                      <p:cBhvr>
                                        <p:cTn id="14" dur="500" fill="hold"/>
                                        <p:tgtEl>
                                          <p:spTgt spid="371745"/>
                                        </p:tgtEl>
                                        <p:attrNameLst>
                                          <p:attrName>style.visibility</p:attrName>
                                        </p:attrNameLst>
                                      </p:cBhvr>
                                      <p:tavLst>
                                        <p:tav tm="0">
                                          <p:val>
                                            <p:strVal val="hidden"/>
                                          </p:val>
                                        </p:tav>
                                        <p:tav tm="50000">
                                          <p:val>
                                            <p:strVal val="visible"/>
                                          </p:val>
                                        </p:tav>
                                      </p:tavLst>
                                    </p:anim>
                                  </p:childTnLst>
                                </p:cTn>
                              </p:par>
                            </p:childTnLst>
                          </p:cTn>
                        </p:par>
                        <p:par>
                          <p:cTn id="15" fill="hold">
                            <p:stCondLst>
                              <p:cond delay="2000"/>
                            </p:stCondLst>
                            <p:childTnLst>
                              <p:par>
                                <p:cTn id="16" presetID="0" presetClass="path" presetSubtype="0" accel="50000" decel="50000" fill="hold" grpId="3" nodeType="afterEffect">
                                  <p:stCondLst>
                                    <p:cond delay="0"/>
                                  </p:stCondLst>
                                  <p:childTnLst>
                                    <p:animMotion origin="layout" path="M 0.33733 -0.34444 L -0.00433 -2.22222E-6 " pathEditMode="relative" ptsTypes="AA">
                                      <p:cBhvr>
                                        <p:cTn id="17" dur="500" fill="hold"/>
                                        <p:tgtEl>
                                          <p:spTgt spid="371745"/>
                                        </p:tgtEl>
                                        <p:attrNameLst>
                                          <p:attrName>ppt_x</p:attrName>
                                          <p:attrName>ppt_y</p:attrName>
                                        </p:attrNameLst>
                                      </p:cBhvr>
                                    </p:animMotion>
                                  </p:childTnLst>
                                </p:cTn>
                              </p:par>
                            </p:childTnLst>
                          </p:cTn>
                        </p:par>
                        <p:par>
                          <p:cTn id="18" fill="hold">
                            <p:stCondLst>
                              <p:cond delay="2500"/>
                            </p:stCondLst>
                            <p:childTnLst>
                              <p:par>
                                <p:cTn id="19" presetID="8" presetClass="entr" presetSubtype="16" fill="hold" grpId="0" nodeType="afterEffect">
                                  <p:stCondLst>
                                    <p:cond delay="0"/>
                                  </p:stCondLst>
                                  <p:childTnLst>
                                    <p:set>
                                      <p:cBhvr>
                                        <p:cTn id="20" dur="1" fill="hold">
                                          <p:stCondLst>
                                            <p:cond delay="0"/>
                                          </p:stCondLst>
                                        </p:cTn>
                                        <p:tgtEl>
                                          <p:spTgt spid="371746"/>
                                        </p:tgtEl>
                                        <p:attrNameLst>
                                          <p:attrName>style.visibility</p:attrName>
                                        </p:attrNameLst>
                                      </p:cBhvr>
                                      <p:to>
                                        <p:strVal val="visible"/>
                                      </p:to>
                                    </p:set>
                                    <p:animEffect transition="in" filter="diamond(in)">
                                      <p:cBhvr>
                                        <p:cTn id="21" dur="100"/>
                                        <p:tgtEl>
                                          <p:spTgt spid="371746"/>
                                        </p:tgtEl>
                                      </p:cBhvr>
                                    </p:animEffect>
                                  </p:childTnLst>
                                </p:cTn>
                              </p:par>
                              <p:par>
                                <p:cTn id="22" presetID="10" presetClass="exit" presetSubtype="0" fill="hold" grpId="4" nodeType="withEffect">
                                  <p:stCondLst>
                                    <p:cond delay="0"/>
                                  </p:stCondLst>
                                  <p:childTnLst>
                                    <p:animEffect transition="out" filter="fade">
                                      <p:cBhvr>
                                        <p:cTn id="23" dur="500"/>
                                        <p:tgtEl>
                                          <p:spTgt spid="371745"/>
                                        </p:tgtEl>
                                      </p:cBhvr>
                                    </p:animEffect>
                                    <p:set>
                                      <p:cBhvr>
                                        <p:cTn id="24" dur="1" fill="hold">
                                          <p:stCondLst>
                                            <p:cond delay="499"/>
                                          </p:stCondLst>
                                        </p:cTn>
                                        <p:tgtEl>
                                          <p:spTgt spid="371745"/>
                                        </p:tgtEl>
                                        <p:attrNameLst>
                                          <p:attrName>style.visibility</p:attrName>
                                        </p:attrNameLst>
                                      </p:cBhvr>
                                      <p:to>
                                        <p:strVal val="hidden"/>
                                      </p:to>
                                    </p:set>
                                  </p:childTnLst>
                                </p:cTn>
                              </p:par>
                            </p:childTnLst>
                          </p:cTn>
                        </p:par>
                        <p:par>
                          <p:cTn id="25" fill="hold">
                            <p:stCondLst>
                              <p:cond delay="3000"/>
                            </p:stCondLst>
                            <p:childTnLst>
                              <p:par>
                                <p:cTn id="26" presetID="0" presetClass="path" presetSubtype="0" accel="50000" decel="50000" fill="hold" grpId="1" nodeType="afterEffect">
                                  <p:stCondLst>
                                    <p:cond delay="0"/>
                                  </p:stCondLst>
                                  <p:childTnLst>
                                    <p:animMotion origin="layout" path="M 0.01337 0.00486 C 0.03733 0.02709 0.1099 0.1213 0.15712 0.13773 C 0.20434 0.15417 0.29861 0.10347 0.29723 0.10301 C 0.29584 0.10255 0.14045 0.18148 0.14914 0.13519 C 0.15782 0.08889 0.30747 -0.10972 0.34914 -0.1743 " pathEditMode="relative" rAng="0" ptsTypes="aaaaa">
                                      <p:cBhvr>
                                        <p:cTn id="27" dur="1000" fill="hold"/>
                                        <p:tgtEl>
                                          <p:spTgt spid="371746"/>
                                        </p:tgtEl>
                                        <p:attrNameLst>
                                          <p:attrName>ppt_x</p:attrName>
                                          <p:attrName>ppt_y</p:attrName>
                                        </p:attrNameLst>
                                      </p:cBhvr>
                                      <p:rCtr x="16800" y="-100"/>
                                    </p:animMotion>
                                  </p:childTnLst>
                                </p:cTn>
                              </p:par>
                            </p:childTnLst>
                          </p:cTn>
                        </p:par>
                        <p:par>
                          <p:cTn id="28" fill="hold">
                            <p:stCondLst>
                              <p:cond delay="4000"/>
                            </p:stCondLst>
                            <p:childTnLst>
                              <p:par>
                                <p:cTn id="29" presetID="35" presetClass="emph" presetSubtype="0" repeatCount="2000" fill="hold" grpId="2" nodeType="afterEffect">
                                  <p:stCondLst>
                                    <p:cond delay="0"/>
                                  </p:stCondLst>
                                  <p:childTnLst>
                                    <p:anim calcmode="discrete" valueType="str">
                                      <p:cBhvr>
                                        <p:cTn id="30" dur="500" fill="hold"/>
                                        <p:tgtEl>
                                          <p:spTgt spid="371746"/>
                                        </p:tgtEl>
                                        <p:attrNameLst>
                                          <p:attrName>style.visibility</p:attrName>
                                        </p:attrNameLst>
                                      </p:cBhvr>
                                      <p:tavLst>
                                        <p:tav tm="0">
                                          <p:val>
                                            <p:strVal val="hidden"/>
                                          </p:val>
                                        </p:tav>
                                        <p:tav tm="50000">
                                          <p:val>
                                            <p:strVal val="visible"/>
                                          </p:val>
                                        </p:tav>
                                      </p:tavLst>
                                    </p:anim>
                                  </p:childTnLst>
                                </p:cTn>
                              </p:par>
                            </p:childTnLst>
                          </p:cTn>
                        </p:par>
                        <p:par>
                          <p:cTn id="31" fill="hold">
                            <p:stCondLst>
                              <p:cond delay="5000"/>
                            </p:stCondLst>
                            <p:childTnLst>
                              <p:par>
                                <p:cTn id="32" presetID="0" presetClass="path" presetSubtype="0" accel="50000" decel="50000" fill="hold" grpId="3" nodeType="afterEffect">
                                  <p:stCondLst>
                                    <p:cond delay="0"/>
                                  </p:stCondLst>
                                  <p:childTnLst>
                                    <p:animMotion origin="layout" path="M 0.34723 -0.1743 L -0.00434 -2.22222E-6 " pathEditMode="relative" rAng="0" ptsTypes="AA">
                                      <p:cBhvr>
                                        <p:cTn id="33" dur="500" fill="hold"/>
                                        <p:tgtEl>
                                          <p:spTgt spid="371746"/>
                                        </p:tgtEl>
                                        <p:attrNameLst>
                                          <p:attrName>ppt_x</p:attrName>
                                          <p:attrName>ppt_y</p:attrName>
                                        </p:attrNameLst>
                                      </p:cBhvr>
                                      <p:rCtr x="-17600" y="8700"/>
                                    </p:animMotion>
                                  </p:childTnLst>
                                </p:cTn>
                              </p:par>
                            </p:childTnLst>
                          </p:cTn>
                        </p:par>
                        <p:par>
                          <p:cTn id="34" fill="hold">
                            <p:stCondLst>
                              <p:cond delay="5500"/>
                            </p:stCondLst>
                            <p:childTnLst>
                              <p:par>
                                <p:cTn id="35" presetID="8" presetClass="entr" presetSubtype="16" fill="hold" grpId="0" nodeType="afterEffect">
                                  <p:stCondLst>
                                    <p:cond delay="0"/>
                                  </p:stCondLst>
                                  <p:childTnLst>
                                    <p:set>
                                      <p:cBhvr>
                                        <p:cTn id="36" dur="1" fill="hold">
                                          <p:stCondLst>
                                            <p:cond delay="0"/>
                                          </p:stCondLst>
                                        </p:cTn>
                                        <p:tgtEl>
                                          <p:spTgt spid="371747"/>
                                        </p:tgtEl>
                                        <p:attrNameLst>
                                          <p:attrName>style.visibility</p:attrName>
                                        </p:attrNameLst>
                                      </p:cBhvr>
                                      <p:to>
                                        <p:strVal val="visible"/>
                                      </p:to>
                                    </p:set>
                                    <p:animEffect transition="in" filter="diamond(in)">
                                      <p:cBhvr>
                                        <p:cTn id="37" dur="100"/>
                                        <p:tgtEl>
                                          <p:spTgt spid="371747"/>
                                        </p:tgtEl>
                                      </p:cBhvr>
                                    </p:animEffect>
                                  </p:childTnLst>
                                </p:cTn>
                              </p:par>
                              <p:par>
                                <p:cTn id="38" presetID="10" presetClass="exit" presetSubtype="0" fill="hold" grpId="4" nodeType="withEffect">
                                  <p:stCondLst>
                                    <p:cond delay="0"/>
                                  </p:stCondLst>
                                  <p:childTnLst>
                                    <p:animEffect transition="out" filter="fade">
                                      <p:cBhvr>
                                        <p:cTn id="39" dur="500"/>
                                        <p:tgtEl>
                                          <p:spTgt spid="371746"/>
                                        </p:tgtEl>
                                      </p:cBhvr>
                                    </p:animEffect>
                                    <p:set>
                                      <p:cBhvr>
                                        <p:cTn id="40" dur="1" fill="hold">
                                          <p:stCondLst>
                                            <p:cond delay="499"/>
                                          </p:stCondLst>
                                        </p:cTn>
                                        <p:tgtEl>
                                          <p:spTgt spid="371746"/>
                                        </p:tgtEl>
                                        <p:attrNameLst>
                                          <p:attrName>style.visibility</p:attrName>
                                        </p:attrNameLst>
                                      </p:cBhvr>
                                      <p:to>
                                        <p:strVal val="hidden"/>
                                      </p:to>
                                    </p:set>
                                  </p:childTnLst>
                                </p:cTn>
                              </p:par>
                            </p:childTnLst>
                          </p:cTn>
                        </p:par>
                        <p:par>
                          <p:cTn id="41" fill="hold">
                            <p:stCondLst>
                              <p:cond delay="6000"/>
                            </p:stCondLst>
                            <p:childTnLst>
                              <p:par>
                                <p:cTn id="42" presetID="0" presetClass="path" presetSubtype="0" accel="50000" decel="50000" fill="hold" grpId="1" nodeType="afterEffect">
                                  <p:stCondLst>
                                    <p:cond delay="0"/>
                                  </p:stCondLst>
                                  <p:childTnLst>
                                    <p:animMotion origin="layout" path="M 5E-6 5.92593E-6 C -0.04653 -0.05416 -0.09306 -0.1081 -0.08802 -0.1493 C -0.08299 -0.1905 -0.04358 -0.24444 0.03004 -0.24791 C 0.10365 -0.25138 0.27674 -0.19235 0.354 -0.1706 C 0.43126 -0.14884 0.4474 -0.09999 0.49411 -0.11735 C 0.54081 -0.13472 0.61077 -0.24837 0.63404 -0.27453 " pathEditMode="relative" ptsTypes="aaaaaA">
                                      <p:cBhvr>
                                        <p:cTn id="43" dur="1250" fill="hold"/>
                                        <p:tgtEl>
                                          <p:spTgt spid="371747"/>
                                        </p:tgtEl>
                                        <p:attrNameLst>
                                          <p:attrName>ppt_x</p:attrName>
                                          <p:attrName>ppt_y</p:attrName>
                                        </p:attrNameLst>
                                      </p:cBhvr>
                                    </p:animMotion>
                                  </p:childTnLst>
                                </p:cTn>
                              </p:par>
                            </p:childTnLst>
                          </p:cTn>
                        </p:par>
                        <p:par>
                          <p:cTn id="44" fill="hold">
                            <p:stCondLst>
                              <p:cond delay="7250"/>
                            </p:stCondLst>
                            <p:childTnLst>
                              <p:par>
                                <p:cTn id="45" presetID="35" presetClass="emph" presetSubtype="0" repeatCount="2000" fill="hold" grpId="2" nodeType="afterEffect">
                                  <p:stCondLst>
                                    <p:cond delay="0"/>
                                  </p:stCondLst>
                                  <p:childTnLst>
                                    <p:anim calcmode="discrete" valueType="str">
                                      <p:cBhvr>
                                        <p:cTn id="46" dur="500" fill="hold"/>
                                        <p:tgtEl>
                                          <p:spTgt spid="371747"/>
                                        </p:tgtEl>
                                        <p:attrNameLst>
                                          <p:attrName>style.visibility</p:attrName>
                                        </p:attrNameLst>
                                      </p:cBhvr>
                                      <p:tavLst>
                                        <p:tav tm="0">
                                          <p:val>
                                            <p:strVal val="hidden"/>
                                          </p:val>
                                        </p:tav>
                                        <p:tav tm="50000">
                                          <p:val>
                                            <p:strVal val="visible"/>
                                          </p:val>
                                        </p:tav>
                                      </p:tavLst>
                                    </p:anim>
                                  </p:childTnLst>
                                </p:cTn>
                              </p:par>
                            </p:childTnLst>
                          </p:cTn>
                        </p:par>
                        <p:par>
                          <p:cTn id="47" fill="hold">
                            <p:stCondLst>
                              <p:cond delay="8250"/>
                            </p:stCondLst>
                            <p:childTnLst>
                              <p:par>
                                <p:cTn id="48" presetID="0" presetClass="path" presetSubtype="0" accel="50000" decel="50000" fill="hold" grpId="3" nodeType="afterEffect">
                                  <p:stCondLst>
                                    <p:cond delay="0"/>
                                  </p:stCondLst>
                                  <p:childTnLst>
                                    <p:animMotion origin="layout" path="M 0.63403 -0.27454 L -0.00763 0.01435 " pathEditMode="relative" ptsTypes="AA">
                                      <p:cBhvr>
                                        <p:cTn id="49" dur="500" fill="hold"/>
                                        <p:tgtEl>
                                          <p:spTgt spid="371747"/>
                                        </p:tgtEl>
                                        <p:attrNameLst>
                                          <p:attrName>ppt_x</p:attrName>
                                          <p:attrName>ppt_y</p:attrName>
                                        </p:attrNameLst>
                                      </p:cBhvr>
                                    </p:animMotion>
                                  </p:childTnLst>
                                </p:cTn>
                              </p:par>
                            </p:childTnLst>
                          </p:cTn>
                        </p:par>
                        <p:par>
                          <p:cTn id="50" fill="hold">
                            <p:stCondLst>
                              <p:cond delay="8750"/>
                            </p:stCondLst>
                            <p:childTnLst>
                              <p:par>
                                <p:cTn id="51" presetID="8" presetClass="entr" presetSubtype="16" fill="hold" grpId="0" nodeType="afterEffect">
                                  <p:stCondLst>
                                    <p:cond delay="0"/>
                                  </p:stCondLst>
                                  <p:childTnLst>
                                    <p:set>
                                      <p:cBhvr>
                                        <p:cTn id="52" dur="1" fill="hold">
                                          <p:stCondLst>
                                            <p:cond delay="0"/>
                                          </p:stCondLst>
                                        </p:cTn>
                                        <p:tgtEl>
                                          <p:spTgt spid="371748"/>
                                        </p:tgtEl>
                                        <p:attrNameLst>
                                          <p:attrName>style.visibility</p:attrName>
                                        </p:attrNameLst>
                                      </p:cBhvr>
                                      <p:to>
                                        <p:strVal val="visible"/>
                                      </p:to>
                                    </p:set>
                                    <p:animEffect transition="in" filter="diamond(in)">
                                      <p:cBhvr>
                                        <p:cTn id="53" dur="100"/>
                                        <p:tgtEl>
                                          <p:spTgt spid="371748"/>
                                        </p:tgtEl>
                                      </p:cBhvr>
                                    </p:animEffect>
                                  </p:childTnLst>
                                </p:cTn>
                              </p:par>
                              <p:par>
                                <p:cTn id="54" presetID="10" presetClass="exit" presetSubtype="0" fill="hold" grpId="4" nodeType="withEffect">
                                  <p:stCondLst>
                                    <p:cond delay="0"/>
                                  </p:stCondLst>
                                  <p:childTnLst>
                                    <p:animEffect transition="out" filter="fade">
                                      <p:cBhvr>
                                        <p:cTn id="55" dur="500"/>
                                        <p:tgtEl>
                                          <p:spTgt spid="371747"/>
                                        </p:tgtEl>
                                      </p:cBhvr>
                                    </p:animEffect>
                                    <p:set>
                                      <p:cBhvr>
                                        <p:cTn id="56" dur="1" fill="hold">
                                          <p:stCondLst>
                                            <p:cond delay="499"/>
                                          </p:stCondLst>
                                        </p:cTn>
                                        <p:tgtEl>
                                          <p:spTgt spid="371747"/>
                                        </p:tgtEl>
                                        <p:attrNameLst>
                                          <p:attrName>style.visibility</p:attrName>
                                        </p:attrNameLst>
                                      </p:cBhvr>
                                      <p:to>
                                        <p:strVal val="hidden"/>
                                      </p:to>
                                    </p:set>
                                  </p:childTnLst>
                                </p:cTn>
                              </p:par>
                              <p:par>
                                <p:cTn id="57" presetID="0" presetClass="path" presetSubtype="0" accel="50000" decel="50000" fill="hold" grpId="1" nodeType="withEffect">
                                  <p:stCondLst>
                                    <p:cond delay="0"/>
                                  </p:stCondLst>
                                  <p:childTnLst>
                                    <p:animMotion origin="layout" path="M 1.11111E-6 5.92593E-6 C 0.05174 0.06343 0.10365 0.12709 0.154 0.14399 C 0.20434 0.16089 0.28368 0.07778 0.30209 0.1014 C 0.32049 0.12501 0.29219 0.2051 0.26406 0.28542 " pathEditMode="relative" ptsTypes="aaaA">
                                      <p:cBhvr>
                                        <p:cTn id="58" dur="750" fill="hold"/>
                                        <p:tgtEl>
                                          <p:spTgt spid="371748"/>
                                        </p:tgtEl>
                                        <p:attrNameLst>
                                          <p:attrName>ppt_x</p:attrName>
                                          <p:attrName>ppt_y</p:attrName>
                                        </p:attrNameLst>
                                      </p:cBhvr>
                                    </p:animMotion>
                                  </p:childTnLst>
                                </p:cTn>
                              </p:par>
                            </p:childTnLst>
                          </p:cTn>
                        </p:par>
                        <p:par>
                          <p:cTn id="59" fill="hold">
                            <p:stCondLst>
                              <p:cond delay="9500"/>
                            </p:stCondLst>
                            <p:childTnLst>
                              <p:par>
                                <p:cTn id="60" presetID="35" presetClass="emph" presetSubtype="0" repeatCount="2000" fill="hold" grpId="2" nodeType="afterEffect">
                                  <p:stCondLst>
                                    <p:cond delay="0"/>
                                  </p:stCondLst>
                                  <p:childTnLst>
                                    <p:anim calcmode="discrete" valueType="str">
                                      <p:cBhvr>
                                        <p:cTn id="61" dur="500" fill="hold"/>
                                        <p:tgtEl>
                                          <p:spTgt spid="371748"/>
                                        </p:tgtEl>
                                        <p:attrNameLst>
                                          <p:attrName>style.visibility</p:attrName>
                                        </p:attrNameLst>
                                      </p:cBhvr>
                                      <p:tavLst>
                                        <p:tav tm="0">
                                          <p:val>
                                            <p:strVal val="hidden"/>
                                          </p:val>
                                        </p:tav>
                                        <p:tav tm="50000">
                                          <p:val>
                                            <p:strVal val="visible"/>
                                          </p:val>
                                        </p:tav>
                                      </p:tavLst>
                                    </p:anim>
                                  </p:childTnLst>
                                </p:cTn>
                              </p:par>
                            </p:childTnLst>
                          </p:cTn>
                        </p:par>
                        <p:par>
                          <p:cTn id="62" fill="hold">
                            <p:stCondLst>
                              <p:cond delay="10500"/>
                            </p:stCondLst>
                            <p:childTnLst>
                              <p:par>
                                <p:cTn id="63" presetID="0" presetClass="path" presetSubtype="0" accel="50000" decel="50000" fill="hold" grpId="3" nodeType="afterEffect">
                                  <p:stCondLst>
                                    <p:cond delay="0"/>
                                  </p:stCondLst>
                                  <p:childTnLst>
                                    <p:animMotion origin="layout" path="M 0.26406 0.28542 L 0.00573 0.00764 " pathEditMode="relative" ptsTypes="AA">
                                      <p:cBhvr>
                                        <p:cTn id="64" dur="500" fill="hold"/>
                                        <p:tgtEl>
                                          <p:spTgt spid="371748"/>
                                        </p:tgtEl>
                                        <p:attrNameLst>
                                          <p:attrName>ppt_x</p:attrName>
                                          <p:attrName>ppt_y</p:attrName>
                                        </p:attrNameLst>
                                      </p:cBhvr>
                                    </p:animMotion>
                                  </p:childTnLst>
                                </p:cTn>
                              </p:par>
                            </p:childTnLst>
                          </p:cTn>
                        </p:par>
                        <p:par>
                          <p:cTn id="65" fill="hold">
                            <p:stCondLst>
                              <p:cond delay="11000"/>
                            </p:stCondLst>
                            <p:childTnLst>
                              <p:par>
                                <p:cTn id="66" presetID="8" presetClass="entr" presetSubtype="16" fill="hold" grpId="0" nodeType="afterEffect">
                                  <p:stCondLst>
                                    <p:cond delay="0"/>
                                  </p:stCondLst>
                                  <p:childTnLst>
                                    <p:set>
                                      <p:cBhvr>
                                        <p:cTn id="67" dur="1" fill="hold">
                                          <p:stCondLst>
                                            <p:cond delay="0"/>
                                          </p:stCondLst>
                                        </p:cTn>
                                        <p:tgtEl>
                                          <p:spTgt spid="371749"/>
                                        </p:tgtEl>
                                        <p:attrNameLst>
                                          <p:attrName>style.visibility</p:attrName>
                                        </p:attrNameLst>
                                      </p:cBhvr>
                                      <p:to>
                                        <p:strVal val="visible"/>
                                      </p:to>
                                    </p:set>
                                    <p:animEffect transition="in" filter="diamond(in)">
                                      <p:cBhvr>
                                        <p:cTn id="68" dur="100"/>
                                        <p:tgtEl>
                                          <p:spTgt spid="371749"/>
                                        </p:tgtEl>
                                      </p:cBhvr>
                                    </p:animEffect>
                                  </p:childTnLst>
                                </p:cTn>
                              </p:par>
                              <p:par>
                                <p:cTn id="69" presetID="10" presetClass="exit" presetSubtype="0" fill="hold" grpId="4" nodeType="withEffect">
                                  <p:stCondLst>
                                    <p:cond delay="0"/>
                                  </p:stCondLst>
                                  <p:childTnLst>
                                    <p:animEffect transition="out" filter="fade">
                                      <p:cBhvr>
                                        <p:cTn id="70" dur="500"/>
                                        <p:tgtEl>
                                          <p:spTgt spid="371748"/>
                                        </p:tgtEl>
                                      </p:cBhvr>
                                    </p:animEffect>
                                    <p:set>
                                      <p:cBhvr>
                                        <p:cTn id="71" dur="1" fill="hold">
                                          <p:stCondLst>
                                            <p:cond delay="499"/>
                                          </p:stCondLst>
                                        </p:cTn>
                                        <p:tgtEl>
                                          <p:spTgt spid="371748"/>
                                        </p:tgtEl>
                                        <p:attrNameLst>
                                          <p:attrName>style.visibility</p:attrName>
                                        </p:attrNameLst>
                                      </p:cBhvr>
                                      <p:to>
                                        <p:strVal val="hidden"/>
                                      </p:to>
                                    </p:set>
                                  </p:childTnLst>
                                </p:cTn>
                              </p:par>
                              <p:par>
                                <p:cTn id="72" presetID="0" presetClass="path" presetSubtype="0" accel="50000" decel="50000" fill="hold" grpId="1" nodeType="withEffect">
                                  <p:stCondLst>
                                    <p:cond delay="0"/>
                                  </p:stCondLst>
                                  <p:childTnLst>
                                    <p:animMotion origin="layout" path="M 7.77778E-6 5.92593E-6 C 0.05452 -0.03425 0.10921 -0.06828 0.11389 -0.10925 C 0.11858 -0.15023 0.07327 -0.19791 0.02796 -0.24536 " pathEditMode="relative" ptsTypes="aaA">
                                      <p:cBhvr>
                                        <p:cTn id="73" dur="500" fill="hold"/>
                                        <p:tgtEl>
                                          <p:spTgt spid="371749"/>
                                        </p:tgtEl>
                                        <p:attrNameLst>
                                          <p:attrName>ppt_x</p:attrName>
                                          <p:attrName>ppt_y</p:attrName>
                                        </p:attrNameLst>
                                      </p:cBhvr>
                                    </p:animMotion>
                                  </p:childTnLst>
                                </p:cTn>
                              </p:par>
                            </p:childTnLst>
                          </p:cTn>
                        </p:par>
                        <p:par>
                          <p:cTn id="74" fill="hold">
                            <p:stCondLst>
                              <p:cond delay="11500"/>
                            </p:stCondLst>
                            <p:childTnLst>
                              <p:par>
                                <p:cTn id="75" presetID="35" presetClass="emph" presetSubtype="0" repeatCount="2000" fill="hold" grpId="2" nodeType="afterEffect">
                                  <p:stCondLst>
                                    <p:cond delay="0"/>
                                  </p:stCondLst>
                                  <p:childTnLst>
                                    <p:anim calcmode="discrete" valueType="str">
                                      <p:cBhvr>
                                        <p:cTn id="76" dur="500" fill="hold"/>
                                        <p:tgtEl>
                                          <p:spTgt spid="371749"/>
                                        </p:tgtEl>
                                        <p:attrNameLst>
                                          <p:attrName>style.visibility</p:attrName>
                                        </p:attrNameLst>
                                      </p:cBhvr>
                                      <p:tavLst>
                                        <p:tav tm="0">
                                          <p:val>
                                            <p:strVal val="hidden"/>
                                          </p:val>
                                        </p:tav>
                                        <p:tav tm="50000">
                                          <p:val>
                                            <p:strVal val="visible"/>
                                          </p:val>
                                        </p:tav>
                                      </p:tavLst>
                                    </p:anim>
                                  </p:childTnLst>
                                </p:cTn>
                              </p:par>
                            </p:childTnLst>
                          </p:cTn>
                        </p:par>
                        <p:par>
                          <p:cTn id="77" fill="hold">
                            <p:stCondLst>
                              <p:cond delay="12500"/>
                            </p:stCondLst>
                            <p:childTnLst>
                              <p:par>
                                <p:cTn id="78" presetID="0" presetClass="path" presetSubtype="0" accel="50000" decel="50000" fill="hold" grpId="3" nodeType="afterEffect">
                                  <p:stCondLst>
                                    <p:cond delay="0"/>
                                  </p:stCondLst>
                                  <p:childTnLst>
                                    <p:animMotion origin="layout" path="M 0.02795 -0.24536 L -0.00538 0.01018 " pathEditMode="relative" ptsTypes="AA">
                                      <p:cBhvr>
                                        <p:cTn id="79" dur="500" fill="hold"/>
                                        <p:tgtEl>
                                          <p:spTgt spid="371749"/>
                                        </p:tgtEl>
                                        <p:attrNameLst>
                                          <p:attrName>ppt_x</p:attrName>
                                          <p:attrName>ppt_y</p:attrName>
                                        </p:attrNameLst>
                                      </p:cBhvr>
                                    </p:animMotion>
                                  </p:childTnLst>
                                </p:cTn>
                              </p:par>
                            </p:childTnLst>
                          </p:cTn>
                        </p:par>
                        <p:par>
                          <p:cTn id="80" fill="hold">
                            <p:stCondLst>
                              <p:cond delay="13000"/>
                            </p:stCondLst>
                            <p:childTnLst>
                              <p:par>
                                <p:cTn id="81" presetID="8" presetClass="entr" presetSubtype="16" fill="hold" grpId="0" nodeType="afterEffect">
                                  <p:stCondLst>
                                    <p:cond delay="0"/>
                                  </p:stCondLst>
                                  <p:childTnLst>
                                    <p:set>
                                      <p:cBhvr>
                                        <p:cTn id="82" dur="1" fill="hold">
                                          <p:stCondLst>
                                            <p:cond delay="0"/>
                                          </p:stCondLst>
                                        </p:cTn>
                                        <p:tgtEl>
                                          <p:spTgt spid="371750"/>
                                        </p:tgtEl>
                                        <p:attrNameLst>
                                          <p:attrName>style.visibility</p:attrName>
                                        </p:attrNameLst>
                                      </p:cBhvr>
                                      <p:to>
                                        <p:strVal val="visible"/>
                                      </p:to>
                                    </p:set>
                                    <p:animEffect transition="in" filter="diamond(in)">
                                      <p:cBhvr>
                                        <p:cTn id="83" dur="100"/>
                                        <p:tgtEl>
                                          <p:spTgt spid="371750"/>
                                        </p:tgtEl>
                                      </p:cBhvr>
                                    </p:animEffect>
                                  </p:childTnLst>
                                </p:cTn>
                              </p:par>
                              <p:par>
                                <p:cTn id="84" presetID="10" presetClass="exit" presetSubtype="0" fill="hold" grpId="4" nodeType="withEffect">
                                  <p:stCondLst>
                                    <p:cond delay="0"/>
                                  </p:stCondLst>
                                  <p:childTnLst>
                                    <p:animEffect transition="out" filter="fade">
                                      <p:cBhvr>
                                        <p:cTn id="85" dur="500"/>
                                        <p:tgtEl>
                                          <p:spTgt spid="371749"/>
                                        </p:tgtEl>
                                      </p:cBhvr>
                                    </p:animEffect>
                                    <p:set>
                                      <p:cBhvr>
                                        <p:cTn id="86" dur="1" fill="hold">
                                          <p:stCondLst>
                                            <p:cond delay="499"/>
                                          </p:stCondLst>
                                        </p:cTn>
                                        <p:tgtEl>
                                          <p:spTgt spid="371749"/>
                                        </p:tgtEl>
                                        <p:attrNameLst>
                                          <p:attrName>style.visibility</p:attrName>
                                        </p:attrNameLst>
                                      </p:cBhvr>
                                      <p:to>
                                        <p:strVal val="hidden"/>
                                      </p:to>
                                    </p:set>
                                  </p:childTnLst>
                                </p:cTn>
                              </p:par>
                              <p:par>
                                <p:cTn id="87" presetID="0" presetClass="path" presetSubtype="0" accel="50000" decel="50000" fill="hold" grpId="1" nodeType="withEffect">
                                  <p:stCondLst>
                                    <p:cond delay="0"/>
                                  </p:stCondLst>
                                  <p:childTnLst>
                                    <p:animMotion origin="layout" path="M 7.77778E-6 -1.85185E-6 C 0.05278 0.06574 0.10556 0.13149 0.15591 0.1463 C 0.20626 0.16158 0.28386 0.06783 0.30192 0.09051 C 0.31997 0.1132 0.28959 0.27547 0.26389 0.28264 C 0.2382 0.28982 0.13299 0.21065 0.14792 0.13334 C 0.16285 0.05602 0.29705 -0.14004 0.354 -0.18148 C 0.41094 -0.22291 0.46667 -0.07939 0.48994 -0.11481 C 0.5132 -0.15023 0.46823 -0.36898 0.49393 -0.39467 C 0.51962 -0.42037 0.64393 -0.31574 0.64393 -0.26944 C 0.64393 -0.22314 0.56893 -0.17037 0.49393 -0.11736 " pathEditMode="relative" ptsTypes="aaaaaaaaaA">
                                      <p:cBhvr>
                                        <p:cTn id="88" dur="2300" fill="hold"/>
                                        <p:tgtEl>
                                          <p:spTgt spid="371750"/>
                                        </p:tgtEl>
                                        <p:attrNameLst>
                                          <p:attrName>ppt_x</p:attrName>
                                          <p:attrName>ppt_y</p:attrName>
                                        </p:attrNameLst>
                                      </p:cBhvr>
                                    </p:animMotion>
                                  </p:childTnLst>
                                </p:cTn>
                              </p:par>
                            </p:childTnLst>
                          </p:cTn>
                        </p:par>
                        <p:par>
                          <p:cTn id="89" fill="hold">
                            <p:stCondLst>
                              <p:cond delay="15300"/>
                            </p:stCondLst>
                            <p:childTnLst>
                              <p:par>
                                <p:cTn id="90" presetID="35" presetClass="emph" presetSubtype="0" repeatCount="2000" fill="hold" grpId="2" nodeType="afterEffect">
                                  <p:stCondLst>
                                    <p:cond delay="0"/>
                                  </p:stCondLst>
                                  <p:childTnLst>
                                    <p:anim calcmode="discrete" valueType="str">
                                      <p:cBhvr>
                                        <p:cTn id="91" dur="500" fill="hold"/>
                                        <p:tgtEl>
                                          <p:spTgt spid="371750"/>
                                        </p:tgtEl>
                                        <p:attrNameLst>
                                          <p:attrName>style.visibility</p:attrName>
                                        </p:attrNameLst>
                                      </p:cBhvr>
                                      <p:tavLst>
                                        <p:tav tm="0">
                                          <p:val>
                                            <p:strVal val="hidden"/>
                                          </p:val>
                                        </p:tav>
                                        <p:tav tm="50000">
                                          <p:val>
                                            <p:strVal val="visible"/>
                                          </p:val>
                                        </p:tav>
                                      </p:tavLst>
                                    </p:anim>
                                  </p:childTnLst>
                                </p:cTn>
                              </p:par>
                            </p:childTnLst>
                          </p:cTn>
                        </p:par>
                        <p:par>
                          <p:cTn id="92" fill="hold">
                            <p:stCondLst>
                              <p:cond delay="16300"/>
                            </p:stCondLst>
                            <p:childTnLst>
                              <p:par>
                                <p:cTn id="93" presetID="0" presetClass="path" presetSubtype="0" accel="50000" decel="50000" fill="hold" grpId="3" nodeType="afterEffect">
                                  <p:stCondLst>
                                    <p:cond delay="0"/>
                                  </p:stCondLst>
                                  <p:childTnLst>
                                    <p:animMotion origin="layout" path="M 0.49393 -0.11736 L -0.00607 0.00486 " pathEditMode="relative" ptsTypes="AA">
                                      <p:cBhvr>
                                        <p:cTn id="94" dur="500" fill="hold"/>
                                        <p:tgtEl>
                                          <p:spTgt spid="371750"/>
                                        </p:tgtEl>
                                        <p:attrNameLst>
                                          <p:attrName>ppt_x</p:attrName>
                                          <p:attrName>ppt_y</p:attrName>
                                        </p:attrNameLst>
                                      </p:cBhvr>
                                    </p:animMotion>
                                  </p:childTnLst>
                                </p:cTn>
                              </p:par>
                            </p:childTnLst>
                          </p:cTn>
                        </p:par>
                        <p:par>
                          <p:cTn id="95" fill="hold">
                            <p:stCondLst>
                              <p:cond delay="16800"/>
                            </p:stCondLst>
                            <p:childTnLst>
                              <p:par>
                                <p:cTn id="96" presetID="8" presetClass="entr" presetSubtype="16" fill="hold" grpId="0" nodeType="afterEffect">
                                  <p:stCondLst>
                                    <p:cond delay="0"/>
                                  </p:stCondLst>
                                  <p:childTnLst>
                                    <p:set>
                                      <p:cBhvr>
                                        <p:cTn id="97" dur="1" fill="hold">
                                          <p:stCondLst>
                                            <p:cond delay="0"/>
                                          </p:stCondLst>
                                        </p:cTn>
                                        <p:tgtEl>
                                          <p:spTgt spid="371751"/>
                                        </p:tgtEl>
                                        <p:attrNameLst>
                                          <p:attrName>style.visibility</p:attrName>
                                        </p:attrNameLst>
                                      </p:cBhvr>
                                      <p:to>
                                        <p:strVal val="visible"/>
                                      </p:to>
                                    </p:set>
                                    <p:animEffect transition="in" filter="diamond(in)">
                                      <p:cBhvr>
                                        <p:cTn id="98" dur="100"/>
                                        <p:tgtEl>
                                          <p:spTgt spid="371751"/>
                                        </p:tgtEl>
                                      </p:cBhvr>
                                    </p:animEffect>
                                  </p:childTnLst>
                                </p:cTn>
                              </p:par>
                              <p:par>
                                <p:cTn id="99" presetID="10" presetClass="exit" presetSubtype="0" fill="hold" grpId="4" nodeType="withEffect">
                                  <p:stCondLst>
                                    <p:cond delay="0"/>
                                  </p:stCondLst>
                                  <p:childTnLst>
                                    <p:animEffect transition="out" filter="fade">
                                      <p:cBhvr>
                                        <p:cTn id="100" dur="500"/>
                                        <p:tgtEl>
                                          <p:spTgt spid="371750"/>
                                        </p:tgtEl>
                                      </p:cBhvr>
                                    </p:animEffect>
                                    <p:set>
                                      <p:cBhvr>
                                        <p:cTn id="101" dur="1" fill="hold">
                                          <p:stCondLst>
                                            <p:cond delay="499"/>
                                          </p:stCondLst>
                                        </p:cTn>
                                        <p:tgtEl>
                                          <p:spTgt spid="371750"/>
                                        </p:tgtEl>
                                        <p:attrNameLst>
                                          <p:attrName>style.visibility</p:attrName>
                                        </p:attrNameLst>
                                      </p:cBhvr>
                                      <p:to>
                                        <p:strVal val="hidden"/>
                                      </p:to>
                                    </p:set>
                                  </p:childTnLst>
                                </p:cTn>
                              </p:par>
                              <p:par>
                                <p:cTn id="102" presetID="0" presetClass="path" presetSubtype="0" accel="50000" decel="50000" fill="hold" grpId="1" nodeType="withEffect">
                                  <p:stCondLst>
                                    <p:cond delay="0"/>
                                  </p:stCondLst>
                                  <p:childTnLst>
                                    <p:animMotion origin="layout" path="M 8.33333E-7 -1.85185E-6 C 0.04445 0.0801 0.08889 0.16042 0.14792 0.13056 C 0.20695 0.1007 0.29566 -0.13657 0.354 -0.1787 C 0.41233 -0.22083 0.47431 -0.08541 0.49792 -0.12268 C 0.52153 -0.15995 0.52136 -0.36551 0.49601 -0.40277 C 0.47066 -0.44004 0.41059 -0.39513 0.34601 -0.34676 C 0.28143 -0.29838 0.16007 -0.12801 0.10799 -0.11203 C 0.05591 -0.09606 -0.00746 -0.24004 0.03386 -0.25069 C 0.07518 -0.26134 0.33559 -0.24051 0.35591 -0.17615 C 0.37622 -0.1118 0.16493 0.0919 0.15591 0.13588 C 0.14688 0.17987 0.27865 0.09584 0.30191 0.08797 " pathEditMode="relative" ptsTypes="aaaaaaaaaaA">
                                      <p:cBhvr>
                                        <p:cTn id="103" dur="2500" fill="hold"/>
                                        <p:tgtEl>
                                          <p:spTgt spid="371751"/>
                                        </p:tgtEl>
                                        <p:attrNameLst>
                                          <p:attrName>ppt_x</p:attrName>
                                          <p:attrName>ppt_y</p:attrName>
                                        </p:attrNameLst>
                                      </p:cBhvr>
                                    </p:animMotion>
                                  </p:childTnLst>
                                </p:cTn>
                              </p:par>
                            </p:childTnLst>
                          </p:cTn>
                        </p:par>
                        <p:par>
                          <p:cTn id="104" fill="hold">
                            <p:stCondLst>
                              <p:cond delay="19300"/>
                            </p:stCondLst>
                            <p:childTnLst>
                              <p:par>
                                <p:cTn id="105" presetID="35" presetClass="emph" presetSubtype="0" repeatCount="2000" fill="hold" grpId="2" nodeType="afterEffect">
                                  <p:stCondLst>
                                    <p:cond delay="0"/>
                                  </p:stCondLst>
                                  <p:childTnLst>
                                    <p:anim calcmode="discrete" valueType="str">
                                      <p:cBhvr>
                                        <p:cTn id="106" dur="500" fill="hold"/>
                                        <p:tgtEl>
                                          <p:spTgt spid="371751"/>
                                        </p:tgtEl>
                                        <p:attrNameLst>
                                          <p:attrName>style.visibility</p:attrName>
                                        </p:attrNameLst>
                                      </p:cBhvr>
                                      <p:tavLst>
                                        <p:tav tm="0">
                                          <p:val>
                                            <p:strVal val="hidden"/>
                                          </p:val>
                                        </p:tav>
                                        <p:tav tm="50000">
                                          <p:val>
                                            <p:strVal val="visible"/>
                                          </p:val>
                                        </p:tav>
                                      </p:tavLst>
                                    </p:anim>
                                  </p:childTnLst>
                                </p:cTn>
                              </p:par>
                            </p:childTnLst>
                          </p:cTn>
                        </p:par>
                        <p:par>
                          <p:cTn id="107" fill="hold">
                            <p:stCondLst>
                              <p:cond delay="20300"/>
                            </p:stCondLst>
                            <p:childTnLst>
                              <p:par>
                                <p:cTn id="108" presetID="0" presetClass="path" presetSubtype="0" accel="50000" decel="50000" fill="hold" grpId="3" nodeType="afterEffect">
                                  <p:stCondLst>
                                    <p:cond delay="0"/>
                                  </p:stCondLst>
                                  <p:childTnLst>
                                    <p:animMotion origin="layout" path="M 0.30191 0.08797 L -0.00416 -2.22222E-6 " pathEditMode="relative" rAng="0" ptsTypes="AA">
                                      <p:cBhvr>
                                        <p:cTn id="109" dur="500" fill="hold"/>
                                        <p:tgtEl>
                                          <p:spTgt spid="371751"/>
                                        </p:tgtEl>
                                        <p:attrNameLst>
                                          <p:attrName>ppt_x</p:attrName>
                                          <p:attrName>ppt_y</p:attrName>
                                        </p:attrNameLst>
                                      </p:cBhvr>
                                      <p:rCtr x="-15300" y="-4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45" grpId="0" animBg="1"/>
      <p:bldP spid="371745" grpId="1" animBg="1"/>
      <p:bldP spid="371745" grpId="2" animBg="1"/>
      <p:bldP spid="371745" grpId="3" animBg="1"/>
      <p:bldP spid="371745" grpId="4" animBg="1"/>
      <p:bldP spid="371746" grpId="0" animBg="1"/>
      <p:bldP spid="371746" grpId="1" animBg="1"/>
      <p:bldP spid="371746" grpId="2" animBg="1"/>
      <p:bldP spid="371746" grpId="3" animBg="1"/>
      <p:bldP spid="371746" grpId="4" animBg="1"/>
      <p:bldP spid="371747" grpId="0" animBg="1"/>
      <p:bldP spid="371747" grpId="1" animBg="1"/>
      <p:bldP spid="371747" grpId="2" animBg="1"/>
      <p:bldP spid="371747" grpId="3" animBg="1"/>
      <p:bldP spid="371747" grpId="4" animBg="1"/>
      <p:bldP spid="371748" grpId="0" animBg="1"/>
      <p:bldP spid="371748" grpId="1" animBg="1"/>
      <p:bldP spid="371748" grpId="2" animBg="1"/>
      <p:bldP spid="371748" grpId="3" animBg="1"/>
      <p:bldP spid="371748" grpId="4" animBg="1"/>
      <p:bldP spid="371749" grpId="0" animBg="1"/>
      <p:bldP spid="371749" grpId="1" animBg="1"/>
      <p:bldP spid="371749" grpId="2" animBg="1"/>
      <p:bldP spid="371749" grpId="3" animBg="1"/>
      <p:bldP spid="371749" grpId="4" animBg="1"/>
      <p:bldP spid="371750" grpId="0" animBg="1"/>
      <p:bldP spid="371750" grpId="1" animBg="1"/>
      <p:bldP spid="371750" grpId="2" animBg="1"/>
      <p:bldP spid="371750" grpId="3" animBg="1"/>
      <p:bldP spid="371750" grpId="4" animBg="1"/>
      <p:bldP spid="371751" grpId="0" animBg="1"/>
      <p:bldP spid="371751" grpId="1" animBg="1"/>
      <p:bldP spid="371751" grpId="2" animBg="1"/>
      <p:bldP spid="371751" grpId="3"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Random-Walk Embeddings</a:t>
            </a: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26</a:t>
            </a:fld>
            <a:endParaRPr lang="en-US"/>
          </a:p>
        </p:txBody>
      </p:sp>
      <p:sp>
        <p:nvSpPr>
          <p:cNvPr id="7" name="TextBox 6"/>
          <p:cNvSpPr txBox="1"/>
          <p:nvPr/>
        </p:nvSpPr>
        <p:spPr>
          <a:xfrm>
            <a:off x="3759200" y="2559069"/>
            <a:ext cx="4876800" cy="2875588"/>
          </a:xfrm>
          <a:prstGeom prst="rect">
            <a:avLst/>
          </a:prstGeom>
          <a:noFill/>
          <a:ln>
            <a:noFill/>
          </a:ln>
        </p:spPr>
        <p:txBody>
          <a:bodyPr wrap="square" lIns="91425" tIns="91425" rIns="91425" bIns="91425" rtlCol="0" anchor="t" anchorCtr="0">
            <a:noAutofit/>
          </a:bodyPr>
          <a:lstStyle/>
          <a:p>
            <a:pPr algn="ctr"/>
            <a:r>
              <a:rPr lang="en-US" sz="4267">
                <a:solidFill>
                  <a:srgbClr val="0000FF"/>
                </a:solidFill>
                <a:latin typeface="Helvetica Neue Light" charset="0"/>
                <a:ea typeface="Helvetica Neue Light" charset="0"/>
                <a:cs typeface="Helvetica Neue Light" charset="0"/>
                <a:sym typeface="Open Sans"/>
              </a:rPr>
              <a:t>probability that </a:t>
            </a:r>
            <a:r>
              <a:rPr lang="en-US" sz="4267" i="1">
                <a:solidFill>
                  <a:srgbClr val="0000FF"/>
                </a:solidFill>
                <a:latin typeface="Cambria Math" charset="0"/>
                <a:ea typeface="Cambria Math" charset="0"/>
                <a:cs typeface="Cambria Math" charset="0"/>
                <a:sym typeface="Open Sans"/>
              </a:rPr>
              <a:t>u</a:t>
            </a:r>
            <a:r>
              <a:rPr lang="en-US" sz="4267">
                <a:solidFill>
                  <a:srgbClr val="0000FF"/>
                </a:solidFill>
                <a:latin typeface="Helvetica Neue Light" charset="0"/>
                <a:ea typeface="Helvetica Neue Light" charset="0"/>
                <a:cs typeface="Helvetica Neue Light" charset="0"/>
                <a:sym typeface="Open Sans"/>
              </a:rPr>
              <a:t> and </a:t>
            </a:r>
            <a:r>
              <a:rPr lang="en-US" sz="4267" i="1">
                <a:solidFill>
                  <a:srgbClr val="0000FF"/>
                </a:solidFill>
                <a:latin typeface="Cambria Math" charset="0"/>
                <a:ea typeface="Cambria Math" charset="0"/>
                <a:cs typeface="Cambria Math" charset="0"/>
                <a:sym typeface="Open Sans"/>
              </a:rPr>
              <a:t>v</a:t>
            </a:r>
            <a:r>
              <a:rPr lang="en-US" sz="4267">
                <a:solidFill>
                  <a:srgbClr val="0000FF"/>
                </a:solidFill>
                <a:latin typeface="Helvetica Neue Light" charset="0"/>
                <a:ea typeface="Helvetica Neue Light" charset="0"/>
                <a:cs typeface="Helvetica Neue Light" charset="0"/>
                <a:sym typeface="Open Sans"/>
              </a:rPr>
              <a:t> co-occur on a random walk over the graph</a:t>
            </a:r>
          </a:p>
        </p:txBody>
      </p:sp>
      <p:sp>
        <p:nvSpPr>
          <p:cNvPr id="6" name="Date Placeholder 5">
            <a:extLst>
              <a:ext uri="{FF2B5EF4-FFF2-40B4-BE49-F238E27FC236}">
                <a16:creationId xmlns:a16="http://schemas.microsoft.com/office/drawing/2014/main" id="{E8307807-CE49-6047-A4A4-9C6AA0F37AB7}"/>
              </a:ext>
            </a:extLst>
          </p:cNvPr>
          <p:cNvSpPr>
            <a:spLocks noGrp="1"/>
          </p:cNvSpPr>
          <p:nvPr>
            <p:ph type="dt" sz="half" idx="10"/>
          </p:nvPr>
        </p:nvSpPr>
        <p:spPr/>
        <p:txBody>
          <a:bodyPr/>
          <a:lstStyle/>
          <a:p>
            <a:fld id="{666C0066-B813-804F-98F8-E0A61D864818}" type="datetime1">
              <a:rPr lang="en-US" smtClean="0"/>
              <a:t>9/26/24</a:t>
            </a:fld>
            <a:endParaRPr lang="en-US"/>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508CD0A-7F35-424C-BA5C-04508A032FF7}"/>
                  </a:ext>
                </a:extLst>
              </p:cNvPr>
              <p:cNvSpPr/>
              <p:nvPr/>
            </p:nvSpPr>
            <p:spPr>
              <a:xfrm>
                <a:off x="996738" y="3145221"/>
                <a:ext cx="2668999" cy="103220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6000" i="1" smtClean="0">
                              <a:latin typeface="Cambria Math" panose="02040503050406030204" pitchFamily="18" charset="0"/>
                              <a:ea typeface="Cambria Math" panose="02040503050406030204" pitchFamily="18" charset="0"/>
                              <a:cs typeface="Arial" pitchFamily="34" charset="0"/>
                            </a:rPr>
                          </m:ctrlPr>
                        </m:sSubSupPr>
                        <m:e>
                          <m:r>
                            <a:rPr lang="en-US" sz="6000" b="1" i="0">
                              <a:latin typeface="Cambria Math" panose="02040503050406030204" pitchFamily="18" charset="0"/>
                              <a:ea typeface="Cambria Math" panose="02040503050406030204" pitchFamily="18" charset="0"/>
                              <a:cs typeface="Arial" pitchFamily="34" charset="0"/>
                            </a:rPr>
                            <m:t>𝐳</m:t>
                          </m:r>
                        </m:e>
                        <m:sub>
                          <m:r>
                            <a:rPr lang="en-US" sz="6000" b="0" i="1" smtClean="0">
                              <a:latin typeface="Cambria Math" panose="02040503050406030204" pitchFamily="18" charset="0"/>
                              <a:ea typeface="Cambria Math" panose="02040503050406030204" pitchFamily="18" charset="0"/>
                              <a:cs typeface="Arial" pitchFamily="34" charset="0"/>
                            </a:rPr>
                            <m:t>𝑢</m:t>
                          </m:r>
                        </m:sub>
                        <m:sup>
                          <m:r>
                            <m:rPr>
                              <m:sty m:val="p"/>
                            </m:rPr>
                            <a:rPr lang="el-GR" sz="6000" i="0">
                              <a:latin typeface="Cambria Math" panose="02040503050406030204" pitchFamily="18" charset="0"/>
                              <a:ea typeface="Cambria Math" panose="02040503050406030204" pitchFamily="18" charset="0"/>
                              <a:cs typeface="Arial" pitchFamily="34" charset="0"/>
                            </a:rPr>
                            <m:t>Τ</m:t>
                          </m:r>
                        </m:sup>
                      </m:sSubSup>
                      <m:sSub>
                        <m:sSubPr>
                          <m:ctrlPr>
                            <a:rPr lang="en-US" sz="6000" i="1">
                              <a:latin typeface="Cambria Math" panose="02040503050406030204" pitchFamily="18" charset="0"/>
                              <a:ea typeface="Cambria Math" panose="02040503050406030204" pitchFamily="18" charset="0"/>
                              <a:cs typeface="Arial" pitchFamily="34" charset="0"/>
                            </a:rPr>
                          </m:ctrlPr>
                        </m:sSubPr>
                        <m:e>
                          <m:r>
                            <a:rPr lang="en-US" sz="6000" b="1" i="0">
                              <a:latin typeface="Cambria Math" panose="02040503050406030204" pitchFamily="18" charset="0"/>
                              <a:ea typeface="Cambria Math" panose="02040503050406030204" pitchFamily="18" charset="0"/>
                              <a:cs typeface="Arial" pitchFamily="34" charset="0"/>
                            </a:rPr>
                            <m:t>𝐳</m:t>
                          </m:r>
                        </m:e>
                        <m:sub>
                          <m:r>
                            <a:rPr lang="en-US" sz="6000" b="0" i="1" smtClean="0">
                              <a:latin typeface="Cambria Math" panose="02040503050406030204" pitchFamily="18" charset="0"/>
                              <a:ea typeface="Cambria Math" panose="02040503050406030204" pitchFamily="18" charset="0"/>
                              <a:cs typeface="Arial" pitchFamily="34" charset="0"/>
                            </a:rPr>
                            <m:t>𝑣</m:t>
                          </m:r>
                        </m:sub>
                      </m:sSub>
                      <m:r>
                        <a:rPr lang="en-US" sz="6000" i="1" smtClean="0">
                          <a:latin typeface="Cambria Math" panose="02040503050406030204" pitchFamily="18" charset="0"/>
                          <a:ea typeface="Cambria Math" panose="02040503050406030204" pitchFamily="18" charset="0"/>
                          <a:cs typeface="Arial" pitchFamily="34" charset="0"/>
                        </a:rPr>
                        <m:t>≈</m:t>
                      </m:r>
                    </m:oMath>
                  </m:oMathPara>
                </a14:m>
                <a:endParaRPr lang="en-US" sz="6000"/>
              </a:p>
            </p:txBody>
          </p:sp>
        </mc:Choice>
        <mc:Fallback xmlns="">
          <p:sp>
            <p:nvSpPr>
              <p:cNvPr id="3" name="Rectangle 2">
                <a:extLst>
                  <a:ext uri="{FF2B5EF4-FFF2-40B4-BE49-F238E27FC236}">
                    <a16:creationId xmlns:a16="http://schemas.microsoft.com/office/drawing/2014/main" id="{9508CD0A-7F35-424C-BA5C-04508A032FF7}"/>
                  </a:ext>
                </a:extLst>
              </p:cNvPr>
              <p:cNvSpPr>
                <a:spLocks noRot="1" noChangeAspect="1" noMove="1" noResize="1" noEditPoints="1" noAdjustHandles="1" noChangeArrowheads="1" noChangeShapeType="1" noTextEdit="1"/>
              </p:cNvSpPr>
              <p:nvPr/>
            </p:nvSpPr>
            <p:spPr>
              <a:xfrm>
                <a:off x="996738" y="3145221"/>
                <a:ext cx="2668999" cy="1032206"/>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07153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5943600" y="2670906"/>
            <a:ext cx="3192172" cy="1828800"/>
          </a:xfrm>
          <a:prstGeom prst="rect">
            <a:avLst/>
          </a:prstGeom>
        </p:spPr>
      </p:pic>
      <p:pic>
        <p:nvPicPr>
          <p:cNvPr id="9" name="Picture 8"/>
          <p:cNvPicPr>
            <a:picLocks noChangeAspect="1"/>
          </p:cNvPicPr>
          <p:nvPr/>
        </p:nvPicPr>
        <p:blipFill>
          <a:blip r:embed="rId3"/>
          <a:stretch>
            <a:fillRect/>
          </a:stretch>
        </p:blipFill>
        <p:spPr>
          <a:xfrm>
            <a:off x="5943600" y="4758295"/>
            <a:ext cx="3225800" cy="2023505"/>
          </a:xfrm>
          <a:prstGeom prst="rect">
            <a:avLst/>
          </a:prstGeom>
        </p:spPr>
      </p:pic>
      <p:sp>
        <p:nvSpPr>
          <p:cNvPr id="2" name="Title 1"/>
          <p:cNvSpPr>
            <a:spLocks noGrp="1"/>
          </p:cNvSpPr>
          <p:nvPr>
            <p:ph type="title"/>
          </p:nvPr>
        </p:nvSpPr>
        <p:spPr/>
        <p:txBody>
          <a:bodyPr/>
          <a:lstStyle/>
          <a:p>
            <a:r>
              <a:rPr lang="en-US"/>
              <a:t>Random-Walk Embeddings</a:t>
            </a:r>
          </a:p>
        </p:txBody>
      </p:sp>
      <mc:AlternateContent xmlns:mc="http://schemas.openxmlformats.org/markup-compatibility/2006" xmlns:a14="http://schemas.microsoft.com/office/drawing/2010/main">
        <mc:Choice Requires="a14">
          <p:sp>
            <p:nvSpPr>
              <p:cNvPr id="10" name="Content Placeholder 2"/>
              <p:cNvSpPr>
                <a:spLocks noGrp="1"/>
              </p:cNvSpPr>
              <p:nvPr>
                <p:ph idx="1"/>
              </p:nvPr>
            </p:nvSpPr>
            <p:spPr>
              <a:xfrm>
                <a:off x="457200" y="1295400"/>
                <a:ext cx="8382000" cy="5257801"/>
              </a:xfrm>
            </p:spPr>
            <p:txBody>
              <a:bodyPr>
                <a:noAutofit/>
              </a:bodyPr>
              <a:lstStyle/>
              <a:p>
                <a:pPr marL="609585" indent="-609585">
                  <a:spcAft>
                    <a:spcPts val="4800"/>
                  </a:spcAft>
                  <a:buFont typeface="+mj-lt"/>
                  <a:buAutoNum type="arabicPeriod"/>
                </a:pPr>
                <a:r>
                  <a:rPr lang="en-CA" b="1"/>
                  <a:t>Estimate probability of visiting node </a:t>
                </a:r>
                <a14:m>
                  <m:oMath xmlns:m="http://schemas.openxmlformats.org/officeDocument/2006/math">
                    <m:r>
                      <a:rPr lang="en-CA" b="1" i="1" dirty="0" smtClean="0">
                        <a:latin typeface="Cambria Math" panose="02040503050406030204" pitchFamily="18" charset="0"/>
                      </a:rPr>
                      <m:t>𝒗</m:t>
                    </m:r>
                  </m:oMath>
                </a14:m>
                <a:r>
                  <a:rPr lang="en-CA" b="1"/>
                  <a:t> on a random walk starting from node </a:t>
                </a:r>
                <a14:m>
                  <m:oMath xmlns:m="http://schemas.openxmlformats.org/officeDocument/2006/math">
                    <m:r>
                      <a:rPr lang="en-CA" b="1" i="1" dirty="0" smtClean="0">
                        <a:latin typeface="Cambria Math" panose="02040503050406030204" pitchFamily="18" charset="0"/>
                      </a:rPr>
                      <m:t>𝒖</m:t>
                    </m:r>
                  </m:oMath>
                </a14:m>
                <a:r>
                  <a:rPr lang="en-CA" b="1"/>
                  <a:t> using some random walk strategy </a:t>
                </a:r>
                <a14:m>
                  <m:oMath xmlns:m="http://schemas.openxmlformats.org/officeDocument/2006/math">
                    <m:r>
                      <a:rPr lang="en-CA" b="1" i="1" dirty="0" smtClean="0">
                        <a:latin typeface="Cambria Math" panose="02040503050406030204" pitchFamily="18" charset="0"/>
                      </a:rPr>
                      <m:t>𝑹</m:t>
                    </m:r>
                  </m:oMath>
                </a14:m>
                <a:endParaRPr lang="en-CA" b="1"/>
              </a:p>
              <a:p>
                <a:pPr marL="609585" indent="-609585">
                  <a:buFont typeface="+mj-lt"/>
                  <a:buAutoNum type="arabicPeriod"/>
                </a:pPr>
                <a:endParaRPr lang="en-CA"/>
              </a:p>
              <a:p>
                <a:pPr marL="609585" indent="-609585">
                  <a:buFont typeface="+mj-lt"/>
                  <a:buAutoNum type="arabicPeriod"/>
                </a:pPr>
                <a:endParaRPr lang="en-CA"/>
              </a:p>
              <a:p>
                <a:pPr marL="609585" indent="-609585">
                  <a:buFont typeface="+mj-lt"/>
                  <a:buAutoNum type="arabicPeriod"/>
                </a:pPr>
                <a:r>
                  <a:rPr lang="en-CA" b="1"/>
                  <a:t>Optimize embeddings to encode these random walk statistics:</a:t>
                </a:r>
              </a:p>
              <a:p>
                <a:pPr marL="292608" lvl="1" indent="0">
                  <a:buNone/>
                </a:pPr>
                <a:endParaRPr lang="en-CA" sz="2200"/>
              </a:p>
              <a:p>
                <a:endParaRPr lang="en-CA"/>
              </a:p>
            </p:txBody>
          </p:sp>
        </mc:Choice>
        <mc:Fallback xmlns="">
          <p:sp>
            <p:nvSpPr>
              <p:cNvPr id="10" name="Content Placeholder 2"/>
              <p:cNvSpPr>
                <a:spLocks noGrp="1" noRot="1" noChangeAspect="1" noMove="1" noResize="1" noEditPoints="1" noAdjustHandles="1" noChangeArrowheads="1" noChangeShapeType="1" noTextEdit="1"/>
              </p:cNvSpPr>
              <p:nvPr>
                <p:ph idx="1"/>
              </p:nvPr>
            </p:nvSpPr>
            <p:spPr>
              <a:xfrm>
                <a:off x="457200" y="1295400"/>
                <a:ext cx="8382000" cy="5257801"/>
              </a:xfrm>
              <a:blipFill>
                <a:blip r:embed="rId4"/>
                <a:stretch>
                  <a:fillRect l="-1673" t="-580"/>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27</a:t>
            </a:fld>
            <a:endParaRPr lang="en-US"/>
          </a:p>
        </p:txBody>
      </p:sp>
      <p:sp>
        <p:nvSpPr>
          <p:cNvPr id="3" name="Date Placeholder 2">
            <a:extLst>
              <a:ext uri="{FF2B5EF4-FFF2-40B4-BE49-F238E27FC236}">
                <a16:creationId xmlns:a16="http://schemas.microsoft.com/office/drawing/2014/main" id="{EEAEE92B-9A84-E44C-B173-B7436619C7AA}"/>
              </a:ext>
            </a:extLst>
          </p:cNvPr>
          <p:cNvSpPr>
            <a:spLocks noGrp="1"/>
          </p:cNvSpPr>
          <p:nvPr>
            <p:ph type="dt" sz="half" idx="10"/>
          </p:nvPr>
        </p:nvSpPr>
        <p:spPr/>
        <p:txBody>
          <a:bodyPr/>
          <a:lstStyle/>
          <a:p>
            <a:fld id="{12B104A6-E588-A64E-830E-23578E2940B1}" type="datetime1">
              <a:rPr lang="en-US" smtClean="0"/>
              <a:t>9/26/24</a:t>
            </a:fld>
            <a:endParaRPr lang="en-US"/>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2E068A22-63E4-1440-A16F-165180ED4876}"/>
                  </a:ext>
                </a:extLst>
              </p:cNvPr>
              <p:cNvSpPr/>
              <p:nvPr/>
            </p:nvSpPr>
            <p:spPr>
              <a:xfrm>
                <a:off x="304800" y="5818546"/>
                <a:ext cx="6600497" cy="707886"/>
              </a:xfrm>
              <a:prstGeom prst="rect">
                <a:avLst/>
              </a:prstGeom>
            </p:spPr>
            <p:txBody>
              <a:bodyPr wrap="square">
                <a:spAutoFit/>
              </a:bodyPr>
              <a:lstStyle/>
              <a:p>
                <a:pPr marL="292608" lvl="1" indent="0">
                  <a:buNone/>
                </a:pPr>
                <a:r>
                  <a:rPr lang="en-CA" sz="2000">
                    <a:solidFill>
                      <a:srgbClr val="008000"/>
                    </a:solidFill>
                    <a:latin typeface="Arial" panose="020B0604020202020204" pitchFamily="34" charset="0"/>
                    <a:cs typeface="Arial" panose="020B0604020202020204" pitchFamily="34" charset="0"/>
                  </a:rPr>
                  <a:t>Similarity in embedding space (Here: </a:t>
                </a:r>
                <a:br>
                  <a:rPr lang="en-CA" sz="2000">
                    <a:solidFill>
                      <a:srgbClr val="008000"/>
                    </a:solidFill>
                    <a:latin typeface="Arial" panose="020B0604020202020204" pitchFamily="34" charset="0"/>
                    <a:cs typeface="Arial" panose="020B0604020202020204" pitchFamily="34" charset="0"/>
                  </a:rPr>
                </a:br>
                <a:r>
                  <a:rPr lang="en-CA" sz="2000">
                    <a:solidFill>
                      <a:srgbClr val="008000"/>
                    </a:solidFill>
                    <a:latin typeface="Arial" panose="020B0604020202020204" pitchFamily="34" charset="0"/>
                    <a:cs typeface="Arial" panose="020B0604020202020204" pitchFamily="34" charset="0"/>
                  </a:rPr>
                  <a:t>dot product=</a:t>
                </a:r>
                <a14:m>
                  <m:oMath xmlns:m="http://schemas.openxmlformats.org/officeDocument/2006/math">
                    <m:r>
                      <m:rPr>
                        <m:sty m:val="p"/>
                      </m:rPr>
                      <a:rPr lang="en-US" sz="2000">
                        <a:solidFill>
                          <a:srgbClr val="008000"/>
                        </a:solidFill>
                        <a:latin typeface="Cambria Math" panose="02040503050406030204" pitchFamily="18" charset="0"/>
                      </a:rPr>
                      <m:t>cos</m:t>
                    </m:r>
                    <m:r>
                      <a:rPr lang="en-US" sz="2000">
                        <a:solidFill>
                          <a:srgbClr val="008000"/>
                        </a:solidFill>
                        <a:latin typeface="Cambria Math" panose="02040503050406030204" pitchFamily="18" charset="0"/>
                      </a:rPr>
                      <m:t>(</m:t>
                    </m:r>
                    <m:r>
                      <a:rPr lang="en-US" sz="2000" i="1">
                        <a:solidFill>
                          <a:srgbClr val="008000"/>
                        </a:solidFill>
                        <a:latin typeface="Cambria Math" panose="02040503050406030204" pitchFamily="18" charset="0"/>
                      </a:rPr>
                      <m:t>𝜃</m:t>
                    </m:r>
                    <m:r>
                      <a:rPr lang="en-US" sz="2000" i="1">
                        <a:solidFill>
                          <a:srgbClr val="008000"/>
                        </a:solidFill>
                        <a:latin typeface="Cambria Math" panose="02040503050406030204" pitchFamily="18" charset="0"/>
                      </a:rPr>
                      <m:t>)</m:t>
                    </m:r>
                  </m:oMath>
                </a14:m>
                <a:r>
                  <a:rPr lang="en-CA" sz="2000">
                    <a:solidFill>
                      <a:srgbClr val="008000"/>
                    </a:solidFill>
                    <a:latin typeface="Arial" panose="020B0604020202020204" pitchFamily="34" charset="0"/>
                    <a:cs typeface="Arial" panose="020B0604020202020204" pitchFamily="34" charset="0"/>
                  </a:rPr>
                  <a:t>) encodes random walk “similarity”</a:t>
                </a:r>
                <a:endParaRPr lang="en-US" sz="1600">
                  <a:solidFill>
                    <a:srgbClr val="008000"/>
                  </a:solidFill>
                  <a:latin typeface="Arial" panose="020B0604020202020204" pitchFamily="34" charset="0"/>
                  <a:cs typeface="Arial" panose="020B0604020202020204" pitchFamily="34" charset="0"/>
                </a:endParaRPr>
              </a:p>
            </p:txBody>
          </p:sp>
        </mc:Choice>
        <mc:Fallback xmlns="">
          <p:sp>
            <p:nvSpPr>
              <p:cNvPr id="6" name="Rectangle 5">
                <a:extLst>
                  <a:ext uri="{FF2B5EF4-FFF2-40B4-BE49-F238E27FC236}">
                    <a16:creationId xmlns:a16="http://schemas.microsoft.com/office/drawing/2014/main" id="{2E068A22-63E4-1440-A16F-165180ED4876}"/>
                  </a:ext>
                </a:extLst>
              </p:cNvPr>
              <p:cNvSpPr>
                <a:spLocks noRot="1" noChangeAspect="1" noMove="1" noResize="1" noEditPoints="1" noAdjustHandles="1" noChangeArrowheads="1" noChangeShapeType="1" noTextEdit="1"/>
              </p:cNvSpPr>
              <p:nvPr/>
            </p:nvSpPr>
            <p:spPr>
              <a:xfrm>
                <a:off x="304800" y="5818546"/>
                <a:ext cx="6600497" cy="707886"/>
              </a:xfrm>
              <a:prstGeom prst="rect">
                <a:avLst/>
              </a:prstGeom>
              <a:blipFill>
                <a:blip r:embed="rId5"/>
                <a:stretch>
                  <a:fillRect t="-3419" b="-14530"/>
                </a:stretch>
              </a:blipFill>
            </p:spPr>
            <p:txBody>
              <a:bodyPr/>
              <a:lstStyle/>
              <a:p>
                <a:r>
                  <a:rPr lang="en-US">
                    <a:noFill/>
                  </a:rPr>
                  <a:t> </a:t>
                </a:r>
              </a:p>
            </p:txBody>
          </p:sp>
        </mc:Fallback>
      </mc:AlternateContent>
    </p:spTree>
    <p:extLst>
      <p:ext uri="{BB962C8B-B14F-4D97-AF65-F5344CB8AC3E}">
        <p14:creationId xmlns:p14="http://schemas.microsoft.com/office/powerpoint/2010/main" val="3416579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Random Walks?</a:t>
            </a: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vert="horz" lIns="54864" tIns="91440" rIns="91440" bIns="45720" rtlCol="0" anchor="t">
                <a:normAutofit/>
              </a:bodyPr>
              <a:lstStyle/>
              <a:p>
                <a:pPr marL="685165" indent="-685165">
                  <a:buFont typeface="+mj-lt"/>
                  <a:buAutoNum type="arabicPeriod"/>
                </a:pPr>
                <a:r>
                  <a:rPr lang="en-US" b="1">
                    <a:latin typeface="Calibri"/>
                    <a:cs typeface="Calibri"/>
                  </a:rPr>
                  <a:t>Expressivity:</a:t>
                </a:r>
                <a:r>
                  <a:rPr lang="en-US">
                    <a:latin typeface="Calibri"/>
                    <a:cs typeface="Calibri"/>
                  </a:rPr>
                  <a:t> Flexible stochastic definition of node similarity that </a:t>
                </a:r>
                <a:r>
                  <a:rPr lang="en-US">
                    <a:solidFill>
                      <a:srgbClr val="C00000"/>
                    </a:solidFill>
                    <a:latin typeface="Calibri"/>
                    <a:cs typeface="Calibri"/>
                  </a:rPr>
                  <a:t>incorporates both local and higher-order neighborhood information</a:t>
                </a:r>
                <a:br>
                  <a:rPr lang="en-US">
                    <a:solidFill>
                      <a:srgbClr val="C00000"/>
                    </a:solidFill>
                    <a:latin typeface="Calibri"/>
                    <a:cs typeface="Calibri"/>
                  </a:rPr>
                </a:br>
                <a:r>
                  <a:rPr lang="en-US" b="1">
                    <a:solidFill>
                      <a:srgbClr val="0070C0"/>
                    </a:solidFill>
                    <a:latin typeface="Calibri"/>
                    <a:cs typeface="Calibri"/>
                  </a:rPr>
                  <a:t>Idea:</a:t>
                </a:r>
                <a:r>
                  <a:rPr lang="en-US">
                    <a:solidFill>
                      <a:srgbClr val="0070C0"/>
                    </a:solidFill>
                    <a:latin typeface="Calibri"/>
                    <a:cs typeface="Calibri"/>
                  </a:rPr>
                  <a:t> if random walk starting from node </a:t>
                </a:r>
                <a14:m>
                  <m:oMath xmlns:m="http://schemas.openxmlformats.org/officeDocument/2006/math">
                    <m:r>
                      <a:rPr lang="en-US" b="0" i="1" dirty="0" smtClean="0">
                        <a:solidFill>
                          <a:srgbClr val="002060"/>
                        </a:solidFill>
                        <a:latin typeface="Cambria Math" panose="02040503050406030204" pitchFamily="18" charset="0"/>
                        <a:cs typeface="Calibri"/>
                      </a:rPr>
                      <m:t>𝑢</m:t>
                    </m:r>
                  </m:oMath>
                </a14:m>
                <a:r>
                  <a:rPr lang="en-US">
                    <a:solidFill>
                      <a:srgbClr val="0070C0"/>
                    </a:solidFill>
                    <a:latin typeface="Calibri"/>
                    <a:cs typeface="Calibri"/>
                  </a:rPr>
                  <a:t> visits </a:t>
                </a:r>
                <a14:m>
                  <m:oMath xmlns:m="http://schemas.openxmlformats.org/officeDocument/2006/math">
                    <m:r>
                      <a:rPr lang="en-US" b="0" i="1">
                        <a:solidFill>
                          <a:srgbClr val="002060"/>
                        </a:solidFill>
                        <a:latin typeface="Cambria Math" panose="02040503050406030204" pitchFamily="18" charset="0"/>
                        <a:cs typeface="Calibri"/>
                      </a:rPr>
                      <m:t>𝑣</m:t>
                    </m:r>
                  </m:oMath>
                </a14:m>
                <a:r>
                  <a:rPr lang="en-US">
                    <a:solidFill>
                      <a:srgbClr val="0070C0"/>
                    </a:solidFill>
                    <a:latin typeface="Calibri"/>
                    <a:cs typeface="Calibri"/>
                  </a:rPr>
                  <a:t> with high probability, </a:t>
                </a:r>
                <a14:m>
                  <m:oMath xmlns:m="http://schemas.openxmlformats.org/officeDocument/2006/math">
                    <m:r>
                      <a:rPr lang="en-US" b="0" i="1" dirty="0">
                        <a:solidFill>
                          <a:srgbClr val="002060"/>
                        </a:solidFill>
                        <a:latin typeface="Cambria Math" panose="02040503050406030204" pitchFamily="18" charset="0"/>
                        <a:cs typeface="Calibri"/>
                      </a:rPr>
                      <m:t>𝑢</m:t>
                    </m:r>
                  </m:oMath>
                </a14:m>
                <a:r>
                  <a:rPr lang="en-US">
                    <a:solidFill>
                      <a:srgbClr val="0070C0"/>
                    </a:solidFill>
                    <a:latin typeface="Calibri"/>
                    <a:cs typeface="Calibri"/>
                  </a:rPr>
                  <a:t> and </a:t>
                </a:r>
                <a14:m>
                  <m:oMath xmlns:m="http://schemas.openxmlformats.org/officeDocument/2006/math">
                    <m:r>
                      <a:rPr lang="en-US" b="0" i="1">
                        <a:solidFill>
                          <a:srgbClr val="002060"/>
                        </a:solidFill>
                        <a:latin typeface="Cambria Math" panose="02040503050406030204" pitchFamily="18" charset="0"/>
                        <a:cs typeface="Calibri"/>
                      </a:rPr>
                      <m:t>𝑣</m:t>
                    </m:r>
                  </m:oMath>
                </a14:m>
                <a:r>
                  <a:rPr lang="en-US">
                    <a:solidFill>
                      <a:srgbClr val="0070C0"/>
                    </a:solidFill>
                    <a:latin typeface="Calibri"/>
                    <a:cs typeface="Calibri"/>
                  </a:rPr>
                  <a:t> are similar (high-order multi-hop information)</a:t>
                </a:r>
                <a:endParaRPr lang="en-US">
                  <a:solidFill>
                    <a:srgbClr val="C00000"/>
                  </a:solidFill>
                </a:endParaRPr>
              </a:p>
              <a:p>
                <a:pPr marL="685165" indent="-685165">
                  <a:buFont typeface="+mj-lt"/>
                  <a:buAutoNum type="arabicPeriod"/>
                </a:pPr>
                <a:endParaRPr lang="en-US" b="1"/>
              </a:p>
              <a:p>
                <a:pPr marL="685165" indent="-685165">
                  <a:buFont typeface="+mj-lt"/>
                  <a:buAutoNum type="arabicPeriod"/>
                </a:pPr>
                <a:r>
                  <a:rPr lang="en-US" b="1"/>
                  <a:t>Efficiency: </a:t>
                </a:r>
                <a:r>
                  <a:rPr lang="en-US"/>
                  <a:t>Do not need to consider all node pairs when training; </a:t>
                </a:r>
                <a:r>
                  <a:rPr lang="en-US">
                    <a:solidFill>
                      <a:srgbClr val="C00000"/>
                    </a:solidFill>
                  </a:rPr>
                  <a:t>only need to consider pairs that co-occur on random walks</a:t>
                </a: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2"/>
                <a:stretch>
                  <a:fillRect l="-1704" t="-696" r="-1852"/>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28</a:t>
            </a:fld>
            <a:endParaRPr lang="en-US"/>
          </a:p>
        </p:txBody>
      </p:sp>
      <p:sp>
        <p:nvSpPr>
          <p:cNvPr id="3" name="Date Placeholder 2">
            <a:extLst>
              <a:ext uri="{FF2B5EF4-FFF2-40B4-BE49-F238E27FC236}">
                <a16:creationId xmlns:a16="http://schemas.microsoft.com/office/drawing/2014/main" id="{62938371-8494-214A-96B0-9138FA35D1C5}"/>
              </a:ext>
            </a:extLst>
          </p:cNvPr>
          <p:cNvSpPr>
            <a:spLocks noGrp="1"/>
          </p:cNvSpPr>
          <p:nvPr>
            <p:ph type="dt" sz="half" idx="10"/>
          </p:nvPr>
        </p:nvSpPr>
        <p:spPr/>
        <p:txBody>
          <a:bodyPr/>
          <a:lstStyle/>
          <a:p>
            <a:fld id="{9ABA3076-7893-BA47-A7B7-A12FB37E43B5}" type="datetime1">
              <a:rPr lang="en-US" smtClean="0"/>
              <a:t>9/26/24</a:t>
            </a:fld>
            <a:endParaRPr lang="en-US"/>
          </a:p>
        </p:txBody>
      </p:sp>
    </p:spTree>
    <p:extLst>
      <p:ext uri="{BB962C8B-B14F-4D97-AF65-F5344CB8AC3E}">
        <p14:creationId xmlns:p14="http://schemas.microsoft.com/office/powerpoint/2010/main" val="2153148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067"/>
              <a:t>Unsupervised Feature Learning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483600" cy="5080000"/>
              </a:xfrm>
            </p:spPr>
            <p:txBody>
              <a:bodyPr>
                <a:normAutofit/>
              </a:bodyPr>
              <a:lstStyle/>
              <a:p>
                <a:pPr lvl="0"/>
                <a:r>
                  <a:rPr lang="en-US">
                    <a:solidFill>
                      <a:srgbClr val="C00000"/>
                    </a:solidFill>
                  </a:rPr>
                  <a:t>Intuition:</a:t>
                </a:r>
                <a:r>
                  <a:rPr lang="en-US"/>
                  <a:t> </a:t>
                </a:r>
                <a:r>
                  <a:rPr lang="en-GB"/>
                  <a:t>Find embedding of nodes in </a:t>
                </a:r>
                <a:br>
                  <a:rPr lang="en-GB"/>
                </a:br>
                <a14:m>
                  <m:oMath xmlns:m="http://schemas.openxmlformats.org/officeDocument/2006/math">
                    <m:r>
                      <a:rPr lang="en-GB" i="1" dirty="0" smtClean="0">
                        <a:latin typeface="Cambria Math" panose="02040503050406030204" pitchFamily="18" charset="0"/>
                      </a:rPr>
                      <m:t>𝑑</m:t>
                    </m:r>
                  </m:oMath>
                </a14:m>
                <a:r>
                  <a:rPr lang="en-GB"/>
                  <a:t>-dimensional space that preserves similarity</a:t>
                </a:r>
              </a:p>
              <a:p>
                <a:pPr lvl="4"/>
                <a:endParaRPr lang="en-GB"/>
              </a:p>
              <a:p>
                <a:r>
                  <a:rPr lang="en-US">
                    <a:solidFill>
                      <a:srgbClr val="C00000"/>
                    </a:solidFill>
                  </a:rPr>
                  <a:t>Idea: </a:t>
                </a:r>
                <a:r>
                  <a:rPr lang="en-US"/>
                  <a:t>Learn node embedding such that </a:t>
                </a:r>
                <a:r>
                  <a:rPr lang="en-US">
                    <a:solidFill>
                      <a:srgbClr val="C00000"/>
                    </a:solidFill>
                  </a:rPr>
                  <a:t>nearby</a:t>
                </a:r>
                <a:r>
                  <a:rPr lang="en-US"/>
                  <a:t> nodes are close together in the network</a:t>
                </a:r>
              </a:p>
              <a:p>
                <a:pPr lvl="4"/>
                <a:endParaRPr lang="en-US"/>
              </a:p>
              <a:p>
                <a:r>
                  <a:rPr lang="en-US">
                    <a:solidFill>
                      <a:srgbClr val="C00000"/>
                    </a:solidFill>
                  </a:rPr>
                  <a:t>Given a node </a:t>
                </a:r>
                <a14:m>
                  <m:oMath xmlns:m="http://schemas.openxmlformats.org/officeDocument/2006/math">
                    <m:r>
                      <a:rPr lang="en-US" i="1" dirty="0" smtClean="0">
                        <a:solidFill>
                          <a:srgbClr val="C00000"/>
                        </a:solidFill>
                        <a:latin typeface="Cambria Math" panose="02040503050406030204" pitchFamily="18" charset="0"/>
                      </a:rPr>
                      <m:t>𝑢</m:t>
                    </m:r>
                  </m:oMath>
                </a14:m>
                <a:r>
                  <a:rPr lang="en-US">
                    <a:solidFill>
                      <a:srgbClr val="C00000"/>
                    </a:solidFill>
                  </a:rPr>
                  <a:t>, how do we define nearby nodes?</a:t>
                </a:r>
              </a:p>
              <a:p>
                <a:pPr lvl="1"/>
                <a14:m>
                  <m:oMath xmlns:m="http://schemas.openxmlformats.org/officeDocument/2006/math">
                    <m:sSub>
                      <m:sSubPr>
                        <m:ctrlPr>
                          <a:rPr lang="en-US" i="1">
                            <a:latin typeface="Cambria Math" panose="02040503050406030204" pitchFamily="18" charset="0"/>
                            <a:sym typeface="Open Sans"/>
                          </a:rPr>
                        </m:ctrlPr>
                      </m:sSubPr>
                      <m:e>
                        <m:r>
                          <a:rPr lang="en-US" i="1">
                            <a:latin typeface="Cambria Math" charset="0"/>
                            <a:sym typeface="Open Sans"/>
                          </a:rPr>
                          <m:t>𝑁</m:t>
                        </m:r>
                      </m:e>
                      <m:sub>
                        <m:r>
                          <a:rPr lang="en-US" b="0" i="1" smtClean="0">
                            <a:solidFill>
                              <a:srgbClr val="D60093"/>
                            </a:solidFill>
                            <a:latin typeface="Cambria Math" panose="02040503050406030204" pitchFamily="18" charset="0"/>
                            <a:sym typeface="Open Sans"/>
                          </a:rPr>
                          <m:t>𝑅</m:t>
                        </m:r>
                      </m:sub>
                    </m:sSub>
                    <m:d>
                      <m:dPr>
                        <m:ctrlPr>
                          <a:rPr lang="en-US" i="1">
                            <a:latin typeface="Cambria Math" panose="02040503050406030204" pitchFamily="18" charset="0"/>
                            <a:sym typeface="Open Sans"/>
                          </a:rPr>
                        </m:ctrlPr>
                      </m:dPr>
                      <m:e>
                        <m:r>
                          <a:rPr lang="en-US" i="1">
                            <a:latin typeface="Cambria Math" charset="0"/>
                            <a:sym typeface="Open Sans"/>
                          </a:rPr>
                          <m:t>𝑢</m:t>
                        </m:r>
                      </m:e>
                    </m:d>
                  </m:oMath>
                </a14:m>
                <a:r>
                  <a:rPr lang="is-IS">
                    <a:sym typeface="Open Sans"/>
                  </a:rPr>
                  <a:t> … </a:t>
                </a:r>
                <a:r>
                  <a:rPr lang="en-GB">
                    <a:sym typeface="Open Sans"/>
                  </a:rPr>
                  <a:t>neighbourhood of </a:t>
                </a:r>
                <a14:m>
                  <m:oMath xmlns:m="http://schemas.openxmlformats.org/officeDocument/2006/math">
                    <m:r>
                      <a:rPr lang="en-GB" i="1" dirty="0" smtClean="0">
                        <a:latin typeface="Cambria Math" panose="02040503050406030204" pitchFamily="18" charset="0"/>
                        <a:sym typeface="Open Sans"/>
                      </a:rPr>
                      <m:t>𝑢</m:t>
                    </m:r>
                  </m:oMath>
                </a14:m>
                <a:r>
                  <a:rPr lang="en-GB">
                    <a:sym typeface="Open Sans"/>
                  </a:rPr>
                  <a:t> obtained by some </a:t>
                </a:r>
                <a:r>
                  <a:rPr lang="en-GB">
                    <a:solidFill>
                      <a:srgbClr val="D60093"/>
                    </a:solidFill>
                    <a:sym typeface="Open Sans"/>
                  </a:rPr>
                  <a:t>random walk strategy </a:t>
                </a:r>
                <a14:m>
                  <m:oMath xmlns:m="http://schemas.openxmlformats.org/officeDocument/2006/math">
                    <m:r>
                      <a:rPr lang="en-GB" i="1" dirty="0" smtClean="0">
                        <a:solidFill>
                          <a:srgbClr val="D60093"/>
                        </a:solidFill>
                        <a:latin typeface="Cambria Math" panose="02040503050406030204" pitchFamily="18" charset="0"/>
                        <a:sym typeface="Open Sans"/>
                      </a:rPr>
                      <m:t>𝑅</m:t>
                    </m:r>
                  </m:oMath>
                </a14:m>
                <a:endParaRPr lang="en-GB" i="1">
                  <a:sym typeface="Open Sans"/>
                </a:endParaRPr>
              </a:p>
              <a:p>
                <a:endParaRPr lang="en-US">
                  <a:solidFill>
                    <a:srgbClr val="C0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483600" cy="5080000"/>
              </a:xfrm>
              <a:blipFill>
                <a:blip r:embed="rId2"/>
                <a:stretch>
                  <a:fillRect l="-287" t="-72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4D267013-DFFC-4352-B274-32112D0CCE19}" type="slidenum">
              <a:rPr lang="en-US" smtClean="0"/>
              <a:t>29</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Date Placeholder 5"/>
          <p:cNvSpPr>
            <a:spLocks noGrp="1"/>
          </p:cNvSpPr>
          <p:nvPr>
            <p:ph type="dt" sz="half" idx="10"/>
          </p:nvPr>
        </p:nvSpPr>
        <p:spPr/>
        <p:txBody>
          <a:bodyPr/>
          <a:lstStyle/>
          <a:p>
            <a:fld id="{C3B78DC6-A25C-D64D-A537-C660204E7B80}" type="datetime1">
              <a:rPr lang="en-US" smtClean="0"/>
              <a:t>9/26/24</a:t>
            </a:fld>
            <a:endParaRPr lang="en-US"/>
          </a:p>
        </p:txBody>
      </p:sp>
    </p:spTree>
    <p:extLst>
      <p:ext uri="{BB962C8B-B14F-4D97-AF65-F5344CB8AC3E}">
        <p14:creationId xmlns:p14="http://schemas.microsoft.com/office/powerpoint/2010/main" val="1231995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Feature Learning as Optimization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562600"/>
              </a:xfrm>
            </p:spPr>
            <p:txBody>
              <a:bodyPr>
                <a:normAutofit fontScale="92500"/>
              </a:bodyPr>
              <a:lstStyle/>
              <a:p>
                <a:r>
                  <a:rPr lang="en-US"/>
                  <a:t>Given </a:t>
                </a:r>
                <a14:m>
                  <m:oMath xmlns:m="http://schemas.openxmlformats.org/officeDocument/2006/math">
                    <m:r>
                      <a:rPr lang="en-US" smtClean="0">
                        <a:latin typeface="Cambria Math" charset="0"/>
                      </a:rPr>
                      <m:t>𝐺</m:t>
                    </m:r>
                    <m:r>
                      <a:rPr lang="en-US" smtClean="0">
                        <a:latin typeface="Cambria Math" charset="0"/>
                      </a:rPr>
                      <m:t>=(</m:t>
                    </m:r>
                    <m:r>
                      <a:rPr lang="en-US" smtClean="0">
                        <a:latin typeface="Cambria Math" charset="0"/>
                      </a:rPr>
                      <m:t>𝑉</m:t>
                    </m:r>
                    <m:r>
                      <a:rPr lang="en-US" smtClean="0">
                        <a:latin typeface="Cambria Math" charset="0"/>
                      </a:rPr>
                      <m:t>,</m:t>
                    </m:r>
                    <m:r>
                      <a:rPr lang="en-US" smtClean="0">
                        <a:latin typeface="Cambria Math" charset="0"/>
                      </a:rPr>
                      <m:t>𝐸</m:t>
                    </m:r>
                    <m:r>
                      <a:rPr lang="en-US" smtClean="0">
                        <a:latin typeface="Cambria Math" charset="0"/>
                      </a:rPr>
                      <m:t>)</m:t>
                    </m:r>
                  </m:oMath>
                </a14:m>
                <a:r>
                  <a:rPr lang="en-US"/>
                  <a:t>, </a:t>
                </a:r>
              </a:p>
              <a:p>
                <a:r>
                  <a:rPr lang="en-US"/>
                  <a:t>Our goal is to learn a mapping </a:t>
                </a:r>
                <a14:m>
                  <m:oMath xmlns:m="http://schemas.openxmlformats.org/officeDocument/2006/math">
                    <m:r>
                      <a:rPr lang="en-US" b="0" i="1" smtClean="0">
                        <a:latin typeface="Cambria Math" panose="02040503050406030204" pitchFamily="18" charset="0"/>
                      </a:rPr>
                      <m:t>𝑓</m:t>
                    </m:r>
                    <m:r>
                      <a:rPr lang="en-US" smtClean="0">
                        <a:latin typeface="Cambria Math" charset="0"/>
                      </a:rPr>
                      <m:t>:</m:t>
                    </m:r>
                    <m:r>
                      <a:rPr lang="en-US" smtClean="0">
                        <a:latin typeface="Cambria Math" charset="0"/>
                      </a:rPr>
                      <m:t>𝑢</m:t>
                    </m:r>
                    <m:r>
                      <a:rPr lang="en-US" smtClean="0">
                        <a:latin typeface="Cambria Math" charset="0"/>
                      </a:rPr>
                      <m:t>→</m:t>
                    </m:r>
                    <m:sSup>
                      <m:sSupPr>
                        <m:ctrlPr>
                          <a:rPr lang="en-US" i="1" smtClean="0">
                            <a:latin typeface="Cambria Math" panose="02040503050406030204" pitchFamily="18" charset="0"/>
                          </a:rPr>
                        </m:ctrlPr>
                      </m:sSupPr>
                      <m:e>
                        <m:r>
                          <a:rPr lang="en-US" smtClean="0">
                            <a:latin typeface="Cambria Math" charset="0"/>
                          </a:rPr>
                          <m:t>ℝ</m:t>
                        </m:r>
                      </m:e>
                      <m:sup>
                        <m:r>
                          <a:rPr lang="en-US" smtClean="0">
                            <a:latin typeface="Cambria Math" charset="0"/>
                          </a:rPr>
                          <m:t>𝑑</m:t>
                        </m:r>
                      </m:sup>
                    </m:sSup>
                    <m:r>
                      <a:rPr lang="en-US" b="0" i="0" smtClean="0">
                        <a:latin typeface="Cambria Math" panose="02040503050406030204" pitchFamily="18" charset="0"/>
                      </a:rPr>
                      <m:t>: </m:t>
                    </m:r>
                  </m:oMath>
                </a14:m>
                <a:br>
                  <a:rPr lang="en-US" b="0" i="0">
                    <a:latin typeface="Cambria Math" panose="02040503050406030204" pitchFamily="18" charset="0"/>
                  </a:rPr>
                </a:br>
                <a14:m>
                  <m:oMath xmlns:m="http://schemas.openxmlformats.org/officeDocument/2006/math">
                    <m:r>
                      <a:rPr lang="en-US" i="1" smtClean="0">
                        <a:solidFill>
                          <a:srgbClr val="C00000"/>
                        </a:solidFill>
                        <a:latin typeface="Cambria Math" panose="02040503050406030204" pitchFamily="18" charset="0"/>
                      </a:rPr>
                      <m:t>𝑓</m:t>
                    </m:r>
                    <m:d>
                      <m:dPr>
                        <m:ctrlPr>
                          <a:rPr lang="en-US" b="0" i="1" smtClean="0">
                            <a:solidFill>
                              <a:srgbClr val="C00000"/>
                            </a:solidFill>
                            <a:latin typeface="Cambria Math" panose="02040503050406030204" pitchFamily="18" charset="0"/>
                          </a:rPr>
                        </m:ctrlPr>
                      </m:dPr>
                      <m:e>
                        <m:r>
                          <a:rPr lang="en-US">
                            <a:solidFill>
                              <a:srgbClr val="C00000"/>
                            </a:solidFill>
                            <a:latin typeface="Cambria Math" charset="0"/>
                          </a:rPr>
                          <m:t>𝑢</m:t>
                        </m:r>
                      </m:e>
                    </m:d>
                    <m:r>
                      <a:rPr lang="en-US" b="0" i="0" smtClean="0">
                        <a:solidFill>
                          <a:srgbClr val="C00000"/>
                        </a:solidFill>
                        <a:latin typeface="Cambria Math" panose="02040503050406030204" pitchFamily="18" charset="0"/>
                      </a:rPr>
                      <m:t>=</m:t>
                    </m:r>
                  </m:oMath>
                </a14:m>
                <a:r>
                  <a:rPr lang="en-US">
                    <a:solidFill>
                      <a:srgbClr val="C00000"/>
                    </a:solidFill>
                  </a:rPr>
                  <a:t> </a:t>
                </a:r>
                <a14:m>
                  <m:oMath xmlns:m="http://schemas.openxmlformats.org/officeDocument/2006/math">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𝐳</m:t>
                        </m:r>
                      </m:e>
                      <m:sub>
                        <m:r>
                          <a:rPr lang="en-US" i="1">
                            <a:solidFill>
                              <a:srgbClr val="C00000"/>
                            </a:solidFill>
                            <a:latin typeface="Cambria Math" panose="02040503050406030204" pitchFamily="18" charset="0"/>
                          </a:rPr>
                          <m:t>𝑢</m:t>
                        </m:r>
                      </m:sub>
                    </m:sSub>
                  </m:oMath>
                </a14:m>
                <a:endParaRPr lang="en-US"/>
              </a:p>
              <a:p>
                <a:pPr lvl="8"/>
                <a:endParaRPr lang="en-US"/>
              </a:p>
              <a:p>
                <a:r>
                  <a:rPr lang="en-US"/>
                  <a:t>Log-likelihood objective: </a:t>
                </a:r>
              </a:p>
              <a:p>
                <a:pPr marL="118872" indent="0">
                  <a:buNone/>
                </a:pPr>
                <a14:m>
                  <m:oMathPara xmlns:m="http://schemas.openxmlformats.org/officeDocument/2006/math">
                    <m:oMathParaPr>
                      <m:jc m:val="centerGroup"/>
                    </m:oMathParaPr>
                    <m:oMath xmlns:m="http://schemas.openxmlformats.org/officeDocument/2006/math">
                      <m:r>
                        <m:rPr>
                          <m:nor/>
                        </m:rPr>
                        <a:rPr lang="en-US" sz="3000" b="0" i="0" smtClean="0">
                          <a:latin typeface="Cambria Math" panose="02040503050406030204" pitchFamily="18" charset="0"/>
                        </a:rPr>
                        <m:t>arg</m:t>
                      </m:r>
                      <m:func>
                        <m:funcPr>
                          <m:ctrlPr>
                            <a:rPr lang="en-US" sz="3000" i="1" smtClean="0">
                              <a:latin typeface="Cambria Math" panose="02040503050406030204" pitchFamily="18" charset="0"/>
                            </a:rPr>
                          </m:ctrlPr>
                        </m:funcPr>
                        <m:fName>
                          <m:limLow>
                            <m:limLowPr>
                              <m:ctrlPr>
                                <a:rPr lang="en-US" sz="3000" i="1" smtClean="0">
                                  <a:latin typeface="Cambria Math" panose="02040503050406030204" pitchFamily="18" charset="0"/>
                                </a:rPr>
                              </m:ctrlPr>
                            </m:limLowPr>
                            <m:e>
                              <m:r>
                                <m:rPr>
                                  <m:sty m:val="p"/>
                                </m:rPr>
                                <a:rPr lang="en-US" sz="3000" smtClean="0">
                                  <a:latin typeface="Cambria Math" charset="0"/>
                                </a:rPr>
                                <m:t>max</m:t>
                              </m:r>
                            </m:e>
                            <m:lim>
                              <m:r>
                                <a:rPr lang="en-US" sz="3000" b="0" i="1" smtClean="0">
                                  <a:latin typeface="Cambria Math" panose="02040503050406030204" pitchFamily="18" charset="0"/>
                                </a:rPr>
                                <m:t>𝑧</m:t>
                              </m:r>
                            </m:lim>
                          </m:limLow>
                        </m:fName>
                        <m:e>
                          <m:nary>
                            <m:naryPr>
                              <m:chr m:val="∑"/>
                              <m:supHide m:val="on"/>
                              <m:ctrlPr>
                                <a:rPr lang="en-US" sz="3000" i="1" smtClean="0">
                                  <a:latin typeface="Cambria Math" panose="02040503050406030204" pitchFamily="18" charset="0"/>
                                </a:rPr>
                              </m:ctrlPr>
                            </m:naryPr>
                            <m:sub>
                              <m:r>
                                <m:rPr>
                                  <m:brk m:alnAt="7"/>
                                </m:rPr>
                                <a:rPr lang="en-US" sz="3000" smtClean="0">
                                  <a:latin typeface="Cambria Math" charset="0"/>
                                </a:rPr>
                                <m:t>𝑢</m:t>
                              </m:r>
                              <m:r>
                                <a:rPr lang="en-US" sz="3000" smtClean="0">
                                  <a:latin typeface="Cambria Math" charset="0"/>
                                </a:rPr>
                                <m:t> ∈</m:t>
                              </m:r>
                              <m:r>
                                <a:rPr lang="en-US" sz="3000" smtClean="0">
                                  <a:latin typeface="Cambria Math" charset="0"/>
                                </a:rPr>
                                <m:t>𝑉</m:t>
                              </m:r>
                            </m:sub>
                            <m:sup/>
                            <m:e>
                              <m:func>
                                <m:funcPr>
                                  <m:ctrlPr>
                                    <a:rPr lang="en-US" sz="3000" i="1" smtClean="0">
                                      <a:latin typeface="Cambria Math" panose="02040503050406030204" pitchFamily="18" charset="0"/>
                                    </a:rPr>
                                  </m:ctrlPr>
                                </m:funcPr>
                                <m:fName>
                                  <m:r>
                                    <m:rPr>
                                      <m:sty m:val="p"/>
                                    </m:rPr>
                                    <a:rPr lang="en-US" sz="3000" smtClean="0">
                                      <a:latin typeface="Cambria Math" charset="0"/>
                                    </a:rPr>
                                    <m:t>log</m:t>
                                  </m:r>
                                </m:fName>
                                <m:e>
                                  <m:r>
                                    <m:rPr>
                                      <m:sty m:val="p"/>
                                    </m:rPr>
                                    <a:rPr lang="en-US" sz="3000" smtClean="0">
                                      <a:latin typeface="Cambria Math" charset="0"/>
                                    </a:rPr>
                                    <m:t>P</m:t>
                                  </m:r>
                                  <m:r>
                                    <a:rPr lang="en-US" sz="3000" smtClean="0">
                                      <a:latin typeface="Cambria Math" charset="0"/>
                                    </a:rPr>
                                    <m:t>(</m:t>
                                  </m:r>
                                  <m:sSub>
                                    <m:sSubPr>
                                      <m:ctrlPr>
                                        <a:rPr lang="en-US" sz="3000" i="1" smtClean="0">
                                          <a:latin typeface="Cambria Math" panose="02040503050406030204" pitchFamily="18" charset="0"/>
                                        </a:rPr>
                                      </m:ctrlPr>
                                    </m:sSubPr>
                                    <m:e>
                                      <m:r>
                                        <a:rPr lang="en-US" sz="3000" smtClean="0">
                                          <a:latin typeface="Cambria Math" charset="0"/>
                                        </a:rPr>
                                        <m:t>𝑁</m:t>
                                      </m:r>
                                    </m:e>
                                    <m:sub>
                                      <m:r>
                                        <m:rPr>
                                          <m:sty m:val="p"/>
                                        </m:rPr>
                                        <a:rPr lang="en-US" sz="3000" b="0" i="0" smtClean="0">
                                          <a:latin typeface="Cambria Math" panose="02040503050406030204" pitchFamily="18" charset="0"/>
                                        </a:rPr>
                                        <m:t>R</m:t>
                                      </m:r>
                                    </m:sub>
                                  </m:sSub>
                                  <m:r>
                                    <a:rPr lang="en-US" sz="3000" smtClean="0">
                                      <a:latin typeface="Cambria Math" charset="0"/>
                                    </a:rPr>
                                    <m:t>(</m:t>
                                  </m:r>
                                  <m:r>
                                    <a:rPr lang="en-US" sz="3000" smtClean="0">
                                      <a:latin typeface="Cambria Math" charset="0"/>
                                    </a:rPr>
                                    <m:t>𝑢</m:t>
                                  </m:r>
                                </m:e>
                              </m:func>
                              <m:r>
                                <a:rPr lang="en-US" sz="3000" smtClean="0">
                                  <a:latin typeface="Cambria Math" charset="0"/>
                                </a:rPr>
                                <m:t>)| </m:t>
                              </m:r>
                              <m:sSub>
                                <m:sSubPr>
                                  <m:ctrlPr>
                                    <a:rPr lang="en-US" sz="3000" b="0" i="1" smtClean="0">
                                      <a:latin typeface="Cambria Math" panose="02040503050406030204" pitchFamily="18" charset="0"/>
                                    </a:rPr>
                                  </m:ctrlPr>
                                </m:sSubPr>
                                <m:e>
                                  <m:r>
                                    <a:rPr lang="en-US" sz="3000" b="1" i="0" smtClean="0">
                                      <a:latin typeface="Cambria Math" panose="02040503050406030204" pitchFamily="18" charset="0"/>
                                    </a:rPr>
                                    <m:t>𝐳</m:t>
                                  </m:r>
                                </m:e>
                                <m:sub>
                                  <m:r>
                                    <a:rPr lang="en-US" sz="3000" b="0" i="1" smtClean="0">
                                      <a:latin typeface="Cambria Math" panose="02040503050406030204" pitchFamily="18" charset="0"/>
                                    </a:rPr>
                                    <m:t>𝑢</m:t>
                                  </m:r>
                                </m:sub>
                              </m:sSub>
                              <m:r>
                                <a:rPr lang="en-US" sz="3000" smtClean="0">
                                  <a:latin typeface="Cambria Math" charset="0"/>
                                </a:rPr>
                                <m:t>)</m:t>
                              </m:r>
                            </m:e>
                          </m:nary>
                        </m:e>
                      </m:func>
                    </m:oMath>
                  </m:oMathPara>
                </a14:m>
                <a:endParaRPr lang="en-US" sz="3000"/>
              </a:p>
              <a:p>
                <a:pPr lvl="1"/>
                <a14:m>
                  <m:oMath xmlns:m="http://schemas.openxmlformats.org/officeDocument/2006/math">
                    <m:sSub>
                      <m:sSubPr>
                        <m:ctrlPr>
                          <a:rPr lang="en-US" i="1">
                            <a:latin typeface="Cambria Math" panose="02040503050406030204" pitchFamily="18" charset="0"/>
                          </a:rPr>
                        </m:ctrlPr>
                      </m:sSubPr>
                      <m:e>
                        <m:r>
                          <a:rPr lang="en-US" i="1">
                            <a:latin typeface="Cambria Math" charset="0"/>
                          </a:rPr>
                          <m:t>𝑁</m:t>
                        </m:r>
                      </m:e>
                      <m:sub>
                        <m:r>
                          <a:rPr lang="en-US" b="0" i="1" smtClean="0">
                            <a:latin typeface="Cambria Math" panose="02040503050406030204" pitchFamily="18" charset="0"/>
                          </a:rPr>
                          <m:t>𝑅</m:t>
                        </m:r>
                      </m:sub>
                    </m:sSub>
                    <m:r>
                      <a:rPr lang="en-US" i="1" smtClean="0">
                        <a:latin typeface="Cambria Math" charset="0"/>
                      </a:rPr>
                      <m:t>(</m:t>
                    </m:r>
                    <m:r>
                      <a:rPr lang="en-US" i="1" smtClean="0">
                        <a:latin typeface="Cambria Math" charset="0"/>
                      </a:rPr>
                      <m:t>𝑢</m:t>
                    </m:r>
                    <m:r>
                      <a:rPr lang="en-US" i="1" smtClean="0">
                        <a:latin typeface="Cambria Math" charset="0"/>
                      </a:rPr>
                      <m:t>)</m:t>
                    </m:r>
                  </m:oMath>
                </a14:m>
                <a:r>
                  <a:rPr lang="en-US" i="1"/>
                  <a:t> </a:t>
                </a:r>
                <a:r>
                  <a:rPr lang="en-US"/>
                  <a:t>is </a:t>
                </a:r>
                <a:r>
                  <a:rPr lang="en-US" altLang="zh-CN"/>
                  <a:t>the</a:t>
                </a:r>
                <a:r>
                  <a:rPr lang="en-US"/>
                  <a:t> neighborhood of node </a:t>
                </a:r>
                <a14:m>
                  <m:oMath xmlns:m="http://schemas.openxmlformats.org/officeDocument/2006/math">
                    <m:r>
                      <a:rPr lang="en-US" smtClean="0">
                        <a:latin typeface="Cambria Math" charset="0"/>
                      </a:rPr>
                      <m:t>𝑢</m:t>
                    </m:r>
                  </m:oMath>
                </a14:m>
                <a:r>
                  <a:rPr lang="en-US"/>
                  <a:t> by strategy </a:t>
                </a:r>
                <a14:m>
                  <m:oMath xmlns:m="http://schemas.openxmlformats.org/officeDocument/2006/math">
                    <m:r>
                      <a:rPr lang="en-US" i="1" dirty="0" smtClean="0">
                        <a:latin typeface="Cambria Math" panose="02040503050406030204" pitchFamily="18" charset="0"/>
                      </a:rPr>
                      <m:t>𝑅</m:t>
                    </m:r>
                  </m:oMath>
                </a14:m>
                <a:endParaRPr lang="en-US"/>
              </a:p>
              <a:p>
                <a:pPr lvl="8"/>
                <a:endParaRPr lang="en-US"/>
              </a:p>
              <a:p>
                <a:r>
                  <a:rPr lang="en-US">
                    <a:solidFill>
                      <a:srgbClr val="D60093"/>
                    </a:solidFill>
                  </a:rPr>
                  <a:t>Given node </a:t>
                </a:r>
                <a14:m>
                  <m:oMath xmlns:m="http://schemas.openxmlformats.org/officeDocument/2006/math">
                    <m:r>
                      <a:rPr lang="en-US">
                        <a:solidFill>
                          <a:srgbClr val="D60093"/>
                        </a:solidFill>
                        <a:latin typeface="Cambria Math" charset="0"/>
                      </a:rPr>
                      <m:t>𝑢</m:t>
                    </m:r>
                  </m:oMath>
                </a14:m>
                <a:r>
                  <a:rPr lang="en-US">
                    <a:solidFill>
                      <a:srgbClr val="D60093"/>
                    </a:solidFill>
                  </a:rPr>
                  <a:t>, we want to learn feature representations that are predictive of the nodes in its random walk neighborhood </a:t>
                </a:r>
                <a14:m>
                  <m:oMath xmlns:m="http://schemas.openxmlformats.org/officeDocument/2006/math">
                    <m:sSub>
                      <m:sSubPr>
                        <m:ctrlPr>
                          <a:rPr lang="en-US" i="1">
                            <a:solidFill>
                              <a:srgbClr val="D60093"/>
                            </a:solidFill>
                            <a:latin typeface="Cambria Math" panose="02040503050406030204" pitchFamily="18" charset="0"/>
                          </a:rPr>
                        </m:ctrlPr>
                      </m:sSubPr>
                      <m:e>
                        <m:r>
                          <a:rPr lang="en-US">
                            <a:solidFill>
                              <a:srgbClr val="D60093"/>
                            </a:solidFill>
                            <a:latin typeface="Cambria Math" charset="0"/>
                          </a:rPr>
                          <m:t>𝑁</m:t>
                        </m:r>
                      </m:e>
                      <m:sub>
                        <m:r>
                          <a:rPr lang="en-US" b="0" i="1" smtClean="0">
                            <a:solidFill>
                              <a:srgbClr val="D60093"/>
                            </a:solidFill>
                            <a:latin typeface="Cambria Math" panose="02040503050406030204" pitchFamily="18" charset="0"/>
                          </a:rPr>
                          <m:t>𝑅</m:t>
                        </m:r>
                      </m:sub>
                    </m:sSub>
                    <m:r>
                      <a:rPr lang="en-US">
                        <a:solidFill>
                          <a:srgbClr val="D60093"/>
                        </a:solidFill>
                        <a:latin typeface="Cambria Math" charset="0"/>
                      </a:rPr>
                      <m:t>(</m:t>
                    </m:r>
                    <m:r>
                      <a:rPr lang="en-US">
                        <a:solidFill>
                          <a:srgbClr val="D60093"/>
                        </a:solidFill>
                        <a:latin typeface="Cambria Math" charset="0"/>
                      </a:rPr>
                      <m:t>𝑢</m:t>
                    </m:r>
                    <m:r>
                      <a:rPr lang="en-US">
                        <a:solidFill>
                          <a:srgbClr val="D60093"/>
                        </a:solidFill>
                        <a:latin typeface="Cambria Math" charset="0"/>
                      </a:rPr>
                      <m:t>)</m:t>
                    </m:r>
                  </m:oMath>
                </a14:m>
                <a:r>
                  <a:rPr lang="en-US">
                    <a:solidFill>
                      <a:srgbClr val="D60093"/>
                    </a:solidFill>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562600"/>
              </a:xfrm>
              <a:blipFill>
                <a:blip r:embed="rId2"/>
                <a:stretch>
                  <a:fillRect l="-222" t="-548" b="-1974"/>
                </a:stretch>
              </a:blipFill>
            </p:spPr>
            <p:txBody>
              <a:bodyPr/>
              <a:lstStyle/>
              <a:p>
                <a:r>
                  <a:rPr lang="en-US">
                    <a:noFill/>
                  </a:rPr>
                  <a:t> </a:t>
                </a:r>
              </a:p>
            </p:txBody>
          </p:sp>
        </mc:Fallback>
      </mc:AlternateContent>
      <p:sp>
        <p:nvSpPr>
          <p:cNvPr id="6" name="Date Placeholder 5"/>
          <p:cNvSpPr>
            <a:spLocks noGrp="1"/>
          </p:cNvSpPr>
          <p:nvPr>
            <p:ph type="dt" sz="half" idx="10"/>
          </p:nvPr>
        </p:nvSpPr>
        <p:spPr/>
        <p:txBody>
          <a:bodyPr/>
          <a:lstStyle/>
          <a:p>
            <a:fld id="{9AE6EDF4-8117-5741-9138-0FE5C19C0125}" type="datetime1">
              <a:rPr lang="en-US" smtClean="0"/>
              <a:t>9/26/24</a:t>
            </a:fld>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8" name="Slide Number Placeholder 7"/>
          <p:cNvSpPr>
            <a:spLocks noGrp="1"/>
          </p:cNvSpPr>
          <p:nvPr>
            <p:ph type="sldNum" sz="quarter" idx="12"/>
          </p:nvPr>
        </p:nvSpPr>
        <p:spPr/>
        <p:txBody>
          <a:bodyPr/>
          <a:lstStyle/>
          <a:p>
            <a:fld id="{19B12225-5612-419B-A8D5-4B8EEE4C217E}" type="slidenum">
              <a:rPr lang="en-US" dirty="0" smtClean="0"/>
              <a:pPr/>
              <a:t>30</a:t>
            </a:fld>
            <a:endParaRPr lang="en-US"/>
          </a:p>
        </p:txBody>
      </p:sp>
    </p:spTree>
    <p:extLst>
      <p:ext uri="{BB962C8B-B14F-4D97-AF65-F5344CB8AC3E}">
        <p14:creationId xmlns:p14="http://schemas.microsoft.com/office/powerpoint/2010/main" val="1663106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Random Walk Optimization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67178"/>
                <a:ext cx="8229600" cy="5288280"/>
              </a:xfrm>
            </p:spPr>
            <p:txBody>
              <a:bodyPr>
                <a:normAutofit/>
              </a:bodyPr>
              <a:lstStyle/>
              <a:p>
                <a:pPr marL="685783" indent="-685783">
                  <a:buFont typeface="+mj-lt"/>
                  <a:buAutoNum type="arabicPeriod"/>
                </a:pPr>
                <a:r>
                  <a:rPr lang="en-US"/>
                  <a:t>Run</a:t>
                </a:r>
                <a:r>
                  <a:rPr lang="en-US" b="1"/>
                  <a:t> short fixed-length random walks </a:t>
                </a:r>
                <a:r>
                  <a:rPr lang="en-US"/>
                  <a:t>starting from each node </a:t>
                </a:r>
                <a14:m>
                  <m:oMath xmlns:m="http://schemas.openxmlformats.org/officeDocument/2006/math">
                    <m:r>
                      <a:rPr lang="en-US" i="1" dirty="0" smtClean="0">
                        <a:latin typeface="Cambria Math" panose="02040503050406030204" pitchFamily="18" charset="0"/>
                      </a:rPr>
                      <m:t>𝑢</m:t>
                    </m:r>
                  </m:oMath>
                </a14:m>
                <a:r>
                  <a:rPr lang="en-US"/>
                  <a:t> in the graph using some random walk strategy </a:t>
                </a:r>
                <a:r>
                  <a:rPr lang="en-US" i="1">
                    <a:latin typeface="Cambria Math" charset="0"/>
                    <a:ea typeface="Cambria Math" charset="0"/>
                    <a:cs typeface="Cambria Math" charset="0"/>
                  </a:rPr>
                  <a:t>R.</a:t>
                </a:r>
                <a:endParaRPr lang="en-US"/>
              </a:p>
              <a:p>
                <a:pPr marL="685783" indent="-685783">
                  <a:buFont typeface="+mj-lt"/>
                  <a:buAutoNum type="arabicPeriod"/>
                </a:pPr>
                <a:r>
                  <a:rPr lang="en-US"/>
                  <a:t>For each node </a:t>
                </a:r>
                <a14:m>
                  <m:oMath xmlns:m="http://schemas.openxmlformats.org/officeDocument/2006/math">
                    <m:r>
                      <a:rPr lang="en-US" i="1" dirty="0" smtClean="0">
                        <a:latin typeface="Cambria Math" panose="02040503050406030204" pitchFamily="18" charset="0"/>
                        <a:ea typeface="Cambria Math" charset="0"/>
                        <a:cs typeface="Cambria Math" charset="0"/>
                      </a:rPr>
                      <m:t>𝑢</m:t>
                    </m:r>
                  </m:oMath>
                </a14:m>
                <a:r>
                  <a:rPr lang="en-US"/>
                  <a:t> collect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𝑁</m:t>
                        </m:r>
                      </m:e>
                      <m:sub>
                        <m:r>
                          <a:rPr lang="en-US" i="1">
                            <a:latin typeface="Cambria Math" panose="02040503050406030204" pitchFamily="18" charset="0"/>
                          </a:rPr>
                          <m:t>𝑅</m:t>
                        </m:r>
                      </m:sub>
                    </m:sSub>
                    <m:r>
                      <a:rPr lang="en-US" i="1">
                        <a:latin typeface="Cambria Math" charset="0"/>
                      </a:rPr>
                      <m:t>(</m:t>
                    </m:r>
                    <m:r>
                      <a:rPr lang="en-US" i="1">
                        <a:latin typeface="Cambria Math" charset="0"/>
                      </a:rPr>
                      <m:t>𝑢</m:t>
                    </m:r>
                    <m:r>
                      <a:rPr lang="en-US" i="1">
                        <a:latin typeface="Cambria Math" charset="0"/>
                      </a:rPr>
                      <m:t>)</m:t>
                    </m:r>
                  </m:oMath>
                </a14:m>
                <a:r>
                  <a:rPr lang="en-US"/>
                  <a:t>, the multiset</a:t>
                </a:r>
                <a:r>
                  <a:rPr lang="en-US" baseline="30000"/>
                  <a:t>*</a:t>
                </a:r>
                <a:r>
                  <a:rPr lang="en-US"/>
                  <a:t> of nodes visited on random walks starting from </a:t>
                </a:r>
                <a14:m>
                  <m:oMath xmlns:m="http://schemas.openxmlformats.org/officeDocument/2006/math">
                    <m:r>
                      <a:rPr lang="en-US" i="1">
                        <a:latin typeface="Cambria Math" charset="0"/>
                      </a:rPr>
                      <m:t>𝑢</m:t>
                    </m:r>
                  </m:oMath>
                </a14:m>
                <a:r>
                  <a:rPr lang="en-US" i="1">
                    <a:latin typeface="Cambria Math" charset="0"/>
                    <a:ea typeface="Cambria Math" charset="0"/>
                    <a:cs typeface="Cambria Math" charset="0"/>
                  </a:rPr>
                  <a:t>.</a:t>
                </a:r>
              </a:p>
              <a:p>
                <a:pPr marL="685783" indent="-685783">
                  <a:buFont typeface="+mj-lt"/>
                  <a:buAutoNum type="arabicPeriod"/>
                </a:pPr>
                <a:r>
                  <a:rPr lang="en-US"/>
                  <a:t>Optimize embeddings according to: </a:t>
                </a:r>
                <a:r>
                  <a:rPr lang="en-US">
                    <a:solidFill>
                      <a:srgbClr val="D60093"/>
                    </a:solidFill>
                  </a:rPr>
                  <a:t>Given node </a:t>
                </a:r>
                <a14:m>
                  <m:oMath xmlns:m="http://schemas.openxmlformats.org/officeDocument/2006/math">
                    <m:r>
                      <a:rPr lang="en-US">
                        <a:solidFill>
                          <a:srgbClr val="D60093"/>
                        </a:solidFill>
                        <a:latin typeface="Cambria Math" charset="0"/>
                      </a:rPr>
                      <m:t>𝑢</m:t>
                    </m:r>
                  </m:oMath>
                </a14:m>
                <a:r>
                  <a:rPr lang="en-US">
                    <a:solidFill>
                      <a:srgbClr val="D60093"/>
                    </a:solidFill>
                  </a:rPr>
                  <a:t>, predict its neighbors </a:t>
                </a:r>
                <a14:m>
                  <m:oMath xmlns:m="http://schemas.openxmlformats.org/officeDocument/2006/math">
                    <m:sSub>
                      <m:sSubPr>
                        <m:ctrlPr>
                          <a:rPr lang="en-US" i="1">
                            <a:solidFill>
                              <a:srgbClr val="D60093"/>
                            </a:solidFill>
                            <a:latin typeface="Cambria Math" panose="02040503050406030204" pitchFamily="18" charset="0"/>
                          </a:rPr>
                        </m:ctrlPr>
                      </m:sSubPr>
                      <m:e>
                        <m:r>
                          <a:rPr lang="en-US">
                            <a:solidFill>
                              <a:srgbClr val="D60093"/>
                            </a:solidFill>
                            <a:latin typeface="Cambria Math" charset="0"/>
                          </a:rPr>
                          <m:t>𝑁</m:t>
                        </m:r>
                      </m:e>
                      <m:sub>
                        <m:r>
                          <m:rPr>
                            <m:sty m:val="p"/>
                          </m:rPr>
                          <a:rPr lang="en-US" b="0" i="0" smtClean="0">
                            <a:solidFill>
                              <a:srgbClr val="D60093"/>
                            </a:solidFill>
                            <a:latin typeface="Cambria Math" panose="02040503050406030204" pitchFamily="18" charset="0"/>
                          </a:rPr>
                          <m:t>R</m:t>
                        </m:r>
                      </m:sub>
                    </m:sSub>
                    <m:r>
                      <a:rPr lang="en-US">
                        <a:solidFill>
                          <a:srgbClr val="D60093"/>
                        </a:solidFill>
                        <a:latin typeface="Cambria Math" charset="0"/>
                      </a:rPr>
                      <m:t>(</m:t>
                    </m:r>
                    <m:r>
                      <a:rPr lang="en-US">
                        <a:solidFill>
                          <a:srgbClr val="D60093"/>
                        </a:solidFill>
                        <a:latin typeface="Cambria Math" charset="0"/>
                      </a:rPr>
                      <m:t>𝑢</m:t>
                    </m:r>
                    <m:r>
                      <a:rPr lang="en-US">
                        <a:solidFill>
                          <a:srgbClr val="D60093"/>
                        </a:solidFill>
                        <a:latin typeface="Cambria Math" charset="0"/>
                      </a:rPr>
                      <m:t>)</m:t>
                    </m:r>
                  </m:oMath>
                </a14:m>
                <a:r>
                  <a:rPr lang="en-US"/>
                  <a:t>.</a:t>
                </a:r>
              </a:p>
              <a:p>
                <a:pPr marL="0" indent="0">
                  <a:buNone/>
                </a:pPr>
                <a14:m>
                  <m:oMathPara xmlns:m="http://schemas.openxmlformats.org/officeDocument/2006/math">
                    <m:oMathParaPr>
                      <m:jc m:val="left"/>
                    </m:oMathParaPr>
                    <m:oMath xmlns:m="http://schemas.openxmlformats.org/officeDocument/2006/math">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b="0" i="0" smtClean="0">
                                  <a:latin typeface="Cambria Math" panose="02040503050406030204" pitchFamily="18" charset="0"/>
                                </a:rPr>
                                <m:t>arg</m:t>
                              </m:r>
                              <m:r>
                                <a:rPr lang="en-US" b="0" i="0" smtClean="0">
                                  <a:latin typeface="Cambria Math" panose="02040503050406030204" pitchFamily="18" charset="0"/>
                                </a:rPr>
                                <m:t> </m:t>
                              </m:r>
                              <m:r>
                                <m:rPr>
                                  <m:sty m:val="p"/>
                                </m:rPr>
                                <a:rPr lang="en-US">
                                  <a:latin typeface="Cambria Math" charset="0"/>
                                </a:rPr>
                                <m:t>max</m:t>
                              </m:r>
                            </m:e>
                            <m:lim>
                              <m:r>
                                <a:rPr lang="en-US" b="0" i="1" smtClean="0">
                                  <a:latin typeface="Cambria Math" panose="02040503050406030204" pitchFamily="18" charset="0"/>
                                </a:rPr>
                                <m:t>𝑧</m:t>
                              </m:r>
                            </m:lim>
                          </m:limLow>
                        </m:fName>
                        <m:e>
                          <m:nary>
                            <m:naryPr>
                              <m:chr m:val="∑"/>
                              <m:supHide m:val="on"/>
                              <m:ctrlPr>
                                <a:rPr lang="en-US" i="1">
                                  <a:latin typeface="Cambria Math" panose="02040503050406030204" pitchFamily="18" charset="0"/>
                                </a:rPr>
                              </m:ctrlPr>
                            </m:naryPr>
                            <m:sub>
                              <m:r>
                                <m:rPr>
                                  <m:brk m:alnAt="7"/>
                                </m:rPr>
                                <a:rPr lang="en-US">
                                  <a:latin typeface="Cambria Math" charset="0"/>
                                </a:rPr>
                                <m:t>𝑢</m:t>
                              </m:r>
                              <m:r>
                                <a:rPr lang="en-US">
                                  <a:latin typeface="Cambria Math" charset="0"/>
                                </a:rPr>
                                <m:t> ∈</m:t>
                              </m:r>
                              <m:r>
                                <a:rPr lang="en-US">
                                  <a:latin typeface="Cambria Math" charset="0"/>
                                </a:rPr>
                                <m:t>𝑉</m:t>
                              </m:r>
                            </m:sub>
                            <m:sup/>
                            <m:e>
                              <m:func>
                                <m:funcPr>
                                  <m:ctrlPr>
                                    <a:rPr lang="en-US" i="1">
                                      <a:latin typeface="Cambria Math" panose="02040503050406030204" pitchFamily="18" charset="0"/>
                                    </a:rPr>
                                  </m:ctrlPr>
                                </m:funcPr>
                                <m:fName>
                                  <m:r>
                                    <m:rPr>
                                      <m:sty m:val="p"/>
                                    </m:rPr>
                                    <a:rPr lang="en-US">
                                      <a:latin typeface="Cambria Math" charset="0"/>
                                    </a:rPr>
                                    <m:t>log</m:t>
                                  </m:r>
                                </m:fName>
                                <m:e>
                                  <m:r>
                                    <m:rPr>
                                      <m:sty m:val="p"/>
                                    </m:rPr>
                                    <a:rPr lang="en-US">
                                      <a:latin typeface="Cambria Math" charset="0"/>
                                    </a:rPr>
                                    <m:t>P</m:t>
                                  </m:r>
                                  <m:r>
                                    <a:rPr lang="en-US">
                                      <a:latin typeface="Cambria Math" charset="0"/>
                                    </a:rPr>
                                    <m:t>(</m:t>
                                  </m:r>
                                  <m:sSub>
                                    <m:sSubPr>
                                      <m:ctrlPr>
                                        <a:rPr lang="en-US" i="1">
                                          <a:latin typeface="Cambria Math" panose="02040503050406030204" pitchFamily="18" charset="0"/>
                                        </a:rPr>
                                      </m:ctrlPr>
                                    </m:sSubPr>
                                    <m:e>
                                      <m:r>
                                        <a:rPr lang="en-US">
                                          <a:latin typeface="Cambria Math" charset="0"/>
                                        </a:rPr>
                                        <m:t>𝑁</m:t>
                                      </m:r>
                                    </m:e>
                                    <m:sub>
                                      <m:r>
                                        <m:rPr>
                                          <m:sty m:val="p"/>
                                        </m:rPr>
                                        <a:rPr lang="en-US">
                                          <a:latin typeface="Cambria Math" panose="02040503050406030204" pitchFamily="18" charset="0"/>
                                        </a:rPr>
                                        <m:t>R</m:t>
                                      </m:r>
                                    </m:sub>
                                  </m:sSub>
                                  <m:r>
                                    <a:rPr lang="en-US">
                                      <a:latin typeface="Cambria Math" charset="0"/>
                                    </a:rPr>
                                    <m:t>(</m:t>
                                  </m:r>
                                  <m:r>
                                    <a:rPr lang="en-US">
                                      <a:latin typeface="Cambria Math" charset="0"/>
                                    </a:rPr>
                                    <m:t>𝑢</m:t>
                                  </m:r>
                                </m:e>
                              </m:func>
                              <m:r>
                                <a:rPr lang="en-US">
                                  <a:latin typeface="Cambria Math" charset="0"/>
                                </a:rPr>
                                <m:t>)| </m:t>
                              </m:r>
                              <m:sSub>
                                <m:sSubPr>
                                  <m:ctrlPr>
                                    <a:rPr lang="en-US" i="1">
                                      <a:latin typeface="Cambria Math" panose="02040503050406030204" pitchFamily="18" charset="0"/>
                                    </a:rPr>
                                  </m:ctrlPr>
                                </m:sSubPr>
                                <m:e>
                                  <m:r>
                                    <a:rPr lang="en-US" b="1" i="0">
                                      <a:latin typeface="Cambria Math" panose="02040503050406030204" pitchFamily="18" charset="0"/>
                                    </a:rPr>
                                    <m:t>𝐳</m:t>
                                  </m:r>
                                </m:e>
                                <m:sub>
                                  <m:r>
                                    <a:rPr lang="en-US" i="1">
                                      <a:latin typeface="Cambria Math" panose="02040503050406030204" pitchFamily="18" charset="0"/>
                                    </a:rPr>
                                    <m:t>𝑢</m:t>
                                  </m:r>
                                </m:sub>
                              </m:sSub>
                              <m:r>
                                <a:rPr lang="en-US">
                                  <a:latin typeface="Cambria Math" charset="0"/>
                                </a:rPr>
                                <m:t>)</m:t>
                              </m:r>
                            </m:e>
                          </m:nary>
                        </m:e>
                      </m:func>
                    </m:oMath>
                  </m:oMathPara>
                </a14:m>
                <a:endParaRPr lang="en-US"/>
              </a:p>
              <a:p>
                <a:pPr marL="0" indent="0">
                  <a:buNone/>
                </a:pPr>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67178"/>
                <a:ext cx="8229600" cy="5288280"/>
              </a:xfrm>
              <a:blipFill>
                <a:blip r:embed="rId2"/>
                <a:stretch>
                  <a:fillRect l="-1704" t="-692" r="-2370"/>
                </a:stretch>
              </a:blipFill>
            </p:spPr>
            <p:txBody>
              <a:bodyPr/>
              <a:lstStyle/>
              <a:p>
                <a:r>
                  <a:rPr lang="en-US">
                    <a:noFill/>
                  </a:rPr>
                  <a:t> </a:t>
                </a:r>
              </a:p>
            </p:txBody>
          </p:sp>
        </mc:Fallback>
      </mc:AlternateContent>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dirty="0" smtClean="0"/>
              <a:t>31</a:t>
            </a:fld>
            <a:endParaRPr lang="en-US"/>
          </a:p>
        </p:txBody>
      </p:sp>
      <mc:AlternateContent xmlns:mc="http://schemas.openxmlformats.org/markup-compatibility/2006" xmlns:a14="http://schemas.microsoft.com/office/drawing/2010/main">
        <mc:Choice Requires="a14">
          <p:sp>
            <p:nvSpPr>
              <p:cNvPr id="12" name="TextBox 11"/>
              <p:cNvSpPr txBox="1"/>
              <p:nvPr/>
            </p:nvSpPr>
            <p:spPr>
              <a:xfrm>
                <a:off x="609600" y="6400800"/>
                <a:ext cx="8610600" cy="533400"/>
              </a:xfrm>
              <a:prstGeom prst="rect">
                <a:avLst/>
              </a:prstGeom>
              <a:noFill/>
              <a:ln>
                <a:noFill/>
              </a:ln>
            </p:spPr>
            <p:txBody>
              <a:bodyPr wrap="square" lIns="91425" tIns="91425" rIns="91425" bIns="91425" rtlCol="0" anchor="t" anchorCtr="0">
                <a:noAutofit/>
              </a:bodyPr>
              <a:lstStyle/>
              <a:p>
                <a:r>
                  <a:rPr lang="en-US" sz="1600">
                    <a:solidFill>
                      <a:srgbClr val="008000"/>
                    </a:solidFill>
                    <a:latin typeface="Helvetica Neue Light" charset="0"/>
                    <a:ea typeface="Helvetica Neue Light" charset="0"/>
                    <a:cs typeface="Helvetica Neue Light" charset="0"/>
                    <a:sym typeface="Open Sans"/>
                  </a:rPr>
                  <a:t>*</a:t>
                </a:r>
                <a14:m>
                  <m:oMath xmlns:m="http://schemas.openxmlformats.org/officeDocument/2006/math">
                    <m:sSub>
                      <m:sSubPr>
                        <m:ctrlPr>
                          <a:rPr lang="en-US" sz="1600" i="1">
                            <a:latin typeface="Cambria Math" panose="02040503050406030204" pitchFamily="18" charset="0"/>
                          </a:rPr>
                        </m:ctrlPr>
                      </m:sSubPr>
                      <m:e>
                        <m:r>
                          <a:rPr lang="en-US" sz="1600" i="1">
                            <a:latin typeface="Cambria Math" charset="0"/>
                          </a:rPr>
                          <m:t>𝑁</m:t>
                        </m:r>
                      </m:e>
                      <m:sub>
                        <m:r>
                          <a:rPr lang="en-US" sz="1600" i="1">
                            <a:latin typeface="Cambria Math" panose="02040503050406030204" pitchFamily="18" charset="0"/>
                          </a:rPr>
                          <m:t>𝑅</m:t>
                        </m:r>
                      </m:sub>
                    </m:sSub>
                    <m:r>
                      <a:rPr lang="en-US" sz="1600" i="1">
                        <a:latin typeface="Cambria Math" charset="0"/>
                      </a:rPr>
                      <m:t>(</m:t>
                    </m:r>
                    <m:r>
                      <a:rPr lang="en-US" sz="1600" i="1">
                        <a:latin typeface="Cambria Math" charset="0"/>
                      </a:rPr>
                      <m:t>𝑢</m:t>
                    </m:r>
                    <m:r>
                      <a:rPr lang="en-US" sz="1600" i="1">
                        <a:latin typeface="Cambria Math" charset="0"/>
                      </a:rPr>
                      <m:t>)</m:t>
                    </m:r>
                  </m:oMath>
                </a14:m>
                <a:r>
                  <a:rPr lang="en-US" sz="1600">
                    <a:solidFill>
                      <a:srgbClr val="008000"/>
                    </a:solidFill>
                    <a:latin typeface="Helvetica Neue Light" charset="0"/>
                    <a:ea typeface="Helvetica Neue Light" charset="0"/>
                    <a:cs typeface="Helvetica Neue Light" charset="0"/>
                    <a:sym typeface="Open Sans"/>
                  </a:rPr>
                  <a:t> </a:t>
                </a:r>
                <a:r>
                  <a:rPr lang="en-US" sz="1600">
                    <a:solidFill>
                      <a:srgbClr val="008000"/>
                    </a:solidFill>
                    <a:latin typeface="Arial" panose="020B0604020202020204" pitchFamily="34" charset="0"/>
                    <a:ea typeface="Helvetica Neue Light" charset="0"/>
                    <a:cs typeface="Arial" panose="020B0604020202020204" pitchFamily="34" charset="0"/>
                    <a:sym typeface="Open Sans"/>
                  </a:rPr>
                  <a:t>can have repeat elements since nodes can be visited multiple times on random walks</a:t>
                </a:r>
              </a:p>
            </p:txBody>
          </p:sp>
        </mc:Choice>
        <mc:Fallback xmlns="">
          <p:sp>
            <p:nvSpPr>
              <p:cNvPr id="12" name="TextBox 11"/>
              <p:cNvSpPr txBox="1">
                <a:spLocks noRot="1" noChangeAspect="1" noMove="1" noResize="1" noEditPoints="1" noAdjustHandles="1" noChangeArrowheads="1" noChangeShapeType="1" noTextEdit="1"/>
              </p:cNvSpPr>
              <p:nvPr/>
            </p:nvSpPr>
            <p:spPr>
              <a:xfrm>
                <a:off x="609600" y="6400800"/>
                <a:ext cx="8610600" cy="533400"/>
              </a:xfrm>
              <a:prstGeom prst="rect">
                <a:avLst/>
              </a:prstGeom>
              <a:blipFill>
                <a:blip r:embed="rId3"/>
                <a:stretch>
                  <a:fillRect l="-425"/>
                </a:stretch>
              </a:blipFill>
              <a:ln>
                <a:noFill/>
              </a:ln>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68B4175-4B91-0143-8838-30520D7FD91E}"/>
              </a:ext>
            </a:extLst>
          </p:cNvPr>
          <p:cNvSpPr>
            <a:spLocks noGrp="1"/>
          </p:cNvSpPr>
          <p:nvPr>
            <p:ph type="dt" sz="half" idx="10"/>
          </p:nvPr>
        </p:nvSpPr>
        <p:spPr/>
        <p:txBody>
          <a:bodyPr/>
          <a:lstStyle/>
          <a:p>
            <a:fld id="{3582B581-8AE9-3D40-8D5B-EC8FBD27BF3A}" type="datetime1">
              <a:rPr lang="en-US" smtClean="0"/>
              <a:t>9/26/24</a:t>
            </a:fld>
            <a:endParaRPr lang="en-US"/>
          </a:p>
        </p:txBody>
      </p:sp>
      <p:sp>
        <p:nvSpPr>
          <p:cNvPr id="9" name="TextBox 8">
            <a:extLst>
              <a:ext uri="{FF2B5EF4-FFF2-40B4-BE49-F238E27FC236}">
                <a16:creationId xmlns:a16="http://schemas.microsoft.com/office/drawing/2014/main" id="{214E95A8-985D-44D2-86D6-D046AE8378C3}"/>
              </a:ext>
            </a:extLst>
          </p:cNvPr>
          <p:cNvSpPr txBox="1"/>
          <p:nvPr/>
        </p:nvSpPr>
        <p:spPr>
          <a:xfrm>
            <a:off x="6271592" y="5558066"/>
            <a:ext cx="2727399" cy="646331"/>
          </a:xfrm>
          <a:prstGeom prst="rect">
            <a:avLst/>
          </a:prstGeom>
          <a:noFill/>
        </p:spPr>
        <p:txBody>
          <a:bodyPr wrap="square" rtlCol="0">
            <a:spAutoFit/>
          </a:bodyPr>
          <a:lstStyle/>
          <a:p>
            <a:r>
              <a:rPr lang="en-US">
                <a:latin typeface="Arial" pitchFamily="34" charset="0"/>
                <a:cs typeface="Arial" pitchFamily="34" charset="0"/>
              </a:rPr>
              <a:t>Maximum likelihood objective</a:t>
            </a:r>
          </a:p>
        </p:txBody>
      </p:sp>
      <p:sp>
        <p:nvSpPr>
          <p:cNvPr id="10" name="Arrow: Right 9">
            <a:extLst>
              <a:ext uri="{FF2B5EF4-FFF2-40B4-BE49-F238E27FC236}">
                <a16:creationId xmlns:a16="http://schemas.microsoft.com/office/drawing/2014/main" id="{F94A16BB-8E79-4A3A-94CF-5B9E0B69818A}"/>
              </a:ext>
            </a:extLst>
          </p:cNvPr>
          <p:cNvSpPr/>
          <p:nvPr/>
        </p:nvSpPr>
        <p:spPr>
          <a:xfrm>
            <a:off x="5701773" y="5731329"/>
            <a:ext cx="518432" cy="208189"/>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71544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Random Walk Optimization</a:t>
            </a:r>
          </a:p>
        </p:txBody>
      </p:sp>
      <p:sp>
        <p:nvSpPr>
          <p:cNvPr id="3" name="Content Placeholder 2"/>
          <p:cNvSpPr>
            <a:spLocks noGrp="1"/>
          </p:cNvSpPr>
          <p:nvPr>
            <p:ph idx="1"/>
          </p:nvPr>
        </p:nvSpPr>
        <p:spPr/>
        <p:txBody>
          <a:bodyPr>
            <a:normAutofit/>
          </a:bodyPr>
          <a:lstStyle/>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32</a:t>
            </a:fld>
            <a:endParaRPr lang="en-US"/>
          </a:p>
        </p:txBody>
      </p:sp>
      <mc:AlternateContent xmlns:mc="http://schemas.openxmlformats.org/markup-compatibility/2006" xmlns:a14="http://schemas.microsoft.com/office/drawing/2010/main">
        <mc:Choice Requires="a14">
          <p:sp>
            <p:nvSpPr>
              <p:cNvPr id="8" name="TextBox 7"/>
              <p:cNvSpPr txBox="1"/>
              <p:nvPr/>
            </p:nvSpPr>
            <p:spPr>
              <a:xfrm>
                <a:off x="254503" y="3294204"/>
                <a:ext cx="8636000" cy="1930400"/>
              </a:xfrm>
              <a:prstGeom prst="rect">
                <a:avLst/>
              </a:prstGeom>
              <a:noFill/>
              <a:ln>
                <a:noFill/>
              </a:ln>
            </p:spPr>
            <p:txBody>
              <a:bodyPr wrap="square" lIns="91425" tIns="91425" rIns="91425" bIns="91425" rtlCol="0" anchor="t" anchorCtr="0">
                <a:noAutofit/>
              </a:bodyPr>
              <a:lstStyle/>
              <a:p>
                <a:pPr marL="457189" indent="-457189">
                  <a:spcBef>
                    <a:spcPts val="1600"/>
                  </a:spcBef>
                  <a:buFont typeface="Arial" charset="0"/>
                  <a:buChar char="•"/>
                </a:pPr>
                <a:r>
                  <a:rPr lang="en-US" sz="3200" b="1">
                    <a:solidFill>
                      <a:schemeClr val="accent2"/>
                    </a:solidFill>
                    <a:latin typeface="Calibri" panose="020F0502020204030204" pitchFamily="34" charset="0"/>
                    <a:ea typeface="Helvetica Neue Light" charset="0"/>
                    <a:cs typeface="Calibri" panose="020F0502020204030204" pitchFamily="34" charset="0"/>
                    <a:sym typeface="Open Sans"/>
                  </a:rPr>
                  <a:t>Intuition: </a:t>
                </a:r>
                <a:r>
                  <a:rPr lang="en-US" sz="3200">
                    <a:latin typeface="Calibri" panose="020F0502020204030204" pitchFamily="34" charset="0"/>
                    <a:ea typeface="Helvetica Neue Light" charset="0"/>
                    <a:cs typeface="Calibri" panose="020F0502020204030204" pitchFamily="34" charset="0"/>
                    <a:sym typeface="Open Sans"/>
                  </a:rPr>
                  <a:t>Optimize embeddings </a:t>
                </a:r>
                <a14:m>
                  <m:oMath xmlns:m="http://schemas.openxmlformats.org/officeDocument/2006/math">
                    <m:sSub>
                      <m:sSubPr>
                        <m:ctrlPr>
                          <a:rPr lang="en-US" sz="3200" i="1" dirty="0" smtClean="0">
                            <a:latin typeface="Cambria Math" panose="02040503050406030204" pitchFamily="18" charset="0"/>
                            <a:ea typeface="Helvetica Neue Light" charset="0"/>
                            <a:cs typeface="Calibri" panose="020F0502020204030204" pitchFamily="34" charset="0"/>
                            <a:sym typeface="Open Sans"/>
                          </a:rPr>
                        </m:ctrlPr>
                      </m:sSubPr>
                      <m:e>
                        <m:r>
                          <a:rPr lang="en-US" sz="3200" b="1" i="1" dirty="0" smtClean="0">
                            <a:latin typeface="Cambria Math" panose="02040503050406030204" pitchFamily="18" charset="0"/>
                            <a:ea typeface="Helvetica Neue Light" charset="0"/>
                            <a:cs typeface="Calibri" panose="020F0502020204030204" pitchFamily="34" charset="0"/>
                            <a:sym typeface="Open Sans"/>
                          </a:rPr>
                          <m:t>𝒛</m:t>
                        </m:r>
                      </m:e>
                      <m:sub>
                        <m:r>
                          <a:rPr lang="en-US" sz="3200" i="1" dirty="0" err="1">
                            <a:latin typeface="Cambria Math" panose="02040503050406030204" pitchFamily="18" charset="0"/>
                            <a:ea typeface="Helvetica Neue Light" charset="0"/>
                            <a:cs typeface="Calibri" panose="020F0502020204030204" pitchFamily="34" charset="0"/>
                            <a:sym typeface="Open Sans"/>
                          </a:rPr>
                          <m:t>𝑢</m:t>
                        </m:r>
                      </m:sub>
                    </m:sSub>
                  </m:oMath>
                </a14:m>
                <a:r>
                  <a:rPr lang="en-US" sz="3200">
                    <a:latin typeface="Calibri" panose="020F0502020204030204" pitchFamily="34" charset="0"/>
                    <a:ea typeface="Helvetica Neue Light" charset="0"/>
                    <a:cs typeface="Calibri" panose="020F0502020204030204" pitchFamily="34" charset="0"/>
                    <a:sym typeface="Open Sans"/>
                  </a:rPr>
                  <a:t> to </a:t>
                </a:r>
                <a:r>
                  <a:rPr lang="en-US" sz="3200">
                    <a:solidFill>
                      <a:srgbClr val="D60093"/>
                    </a:solidFill>
                    <a:latin typeface="Calibri" panose="020F0502020204030204" pitchFamily="34" charset="0"/>
                    <a:ea typeface="Helvetica Neue Light" charset="0"/>
                    <a:cs typeface="Calibri" panose="020F0502020204030204" pitchFamily="34" charset="0"/>
                    <a:sym typeface="Open Sans"/>
                  </a:rPr>
                  <a:t>minimize</a:t>
                </a:r>
                <a:r>
                  <a:rPr lang="en-US" sz="3200">
                    <a:latin typeface="Calibri" panose="020F0502020204030204" pitchFamily="34" charset="0"/>
                    <a:ea typeface="Helvetica Neue Light" charset="0"/>
                    <a:cs typeface="Calibri" panose="020F0502020204030204" pitchFamily="34" charset="0"/>
                    <a:sym typeface="Open Sans"/>
                  </a:rPr>
                  <a:t> the negative log-likelihood of random walk neighborhoods </a:t>
                </a:r>
                <a14:m>
                  <m:oMath xmlns:m="http://schemas.openxmlformats.org/officeDocument/2006/math">
                    <m:r>
                      <a:rPr lang="en-US" sz="3200" i="1" dirty="0" smtClean="0">
                        <a:latin typeface="Cambria Math" panose="02040503050406030204" pitchFamily="18" charset="0"/>
                        <a:ea typeface="Helvetica Neue Light" charset="0"/>
                        <a:cs typeface="Calibri" panose="020F0502020204030204" pitchFamily="34" charset="0"/>
                        <a:sym typeface="Open Sans"/>
                      </a:rPr>
                      <m:t>𝑁</m:t>
                    </m:r>
                    <m:r>
                      <a:rPr lang="en-US" sz="3200" b="0" i="1" dirty="0" smtClean="0">
                        <a:latin typeface="Cambria Math" panose="02040503050406030204" pitchFamily="18" charset="0"/>
                        <a:ea typeface="Helvetica Neue Light" charset="0"/>
                        <a:cs typeface="Calibri" panose="020F0502020204030204" pitchFamily="34" charset="0"/>
                        <a:sym typeface="Open Sans"/>
                      </a:rPr>
                      <m:t>(</m:t>
                    </m:r>
                    <m:r>
                      <a:rPr lang="en-US" sz="3200" b="0" i="1" dirty="0" smtClean="0">
                        <a:latin typeface="Cambria Math" panose="02040503050406030204" pitchFamily="18" charset="0"/>
                        <a:ea typeface="Helvetica Neue Light" charset="0"/>
                        <a:cs typeface="Calibri" panose="020F0502020204030204" pitchFamily="34" charset="0"/>
                        <a:sym typeface="Open Sans"/>
                      </a:rPr>
                      <m:t>𝑢</m:t>
                    </m:r>
                    <m:r>
                      <a:rPr lang="en-US" sz="3200" b="0" i="1" dirty="0" smtClean="0">
                        <a:latin typeface="Cambria Math" panose="02040503050406030204" pitchFamily="18" charset="0"/>
                        <a:ea typeface="Helvetica Neue Light" charset="0"/>
                        <a:cs typeface="Calibri" panose="020F0502020204030204" pitchFamily="34" charset="0"/>
                        <a:sym typeface="Open Sans"/>
                      </a:rPr>
                      <m:t>)</m:t>
                    </m:r>
                  </m:oMath>
                </a14:m>
                <a:r>
                  <a:rPr lang="en-US" sz="3200">
                    <a:latin typeface="Calibri" panose="020F0502020204030204" pitchFamily="34" charset="0"/>
                    <a:ea typeface="Helvetica Neue Light" charset="0"/>
                    <a:cs typeface="Calibri" panose="020F0502020204030204" pitchFamily="34" charset="0"/>
                    <a:sym typeface="Open Sans"/>
                  </a:rPr>
                  <a:t>.</a:t>
                </a:r>
                <a:r>
                  <a:rPr lang="en-US" sz="3200" b="1">
                    <a:solidFill>
                      <a:schemeClr val="accent2"/>
                    </a:solidFill>
                    <a:latin typeface="Calibri" panose="020F0502020204030204" pitchFamily="34" charset="0"/>
                    <a:ea typeface="Helvetica Neue Light" charset="0"/>
                    <a:cs typeface="Calibri" panose="020F0502020204030204" pitchFamily="34" charset="0"/>
                    <a:sym typeface="Open Sans"/>
                  </a:rPr>
                  <a:t> </a:t>
                </a:r>
              </a:p>
              <a:p>
                <a:pPr marL="457189" indent="-457189">
                  <a:spcBef>
                    <a:spcPts val="1600"/>
                  </a:spcBef>
                  <a:buFont typeface="Arial" charset="0"/>
                  <a:buChar char="•"/>
                </a:pPr>
                <a:r>
                  <a:rPr lang="en-US" sz="3200" b="1">
                    <a:solidFill>
                      <a:schemeClr val="accent1"/>
                    </a:solidFill>
                    <a:latin typeface="Calibri" panose="020F0502020204030204" pitchFamily="34" charset="0"/>
                    <a:ea typeface="Helvetica Neue Light" charset="0"/>
                    <a:cs typeface="Calibri" panose="020F0502020204030204" pitchFamily="34" charset="0"/>
                    <a:sym typeface="Open Sans"/>
                  </a:rPr>
                  <a:t>Parameterize</a:t>
                </a:r>
                <a:r>
                  <a:rPr lang="en-US" sz="3200" b="1">
                    <a:solidFill>
                      <a:schemeClr val="accent2"/>
                    </a:solidFill>
                    <a:latin typeface="Calibri" panose="020F0502020204030204" pitchFamily="34" charset="0"/>
                    <a:ea typeface="Helvetica Neue Light" charset="0"/>
                    <a:cs typeface="Calibri" panose="020F0502020204030204" pitchFamily="34" charset="0"/>
                    <a:sym typeface="Open Sans"/>
                  </a:rPr>
                  <a:t> </a:t>
                </a:r>
                <a14:m>
                  <m:oMath xmlns:m="http://schemas.openxmlformats.org/officeDocument/2006/math">
                    <m:r>
                      <a:rPr lang="en-US" sz="3200" i="1" dirty="0" smtClean="0">
                        <a:latin typeface="Cambria Math" panose="02040503050406030204" pitchFamily="18" charset="0"/>
                        <a:ea typeface="Cambria Math" charset="0"/>
                        <a:cs typeface="Calibri" panose="020F0502020204030204" pitchFamily="34" charset="0"/>
                        <a:sym typeface="Open Sans"/>
                      </a:rPr>
                      <m:t>𝑃</m:t>
                    </m:r>
                    <m:r>
                      <a:rPr lang="en-US" sz="3200" i="1" dirty="0" smtClean="0">
                        <a:latin typeface="Cambria Math" panose="02040503050406030204" pitchFamily="18" charset="0"/>
                        <a:ea typeface="Cambria Math" charset="0"/>
                        <a:cs typeface="Calibri" panose="020F0502020204030204" pitchFamily="34" charset="0"/>
                        <a:sym typeface="Open Sans"/>
                      </a:rPr>
                      <m:t>(</m:t>
                    </m:r>
                    <m:r>
                      <a:rPr lang="en-US" sz="3200" i="1" dirty="0" smtClean="0">
                        <a:latin typeface="Cambria Math" panose="02040503050406030204" pitchFamily="18" charset="0"/>
                        <a:ea typeface="Cambria Math" charset="0"/>
                        <a:cs typeface="Calibri" panose="020F0502020204030204" pitchFamily="34" charset="0"/>
                        <a:sym typeface="Open Sans"/>
                      </a:rPr>
                      <m:t>𝑣</m:t>
                    </m:r>
                    <m:r>
                      <a:rPr lang="en-US" sz="3200" i="1" dirty="0" smtClean="0">
                        <a:latin typeface="Cambria Math" panose="02040503050406030204" pitchFamily="18" charset="0"/>
                        <a:ea typeface="Cambria Math" charset="0"/>
                        <a:cs typeface="Calibri" panose="020F0502020204030204" pitchFamily="34" charset="0"/>
                        <a:sym typeface="Open Sans"/>
                      </a:rPr>
                      <m:t>|</m:t>
                    </m:r>
                    <m:r>
                      <a:rPr lang="en-US" sz="3200" b="1" i="0" dirty="0" err="1">
                        <a:latin typeface="Cambria Math" panose="02040503050406030204" pitchFamily="18" charset="0"/>
                        <a:ea typeface="Cambria Math" charset="0"/>
                        <a:cs typeface="Calibri" panose="020F0502020204030204" pitchFamily="34" charset="0"/>
                        <a:sym typeface="Open Sans"/>
                      </a:rPr>
                      <m:t>𝐳</m:t>
                    </m:r>
                    <m:r>
                      <a:rPr lang="en-US" sz="3200" i="1" baseline="-25000" dirty="0" err="1">
                        <a:latin typeface="Cambria Math" panose="02040503050406030204" pitchFamily="18" charset="0"/>
                        <a:ea typeface="Cambria Math" charset="0"/>
                        <a:cs typeface="Calibri" panose="020F0502020204030204" pitchFamily="34" charset="0"/>
                        <a:sym typeface="Open Sans"/>
                      </a:rPr>
                      <m:t>𝑢</m:t>
                    </m:r>
                    <m:r>
                      <a:rPr lang="en-US" sz="3200" i="1" dirty="0">
                        <a:latin typeface="Cambria Math" panose="02040503050406030204" pitchFamily="18" charset="0"/>
                        <a:ea typeface="Cambria Math" charset="0"/>
                        <a:cs typeface="Calibri" panose="020F0502020204030204" pitchFamily="34" charset="0"/>
                        <a:sym typeface="Open Sans"/>
                      </a:rPr>
                      <m:t>)</m:t>
                    </m:r>
                  </m:oMath>
                </a14:m>
                <a:r>
                  <a:rPr lang="en-US" sz="3200" b="1">
                    <a:solidFill>
                      <a:schemeClr val="accent2"/>
                    </a:solidFill>
                    <a:latin typeface="Calibri" panose="020F0502020204030204" pitchFamily="34" charset="0"/>
                    <a:ea typeface="Helvetica Neue Light" charset="0"/>
                    <a:cs typeface="Calibri" panose="020F0502020204030204" pitchFamily="34" charset="0"/>
                    <a:sym typeface="Open Sans"/>
                  </a:rPr>
                  <a:t> </a:t>
                </a:r>
                <a:r>
                  <a:rPr lang="en-US" sz="3200" b="1">
                    <a:solidFill>
                      <a:schemeClr val="accent1"/>
                    </a:solidFill>
                    <a:latin typeface="Calibri" panose="020F0502020204030204" pitchFamily="34" charset="0"/>
                    <a:ea typeface="Helvetica Neue Light" charset="0"/>
                    <a:cs typeface="Calibri" panose="020F0502020204030204" pitchFamily="34" charset="0"/>
                    <a:sym typeface="Open Sans"/>
                  </a:rPr>
                  <a:t>using </a:t>
                </a:r>
                <a:r>
                  <a:rPr lang="en-US" sz="3200" b="1" err="1">
                    <a:solidFill>
                      <a:schemeClr val="accent1"/>
                    </a:solidFill>
                    <a:latin typeface="Calibri" panose="020F0502020204030204" pitchFamily="34" charset="0"/>
                    <a:ea typeface="Helvetica Neue Light" charset="0"/>
                    <a:cs typeface="Calibri" panose="020F0502020204030204" pitchFamily="34" charset="0"/>
                    <a:sym typeface="Open Sans"/>
                  </a:rPr>
                  <a:t>softmax</a:t>
                </a:r>
                <a:r>
                  <a:rPr lang="en-US" sz="3200" b="1">
                    <a:solidFill>
                      <a:schemeClr val="accent1"/>
                    </a:solidFill>
                    <a:latin typeface="Calibri" panose="020F0502020204030204" pitchFamily="34" charset="0"/>
                    <a:ea typeface="Helvetica Neue Light" charset="0"/>
                    <a:cs typeface="Calibri" panose="020F0502020204030204" pitchFamily="34" charset="0"/>
                    <a:sym typeface="Open Sans"/>
                  </a:rPr>
                  <a:t>:</a:t>
                </a:r>
                <a:endParaRPr lang="en-US" sz="3200" i="1">
                  <a:solidFill>
                    <a:schemeClr val="accent1"/>
                  </a:solidFill>
                  <a:latin typeface="Calibri" panose="020F0502020204030204" pitchFamily="34" charset="0"/>
                  <a:ea typeface="Cambria Math" charset="0"/>
                  <a:cs typeface="Calibri" panose="020F0502020204030204" pitchFamily="34" charset="0"/>
                  <a:sym typeface="Open Sans"/>
                </a:endParaRPr>
              </a:p>
              <a:p>
                <a:endParaRPr lang="en-US" sz="2400">
                  <a:latin typeface="Calibri" panose="020F0502020204030204" pitchFamily="34" charset="0"/>
                  <a:ea typeface="Helvetica Neue Light" charset="0"/>
                  <a:cs typeface="Calibri" panose="020F0502020204030204" pitchFamily="34" charset="0"/>
                  <a:sym typeface="Open Sans"/>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254503" y="3294204"/>
                <a:ext cx="8636000" cy="1930400"/>
              </a:xfrm>
              <a:prstGeom prst="rect">
                <a:avLst/>
              </a:prstGeom>
              <a:blipFill>
                <a:blip r:embed="rId2"/>
                <a:stretch>
                  <a:fillRect l="-1624" t="-1262" b="-29338"/>
                </a:stretch>
              </a:blipFill>
              <a:ln>
                <a:noFill/>
              </a:ln>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8282C4A-C751-D349-ADBE-E439AF84301E}"/>
              </a:ext>
            </a:extLst>
          </p:cNvPr>
          <p:cNvSpPr>
            <a:spLocks noGrp="1"/>
          </p:cNvSpPr>
          <p:nvPr>
            <p:ph type="dt" sz="half" idx="10"/>
          </p:nvPr>
        </p:nvSpPr>
        <p:spPr/>
        <p:txBody>
          <a:bodyPr/>
          <a:lstStyle/>
          <a:p>
            <a:fld id="{ED89441A-0FCB-874B-B45A-A29241A4780E}" type="datetime1">
              <a:rPr lang="en-US" smtClean="0"/>
              <a:t>9/26/24</a:t>
            </a:fld>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08FCF69-238C-E745-9C83-A2017B5A9628}"/>
                  </a:ext>
                </a:extLst>
              </p:cNvPr>
              <p:cNvSpPr txBox="1"/>
              <p:nvPr/>
            </p:nvSpPr>
            <p:spPr>
              <a:xfrm>
                <a:off x="6980975" y="5164292"/>
                <a:ext cx="2362201" cy="1569853"/>
              </a:xfrm>
              <a:prstGeom prst="rect">
                <a:avLst/>
              </a:prstGeom>
              <a:noFill/>
            </p:spPr>
            <p:txBody>
              <a:bodyPr wrap="square" rtlCol="0">
                <a:spAutoFit/>
              </a:bodyPr>
              <a:lstStyle/>
              <a:p>
                <a:r>
                  <a:rPr lang="en-US" sz="1600" b="1">
                    <a:solidFill>
                      <a:srgbClr val="008000"/>
                    </a:solidFill>
                    <a:latin typeface="Arial" pitchFamily="34" charset="0"/>
                    <a:cs typeface="Arial" pitchFamily="34" charset="0"/>
                  </a:rPr>
                  <a:t>Why </a:t>
                </a:r>
                <a:r>
                  <a:rPr lang="en-US" sz="1600" b="1" err="1">
                    <a:solidFill>
                      <a:srgbClr val="008000"/>
                    </a:solidFill>
                    <a:latin typeface="Arial" pitchFamily="34" charset="0"/>
                    <a:cs typeface="Arial" pitchFamily="34" charset="0"/>
                  </a:rPr>
                  <a:t>softmax</a:t>
                </a:r>
                <a:r>
                  <a:rPr lang="en-US" sz="1600" b="1">
                    <a:solidFill>
                      <a:srgbClr val="008000"/>
                    </a:solidFill>
                    <a:latin typeface="Arial" pitchFamily="34" charset="0"/>
                    <a:cs typeface="Arial" pitchFamily="34" charset="0"/>
                  </a:rPr>
                  <a:t>?</a:t>
                </a:r>
                <a:br>
                  <a:rPr lang="en-US" sz="1600" b="1">
                    <a:solidFill>
                      <a:srgbClr val="008000"/>
                    </a:solidFill>
                    <a:latin typeface="Arial" pitchFamily="34" charset="0"/>
                    <a:cs typeface="Arial" pitchFamily="34" charset="0"/>
                  </a:rPr>
                </a:br>
                <a:r>
                  <a:rPr lang="en-US" sz="1600">
                    <a:solidFill>
                      <a:srgbClr val="008000"/>
                    </a:solidFill>
                    <a:latin typeface="Arial" pitchFamily="34" charset="0"/>
                    <a:cs typeface="Arial" pitchFamily="34" charset="0"/>
                  </a:rPr>
                  <a:t>We want node </a:t>
                </a:r>
                <a14:m>
                  <m:oMath xmlns:m="http://schemas.openxmlformats.org/officeDocument/2006/math">
                    <m:r>
                      <a:rPr lang="en-US" sz="1600" i="1" dirty="0" smtClean="0">
                        <a:solidFill>
                          <a:srgbClr val="008000"/>
                        </a:solidFill>
                        <a:latin typeface="Cambria Math" panose="02040503050406030204" pitchFamily="18" charset="0"/>
                        <a:cs typeface="Arial" pitchFamily="34" charset="0"/>
                      </a:rPr>
                      <m:t>𝑣</m:t>
                    </m:r>
                  </m:oMath>
                </a14:m>
                <a:r>
                  <a:rPr lang="en-US" sz="1600">
                    <a:solidFill>
                      <a:srgbClr val="008000"/>
                    </a:solidFill>
                    <a:latin typeface="Arial" pitchFamily="34" charset="0"/>
                    <a:cs typeface="Arial" pitchFamily="34" charset="0"/>
                  </a:rPr>
                  <a:t> to be most similar to node </a:t>
                </a:r>
                <a14:m>
                  <m:oMath xmlns:m="http://schemas.openxmlformats.org/officeDocument/2006/math">
                    <m:r>
                      <a:rPr lang="en-US" sz="1600" i="1" dirty="0" smtClean="0">
                        <a:solidFill>
                          <a:srgbClr val="008000"/>
                        </a:solidFill>
                        <a:latin typeface="Cambria Math" panose="02040503050406030204" pitchFamily="18" charset="0"/>
                        <a:cs typeface="Arial" pitchFamily="34" charset="0"/>
                      </a:rPr>
                      <m:t>𝑢</m:t>
                    </m:r>
                  </m:oMath>
                </a14:m>
                <a:r>
                  <a:rPr lang="en-US" sz="1600">
                    <a:solidFill>
                      <a:srgbClr val="008000"/>
                    </a:solidFill>
                    <a:latin typeface="Arial" pitchFamily="34" charset="0"/>
                    <a:cs typeface="Arial" pitchFamily="34" charset="0"/>
                  </a:rPr>
                  <a:t> (out of all nodes </a:t>
                </a:r>
                <a14:m>
                  <m:oMath xmlns:m="http://schemas.openxmlformats.org/officeDocument/2006/math">
                    <m:r>
                      <a:rPr lang="en-US" sz="1600" i="1" dirty="0" smtClean="0">
                        <a:solidFill>
                          <a:srgbClr val="008000"/>
                        </a:solidFill>
                        <a:latin typeface="Cambria Math" panose="02040503050406030204" pitchFamily="18" charset="0"/>
                        <a:cs typeface="Arial" pitchFamily="34" charset="0"/>
                      </a:rPr>
                      <m:t>𝑛</m:t>
                    </m:r>
                  </m:oMath>
                </a14:m>
                <a:r>
                  <a:rPr lang="en-US" sz="1600">
                    <a:solidFill>
                      <a:srgbClr val="008000"/>
                    </a:solidFill>
                    <a:latin typeface="Arial" pitchFamily="34" charset="0"/>
                    <a:cs typeface="Arial" pitchFamily="34" charset="0"/>
                  </a:rPr>
                  <a:t>).</a:t>
                </a:r>
              </a:p>
              <a:p>
                <a:r>
                  <a:rPr lang="en-US" sz="1600" b="1">
                    <a:solidFill>
                      <a:srgbClr val="008000"/>
                    </a:solidFill>
                    <a:latin typeface="Arial" pitchFamily="34" charset="0"/>
                    <a:cs typeface="Arial" pitchFamily="34" charset="0"/>
                  </a:rPr>
                  <a:t>Intuition:</a:t>
                </a:r>
                <a:r>
                  <a:rPr lang="en-US" sz="1600">
                    <a:solidFill>
                      <a:srgbClr val="008000"/>
                    </a:solidFill>
                    <a:latin typeface="Arial" pitchFamily="34" charset="0"/>
                    <a:cs typeface="Arial" pitchFamily="34" charset="0"/>
                  </a:rPr>
                  <a:t> </a:t>
                </a:r>
                <a14:m>
                  <m:oMath xmlns:m="http://schemas.openxmlformats.org/officeDocument/2006/math">
                    <m:nary>
                      <m:naryPr>
                        <m:chr m:val="∑"/>
                        <m:supHide m:val="on"/>
                        <m:ctrlPr>
                          <a:rPr lang="en-US" sz="1600" b="0" i="1" smtClean="0">
                            <a:solidFill>
                              <a:srgbClr val="008000"/>
                            </a:solidFill>
                            <a:latin typeface="Cambria Math" panose="02040503050406030204" pitchFamily="18" charset="0"/>
                            <a:cs typeface="Arial" pitchFamily="34" charset="0"/>
                          </a:rPr>
                        </m:ctrlPr>
                      </m:naryPr>
                      <m:sub>
                        <m:r>
                          <a:rPr lang="en-US" sz="1600" b="0" i="1" smtClean="0">
                            <a:solidFill>
                              <a:srgbClr val="008000"/>
                            </a:solidFill>
                            <a:latin typeface="Cambria Math" panose="02040503050406030204" pitchFamily="18" charset="0"/>
                            <a:cs typeface="Arial" pitchFamily="34" charset="0"/>
                          </a:rPr>
                          <m:t>𝑖</m:t>
                        </m:r>
                      </m:sub>
                      <m:sup/>
                      <m:e>
                        <m:r>
                          <m:rPr>
                            <m:sty m:val="p"/>
                          </m:rPr>
                          <a:rPr lang="en-US" sz="1600">
                            <a:solidFill>
                              <a:srgbClr val="008000"/>
                            </a:solidFill>
                            <a:latin typeface="Cambria Math" panose="02040503050406030204" pitchFamily="18" charset="0"/>
                            <a:cs typeface="Arial" pitchFamily="34" charset="0"/>
                          </a:rPr>
                          <m:t>exp</m:t>
                        </m:r>
                        <m:d>
                          <m:dPr>
                            <m:ctrlPr>
                              <a:rPr lang="en-US" sz="1600" i="1">
                                <a:solidFill>
                                  <a:srgbClr val="008000"/>
                                </a:solidFill>
                                <a:latin typeface="Cambria Math" panose="02040503050406030204" pitchFamily="18" charset="0"/>
                                <a:cs typeface="Arial" pitchFamily="34" charset="0"/>
                              </a:rPr>
                            </m:ctrlPr>
                          </m:dPr>
                          <m:e>
                            <m:sSub>
                              <m:sSubPr>
                                <m:ctrlPr>
                                  <a:rPr lang="en-US" sz="1600" i="1">
                                    <a:solidFill>
                                      <a:srgbClr val="008000"/>
                                    </a:solidFill>
                                    <a:latin typeface="Cambria Math" panose="02040503050406030204" pitchFamily="18" charset="0"/>
                                    <a:cs typeface="Arial" pitchFamily="34" charset="0"/>
                                  </a:rPr>
                                </m:ctrlPr>
                              </m:sSubPr>
                              <m:e>
                                <m:r>
                                  <a:rPr lang="en-US" sz="1600" i="1">
                                    <a:solidFill>
                                      <a:srgbClr val="008000"/>
                                    </a:solidFill>
                                    <a:latin typeface="Cambria Math" panose="02040503050406030204" pitchFamily="18" charset="0"/>
                                    <a:cs typeface="Arial" pitchFamily="34" charset="0"/>
                                  </a:rPr>
                                  <m:t>𝑥</m:t>
                                </m:r>
                              </m:e>
                              <m:sub>
                                <m:r>
                                  <a:rPr lang="en-US" sz="1600" i="1">
                                    <a:solidFill>
                                      <a:srgbClr val="008000"/>
                                    </a:solidFill>
                                    <a:latin typeface="Cambria Math" panose="02040503050406030204" pitchFamily="18" charset="0"/>
                                    <a:cs typeface="Arial" pitchFamily="34" charset="0"/>
                                  </a:rPr>
                                  <m:t>𝑖</m:t>
                                </m:r>
                              </m:sub>
                            </m:sSub>
                          </m:e>
                        </m:d>
                      </m:e>
                    </m:nary>
                    <m:r>
                      <a:rPr lang="en-US" sz="1600" b="0" i="1" smtClean="0">
                        <a:solidFill>
                          <a:srgbClr val="008000"/>
                        </a:solidFill>
                        <a:latin typeface="Cambria Math" panose="02040503050406030204" pitchFamily="18" charset="0"/>
                        <a:cs typeface="Arial" pitchFamily="34" charset="0"/>
                      </a:rPr>
                      <m:t>≈</m:t>
                    </m:r>
                    <m:func>
                      <m:funcPr>
                        <m:ctrlPr>
                          <a:rPr lang="en-US" sz="1600" b="0" i="1" smtClean="0">
                            <a:solidFill>
                              <a:srgbClr val="008000"/>
                            </a:solidFill>
                            <a:latin typeface="Cambria Math" panose="02040503050406030204" pitchFamily="18" charset="0"/>
                            <a:cs typeface="Arial" pitchFamily="34" charset="0"/>
                          </a:rPr>
                        </m:ctrlPr>
                      </m:funcPr>
                      <m:fName>
                        <m:limLow>
                          <m:limLowPr>
                            <m:ctrlPr>
                              <a:rPr lang="en-US" sz="1600" b="0" i="1" smtClean="0">
                                <a:solidFill>
                                  <a:srgbClr val="008000"/>
                                </a:solidFill>
                                <a:latin typeface="Cambria Math" panose="02040503050406030204" pitchFamily="18" charset="0"/>
                                <a:cs typeface="Arial" pitchFamily="34" charset="0"/>
                              </a:rPr>
                            </m:ctrlPr>
                          </m:limLowPr>
                          <m:e>
                            <m:r>
                              <m:rPr>
                                <m:sty m:val="p"/>
                              </m:rPr>
                              <a:rPr lang="en-US" sz="1600" b="0" i="0" smtClean="0">
                                <a:solidFill>
                                  <a:srgbClr val="008000"/>
                                </a:solidFill>
                                <a:latin typeface="Cambria Math" panose="02040503050406030204" pitchFamily="18" charset="0"/>
                                <a:cs typeface="Arial" pitchFamily="34" charset="0"/>
                              </a:rPr>
                              <m:t>max</m:t>
                            </m:r>
                          </m:e>
                          <m:lim>
                            <m:r>
                              <a:rPr lang="en-US" sz="1600" b="0" i="1" smtClean="0">
                                <a:solidFill>
                                  <a:srgbClr val="008000"/>
                                </a:solidFill>
                                <a:latin typeface="Cambria Math" panose="02040503050406030204" pitchFamily="18" charset="0"/>
                                <a:cs typeface="Arial" pitchFamily="34" charset="0"/>
                              </a:rPr>
                              <m:t>𝑖</m:t>
                            </m:r>
                          </m:lim>
                        </m:limLow>
                      </m:fName>
                      <m:e>
                        <m:r>
                          <m:rPr>
                            <m:sty m:val="p"/>
                          </m:rPr>
                          <a:rPr lang="en-US" sz="1600" b="0" i="0" smtClean="0">
                            <a:solidFill>
                              <a:srgbClr val="008000"/>
                            </a:solidFill>
                            <a:latin typeface="Cambria Math" panose="02040503050406030204" pitchFamily="18" charset="0"/>
                            <a:cs typeface="Arial" pitchFamily="34" charset="0"/>
                          </a:rPr>
                          <m:t>exp</m:t>
                        </m:r>
                        <m:r>
                          <a:rPr lang="en-US" sz="1600" b="0" i="1" smtClean="0">
                            <a:solidFill>
                              <a:srgbClr val="008000"/>
                            </a:solidFill>
                            <a:latin typeface="Cambria Math" panose="02040503050406030204" pitchFamily="18" charset="0"/>
                            <a:cs typeface="Arial" pitchFamily="34" charset="0"/>
                          </a:rPr>
                          <m:t>⁡(</m:t>
                        </m:r>
                        <m:sSub>
                          <m:sSubPr>
                            <m:ctrlPr>
                              <a:rPr lang="en-US" sz="1600" b="0" i="1" smtClean="0">
                                <a:solidFill>
                                  <a:srgbClr val="008000"/>
                                </a:solidFill>
                                <a:latin typeface="Cambria Math" panose="02040503050406030204" pitchFamily="18" charset="0"/>
                                <a:cs typeface="Arial" pitchFamily="34" charset="0"/>
                              </a:rPr>
                            </m:ctrlPr>
                          </m:sSubPr>
                          <m:e>
                            <m:r>
                              <a:rPr lang="en-US" sz="1600" b="0" i="1" smtClean="0">
                                <a:solidFill>
                                  <a:srgbClr val="008000"/>
                                </a:solidFill>
                                <a:latin typeface="Cambria Math" panose="02040503050406030204" pitchFamily="18" charset="0"/>
                                <a:cs typeface="Arial" pitchFamily="34" charset="0"/>
                              </a:rPr>
                              <m:t>𝑥</m:t>
                            </m:r>
                          </m:e>
                          <m:sub>
                            <m:r>
                              <a:rPr lang="en-US" sz="1600" b="0" i="1" smtClean="0">
                                <a:solidFill>
                                  <a:srgbClr val="008000"/>
                                </a:solidFill>
                                <a:latin typeface="Cambria Math" panose="02040503050406030204" pitchFamily="18" charset="0"/>
                                <a:cs typeface="Arial" pitchFamily="34" charset="0"/>
                              </a:rPr>
                              <m:t>𝑖</m:t>
                            </m:r>
                          </m:sub>
                        </m:sSub>
                        <m:r>
                          <a:rPr lang="en-US" sz="1600" b="0" i="1" smtClean="0">
                            <a:solidFill>
                              <a:srgbClr val="008000"/>
                            </a:solidFill>
                            <a:latin typeface="Cambria Math" panose="02040503050406030204" pitchFamily="18" charset="0"/>
                            <a:cs typeface="Arial" pitchFamily="34" charset="0"/>
                          </a:rPr>
                          <m:t>)</m:t>
                        </m:r>
                      </m:e>
                    </m:func>
                  </m:oMath>
                </a14:m>
                <a:endParaRPr lang="en-US" sz="1600">
                  <a:solidFill>
                    <a:srgbClr val="008000"/>
                  </a:solidFill>
                  <a:latin typeface="Arial" pitchFamily="34" charset="0"/>
                  <a:cs typeface="Arial" pitchFamily="34" charset="0"/>
                </a:endParaRPr>
              </a:p>
            </p:txBody>
          </p:sp>
        </mc:Choice>
        <mc:Fallback xmlns="">
          <p:sp>
            <p:nvSpPr>
              <p:cNvPr id="10" name="TextBox 9">
                <a:extLst>
                  <a:ext uri="{FF2B5EF4-FFF2-40B4-BE49-F238E27FC236}">
                    <a16:creationId xmlns:a16="http://schemas.microsoft.com/office/drawing/2014/main" id="{C08FCF69-238C-E745-9C83-A2017B5A9628}"/>
                  </a:ext>
                </a:extLst>
              </p:cNvPr>
              <p:cNvSpPr txBox="1">
                <a:spLocks noRot="1" noChangeAspect="1" noMove="1" noResize="1" noEditPoints="1" noAdjustHandles="1" noChangeArrowheads="1" noChangeShapeType="1" noTextEdit="1"/>
              </p:cNvSpPr>
              <p:nvPr/>
            </p:nvSpPr>
            <p:spPr>
              <a:xfrm>
                <a:off x="6980975" y="5164292"/>
                <a:ext cx="2362201" cy="1569853"/>
              </a:xfrm>
              <a:prstGeom prst="rect">
                <a:avLst/>
              </a:prstGeom>
              <a:blipFill>
                <a:blip r:embed="rId3"/>
                <a:stretch>
                  <a:fillRect l="-1289" t="-1163" b="-205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AB13152-874B-8343-A0D1-A3A2891C810C}"/>
                  </a:ext>
                </a:extLst>
              </p:cNvPr>
              <p:cNvSpPr txBox="1"/>
              <p:nvPr/>
            </p:nvSpPr>
            <p:spPr>
              <a:xfrm>
                <a:off x="1446859" y="5557737"/>
                <a:ext cx="4794068" cy="11299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Arial" pitchFamily="34" charset="0"/>
                        </a:rPr>
                        <m:t>𝑃</m:t>
                      </m:r>
                      <m:d>
                        <m:dPr>
                          <m:ctrlPr>
                            <a:rPr lang="en-US" sz="3200" b="0" i="1" smtClean="0">
                              <a:latin typeface="Cambria Math" panose="02040503050406030204" pitchFamily="18" charset="0"/>
                              <a:cs typeface="Arial" pitchFamily="34" charset="0"/>
                            </a:rPr>
                          </m:ctrlPr>
                        </m:dPr>
                        <m:e>
                          <m:r>
                            <a:rPr lang="en-US" sz="3200" b="0" i="1" smtClean="0">
                              <a:latin typeface="Cambria Math" panose="02040503050406030204" pitchFamily="18" charset="0"/>
                              <a:cs typeface="Arial" pitchFamily="34" charset="0"/>
                            </a:rPr>
                            <m:t>𝑣</m:t>
                          </m:r>
                        </m:e>
                        <m:e>
                          <m:sSub>
                            <m:sSubPr>
                              <m:ctrlPr>
                                <a:rPr lang="en-US" sz="3200" b="0" i="1" smtClean="0">
                                  <a:latin typeface="Cambria Math" panose="02040503050406030204" pitchFamily="18" charset="0"/>
                                  <a:cs typeface="Arial" pitchFamily="34" charset="0"/>
                                </a:rPr>
                              </m:ctrlPr>
                            </m:sSubPr>
                            <m:e>
                              <m:r>
                                <a:rPr lang="en-US" sz="3200" b="1" i="0" smtClean="0">
                                  <a:latin typeface="Cambria Math" panose="02040503050406030204" pitchFamily="18" charset="0"/>
                                  <a:cs typeface="Arial" pitchFamily="34" charset="0"/>
                                </a:rPr>
                                <m:t>𝐳</m:t>
                              </m:r>
                            </m:e>
                            <m:sub>
                              <m:r>
                                <a:rPr lang="en-US" sz="3200" b="0" i="1" smtClean="0">
                                  <a:latin typeface="Cambria Math" panose="02040503050406030204" pitchFamily="18" charset="0"/>
                                  <a:cs typeface="Arial" pitchFamily="34" charset="0"/>
                                </a:rPr>
                                <m:t>𝑢</m:t>
                              </m:r>
                            </m:sub>
                          </m:sSub>
                        </m:e>
                      </m:d>
                      <m:r>
                        <a:rPr lang="en-US" sz="3200" b="0" i="1" smtClean="0">
                          <a:latin typeface="Cambria Math" panose="02040503050406030204" pitchFamily="18" charset="0"/>
                          <a:cs typeface="Arial" pitchFamily="34" charset="0"/>
                        </a:rPr>
                        <m:t>=</m:t>
                      </m:r>
                      <m:f>
                        <m:fPr>
                          <m:ctrlPr>
                            <a:rPr lang="en-US" sz="3200" b="0" i="1" smtClean="0">
                              <a:latin typeface="Cambria Math" panose="02040503050406030204" pitchFamily="18" charset="0"/>
                              <a:cs typeface="Arial" pitchFamily="34" charset="0"/>
                            </a:rPr>
                          </m:ctrlPr>
                        </m:fPr>
                        <m:num>
                          <m:r>
                            <m:rPr>
                              <m:sty m:val="p"/>
                            </m:rPr>
                            <a:rPr lang="en-US" sz="3200" b="0" i="0" smtClean="0">
                              <a:latin typeface="Cambria Math" panose="02040503050406030204" pitchFamily="18" charset="0"/>
                              <a:cs typeface="Arial" pitchFamily="34" charset="0"/>
                            </a:rPr>
                            <m:t>exp</m:t>
                          </m:r>
                          <m:r>
                            <a:rPr lang="en-US" sz="3200" b="0" i="1" smtClean="0">
                              <a:latin typeface="Cambria Math" panose="02040503050406030204" pitchFamily="18" charset="0"/>
                              <a:cs typeface="Arial" pitchFamily="34" charset="0"/>
                            </a:rPr>
                            <m:t>⁡(</m:t>
                          </m:r>
                          <m:sSubSup>
                            <m:sSubSupPr>
                              <m:ctrlPr>
                                <a:rPr lang="en-US" sz="3200" b="0" i="1" smtClean="0">
                                  <a:latin typeface="Cambria Math" panose="02040503050406030204" pitchFamily="18" charset="0"/>
                                  <a:cs typeface="Arial" pitchFamily="34" charset="0"/>
                                </a:rPr>
                              </m:ctrlPr>
                            </m:sSubSupPr>
                            <m:e>
                              <m:r>
                                <a:rPr lang="en-US" sz="3200" b="1" i="0" smtClean="0">
                                  <a:latin typeface="Cambria Math" panose="02040503050406030204" pitchFamily="18" charset="0"/>
                                  <a:cs typeface="Arial" pitchFamily="34" charset="0"/>
                                </a:rPr>
                                <m:t>𝐳</m:t>
                              </m:r>
                            </m:e>
                            <m:sub>
                              <m:r>
                                <a:rPr lang="en-US" sz="3200" b="0" i="1" smtClean="0">
                                  <a:latin typeface="Cambria Math" panose="02040503050406030204" pitchFamily="18" charset="0"/>
                                  <a:cs typeface="Arial" pitchFamily="34" charset="0"/>
                                </a:rPr>
                                <m:t>𝑢</m:t>
                              </m:r>
                            </m:sub>
                            <m:sup>
                              <m:r>
                                <m:rPr>
                                  <m:sty m:val="p"/>
                                </m:rPr>
                                <a:rPr lang="en-US" sz="3200" b="0" i="0" smtClean="0">
                                  <a:latin typeface="Cambria Math" panose="02040503050406030204" pitchFamily="18" charset="0"/>
                                  <a:cs typeface="Arial" pitchFamily="34" charset="0"/>
                                </a:rPr>
                                <m:t>T</m:t>
                              </m:r>
                            </m:sup>
                          </m:sSubSup>
                          <m:sSub>
                            <m:sSubPr>
                              <m:ctrlPr>
                                <a:rPr lang="en-US" sz="3200" b="0" i="1" smtClean="0">
                                  <a:latin typeface="Cambria Math" panose="02040503050406030204" pitchFamily="18" charset="0"/>
                                  <a:cs typeface="Arial" pitchFamily="34" charset="0"/>
                                </a:rPr>
                              </m:ctrlPr>
                            </m:sSubPr>
                            <m:e>
                              <m:r>
                                <a:rPr lang="en-US" sz="3200" b="1" i="0" smtClean="0">
                                  <a:latin typeface="Cambria Math" panose="02040503050406030204" pitchFamily="18" charset="0"/>
                                  <a:cs typeface="Arial" pitchFamily="34" charset="0"/>
                                </a:rPr>
                                <m:t>𝐳</m:t>
                              </m:r>
                            </m:e>
                            <m:sub>
                              <m:r>
                                <a:rPr lang="en-US" sz="3200" b="0" i="1" smtClean="0">
                                  <a:latin typeface="Cambria Math" panose="02040503050406030204" pitchFamily="18" charset="0"/>
                                  <a:cs typeface="Arial" pitchFamily="34" charset="0"/>
                                </a:rPr>
                                <m:t>𝑣</m:t>
                              </m:r>
                            </m:sub>
                          </m:sSub>
                          <m:r>
                            <a:rPr lang="en-US" sz="3200" b="0" i="1" smtClean="0">
                              <a:latin typeface="Cambria Math" panose="02040503050406030204" pitchFamily="18" charset="0"/>
                              <a:cs typeface="Arial" pitchFamily="34" charset="0"/>
                            </a:rPr>
                            <m:t>)</m:t>
                          </m:r>
                        </m:num>
                        <m:den>
                          <m:nary>
                            <m:naryPr>
                              <m:chr m:val="∑"/>
                              <m:supHide m:val="on"/>
                              <m:ctrlPr>
                                <a:rPr lang="en-US" sz="3200" b="0" i="1" smtClean="0">
                                  <a:latin typeface="Cambria Math" panose="02040503050406030204" pitchFamily="18" charset="0"/>
                                  <a:cs typeface="Arial" pitchFamily="34" charset="0"/>
                                </a:rPr>
                              </m:ctrlPr>
                            </m:naryPr>
                            <m:sub>
                              <m:r>
                                <m:rPr>
                                  <m:brk m:alnAt="7"/>
                                </m:rPr>
                                <a:rPr lang="en-US" sz="3200" b="0" i="1" smtClean="0">
                                  <a:latin typeface="Cambria Math" panose="02040503050406030204" pitchFamily="18" charset="0"/>
                                  <a:cs typeface="Arial" pitchFamily="34" charset="0"/>
                                </a:rPr>
                                <m:t>𝑛</m:t>
                              </m:r>
                              <m:r>
                                <a:rPr lang="en-US" sz="3200" b="0" i="1" smtClean="0">
                                  <a:latin typeface="Cambria Math" panose="02040503050406030204" pitchFamily="18" charset="0"/>
                                  <a:ea typeface="Cambria Math" panose="02040503050406030204" pitchFamily="18" charset="0"/>
                                  <a:cs typeface="Arial" pitchFamily="34" charset="0"/>
                                </a:rPr>
                                <m:t>∈</m:t>
                              </m:r>
                              <m:r>
                                <a:rPr lang="en-US" sz="3200" b="0" i="1" smtClean="0">
                                  <a:latin typeface="Cambria Math" panose="02040503050406030204" pitchFamily="18" charset="0"/>
                                  <a:ea typeface="Cambria Math" panose="02040503050406030204" pitchFamily="18" charset="0"/>
                                  <a:cs typeface="Arial" pitchFamily="34" charset="0"/>
                                </a:rPr>
                                <m:t>𝑉</m:t>
                              </m:r>
                            </m:sub>
                            <m:sup/>
                            <m:e>
                              <m:r>
                                <m:rPr>
                                  <m:sty m:val="p"/>
                                </m:rPr>
                                <a:rPr lang="en-US" sz="3200">
                                  <a:latin typeface="Cambria Math" panose="02040503050406030204" pitchFamily="18" charset="0"/>
                                  <a:cs typeface="Arial" pitchFamily="34" charset="0"/>
                                </a:rPr>
                                <m:t>exp</m:t>
                              </m:r>
                              <m:r>
                                <a:rPr lang="en-US" sz="3200" i="1">
                                  <a:latin typeface="Cambria Math" panose="02040503050406030204" pitchFamily="18" charset="0"/>
                                  <a:cs typeface="Arial" pitchFamily="34" charset="0"/>
                                </a:rPr>
                                <m:t>⁡(</m:t>
                              </m:r>
                              <m:sSubSup>
                                <m:sSubSupPr>
                                  <m:ctrlPr>
                                    <a:rPr lang="en-US" sz="3200" i="1">
                                      <a:latin typeface="Cambria Math" panose="02040503050406030204" pitchFamily="18" charset="0"/>
                                      <a:cs typeface="Arial" pitchFamily="34" charset="0"/>
                                    </a:rPr>
                                  </m:ctrlPr>
                                </m:sSubSupPr>
                                <m:e>
                                  <m:r>
                                    <a:rPr lang="en-US" sz="3200" b="1" i="0">
                                      <a:latin typeface="Cambria Math" panose="02040503050406030204" pitchFamily="18" charset="0"/>
                                      <a:cs typeface="Arial" pitchFamily="34" charset="0"/>
                                    </a:rPr>
                                    <m:t>𝐳</m:t>
                                  </m:r>
                                </m:e>
                                <m:sub>
                                  <m:r>
                                    <a:rPr lang="en-US" sz="3200" i="1">
                                      <a:latin typeface="Cambria Math" panose="02040503050406030204" pitchFamily="18" charset="0"/>
                                      <a:cs typeface="Arial" pitchFamily="34" charset="0"/>
                                    </a:rPr>
                                    <m:t>𝑢</m:t>
                                  </m:r>
                                </m:sub>
                                <m:sup>
                                  <m:r>
                                    <m:rPr>
                                      <m:sty m:val="p"/>
                                    </m:rPr>
                                    <a:rPr lang="en-US" sz="3200" i="0">
                                      <a:latin typeface="Cambria Math" panose="02040503050406030204" pitchFamily="18" charset="0"/>
                                      <a:cs typeface="Arial" pitchFamily="34" charset="0"/>
                                    </a:rPr>
                                    <m:t>T</m:t>
                                  </m:r>
                                </m:sup>
                              </m:sSubSup>
                              <m:sSub>
                                <m:sSubPr>
                                  <m:ctrlPr>
                                    <a:rPr lang="en-US" sz="3200" i="1">
                                      <a:latin typeface="Cambria Math" panose="02040503050406030204" pitchFamily="18" charset="0"/>
                                      <a:cs typeface="Arial" pitchFamily="34" charset="0"/>
                                    </a:rPr>
                                  </m:ctrlPr>
                                </m:sSubPr>
                                <m:e>
                                  <m:r>
                                    <a:rPr lang="en-US" sz="3200" b="1" i="0">
                                      <a:latin typeface="Cambria Math" panose="02040503050406030204" pitchFamily="18" charset="0"/>
                                      <a:cs typeface="Arial" pitchFamily="34" charset="0"/>
                                    </a:rPr>
                                    <m:t>𝐳</m:t>
                                  </m:r>
                                </m:e>
                                <m:sub>
                                  <m:r>
                                    <a:rPr lang="en-US" sz="3200" b="0" i="1" smtClean="0">
                                      <a:latin typeface="Cambria Math" panose="02040503050406030204" pitchFamily="18" charset="0"/>
                                      <a:cs typeface="Arial" pitchFamily="34" charset="0"/>
                                    </a:rPr>
                                    <m:t>𝑛</m:t>
                                  </m:r>
                                </m:sub>
                              </m:sSub>
                              <m:r>
                                <a:rPr lang="en-US" sz="3200" i="1">
                                  <a:latin typeface="Cambria Math" panose="02040503050406030204" pitchFamily="18" charset="0"/>
                                  <a:cs typeface="Arial" pitchFamily="34" charset="0"/>
                                </a:rPr>
                                <m:t>)</m:t>
                              </m:r>
                            </m:e>
                          </m:nary>
                        </m:den>
                      </m:f>
                    </m:oMath>
                  </m:oMathPara>
                </a14:m>
                <a:endParaRPr lang="en-US" sz="3200">
                  <a:latin typeface="Arial" pitchFamily="34" charset="0"/>
                  <a:cs typeface="Arial" pitchFamily="34" charset="0"/>
                </a:endParaRPr>
              </a:p>
            </p:txBody>
          </p:sp>
        </mc:Choice>
        <mc:Fallback xmlns="">
          <p:sp>
            <p:nvSpPr>
              <p:cNvPr id="11" name="TextBox 10">
                <a:extLst>
                  <a:ext uri="{FF2B5EF4-FFF2-40B4-BE49-F238E27FC236}">
                    <a16:creationId xmlns:a16="http://schemas.microsoft.com/office/drawing/2014/main" id="{8AB13152-874B-8343-A0D1-A3A2891C810C}"/>
                  </a:ext>
                </a:extLst>
              </p:cNvPr>
              <p:cNvSpPr txBox="1">
                <a:spLocks noRot="1" noChangeAspect="1" noMove="1" noResize="1" noEditPoints="1" noAdjustHandles="1" noChangeArrowheads="1" noChangeShapeType="1" noTextEdit="1"/>
              </p:cNvSpPr>
              <p:nvPr/>
            </p:nvSpPr>
            <p:spPr>
              <a:xfrm>
                <a:off x="1446859" y="5557737"/>
                <a:ext cx="4794068" cy="11299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EB30A0E-5915-5B4A-BDA9-77C4F60CD171}"/>
                  </a:ext>
                </a:extLst>
              </p:cNvPr>
              <p:cNvSpPr txBox="1"/>
              <p:nvPr/>
            </p:nvSpPr>
            <p:spPr>
              <a:xfrm>
                <a:off x="671606" y="1716123"/>
                <a:ext cx="7817268" cy="14157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3600" b="0" i="1" smtClean="0">
                              <a:latin typeface="Cambria Math" panose="02040503050406030204" pitchFamily="18" charset="0"/>
                              <a:ea typeface="Cambria Math" panose="02040503050406030204" pitchFamily="18" charset="0"/>
                              <a:cs typeface="Arial" pitchFamily="34" charset="0"/>
                            </a:rPr>
                          </m:ctrlPr>
                        </m:funcPr>
                        <m:fName>
                          <m:r>
                            <m:rPr>
                              <m:sty m:val="p"/>
                            </m:rPr>
                            <a:rPr lang="en-US" sz="3600" b="0" i="0" smtClean="0">
                              <a:latin typeface="Cambria Math" panose="02040503050406030204" pitchFamily="18" charset="0"/>
                              <a:ea typeface="Cambria Math" panose="02040503050406030204" pitchFamily="18" charset="0"/>
                              <a:cs typeface="Arial" pitchFamily="34" charset="0"/>
                            </a:rPr>
                            <m:t>arg</m:t>
                          </m:r>
                        </m:fName>
                        <m:e>
                          <m:func>
                            <m:funcPr>
                              <m:ctrlPr>
                                <a:rPr lang="en-US" sz="3600" b="0" i="1" smtClean="0">
                                  <a:latin typeface="Cambria Math" panose="02040503050406030204" pitchFamily="18" charset="0"/>
                                  <a:ea typeface="Cambria Math" panose="02040503050406030204" pitchFamily="18" charset="0"/>
                                  <a:cs typeface="Arial" pitchFamily="34" charset="0"/>
                                </a:rPr>
                              </m:ctrlPr>
                            </m:funcPr>
                            <m:fName>
                              <m:limLow>
                                <m:limLowPr>
                                  <m:ctrlPr>
                                    <a:rPr lang="en-US" sz="3600" b="0" i="1" smtClean="0">
                                      <a:latin typeface="Cambria Math" panose="02040503050406030204" pitchFamily="18" charset="0"/>
                                      <a:ea typeface="Cambria Math" panose="02040503050406030204" pitchFamily="18" charset="0"/>
                                      <a:cs typeface="Arial" pitchFamily="34" charset="0"/>
                                    </a:rPr>
                                  </m:ctrlPr>
                                </m:limLowPr>
                                <m:e>
                                  <m:r>
                                    <m:rPr>
                                      <m:sty m:val="p"/>
                                    </m:rPr>
                                    <a:rPr lang="en-US" sz="3600" b="0" i="0" smtClean="0">
                                      <a:latin typeface="Cambria Math" panose="02040503050406030204" pitchFamily="18" charset="0"/>
                                      <a:ea typeface="Cambria Math" panose="02040503050406030204" pitchFamily="18" charset="0"/>
                                      <a:cs typeface="Arial" pitchFamily="34" charset="0"/>
                                    </a:rPr>
                                    <m:t>min</m:t>
                                  </m:r>
                                </m:e>
                                <m:lim>
                                  <m:r>
                                    <a:rPr lang="en-US" sz="3600" b="0" i="1" smtClean="0">
                                      <a:latin typeface="Cambria Math" panose="02040503050406030204" pitchFamily="18" charset="0"/>
                                      <a:ea typeface="Cambria Math" panose="02040503050406030204" pitchFamily="18" charset="0"/>
                                      <a:cs typeface="Arial" pitchFamily="34" charset="0"/>
                                    </a:rPr>
                                    <m:t>𝑧</m:t>
                                  </m:r>
                                </m:lim>
                              </m:limLow>
                            </m:fName>
                            <m:e>
                              <m:r>
                                <a:rPr lang="en-US" sz="3600" i="1">
                                  <a:latin typeface="Cambria Math" panose="02040503050406030204" pitchFamily="18" charset="0"/>
                                  <a:ea typeface="Cambria Math" panose="02040503050406030204" pitchFamily="18" charset="0"/>
                                  <a:cs typeface="Arial" pitchFamily="34" charset="0"/>
                                </a:rPr>
                                <m:t>ℒ</m:t>
                              </m:r>
                            </m:e>
                          </m:func>
                        </m:e>
                      </m:func>
                      <m:r>
                        <a:rPr lang="en-US" sz="3600" b="0" i="1" smtClean="0">
                          <a:latin typeface="Cambria Math" panose="02040503050406030204" pitchFamily="18" charset="0"/>
                          <a:ea typeface="Cambria Math" panose="02040503050406030204" pitchFamily="18" charset="0"/>
                          <a:cs typeface="Arial" pitchFamily="34" charset="0"/>
                        </a:rPr>
                        <m:t>=</m:t>
                      </m:r>
                      <m:nary>
                        <m:naryPr>
                          <m:chr m:val="∑"/>
                          <m:supHide m:val="on"/>
                          <m:ctrlPr>
                            <a:rPr lang="en-US" sz="36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600" b="0" i="1" smtClean="0">
                              <a:latin typeface="Cambria Math" panose="02040503050406030204" pitchFamily="18" charset="0"/>
                              <a:ea typeface="Cambria Math" panose="02040503050406030204" pitchFamily="18" charset="0"/>
                              <a:cs typeface="Arial" pitchFamily="34" charset="0"/>
                            </a:rPr>
                            <m:t>𝑢</m:t>
                          </m:r>
                          <m:r>
                            <a:rPr lang="en-US" sz="3600" b="0" i="1" smtClean="0">
                              <a:latin typeface="Cambria Math" panose="02040503050406030204" pitchFamily="18" charset="0"/>
                              <a:ea typeface="Cambria Math" panose="02040503050406030204" pitchFamily="18" charset="0"/>
                              <a:cs typeface="Arial" pitchFamily="34" charset="0"/>
                            </a:rPr>
                            <m:t>∈</m:t>
                          </m:r>
                          <m:r>
                            <a:rPr lang="en-US" sz="3600" b="0" i="1" smtClean="0">
                              <a:latin typeface="Cambria Math" panose="02040503050406030204" pitchFamily="18" charset="0"/>
                              <a:ea typeface="Cambria Math" panose="02040503050406030204" pitchFamily="18" charset="0"/>
                              <a:cs typeface="Arial" pitchFamily="34" charset="0"/>
                            </a:rPr>
                            <m:t>𝑉</m:t>
                          </m:r>
                        </m:sub>
                        <m:sup/>
                        <m:e>
                          <m:nary>
                            <m:naryPr>
                              <m:chr m:val="∑"/>
                              <m:supHide m:val="on"/>
                              <m:ctrlPr>
                                <a:rPr lang="en-US" sz="36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600" b="0" i="1" smtClean="0">
                                  <a:latin typeface="Cambria Math" panose="02040503050406030204" pitchFamily="18" charset="0"/>
                                  <a:ea typeface="Cambria Math" panose="02040503050406030204" pitchFamily="18" charset="0"/>
                                  <a:cs typeface="Arial" pitchFamily="34" charset="0"/>
                                </a:rPr>
                                <m:t>𝑣</m:t>
                              </m:r>
                              <m:r>
                                <a:rPr lang="en-US" sz="3600" b="0" i="1" smtClean="0">
                                  <a:latin typeface="Cambria Math" panose="02040503050406030204" pitchFamily="18" charset="0"/>
                                  <a:ea typeface="Cambria Math" panose="02040503050406030204" pitchFamily="18" charset="0"/>
                                  <a:cs typeface="Arial" pitchFamily="34" charset="0"/>
                                </a:rPr>
                                <m:t>∈</m:t>
                              </m:r>
                              <m:sSub>
                                <m:sSubPr>
                                  <m:ctrlPr>
                                    <a:rPr lang="en-US" sz="3600" b="0" i="1" smtClean="0">
                                      <a:latin typeface="Cambria Math" panose="02040503050406030204" pitchFamily="18" charset="0"/>
                                      <a:ea typeface="Cambria Math" panose="02040503050406030204" pitchFamily="18" charset="0"/>
                                      <a:cs typeface="Arial" pitchFamily="34" charset="0"/>
                                    </a:rPr>
                                  </m:ctrlPr>
                                </m:sSubPr>
                                <m:e>
                                  <m:r>
                                    <a:rPr lang="en-US" sz="3600" b="0" i="1" smtClean="0">
                                      <a:latin typeface="Cambria Math" panose="02040503050406030204" pitchFamily="18" charset="0"/>
                                      <a:ea typeface="Cambria Math" panose="02040503050406030204" pitchFamily="18" charset="0"/>
                                      <a:cs typeface="Arial" pitchFamily="34" charset="0"/>
                                    </a:rPr>
                                    <m:t>𝑁</m:t>
                                  </m:r>
                                </m:e>
                                <m:sub>
                                  <m:r>
                                    <a:rPr lang="en-US" sz="3600" b="0" i="1" smtClean="0">
                                      <a:latin typeface="Cambria Math" panose="02040503050406030204" pitchFamily="18" charset="0"/>
                                      <a:ea typeface="Cambria Math" panose="02040503050406030204" pitchFamily="18" charset="0"/>
                                      <a:cs typeface="Arial" pitchFamily="34" charset="0"/>
                                    </a:rPr>
                                    <m:t>𝑅</m:t>
                                  </m:r>
                                </m:sub>
                              </m:sSub>
                              <m:r>
                                <m:rPr>
                                  <m:brk m:alnAt="7"/>
                                </m:rPr>
                                <a:rPr lang="en-US" sz="3600" b="0" i="1" smtClean="0">
                                  <a:latin typeface="Cambria Math" panose="02040503050406030204" pitchFamily="18" charset="0"/>
                                  <a:ea typeface="Cambria Math" panose="02040503050406030204" pitchFamily="18" charset="0"/>
                                  <a:cs typeface="Arial" pitchFamily="34" charset="0"/>
                                </a:rPr>
                                <m:t>(</m:t>
                              </m:r>
                              <m:r>
                                <a:rPr lang="en-US" sz="3600" b="0" i="1" smtClean="0">
                                  <a:latin typeface="Cambria Math" panose="02040503050406030204" pitchFamily="18" charset="0"/>
                                  <a:ea typeface="Cambria Math" panose="02040503050406030204" pitchFamily="18" charset="0"/>
                                  <a:cs typeface="Arial" pitchFamily="34" charset="0"/>
                                </a:rPr>
                                <m:t>𝑢</m:t>
                              </m:r>
                              <m:r>
                                <a:rPr lang="en-US" sz="3600" b="0" i="1" smtClean="0">
                                  <a:latin typeface="Cambria Math" panose="02040503050406030204" pitchFamily="18" charset="0"/>
                                  <a:ea typeface="Cambria Math" panose="02040503050406030204" pitchFamily="18" charset="0"/>
                                  <a:cs typeface="Arial" pitchFamily="34" charset="0"/>
                                </a:rPr>
                                <m:t>)</m:t>
                              </m:r>
                            </m:sub>
                            <m:sup/>
                            <m:e>
                              <m:r>
                                <a:rPr lang="en-US" sz="3600" b="0" i="1" smtClean="0">
                                  <a:latin typeface="Cambria Math" panose="02040503050406030204" pitchFamily="18" charset="0"/>
                                  <a:ea typeface="Cambria Math" panose="02040503050406030204" pitchFamily="18" charset="0"/>
                                  <a:cs typeface="Arial" pitchFamily="34" charset="0"/>
                                </a:rPr>
                                <m:t>−</m:t>
                              </m:r>
                              <m:r>
                                <m:rPr>
                                  <m:sty m:val="p"/>
                                </m:rPr>
                                <a:rPr lang="en-US" sz="3600" b="0" i="0" smtClean="0">
                                  <a:latin typeface="Cambria Math" panose="02040503050406030204" pitchFamily="18" charset="0"/>
                                  <a:ea typeface="Cambria Math" panose="02040503050406030204" pitchFamily="18" charset="0"/>
                                  <a:cs typeface="Arial" pitchFamily="34" charset="0"/>
                                </a:rPr>
                                <m:t>log</m:t>
                              </m:r>
                              <m:r>
                                <a:rPr lang="en-US" sz="3600" b="0" i="1" smtClean="0">
                                  <a:latin typeface="Cambria Math" panose="02040503050406030204" pitchFamily="18" charset="0"/>
                                  <a:ea typeface="Cambria Math" panose="02040503050406030204" pitchFamily="18" charset="0"/>
                                  <a:cs typeface="Arial" pitchFamily="34" charset="0"/>
                                </a:rPr>
                                <m:t>⁡(</m:t>
                              </m:r>
                              <m:r>
                                <a:rPr lang="en-US" sz="3600" b="0" i="1" smtClean="0">
                                  <a:latin typeface="Cambria Math" panose="02040503050406030204" pitchFamily="18" charset="0"/>
                                  <a:ea typeface="Cambria Math" panose="02040503050406030204" pitchFamily="18" charset="0"/>
                                  <a:cs typeface="Arial" pitchFamily="34" charset="0"/>
                                </a:rPr>
                                <m:t>𝑃</m:t>
                              </m:r>
                              <m:r>
                                <a:rPr lang="en-US" sz="3600" b="0" i="1" smtClean="0">
                                  <a:latin typeface="Cambria Math" panose="02040503050406030204" pitchFamily="18" charset="0"/>
                                  <a:ea typeface="Cambria Math" panose="02040503050406030204" pitchFamily="18" charset="0"/>
                                  <a:cs typeface="Arial" pitchFamily="34" charset="0"/>
                                </a:rPr>
                                <m:t>(</m:t>
                              </m:r>
                              <m:r>
                                <a:rPr lang="en-US" sz="3600" b="0" i="1" smtClean="0">
                                  <a:latin typeface="Cambria Math" panose="02040503050406030204" pitchFamily="18" charset="0"/>
                                  <a:ea typeface="Cambria Math" panose="02040503050406030204" pitchFamily="18" charset="0"/>
                                  <a:cs typeface="Arial" pitchFamily="34" charset="0"/>
                                </a:rPr>
                                <m:t>𝑣</m:t>
                              </m:r>
                              <m:r>
                                <a:rPr lang="en-US" sz="3600" b="0" i="1" smtClean="0">
                                  <a:latin typeface="Cambria Math" panose="02040503050406030204" pitchFamily="18" charset="0"/>
                                  <a:ea typeface="Cambria Math" panose="02040503050406030204" pitchFamily="18" charset="0"/>
                                  <a:cs typeface="Arial" pitchFamily="34" charset="0"/>
                                </a:rPr>
                                <m:t>|</m:t>
                              </m:r>
                              <m:sSub>
                                <m:sSubPr>
                                  <m:ctrlPr>
                                    <a:rPr lang="en-US" sz="3600" b="0" i="1" smtClean="0">
                                      <a:latin typeface="Cambria Math" panose="02040503050406030204" pitchFamily="18" charset="0"/>
                                      <a:ea typeface="Cambria Math" panose="02040503050406030204" pitchFamily="18" charset="0"/>
                                      <a:cs typeface="Arial" pitchFamily="34" charset="0"/>
                                    </a:rPr>
                                  </m:ctrlPr>
                                </m:sSubPr>
                                <m:e>
                                  <m:r>
                                    <a:rPr lang="en-US" sz="3600" b="1" i="0" smtClean="0">
                                      <a:latin typeface="Cambria Math" panose="02040503050406030204" pitchFamily="18" charset="0"/>
                                      <a:ea typeface="Cambria Math" panose="02040503050406030204" pitchFamily="18" charset="0"/>
                                      <a:cs typeface="Arial" pitchFamily="34" charset="0"/>
                                    </a:rPr>
                                    <m:t>𝐳</m:t>
                                  </m:r>
                                </m:e>
                                <m:sub>
                                  <m:r>
                                    <a:rPr lang="en-US" sz="3600" b="0" i="1" smtClean="0">
                                      <a:latin typeface="Cambria Math" panose="02040503050406030204" pitchFamily="18" charset="0"/>
                                      <a:ea typeface="Cambria Math" panose="02040503050406030204" pitchFamily="18" charset="0"/>
                                      <a:cs typeface="Arial" pitchFamily="34" charset="0"/>
                                    </a:rPr>
                                    <m:t>𝑢</m:t>
                                  </m:r>
                                </m:sub>
                              </m:sSub>
                              <m:r>
                                <a:rPr lang="en-US" sz="3600" b="0" i="1" smtClean="0">
                                  <a:latin typeface="Cambria Math" panose="02040503050406030204" pitchFamily="18" charset="0"/>
                                  <a:ea typeface="Cambria Math" panose="02040503050406030204" pitchFamily="18" charset="0"/>
                                  <a:cs typeface="Arial" pitchFamily="34" charset="0"/>
                                </a:rPr>
                                <m:t>))</m:t>
                              </m:r>
                            </m:e>
                          </m:nary>
                        </m:e>
                      </m:nary>
                    </m:oMath>
                  </m:oMathPara>
                </a14:m>
                <a:endParaRPr lang="en-US" sz="3600">
                  <a:latin typeface="Arial" pitchFamily="34" charset="0"/>
                  <a:cs typeface="Arial" pitchFamily="34" charset="0"/>
                </a:endParaRPr>
              </a:p>
            </p:txBody>
          </p:sp>
        </mc:Choice>
        <mc:Fallback xmlns="">
          <p:sp>
            <p:nvSpPr>
              <p:cNvPr id="13" name="TextBox 12">
                <a:extLst>
                  <a:ext uri="{FF2B5EF4-FFF2-40B4-BE49-F238E27FC236}">
                    <a16:creationId xmlns:a16="http://schemas.microsoft.com/office/drawing/2014/main" id="{1EB30A0E-5915-5B4A-BDA9-77C4F60CD171}"/>
                  </a:ext>
                </a:extLst>
              </p:cNvPr>
              <p:cNvSpPr txBox="1">
                <a:spLocks noRot="1" noChangeAspect="1" noMove="1" noResize="1" noEditPoints="1" noAdjustHandles="1" noChangeArrowheads="1" noChangeShapeType="1" noTextEdit="1"/>
              </p:cNvSpPr>
              <p:nvPr/>
            </p:nvSpPr>
            <p:spPr>
              <a:xfrm>
                <a:off x="671606" y="1716123"/>
                <a:ext cx="7817268" cy="1415709"/>
              </a:xfrm>
              <a:prstGeom prst="rect">
                <a:avLst/>
              </a:prstGeom>
              <a:blipFill>
                <a:blip r:embed="rId5"/>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F54BB3E-CC2C-4034-A017-A223EC53AA39}"/>
              </a:ext>
            </a:extLst>
          </p:cNvPr>
          <p:cNvSpPr txBox="1"/>
          <p:nvPr/>
        </p:nvSpPr>
        <p:spPr>
          <a:xfrm>
            <a:off x="668239" y="1126334"/>
            <a:ext cx="2286010" cy="584775"/>
          </a:xfrm>
          <a:prstGeom prst="rect">
            <a:avLst/>
          </a:prstGeom>
          <a:noFill/>
        </p:spPr>
        <p:txBody>
          <a:bodyPr wrap="none" rtlCol="0">
            <a:spAutoFit/>
          </a:bodyPr>
          <a:lstStyle/>
          <a:p>
            <a:r>
              <a:rPr lang="en-US" sz="3200">
                <a:latin typeface="Calibri" panose="020F0502020204030204" pitchFamily="34" charset="0"/>
                <a:cs typeface="Calibri" panose="020F0502020204030204" pitchFamily="34" charset="0"/>
              </a:rPr>
              <a:t>Equivalently,</a:t>
            </a:r>
          </a:p>
        </p:txBody>
      </p:sp>
    </p:spTree>
    <p:extLst>
      <p:ext uri="{BB962C8B-B14F-4D97-AF65-F5344CB8AC3E}">
        <p14:creationId xmlns:p14="http://schemas.microsoft.com/office/powerpoint/2010/main" val="2409348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Random Walk Optimization</a:t>
            </a:r>
          </a:p>
        </p:txBody>
      </p:sp>
      <p:sp>
        <p:nvSpPr>
          <p:cNvPr id="3" name="Content Placeholder 2"/>
          <p:cNvSpPr>
            <a:spLocks noGrp="1"/>
          </p:cNvSpPr>
          <p:nvPr>
            <p:ph idx="1"/>
          </p:nvPr>
        </p:nvSpPr>
        <p:spPr/>
        <p:txBody>
          <a:bodyPr>
            <a:normAutofit/>
          </a:bodyPr>
          <a:lstStyle/>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33</a:t>
            </a:fld>
            <a:endParaRPr lang="en-US"/>
          </a:p>
        </p:txBody>
      </p:sp>
      <p:sp>
        <p:nvSpPr>
          <p:cNvPr id="8" name="TextBox 7"/>
          <p:cNvSpPr txBox="1"/>
          <p:nvPr/>
        </p:nvSpPr>
        <p:spPr>
          <a:xfrm>
            <a:off x="431799" y="1085785"/>
            <a:ext cx="8312017" cy="1201387"/>
          </a:xfrm>
          <a:prstGeom prst="rect">
            <a:avLst/>
          </a:prstGeom>
          <a:noFill/>
          <a:ln>
            <a:noFill/>
          </a:ln>
        </p:spPr>
        <p:txBody>
          <a:bodyPr wrap="square" lIns="91425" tIns="91425" rIns="91425" bIns="91425" rtlCol="0" anchor="t" anchorCtr="0">
            <a:noAutofit/>
          </a:bodyPr>
          <a:lstStyle/>
          <a:p>
            <a:pPr>
              <a:lnSpc>
                <a:spcPct val="200000"/>
              </a:lnSpc>
              <a:spcBef>
                <a:spcPts val="1600"/>
              </a:spcBef>
            </a:pPr>
            <a:r>
              <a:rPr lang="en-US" sz="3200" b="1">
                <a:solidFill>
                  <a:srgbClr val="C00000"/>
                </a:solidFill>
                <a:latin typeface="Calibri" panose="020F0502020204030204" pitchFamily="34" charset="0"/>
                <a:ea typeface="Helvetica Neue Light" charset="0"/>
                <a:cs typeface="Calibri" panose="020F0502020204030204" pitchFamily="34" charset="0"/>
                <a:sym typeface="Open Sans"/>
              </a:rPr>
              <a:t>Putting it all together:</a:t>
            </a:r>
          </a:p>
          <a:p>
            <a:pPr>
              <a:lnSpc>
                <a:spcPct val="200000"/>
              </a:lnSpc>
              <a:spcBef>
                <a:spcPts val="1600"/>
              </a:spcBef>
            </a:pPr>
            <a:endParaRPr lang="en-US" sz="3200" b="1">
              <a:latin typeface="Calibri" panose="020F0502020204030204" pitchFamily="34" charset="0"/>
              <a:ea typeface="Helvetica Neue Light" charset="0"/>
              <a:cs typeface="Calibri" panose="020F0502020204030204" pitchFamily="34" charset="0"/>
              <a:sym typeface="Open Sans"/>
            </a:endParaRPr>
          </a:p>
          <a:p>
            <a:pPr>
              <a:spcBef>
                <a:spcPts val="1600"/>
              </a:spcBef>
            </a:pPr>
            <a:endParaRPr lang="en-US" sz="3200" b="1">
              <a:solidFill>
                <a:schemeClr val="accent2"/>
              </a:solidFill>
              <a:latin typeface="Calibri" panose="020F0502020204030204" pitchFamily="34" charset="0"/>
              <a:ea typeface="Helvetica Neue Light" charset="0"/>
              <a:cs typeface="Calibri" panose="020F0502020204030204" pitchFamily="34" charset="0"/>
              <a:sym typeface="Open Sans"/>
            </a:endParaRPr>
          </a:p>
          <a:p>
            <a:pPr>
              <a:spcBef>
                <a:spcPts val="1600"/>
              </a:spcBef>
            </a:pPr>
            <a:endParaRPr lang="en-US" sz="3200" b="1">
              <a:solidFill>
                <a:schemeClr val="accent2"/>
              </a:solidFill>
              <a:latin typeface="Calibri" panose="020F0502020204030204" pitchFamily="34" charset="0"/>
              <a:ea typeface="Helvetica Neue Light" charset="0"/>
              <a:cs typeface="Calibri" panose="020F0502020204030204" pitchFamily="34" charset="0"/>
              <a:sym typeface="Open Sans"/>
            </a:endParaRPr>
          </a:p>
        </p:txBody>
      </p:sp>
      <p:sp>
        <p:nvSpPr>
          <p:cNvPr id="9" name="Rectangle 8"/>
          <p:cNvSpPr/>
          <p:nvPr/>
        </p:nvSpPr>
        <p:spPr>
          <a:xfrm>
            <a:off x="1624405" y="2209801"/>
            <a:ext cx="750111" cy="1336593"/>
          </a:xfrm>
          <a:prstGeom prst="rect">
            <a:avLst/>
          </a:prstGeom>
          <a:solidFill>
            <a:schemeClr val="accent2">
              <a:alpha val="38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p:cNvSpPr/>
          <p:nvPr/>
        </p:nvSpPr>
        <p:spPr>
          <a:xfrm>
            <a:off x="2410608" y="2209800"/>
            <a:ext cx="1373992" cy="1336595"/>
          </a:xfrm>
          <a:prstGeom prst="rect">
            <a:avLst/>
          </a:prstGeom>
          <a:solidFill>
            <a:schemeClr val="accent3">
              <a:alpha val="38000"/>
            </a:schemeClr>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p:cNvSpPr/>
          <p:nvPr/>
        </p:nvSpPr>
        <p:spPr>
          <a:xfrm>
            <a:off x="5003801" y="2209801"/>
            <a:ext cx="3005082" cy="1336592"/>
          </a:xfrm>
          <a:prstGeom prst="rect">
            <a:avLst/>
          </a:prstGeom>
          <a:solidFill>
            <a:schemeClr val="accent1">
              <a:alpha val="38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2" name="Straight Arrow Connector 11"/>
          <p:cNvCxnSpPr/>
          <p:nvPr/>
        </p:nvCxnSpPr>
        <p:spPr>
          <a:xfrm flipV="1">
            <a:off x="1524770" y="3625534"/>
            <a:ext cx="413473" cy="413836"/>
          </a:xfrm>
          <a:prstGeom prst="straightConnector1">
            <a:avLst/>
          </a:prstGeom>
          <a:ln w="349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276829" y="3876138"/>
                <a:ext cx="2288572" cy="975263"/>
              </a:xfrm>
              <a:prstGeom prst="rect">
                <a:avLst/>
              </a:prstGeom>
              <a:noFill/>
              <a:ln>
                <a:noFill/>
              </a:ln>
            </p:spPr>
            <p:txBody>
              <a:bodyPr wrap="square" lIns="91425" tIns="91425" rIns="91425" bIns="91425" rtlCol="0" anchor="t" anchorCtr="0">
                <a:noAutofit/>
              </a:bodyPr>
              <a:lstStyle/>
              <a:p>
                <a:pPr algn="ctr"/>
                <a:r>
                  <a:rPr lang="en-US" sz="2400">
                    <a:solidFill>
                      <a:schemeClr val="accent2"/>
                    </a:solidFill>
                    <a:latin typeface="Calibri" panose="020F0502020204030204" pitchFamily="34" charset="0"/>
                    <a:ea typeface="Helvetica Neue Light" charset="0"/>
                    <a:cs typeface="Calibri" panose="020F0502020204030204" pitchFamily="34" charset="0"/>
                    <a:sym typeface="Open Sans"/>
                  </a:rPr>
                  <a:t>sum over all nodes </a:t>
                </a:r>
                <a14:m>
                  <m:oMath xmlns:m="http://schemas.openxmlformats.org/officeDocument/2006/math">
                    <m:r>
                      <a:rPr lang="en-US" sz="2400" i="1" dirty="0" smtClean="0">
                        <a:solidFill>
                          <a:schemeClr val="accent2"/>
                        </a:solidFill>
                        <a:latin typeface="Cambria Math" panose="02040503050406030204" pitchFamily="18" charset="0"/>
                        <a:ea typeface="Cambria Math" charset="0"/>
                        <a:cs typeface="Calibri" panose="020F0502020204030204" pitchFamily="34" charset="0"/>
                        <a:sym typeface="Open Sans"/>
                      </a:rPr>
                      <m:t>𝑢</m:t>
                    </m:r>
                  </m:oMath>
                </a14:m>
                <a:endParaRPr lang="en-US" sz="2400" i="1">
                  <a:solidFill>
                    <a:schemeClr val="accent2"/>
                  </a:solidFill>
                  <a:latin typeface="Calibri" panose="020F0502020204030204" pitchFamily="34" charset="0"/>
                  <a:ea typeface="Cambria Math" charset="0"/>
                  <a:cs typeface="Calibri" panose="020F0502020204030204" pitchFamily="34" charset="0"/>
                  <a:sym typeface="Open Sans"/>
                </a:endParaRPr>
              </a:p>
              <a:p>
                <a:pPr algn="ctr"/>
                <a:endParaRPr lang="en-US" sz="2400">
                  <a:solidFill>
                    <a:schemeClr val="accent2"/>
                  </a:solidFill>
                  <a:latin typeface="Calibri" panose="020F0502020204030204" pitchFamily="34" charset="0"/>
                  <a:ea typeface="Helvetica Neue Light" charset="0"/>
                  <a:cs typeface="Calibri" panose="020F0502020204030204" pitchFamily="34" charset="0"/>
                  <a:sym typeface="Open Sans"/>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76829" y="3876138"/>
                <a:ext cx="2288572" cy="975263"/>
              </a:xfrm>
              <a:prstGeom prst="rect">
                <a:avLst/>
              </a:prstGeom>
              <a:blipFill>
                <a:blip r:embed="rId2"/>
                <a:stretch>
                  <a:fillRect t="-625" b="-3125"/>
                </a:stretch>
              </a:blipFill>
              <a:ln>
                <a:noFill/>
              </a:ln>
            </p:spPr>
            <p:txBody>
              <a:bodyPr/>
              <a:lstStyle/>
              <a:p>
                <a:r>
                  <a:rPr lang="en-US">
                    <a:noFill/>
                  </a:rPr>
                  <a:t> </a:t>
                </a:r>
              </a:p>
            </p:txBody>
          </p:sp>
        </mc:Fallback>
      </mc:AlternateContent>
      <p:cxnSp>
        <p:nvCxnSpPr>
          <p:cNvPr id="14" name="Straight Arrow Connector 13"/>
          <p:cNvCxnSpPr/>
          <p:nvPr/>
        </p:nvCxnSpPr>
        <p:spPr>
          <a:xfrm flipH="1" flipV="1">
            <a:off x="3175916" y="3631692"/>
            <a:ext cx="171496" cy="346101"/>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2276054" y="3845968"/>
                <a:ext cx="2930945" cy="1240189"/>
              </a:xfrm>
              <a:prstGeom prst="rect">
                <a:avLst/>
              </a:prstGeom>
              <a:noFill/>
              <a:ln>
                <a:noFill/>
              </a:ln>
            </p:spPr>
            <p:txBody>
              <a:bodyPr wrap="square" lIns="91425" tIns="91425" rIns="91425" bIns="91425" rtlCol="0" anchor="t" anchorCtr="0">
                <a:noAutofit/>
              </a:bodyPr>
              <a:lstStyle/>
              <a:p>
                <a:pPr algn="ctr"/>
                <a:r>
                  <a:rPr lang="en-US" sz="2400">
                    <a:solidFill>
                      <a:schemeClr val="accent3"/>
                    </a:solidFill>
                    <a:latin typeface="Calibri" panose="020F0502020204030204" pitchFamily="34" charset="0"/>
                    <a:ea typeface="Helvetica Neue Light" charset="0"/>
                    <a:cs typeface="Calibri" panose="020F0502020204030204" pitchFamily="34" charset="0"/>
                    <a:sym typeface="Open Sans"/>
                  </a:rPr>
                  <a:t>sum over nodes </a:t>
                </a:r>
                <a14:m>
                  <m:oMath xmlns:m="http://schemas.openxmlformats.org/officeDocument/2006/math">
                    <m:r>
                      <a:rPr lang="en-US" sz="2400" i="1" dirty="0" smtClean="0">
                        <a:solidFill>
                          <a:schemeClr val="accent3"/>
                        </a:solidFill>
                        <a:latin typeface="Cambria Math" panose="02040503050406030204" pitchFamily="18" charset="0"/>
                        <a:ea typeface="Cambria Math" charset="0"/>
                        <a:cs typeface="Calibri" panose="020F0502020204030204" pitchFamily="34" charset="0"/>
                        <a:sym typeface="Open Sans"/>
                      </a:rPr>
                      <m:t>𝑣</m:t>
                    </m:r>
                  </m:oMath>
                </a14:m>
                <a:r>
                  <a:rPr lang="en-US" sz="2400" i="1">
                    <a:solidFill>
                      <a:schemeClr val="accent3"/>
                    </a:solidFill>
                    <a:latin typeface="Calibri" panose="020F0502020204030204" pitchFamily="34" charset="0"/>
                    <a:ea typeface="Cambria Math" charset="0"/>
                    <a:cs typeface="Calibri" panose="020F0502020204030204" pitchFamily="34" charset="0"/>
                    <a:sym typeface="Open Sans"/>
                  </a:rPr>
                  <a:t> </a:t>
                </a:r>
                <a:r>
                  <a:rPr lang="en-US" sz="2400">
                    <a:solidFill>
                      <a:schemeClr val="accent3"/>
                    </a:solidFill>
                    <a:latin typeface="Calibri" panose="020F0502020204030204" pitchFamily="34" charset="0"/>
                    <a:ea typeface="Helvetica Neue Light" charset="0"/>
                    <a:cs typeface="Calibri" panose="020F0502020204030204" pitchFamily="34" charset="0"/>
                    <a:sym typeface="Open Sans"/>
                  </a:rPr>
                  <a:t>seen on random walks starting from </a:t>
                </a:r>
                <a14:m>
                  <m:oMath xmlns:m="http://schemas.openxmlformats.org/officeDocument/2006/math">
                    <m:r>
                      <a:rPr lang="en-US" sz="2400" i="1" dirty="0" smtClean="0">
                        <a:solidFill>
                          <a:schemeClr val="accent3"/>
                        </a:solidFill>
                        <a:latin typeface="Cambria Math" panose="02040503050406030204" pitchFamily="18" charset="0"/>
                        <a:ea typeface="Cambria Math" charset="0"/>
                        <a:cs typeface="Calibri" panose="020F0502020204030204" pitchFamily="34" charset="0"/>
                        <a:sym typeface="Open Sans"/>
                      </a:rPr>
                      <m:t>𝑢</m:t>
                    </m:r>
                  </m:oMath>
                </a14:m>
                <a:endParaRPr lang="en-US" sz="2400" i="1">
                  <a:solidFill>
                    <a:schemeClr val="accent3"/>
                  </a:solidFill>
                  <a:latin typeface="Calibri" panose="020F0502020204030204" pitchFamily="34" charset="0"/>
                  <a:ea typeface="Cambria Math" charset="0"/>
                  <a:cs typeface="Calibri" panose="020F0502020204030204" pitchFamily="34" charset="0"/>
                  <a:sym typeface="Open Sans"/>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2276054" y="3845968"/>
                <a:ext cx="2930945" cy="1240189"/>
              </a:xfrm>
              <a:prstGeom prst="rect">
                <a:avLst/>
              </a:prstGeom>
              <a:blipFill>
                <a:blip r:embed="rId3"/>
                <a:stretch>
                  <a:fillRect l="-832" t="-493" b="-1083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5311739" y="3839811"/>
                <a:ext cx="3451261" cy="1240189"/>
              </a:xfrm>
              <a:prstGeom prst="rect">
                <a:avLst/>
              </a:prstGeom>
              <a:noFill/>
              <a:ln>
                <a:noFill/>
              </a:ln>
            </p:spPr>
            <p:txBody>
              <a:bodyPr wrap="square" lIns="91425" tIns="91425" rIns="91425" bIns="91425" rtlCol="0" anchor="t" anchorCtr="0">
                <a:noAutofit/>
              </a:bodyPr>
              <a:lstStyle/>
              <a:p>
                <a:pPr algn="ctr"/>
                <a:r>
                  <a:rPr lang="en-US" sz="2400">
                    <a:solidFill>
                      <a:schemeClr val="accent1"/>
                    </a:solidFill>
                    <a:latin typeface="Calibri" panose="020F0502020204030204" pitchFamily="34" charset="0"/>
                    <a:ea typeface="Helvetica Neue Light" charset="0"/>
                    <a:cs typeface="Calibri" panose="020F0502020204030204" pitchFamily="34" charset="0"/>
                    <a:sym typeface="Open Sans"/>
                  </a:rPr>
                  <a:t>predicted probability of </a:t>
                </a:r>
                <a14:m>
                  <m:oMath xmlns:m="http://schemas.openxmlformats.org/officeDocument/2006/math">
                    <m:r>
                      <a:rPr lang="en-US" sz="2400" i="1" dirty="0" smtClean="0">
                        <a:solidFill>
                          <a:schemeClr val="accent1"/>
                        </a:solidFill>
                        <a:latin typeface="Cambria Math" panose="02040503050406030204" pitchFamily="18" charset="0"/>
                        <a:ea typeface="Cambria Math" charset="0"/>
                        <a:cs typeface="Calibri" panose="020F0502020204030204" pitchFamily="34" charset="0"/>
                        <a:sym typeface="Open Sans"/>
                      </a:rPr>
                      <m:t>𝑢</m:t>
                    </m:r>
                  </m:oMath>
                </a14:m>
                <a:r>
                  <a:rPr lang="en-US" sz="2400">
                    <a:solidFill>
                      <a:schemeClr val="accent1"/>
                    </a:solidFill>
                    <a:latin typeface="Calibri" panose="020F0502020204030204" pitchFamily="34" charset="0"/>
                    <a:ea typeface="Helvetica Neue Light" charset="0"/>
                    <a:cs typeface="Calibri" panose="020F0502020204030204" pitchFamily="34" charset="0"/>
                    <a:sym typeface="Open Sans"/>
                  </a:rPr>
                  <a:t> and </a:t>
                </a:r>
                <a14:m>
                  <m:oMath xmlns:m="http://schemas.openxmlformats.org/officeDocument/2006/math">
                    <m:r>
                      <a:rPr lang="en-US" sz="2400" i="1" dirty="0" smtClean="0">
                        <a:solidFill>
                          <a:schemeClr val="accent1"/>
                        </a:solidFill>
                        <a:latin typeface="Cambria Math" panose="02040503050406030204" pitchFamily="18" charset="0"/>
                        <a:ea typeface="Cambria Math" charset="0"/>
                        <a:cs typeface="Calibri" panose="020F0502020204030204" pitchFamily="34" charset="0"/>
                        <a:sym typeface="Open Sans"/>
                      </a:rPr>
                      <m:t>𝑣</m:t>
                    </m:r>
                  </m:oMath>
                </a14:m>
                <a:r>
                  <a:rPr lang="en-US" sz="2400">
                    <a:solidFill>
                      <a:schemeClr val="accent1"/>
                    </a:solidFill>
                    <a:latin typeface="Calibri" panose="020F0502020204030204" pitchFamily="34" charset="0"/>
                    <a:ea typeface="Helvetica Neue Light" charset="0"/>
                    <a:cs typeface="Calibri" panose="020F0502020204030204" pitchFamily="34" charset="0"/>
                    <a:sym typeface="Open Sans"/>
                  </a:rPr>
                  <a:t> co-occuring on random walk</a:t>
                </a:r>
                <a:endParaRPr lang="en-US" sz="2400" i="1">
                  <a:solidFill>
                    <a:schemeClr val="accent1"/>
                  </a:solidFill>
                  <a:latin typeface="Calibri" panose="020F0502020204030204" pitchFamily="34" charset="0"/>
                  <a:ea typeface="Cambria Math" charset="0"/>
                  <a:cs typeface="Calibri" panose="020F0502020204030204" pitchFamily="34" charset="0"/>
                  <a:sym typeface="Open Sans"/>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5311739" y="3839811"/>
                <a:ext cx="3451261" cy="1240189"/>
              </a:xfrm>
              <a:prstGeom prst="rect">
                <a:avLst/>
              </a:prstGeom>
              <a:blipFill>
                <a:blip r:embed="rId4"/>
                <a:stretch>
                  <a:fillRect l="-1235" t="-493" b="-1083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431800" y="5330605"/>
                <a:ext cx="8138776" cy="1282402"/>
              </a:xfrm>
              <a:prstGeom prst="rect">
                <a:avLst/>
              </a:prstGeom>
            </p:spPr>
            <p:txBody>
              <a:bodyPr wrap="square">
                <a:spAutoFit/>
              </a:bodyPr>
              <a:lstStyle/>
              <a:p>
                <a:pPr>
                  <a:spcBef>
                    <a:spcPts val="1600"/>
                  </a:spcBef>
                </a:pPr>
                <a:r>
                  <a:rPr lang="en-US" sz="3200" b="1">
                    <a:latin typeface="Calibri" panose="020F0502020204030204" pitchFamily="34" charset="0"/>
                    <a:ea typeface="Helvetica Neue Light" charset="0"/>
                    <a:cs typeface="Calibri" panose="020F0502020204030204" pitchFamily="34" charset="0"/>
                    <a:sym typeface="Open Sans"/>
                  </a:rPr>
                  <a:t>Optimizing random walk embeddings =</a:t>
                </a:r>
              </a:p>
              <a:p>
                <a:pPr>
                  <a:spcBef>
                    <a:spcPts val="1600"/>
                  </a:spcBef>
                </a:pPr>
                <a:r>
                  <a:rPr lang="en-US" sz="3200" b="1">
                    <a:latin typeface="Calibri" panose="020F0502020204030204" pitchFamily="34" charset="0"/>
                    <a:ea typeface="Helvetica Neue Light" charset="0"/>
                    <a:cs typeface="Calibri" panose="020F0502020204030204" pitchFamily="34" charset="0"/>
                    <a:sym typeface="Open Sans"/>
                  </a:rPr>
                  <a:t>Finding embeddings </a:t>
                </a:r>
                <a14:m>
                  <m:oMath xmlns:m="http://schemas.openxmlformats.org/officeDocument/2006/math">
                    <m:sSub>
                      <m:sSubPr>
                        <m:ctrlPr>
                          <a:rPr lang="en-US" sz="3200" b="1" i="1" smtClean="0">
                            <a:latin typeface="Cambria Math" panose="02040503050406030204" pitchFamily="18" charset="0"/>
                            <a:ea typeface="Helvetica Neue Light" charset="0"/>
                            <a:cs typeface="Calibri" panose="020F0502020204030204" pitchFamily="34" charset="0"/>
                            <a:sym typeface="Open Sans"/>
                          </a:rPr>
                        </m:ctrlPr>
                      </m:sSubPr>
                      <m:e>
                        <m:r>
                          <a:rPr lang="en-US" sz="3200" b="1" i="0" smtClean="0">
                            <a:latin typeface="Cambria Math" panose="02040503050406030204" pitchFamily="18" charset="0"/>
                            <a:ea typeface="Helvetica Neue Light" charset="0"/>
                            <a:cs typeface="Calibri" panose="020F0502020204030204" pitchFamily="34" charset="0"/>
                            <a:sym typeface="Open Sans"/>
                          </a:rPr>
                          <m:t>𝐳</m:t>
                        </m:r>
                      </m:e>
                      <m:sub>
                        <m:r>
                          <a:rPr lang="en-US" sz="3200" b="1" i="1" smtClean="0">
                            <a:latin typeface="Cambria Math" panose="02040503050406030204" pitchFamily="18" charset="0"/>
                            <a:ea typeface="Helvetica Neue Light" charset="0"/>
                            <a:cs typeface="Calibri" panose="020F0502020204030204" pitchFamily="34" charset="0"/>
                            <a:sym typeface="Open Sans"/>
                          </a:rPr>
                          <m:t>𝒖</m:t>
                        </m:r>
                      </m:sub>
                    </m:sSub>
                  </m:oMath>
                </a14:m>
                <a:r>
                  <a:rPr lang="en-US" sz="3200" b="1" i="1" baseline="-25000">
                    <a:latin typeface="Cambria Math" charset="0"/>
                    <a:ea typeface="Cambria Math" charset="0"/>
                    <a:cs typeface="Calibri" panose="020F0502020204030204" pitchFamily="34" charset="0"/>
                    <a:sym typeface="Open Sans"/>
                  </a:rPr>
                  <a:t> </a:t>
                </a:r>
                <a:r>
                  <a:rPr lang="en-US" sz="3200" b="1">
                    <a:latin typeface="Calibri" panose="020F0502020204030204" pitchFamily="34" charset="0"/>
                    <a:ea typeface="Helvetica Neue Light" charset="0"/>
                    <a:cs typeface="Calibri" panose="020F0502020204030204" pitchFamily="34" charset="0"/>
                    <a:sym typeface="Open Sans"/>
                  </a:rPr>
                  <a:t>that minimize </a:t>
                </a:r>
                <a:r>
                  <a:rPr lang="en-US" sz="3200" b="1">
                    <a:latin typeface="Apple Chancery" charset="0"/>
                    <a:ea typeface="Apple Chancery" charset="0"/>
                    <a:cs typeface="Apple Chancery" charset="0"/>
                    <a:sym typeface="Open Sans"/>
                  </a:rPr>
                  <a:t>L</a:t>
                </a:r>
                <a:r>
                  <a:rPr lang="en-US" sz="3200" b="1">
                    <a:latin typeface="Helvetica Neue Light" charset="0"/>
                    <a:ea typeface="Helvetica Neue Light" charset="0"/>
                    <a:cs typeface="Calibri" panose="020F0502020204030204" pitchFamily="34" charset="0"/>
                    <a:sym typeface="Open Sans"/>
                  </a:rPr>
                  <a:t> </a:t>
                </a:r>
              </a:p>
            </p:txBody>
          </p:sp>
        </mc:Choice>
        <mc:Fallback xmlns="">
          <p:sp>
            <p:nvSpPr>
              <p:cNvPr id="19" name="Rectangle 18"/>
              <p:cNvSpPr>
                <a:spLocks noRot="1" noChangeAspect="1" noMove="1" noResize="1" noEditPoints="1" noAdjustHandles="1" noChangeArrowheads="1" noChangeShapeType="1" noTextEdit="1"/>
              </p:cNvSpPr>
              <p:nvPr/>
            </p:nvSpPr>
            <p:spPr>
              <a:xfrm>
                <a:off x="431800" y="5330605"/>
                <a:ext cx="8138776" cy="1282402"/>
              </a:xfrm>
              <a:prstGeom prst="rect">
                <a:avLst/>
              </a:prstGeom>
              <a:blipFill>
                <a:blip r:embed="rId5"/>
                <a:stretch>
                  <a:fillRect l="-1948" t="-6161" b="-14692"/>
                </a:stretch>
              </a:blipFill>
            </p:spPr>
            <p:txBody>
              <a:bodyPr/>
              <a:lstStyle/>
              <a:p>
                <a:r>
                  <a:rPr lang="en-US">
                    <a:noFill/>
                  </a:rPr>
                  <a:t> </a:t>
                </a:r>
              </a:p>
            </p:txBody>
          </p:sp>
        </mc:Fallback>
      </mc:AlternateContent>
      <p:sp>
        <p:nvSpPr>
          <p:cNvPr id="20" name="TextBox 19"/>
          <p:cNvSpPr txBox="1"/>
          <p:nvPr/>
        </p:nvSpPr>
        <p:spPr>
          <a:xfrm>
            <a:off x="6317673" y="5751176"/>
            <a:ext cx="1219200" cy="1219200"/>
          </a:xfrm>
          <a:prstGeom prst="rect">
            <a:avLst/>
          </a:prstGeom>
          <a:noFill/>
          <a:ln>
            <a:noFill/>
          </a:ln>
        </p:spPr>
        <p:txBody>
          <a:bodyPr wrap="none" lIns="91425" tIns="91425" rIns="91425" bIns="91425" rtlCol="0" anchor="t" anchorCtr="0">
            <a:noAutofit/>
          </a:bodyPr>
          <a:lstStyle/>
          <a:p>
            <a:endParaRPr lang="en-US" sz="2400">
              <a:latin typeface="Helvetica Neue Light"/>
              <a:ea typeface="Helvetica Neue Light" charset="0"/>
              <a:cs typeface="Helvetica Neue Light" charset="0"/>
              <a:sym typeface="Open Sans"/>
            </a:endParaRPr>
          </a:p>
        </p:txBody>
      </p:sp>
      <p:cxnSp>
        <p:nvCxnSpPr>
          <p:cNvPr id="21" name="Straight Arrow Connector 20"/>
          <p:cNvCxnSpPr/>
          <p:nvPr/>
        </p:nvCxnSpPr>
        <p:spPr>
          <a:xfrm flipH="1" flipV="1">
            <a:off x="6758708" y="3596026"/>
            <a:ext cx="67733" cy="326351"/>
          </a:xfrm>
          <a:prstGeom prst="straightConnector1">
            <a:avLst/>
          </a:prstGeom>
          <a:ln w="349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740C7B57-622E-A04A-80D1-1930290CB56E}"/>
              </a:ext>
            </a:extLst>
          </p:cNvPr>
          <p:cNvSpPr>
            <a:spLocks noGrp="1"/>
          </p:cNvSpPr>
          <p:nvPr>
            <p:ph type="dt" sz="half" idx="10"/>
          </p:nvPr>
        </p:nvSpPr>
        <p:spPr/>
        <p:txBody>
          <a:bodyPr/>
          <a:lstStyle/>
          <a:p>
            <a:fld id="{427AF3AB-4E26-AA49-B407-B418E52B5FA9}" type="datetime1">
              <a:rPr lang="en-US" smtClean="0"/>
              <a:t>9/26/24</a:t>
            </a:fld>
            <a:endParaRPr lang="en-US"/>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76C9D20-510B-7B49-B42D-8885532BFE21}"/>
                  </a:ext>
                </a:extLst>
              </p:cNvPr>
              <p:cNvSpPr txBox="1"/>
              <p:nvPr/>
            </p:nvSpPr>
            <p:spPr>
              <a:xfrm>
                <a:off x="718486" y="2153656"/>
                <a:ext cx="7565404" cy="13810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400" i="1" smtClean="0">
                          <a:latin typeface="Cambria Math" panose="02040503050406030204" pitchFamily="18" charset="0"/>
                          <a:ea typeface="Cambria Math" panose="02040503050406030204" pitchFamily="18" charset="0"/>
                          <a:cs typeface="Arial" pitchFamily="34" charset="0"/>
                        </a:rPr>
                        <m:t>ℒ</m:t>
                      </m:r>
                      <m:r>
                        <a:rPr lang="en-US" sz="3400" b="0" i="1" smtClean="0">
                          <a:latin typeface="Cambria Math" panose="02040503050406030204" pitchFamily="18" charset="0"/>
                          <a:ea typeface="Cambria Math" panose="02040503050406030204" pitchFamily="18" charset="0"/>
                          <a:cs typeface="Arial" pitchFamily="34" charset="0"/>
                        </a:rPr>
                        <m:t>=</m:t>
                      </m:r>
                      <m:nary>
                        <m:naryPr>
                          <m:chr m:val="∑"/>
                          <m:supHide m:val="on"/>
                          <m:ctrlPr>
                            <a:rPr lang="en-US" sz="34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400" b="0" i="1" smtClean="0">
                              <a:latin typeface="Cambria Math" panose="02040503050406030204" pitchFamily="18" charset="0"/>
                              <a:ea typeface="Cambria Math" panose="02040503050406030204" pitchFamily="18" charset="0"/>
                              <a:cs typeface="Arial" pitchFamily="34" charset="0"/>
                            </a:rPr>
                            <m:t>𝑢</m:t>
                          </m:r>
                          <m:r>
                            <a:rPr lang="en-US" sz="3400" b="0" i="1" smtClean="0">
                              <a:latin typeface="Cambria Math" panose="02040503050406030204" pitchFamily="18" charset="0"/>
                              <a:ea typeface="Cambria Math" panose="02040503050406030204" pitchFamily="18" charset="0"/>
                              <a:cs typeface="Arial" pitchFamily="34" charset="0"/>
                            </a:rPr>
                            <m:t>∈</m:t>
                          </m:r>
                          <m:r>
                            <a:rPr lang="en-US" sz="3400" b="0" i="1" smtClean="0">
                              <a:latin typeface="Cambria Math" panose="02040503050406030204" pitchFamily="18" charset="0"/>
                              <a:ea typeface="Cambria Math" panose="02040503050406030204" pitchFamily="18" charset="0"/>
                              <a:cs typeface="Arial" pitchFamily="34" charset="0"/>
                            </a:rPr>
                            <m:t>𝑉</m:t>
                          </m:r>
                        </m:sub>
                        <m:sup/>
                        <m:e>
                          <m:nary>
                            <m:naryPr>
                              <m:chr m:val="∑"/>
                              <m:supHide m:val="on"/>
                              <m:ctrlPr>
                                <a:rPr lang="en-US" sz="34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400" b="0" i="1" smtClean="0">
                                  <a:latin typeface="Cambria Math" panose="02040503050406030204" pitchFamily="18" charset="0"/>
                                  <a:ea typeface="Cambria Math" panose="02040503050406030204" pitchFamily="18" charset="0"/>
                                  <a:cs typeface="Arial" pitchFamily="34" charset="0"/>
                                </a:rPr>
                                <m:t> </m:t>
                              </m:r>
                              <m:r>
                                <a:rPr lang="en-US" sz="3400" b="0" i="1" smtClean="0">
                                  <a:latin typeface="Cambria Math" panose="02040503050406030204" pitchFamily="18" charset="0"/>
                                  <a:ea typeface="Cambria Math" panose="02040503050406030204" pitchFamily="18" charset="0"/>
                                  <a:cs typeface="Arial" pitchFamily="34" charset="0"/>
                                </a:rPr>
                                <m:t>𝑣</m:t>
                              </m:r>
                              <m:r>
                                <a:rPr lang="en-US" sz="3400" b="0" i="1" smtClean="0">
                                  <a:latin typeface="Cambria Math" panose="02040503050406030204" pitchFamily="18" charset="0"/>
                                  <a:ea typeface="Cambria Math" panose="02040503050406030204" pitchFamily="18" charset="0"/>
                                  <a:cs typeface="Arial" pitchFamily="34" charset="0"/>
                                </a:rPr>
                                <m:t>∈</m:t>
                              </m:r>
                              <m:sSub>
                                <m:sSubPr>
                                  <m:ctrlPr>
                                    <a:rPr lang="en-US" sz="3400" b="0" i="1" smtClean="0">
                                      <a:latin typeface="Cambria Math" panose="02040503050406030204" pitchFamily="18" charset="0"/>
                                      <a:ea typeface="Cambria Math" panose="02040503050406030204" pitchFamily="18" charset="0"/>
                                      <a:cs typeface="Arial" pitchFamily="34" charset="0"/>
                                    </a:rPr>
                                  </m:ctrlPr>
                                </m:sSubPr>
                                <m:e>
                                  <m:r>
                                    <a:rPr lang="en-US" sz="3400" b="0" i="1" smtClean="0">
                                      <a:latin typeface="Cambria Math" panose="02040503050406030204" pitchFamily="18" charset="0"/>
                                      <a:ea typeface="Cambria Math" panose="02040503050406030204" pitchFamily="18" charset="0"/>
                                      <a:cs typeface="Arial" pitchFamily="34" charset="0"/>
                                    </a:rPr>
                                    <m:t>𝑁</m:t>
                                  </m:r>
                                </m:e>
                                <m:sub>
                                  <m:r>
                                    <a:rPr lang="en-US" sz="3400" b="0" i="1" smtClean="0">
                                      <a:latin typeface="Cambria Math" panose="02040503050406030204" pitchFamily="18" charset="0"/>
                                      <a:ea typeface="Cambria Math" panose="02040503050406030204" pitchFamily="18" charset="0"/>
                                      <a:cs typeface="Arial" pitchFamily="34" charset="0"/>
                                    </a:rPr>
                                    <m:t>𝑅</m:t>
                                  </m:r>
                                </m:sub>
                              </m:sSub>
                              <m:r>
                                <m:rPr>
                                  <m:brk m:alnAt="7"/>
                                </m:rPr>
                                <a:rPr lang="en-US" sz="3400" b="0" i="1" smtClean="0">
                                  <a:latin typeface="Cambria Math" panose="02040503050406030204" pitchFamily="18" charset="0"/>
                                  <a:ea typeface="Cambria Math" panose="02040503050406030204" pitchFamily="18" charset="0"/>
                                  <a:cs typeface="Arial" pitchFamily="34" charset="0"/>
                                </a:rPr>
                                <m:t>(</m:t>
                              </m:r>
                              <m:r>
                                <a:rPr lang="en-US" sz="3400" b="0" i="1" smtClean="0">
                                  <a:latin typeface="Cambria Math" panose="02040503050406030204" pitchFamily="18" charset="0"/>
                                  <a:ea typeface="Cambria Math" panose="02040503050406030204" pitchFamily="18" charset="0"/>
                                  <a:cs typeface="Arial" pitchFamily="34" charset="0"/>
                                </a:rPr>
                                <m:t>𝑢</m:t>
                              </m:r>
                              <m:r>
                                <a:rPr lang="en-US" sz="3400" b="0" i="1" smtClean="0">
                                  <a:latin typeface="Cambria Math" panose="02040503050406030204" pitchFamily="18" charset="0"/>
                                  <a:ea typeface="Cambria Math" panose="02040503050406030204" pitchFamily="18" charset="0"/>
                                  <a:cs typeface="Arial" pitchFamily="34" charset="0"/>
                                </a:rPr>
                                <m:t>)</m:t>
                              </m:r>
                            </m:sub>
                            <m:sup/>
                            <m:e>
                              <m:r>
                                <a:rPr lang="en-US" sz="3400" b="0" i="1" smtClean="0">
                                  <a:latin typeface="Cambria Math" panose="02040503050406030204" pitchFamily="18" charset="0"/>
                                  <a:ea typeface="Cambria Math" panose="02040503050406030204" pitchFamily="18" charset="0"/>
                                  <a:cs typeface="Arial" pitchFamily="34" charset="0"/>
                                </a:rPr>
                                <m:t>−</m:t>
                              </m:r>
                              <m:r>
                                <a:rPr lang="en-US" sz="3400" b="0" i="0" smtClean="0">
                                  <a:latin typeface="Cambria Math" panose="02040503050406030204" pitchFamily="18" charset="0"/>
                                  <a:ea typeface="Cambria Math" panose="02040503050406030204" pitchFamily="18" charset="0"/>
                                  <a:cs typeface="Arial" pitchFamily="34" charset="0"/>
                                </a:rPr>
                                <m:t> </m:t>
                              </m:r>
                              <m:r>
                                <m:rPr>
                                  <m:sty m:val="p"/>
                                </m:rPr>
                                <a:rPr lang="en-US" sz="3400" b="0" i="0" smtClean="0">
                                  <a:latin typeface="Cambria Math" panose="02040503050406030204" pitchFamily="18" charset="0"/>
                                  <a:ea typeface="Cambria Math" panose="02040503050406030204" pitchFamily="18" charset="0"/>
                                  <a:cs typeface="Arial" pitchFamily="34" charset="0"/>
                                </a:rPr>
                                <m:t>log</m:t>
                              </m:r>
                              <m:r>
                                <a:rPr lang="en-US" sz="3400" b="0" i="1" smtClean="0">
                                  <a:latin typeface="Cambria Math" panose="02040503050406030204" pitchFamily="18" charset="0"/>
                                  <a:ea typeface="Cambria Math" panose="02040503050406030204" pitchFamily="18" charset="0"/>
                                  <a:cs typeface="Arial" pitchFamily="34" charset="0"/>
                                </a:rPr>
                                <m:t>⁡( </m:t>
                              </m:r>
                              <m:f>
                                <m:fPr>
                                  <m:ctrlPr>
                                    <a:rPr lang="en-US" sz="3400" i="1">
                                      <a:latin typeface="Cambria Math" panose="02040503050406030204" pitchFamily="18" charset="0"/>
                                      <a:cs typeface="Arial" pitchFamily="34" charset="0"/>
                                    </a:rPr>
                                  </m:ctrlPr>
                                </m:fPr>
                                <m:num>
                                  <m:r>
                                    <m:rPr>
                                      <m:sty m:val="p"/>
                                    </m:rPr>
                                    <a:rPr lang="en-US" sz="3400">
                                      <a:latin typeface="Cambria Math" panose="02040503050406030204" pitchFamily="18" charset="0"/>
                                      <a:cs typeface="Arial" pitchFamily="34" charset="0"/>
                                    </a:rPr>
                                    <m:t>exp</m:t>
                                  </m:r>
                                  <m:r>
                                    <a:rPr lang="en-US" sz="3400" i="1">
                                      <a:latin typeface="Cambria Math" panose="02040503050406030204" pitchFamily="18" charset="0"/>
                                      <a:cs typeface="Arial" pitchFamily="34" charset="0"/>
                                    </a:rPr>
                                    <m:t>⁡(</m:t>
                                  </m:r>
                                  <m:sSubSup>
                                    <m:sSubSupPr>
                                      <m:ctrlPr>
                                        <a:rPr lang="en-US" sz="3400" i="1">
                                          <a:latin typeface="Cambria Math" panose="02040503050406030204" pitchFamily="18" charset="0"/>
                                          <a:cs typeface="Arial" pitchFamily="34" charset="0"/>
                                        </a:rPr>
                                      </m:ctrlPr>
                                    </m:sSubSup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𝑢</m:t>
                                      </m:r>
                                    </m:sub>
                                    <m:sup>
                                      <m:r>
                                        <m:rPr>
                                          <m:sty m:val="p"/>
                                        </m:rPr>
                                        <a:rPr lang="en-US" sz="3400" i="0">
                                          <a:latin typeface="Cambria Math" panose="02040503050406030204" pitchFamily="18" charset="0"/>
                                          <a:cs typeface="Arial" pitchFamily="34" charset="0"/>
                                        </a:rPr>
                                        <m:t>T</m:t>
                                      </m:r>
                                    </m:sup>
                                  </m:sSubSup>
                                  <m:sSub>
                                    <m:sSubPr>
                                      <m:ctrlPr>
                                        <a:rPr lang="en-US" sz="3400" i="1">
                                          <a:latin typeface="Cambria Math" panose="02040503050406030204" pitchFamily="18" charset="0"/>
                                          <a:cs typeface="Arial" pitchFamily="34" charset="0"/>
                                        </a:rPr>
                                      </m:ctrlPr>
                                    </m:sSub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𝑣</m:t>
                                      </m:r>
                                    </m:sub>
                                  </m:sSub>
                                  <m:r>
                                    <a:rPr lang="en-US" sz="3400" i="1">
                                      <a:latin typeface="Cambria Math" panose="02040503050406030204" pitchFamily="18" charset="0"/>
                                      <a:cs typeface="Arial" pitchFamily="34" charset="0"/>
                                    </a:rPr>
                                    <m:t>)</m:t>
                                  </m:r>
                                </m:num>
                                <m:den>
                                  <m:nary>
                                    <m:naryPr>
                                      <m:chr m:val="∑"/>
                                      <m:supHide m:val="on"/>
                                      <m:ctrlPr>
                                        <a:rPr lang="en-US" sz="3400" i="1">
                                          <a:latin typeface="Cambria Math" panose="02040503050406030204" pitchFamily="18" charset="0"/>
                                          <a:cs typeface="Arial" pitchFamily="34" charset="0"/>
                                        </a:rPr>
                                      </m:ctrlPr>
                                    </m:naryPr>
                                    <m:sub>
                                      <m:r>
                                        <m:rPr>
                                          <m:brk m:alnAt="7"/>
                                        </m:rPr>
                                        <a:rPr lang="en-US" sz="3400" i="1">
                                          <a:latin typeface="Cambria Math" panose="02040503050406030204" pitchFamily="18" charset="0"/>
                                          <a:cs typeface="Arial" pitchFamily="34" charset="0"/>
                                        </a:rPr>
                                        <m:t>𝑛</m:t>
                                      </m:r>
                                      <m:r>
                                        <a:rPr lang="en-US" sz="3400" i="1">
                                          <a:latin typeface="Cambria Math" panose="02040503050406030204" pitchFamily="18" charset="0"/>
                                          <a:ea typeface="Cambria Math" panose="02040503050406030204" pitchFamily="18" charset="0"/>
                                          <a:cs typeface="Arial" pitchFamily="34" charset="0"/>
                                        </a:rPr>
                                        <m:t>∈</m:t>
                                      </m:r>
                                      <m:r>
                                        <a:rPr lang="en-US" sz="3400" i="1">
                                          <a:latin typeface="Cambria Math" panose="02040503050406030204" pitchFamily="18" charset="0"/>
                                          <a:ea typeface="Cambria Math" panose="02040503050406030204" pitchFamily="18" charset="0"/>
                                          <a:cs typeface="Arial" pitchFamily="34" charset="0"/>
                                        </a:rPr>
                                        <m:t>𝑉</m:t>
                                      </m:r>
                                    </m:sub>
                                    <m:sup/>
                                    <m:e>
                                      <m:r>
                                        <m:rPr>
                                          <m:sty m:val="p"/>
                                        </m:rPr>
                                        <a:rPr lang="en-US" sz="3400">
                                          <a:latin typeface="Cambria Math" panose="02040503050406030204" pitchFamily="18" charset="0"/>
                                          <a:cs typeface="Arial" pitchFamily="34" charset="0"/>
                                        </a:rPr>
                                        <m:t>exp</m:t>
                                      </m:r>
                                      <m:r>
                                        <a:rPr lang="en-US" sz="3400" i="1">
                                          <a:latin typeface="Cambria Math" panose="02040503050406030204" pitchFamily="18" charset="0"/>
                                          <a:cs typeface="Arial" pitchFamily="34" charset="0"/>
                                        </a:rPr>
                                        <m:t>⁡(</m:t>
                                      </m:r>
                                      <m:sSubSup>
                                        <m:sSubSupPr>
                                          <m:ctrlPr>
                                            <a:rPr lang="en-US" sz="3400" i="1">
                                              <a:latin typeface="Cambria Math" panose="02040503050406030204" pitchFamily="18" charset="0"/>
                                              <a:cs typeface="Arial" pitchFamily="34" charset="0"/>
                                            </a:rPr>
                                          </m:ctrlPr>
                                        </m:sSubSup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𝑢</m:t>
                                          </m:r>
                                        </m:sub>
                                        <m:sup>
                                          <m:r>
                                            <m:rPr>
                                              <m:sty m:val="p"/>
                                            </m:rPr>
                                            <a:rPr lang="en-US" sz="3400" i="0">
                                              <a:latin typeface="Cambria Math" panose="02040503050406030204" pitchFamily="18" charset="0"/>
                                              <a:cs typeface="Arial" pitchFamily="34" charset="0"/>
                                            </a:rPr>
                                            <m:t>T</m:t>
                                          </m:r>
                                        </m:sup>
                                      </m:sSubSup>
                                      <m:sSub>
                                        <m:sSubPr>
                                          <m:ctrlPr>
                                            <a:rPr lang="en-US" sz="3400" i="1">
                                              <a:latin typeface="Cambria Math" panose="02040503050406030204" pitchFamily="18" charset="0"/>
                                              <a:cs typeface="Arial" pitchFamily="34" charset="0"/>
                                            </a:rPr>
                                          </m:ctrlPr>
                                        </m:sSub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𝑛</m:t>
                                          </m:r>
                                        </m:sub>
                                      </m:sSub>
                                      <m:r>
                                        <a:rPr lang="en-US" sz="3400" i="1">
                                          <a:latin typeface="Cambria Math" panose="02040503050406030204" pitchFamily="18" charset="0"/>
                                          <a:cs typeface="Arial" pitchFamily="34" charset="0"/>
                                        </a:rPr>
                                        <m:t>)</m:t>
                                      </m:r>
                                    </m:e>
                                  </m:nary>
                                </m:den>
                              </m:f>
                              <m:r>
                                <a:rPr lang="en-US" sz="3400" b="0" i="1" smtClean="0">
                                  <a:latin typeface="Cambria Math" panose="02040503050406030204" pitchFamily="18" charset="0"/>
                                  <a:ea typeface="Cambria Math" panose="02040503050406030204" pitchFamily="18" charset="0"/>
                                  <a:cs typeface="Arial" pitchFamily="34" charset="0"/>
                                </a:rPr>
                                <m:t>)</m:t>
                              </m:r>
                            </m:e>
                          </m:nary>
                        </m:e>
                      </m:nary>
                    </m:oMath>
                  </m:oMathPara>
                </a14:m>
                <a:endParaRPr lang="en-US" sz="3400">
                  <a:latin typeface="Arial" pitchFamily="34" charset="0"/>
                  <a:cs typeface="Arial" pitchFamily="34" charset="0"/>
                </a:endParaRPr>
              </a:p>
            </p:txBody>
          </p:sp>
        </mc:Choice>
        <mc:Fallback xmlns="">
          <p:sp>
            <p:nvSpPr>
              <p:cNvPr id="23" name="TextBox 22">
                <a:extLst>
                  <a:ext uri="{FF2B5EF4-FFF2-40B4-BE49-F238E27FC236}">
                    <a16:creationId xmlns:a16="http://schemas.microsoft.com/office/drawing/2014/main" id="{176C9D20-510B-7B49-B42D-8885532BFE21}"/>
                  </a:ext>
                </a:extLst>
              </p:cNvPr>
              <p:cNvSpPr txBox="1">
                <a:spLocks noRot="1" noChangeAspect="1" noMove="1" noResize="1" noEditPoints="1" noAdjustHandles="1" noChangeArrowheads="1" noChangeShapeType="1" noTextEdit="1"/>
              </p:cNvSpPr>
              <p:nvPr/>
            </p:nvSpPr>
            <p:spPr>
              <a:xfrm>
                <a:off x="718486" y="2153656"/>
                <a:ext cx="7565404" cy="1381019"/>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61457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Random Walk Optimization</a:t>
            </a:r>
          </a:p>
        </p:txBody>
      </p:sp>
      <p:sp>
        <p:nvSpPr>
          <p:cNvPr id="3" name="Content Placeholder 2"/>
          <p:cNvSpPr>
            <a:spLocks noGrp="1"/>
          </p:cNvSpPr>
          <p:nvPr>
            <p:ph idx="1"/>
          </p:nvPr>
        </p:nvSpPr>
        <p:spPr/>
        <p:txBody>
          <a:bodyPr>
            <a:normAutofit/>
          </a:bodyPr>
          <a:lstStyle/>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34</a:t>
            </a:fld>
            <a:endParaRPr lang="en-US"/>
          </a:p>
        </p:txBody>
      </p:sp>
      <p:sp>
        <p:nvSpPr>
          <p:cNvPr id="8" name="TextBox 7"/>
          <p:cNvSpPr txBox="1"/>
          <p:nvPr/>
        </p:nvSpPr>
        <p:spPr>
          <a:xfrm>
            <a:off x="457200" y="1507653"/>
            <a:ext cx="8513275" cy="3546948"/>
          </a:xfrm>
          <a:prstGeom prst="rect">
            <a:avLst/>
          </a:prstGeom>
          <a:noFill/>
          <a:ln>
            <a:noFill/>
          </a:ln>
        </p:spPr>
        <p:txBody>
          <a:bodyPr wrap="square" lIns="91425" tIns="91425" rIns="91425" bIns="91425" rtlCol="0" anchor="t" anchorCtr="0">
            <a:noAutofit/>
          </a:bodyPr>
          <a:lstStyle/>
          <a:p>
            <a:pPr>
              <a:spcBef>
                <a:spcPts val="1600"/>
              </a:spcBef>
            </a:pPr>
            <a:r>
              <a:rPr lang="en-US" sz="3200" b="1">
                <a:solidFill>
                  <a:schemeClr val="accent2"/>
                </a:solidFill>
                <a:latin typeface="Calibri" panose="020F0502020204030204" pitchFamily="34" charset="0"/>
                <a:ea typeface="Helvetica Neue Light" charset="0"/>
                <a:cs typeface="Calibri" panose="020F0502020204030204" pitchFamily="34" charset="0"/>
                <a:sym typeface="Open Sans"/>
              </a:rPr>
              <a:t>But doing this naively is too expensive!</a:t>
            </a:r>
          </a:p>
          <a:p>
            <a:pPr>
              <a:spcBef>
                <a:spcPts val="1600"/>
              </a:spcBef>
            </a:pPr>
            <a:endParaRPr lang="en-US" sz="3200" b="1">
              <a:solidFill>
                <a:schemeClr val="accent2"/>
              </a:solidFill>
              <a:latin typeface="Calibri" panose="020F0502020204030204" pitchFamily="34" charset="0"/>
              <a:ea typeface="Helvetica Neue Light" charset="0"/>
              <a:cs typeface="Calibri" panose="020F0502020204030204" pitchFamily="34" charset="0"/>
              <a:sym typeface="Open Sans"/>
            </a:endParaRPr>
          </a:p>
        </p:txBody>
      </p:sp>
      <p:cxnSp>
        <p:nvCxnSpPr>
          <p:cNvPr id="11" name="Straight Arrow Connector 10"/>
          <p:cNvCxnSpPr>
            <a:cxnSpLocks/>
          </p:cNvCxnSpPr>
          <p:nvPr/>
        </p:nvCxnSpPr>
        <p:spPr>
          <a:xfrm flipH="1" flipV="1">
            <a:off x="2028037" y="3898804"/>
            <a:ext cx="1409432" cy="88898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82524" y="4762222"/>
            <a:ext cx="4337467" cy="1724140"/>
          </a:xfrm>
          <a:prstGeom prst="rect">
            <a:avLst/>
          </a:prstGeom>
          <a:noFill/>
          <a:ln>
            <a:noFill/>
          </a:ln>
        </p:spPr>
        <p:txBody>
          <a:bodyPr wrap="square" lIns="91425" tIns="91425" rIns="91425" bIns="91425" rtlCol="0" anchor="t" anchorCtr="0">
            <a:noAutofit/>
          </a:bodyPr>
          <a:lstStyle/>
          <a:p>
            <a:pPr algn="ctr"/>
            <a:r>
              <a:rPr lang="en-US" sz="2667">
                <a:solidFill>
                  <a:schemeClr val="tx2"/>
                </a:solidFill>
                <a:latin typeface="Calibri" panose="020F0502020204030204" pitchFamily="34" charset="0"/>
                <a:ea typeface="Helvetica Neue Light" charset="0"/>
                <a:cs typeface="Calibri" panose="020F0502020204030204" pitchFamily="34" charset="0"/>
                <a:sym typeface="Open Sans"/>
              </a:rPr>
              <a:t>Nested sum over nodes gives </a:t>
            </a:r>
            <a:r>
              <a:rPr lang="en-US" sz="2667">
                <a:solidFill>
                  <a:schemeClr val="tx2"/>
                </a:solidFill>
                <a:latin typeface="Cambria Math" charset="0"/>
                <a:ea typeface="Cambria Math" charset="0"/>
                <a:cs typeface="Calibri" panose="020F0502020204030204" pitchFamily="34" charset="0"/>
                <a:sym typeface="Open Sans"/>
              </a:rPr>
              <a:t>O(|V|</a:t>
            </a:r>
            <a:r>
              <a:rPr lang="en-US" sz="2667" baseline="30000">
                <a:solidFill>
                  <a:schemeClr val="tx2"/>
                </a:solidFill>
                <a:latin typeface="Cambria Math" charset="0"/>
                <a:ea typeface="Cambria Math" charset="0"/>
                <a:cs typeface="Calibri" panose="020F0502020204030204" pitchFamily="34" charset="0"/>
                <a:sym typeface="Open Sans"/>
              </a:rPr>
              <a:t>2</a:t>
            </a:r>
            <a:r>
              <a:rPr lang="en-US" sz="2667">
                <a:solidFill>
                  <a:schemeClr val="tx2"/>
                </a:solidFill>
                <a:latin typeface="Cambria Math" charset="0"/>
                <a:ea typeface="Cambria Math" charset="0"/>
                <a:cs typeface="Calibri" panose="020F0502020204030204" pitchFamily="34" charset="0"/>
                <a:sym typeface="Open Sans"/>
              </a:rPr>
              <a:t>) </a:t>
            </a:r>
            <a:r>
              <a:rPr lang="en-US" sz="2667">
                <a:solidFill>
                  <a:schemeClr val="tx2"/>
                </a:solidFill>
                <a:latin typeface="Calibri" panose="020F0502020204030204" pitchFamily="34" charset="0"/>
                <a:ea typeface="Helvetica Neue Light" charset="0"/>
                <a:cs typeface="Calibri" panose="020F0502020204030204" pitchFamily="34" charset="0"/>
                <a:sym typeface="Open Sans"/>
              </a:rPr>
              <a:t>complexity!</a:t>
            </a:r>
          </a:p>
        </p:txBody>
      </p:sp>
      <p:cxnSp>
        <p:nvCxnSpPr>
          <p:cNvPr id="13" name="Straight Arrow Connector 12"/>
          <p:cNvCxnSpPr>
            <a:cxnSpLocks/>
            <a:stCxn id="12" idx="0"/>
          </p:cNvCxnSpPr>
          <p:nvPr/>
        </p:nvCxnSpPr>
        <p:spPr>
          <a:xfrm flipV="1">
            <a:off x="3951258" y="3809460"/>
            <a:ext cx="1714402" cy="952762"/>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195CF1F1-8F2D-A344-BA31-BF29FC4C1680}"/>
              </a:ext>
            </a:extLst>
          </p:cNvPr>
          <p:cNvSpPr>
            <a:spLocks noGrp="1"/>
          </p:cNvSpPr>
          <p:nvPr>
            <p:ph type="dt" sz="half" idx="10"/>
          </p:nvPr>
        </p:nvSpPr>
        <p:spPr/>
        <p:txBody>
          <a:bodyPr/>
          <a:lstStyle/>
          <a:p>
            <a:fld id="{D5E63BE0-D591-714A-853E-8A785CF9D2B1}" type="datetime1">
              <a:rPr lang="en-US" smtClean="0"/>
              <a:t>9/26/24</a:t>
            </a:fld>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7F0EF6F-BE11-9947-B503-DF27C2040185}"/>
                  </a:ext>
                </a:extLst>
              </p:cNvPr>
              <p:cNvSpPr txBox="1"/>
              <p:nvPr/>
            </p:nvSpPr>
            <p:spPr>
              <a:xfrm>
                <a:off x="582911" y="2450406"/>
                <a:ext cx="7565404" cy="13810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400" i="1" smtClean="0">
                          <a:latin typeface="Cambria Math" panose="02040503050406030204" pitchFamily="18" charset="0"/>
                          <a:ea typeface="Cambria Math" panose="02040503050406030204" pitchFamily="18" charset="0"/>
                          <a:cs typeface="Arial" pitchFamily="34" charset="0"/>
                        </a:rPr>
                        <m:t>ℒ</m:t>
                      </m:r>
                      <m:r>
                        <a:rPr lang="en-US" sz="3400" b="0" i="1" smtClean="0">
                          <a:latin typeface="Cambria Math" panose="02040503050406030204" pitchFamily="18" charset="0"/>
                          <a:ea typeface="Cambria Math" panose="02040503050406030204" pitchFamily="18" charset="0"/>
                          <a:cs typeface="Arial" pitchFamily="34" charset="0"/>
                        </a:rPr>
                        <m:t>=</m:t>
                      </m:r>
                      <m:nary>
                        <m:naryPr>
                          <m:chr m:val="∑"/>
                          <m:supHide m:val="on"/>
                          <m:ctrlPr>
                            <a:rPr lang="en-US" sz="34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400" b="0" i="1" smtClean="0">
                              <a:latin typeface="Cambria Math" panose="02040503050406030204" pitchFamily="18" charset="0"/>
                              <a:ea typeface="Cambria Math" panose="02040503050406030204" pitchFamily="18" charset="0"/>
                              <a:cs typeface="Arial" pitchFamily="34" charset="0"/>
                            </a:rPr>
                            <m:t>𝑢</m:t>
                          </m:r>
                          <m:r>
                            <a:rPr lang="en-US" sz="3400" b="0" i="1" smtClean="0">
                              <a:latin typeface="Cambria Math" panose="02040503050406030204" pitchFamily="18" charset="0"/>
                              <a:ea typeface="Cambria Math" panose="02040503050406030204" pitchFamily="18" charset="0"/>
                              <a:cs typeface="Arial" pitchFamily="34" charset="0"/>
                            </a:rPr>
                            <m:t>∈</m:t>
                          </m:r>
                          <m:r>
                            <a:rPr lang="en-US" sz="3400" b="0" i="1" smtClean="0">
                              <a:latin typeface="Cambria Math" panose="02040503050406030204" pitchFamily="18" charset="0"/>
                              <a:ea typeface="Cambria Math" panose="02040503050406030204" pitchFamily="18" charset="0"/>
                              <a:cs typeface="Arial" pitchFamily="34" charset="0"/>
                            </a:rPr>
                            <m:t>𝑉</m:t>
                          </m:r>
                        </m:sub>
                        <m:sup/>
                        <m:e>
                          <m:nary>
                            <m:naryPr>
                              <m:chr m:val="∑"/>
                              <m:supHide m:val="on"/>
                              <m:ctrlPr>
                                <a:rPr lang="en-US" sz="34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400" b="0" i="1" smtClean="0">
                                  <a:latin typeface="Cambria Math" panose="02040503050406030204" pitchFamily="18" charset="0"/>
                                  <a:ea typeface="Cambria Math" panose="02040503050406030204" pitchFamily="18" charset="0"/>
                                  <a:cs typeface="Arial" pitchFamily="34" charset="0"/>
                                </a:rPr>
                                <m:t> </m:t>
                              </m:r>
                              <m:r>
                                <a:rPr lang="en-US" sz="3400" b="0" i="1" smtClean="0">
                                  <a:latin typeface="Cambria Math" panose="02040503050406030204" pitchFamily="18" charset="0"/>
                                  <a:ea typeface="Cambria Math" panose="02040503050406030204" pitchFamily="18" charset="0"/>
                                  <a:cs typeface="Arial" pitchFamily="34" charset="0"/>
                                </a:rPr>
                                <m:t>𝑣</m:t>
                              </m:r>
                              <m:r>
                                <a:rPr lang="en-US" sz="3400" b="0" i="1" smtClean="0">
                                  <a:latin typeface="Cambria Math" panose="02040503050406030204" pitchFamily="18" charset="0"/>
                                  <a:ea typeface="Cambria Math" panose="02040503050406030204" pitchFamily="18" charset="0"/>
                                  <a:cs typeface="Arial" pitchFamily="34" charset="0"/>
                                </a:rPr>
                                <m:t>∈</m:t>
                              </m:r>
                              <m:sSub>
                                <m:sSubPr>
                                  <m:ctrlPr>
                                    <a:rPr lang="en-US" sz="3400" b="0" i="1" smtClean="0">
                                      <a:latin typeface="Cambria Math" panose="02040503050406030204" pitchFamily="18" charset="0"/>
                                      <a:ea typeface="Cambria Math" panose="02040503050406030204" pitchFamily="18" charset="0"/>
                                      <a:cs typeface="Arial" pitchFamily="34" charset="0"/>
                                    </a:rPr>
                                  </m:ctrlPr>
                                </m:sSubPr>
                                <m:e>
                                  <m:r>
                                    <a:rPr lang="en-US" sz="3400" b="0" i="1" smtClean="0">
                                      <a:latin typeface="Cambria Math" panose="02040503050406030204" pitchFamily="18" charset="0"/>
                                      <a:ea typeface="Cambria Math" panose="02040503050406030204" pitchFamily="18" charset="0"/>
                                      <a:cs typeface="Arial" pitchFamily="34" charset="0"/>
                                    </a:rPr>
                                    <m:t>𝑁</m:t>
                                  </m:r>
                                </m:e>
                                <m:sub>
                                  <m:r>
                                    <a:rPr lang="en-US" sz="3400" b="0" i="1" smtClean="0">
                                      <a:latin typeface="Cambria Math" panose="02040503050406030204" pitchFamily="18" charset="0"/>
                                      <a:ea typeface="Cambria Math" panose="02040503050406030204" pitchFamily="18" charset="0"/>
                                      <a:cs typeface="Arial" pitchFamily="34" charset="0"/>
                                    </a:rPr>
                                    <m:t>𝑅</m:t>
                                  </m:r>
                                </m:sub>
                              </m:sSub>
                              <m:r>
                                <m:rPr>
                                  <m:brk m:alnAt="7"/>
                                </m:rPr>
                                <a:rPr lang="en-US" sz="3400" b="0" i="1" smtClean="0">
                                  <a:latin typeface="Cambria Math" panose="02040503050406030204" pitchFamily="18" charset="0"/>
                                  <a:ea typeface="Cambria Math" panose="02040503050406030204" pitchFamily="18" charset="0"/>
                                  <a:cs typeface="Arial" pitchFamily="34" charset="0"/>
                                </a:rPr>
                                <m:t>(</m:t>
                              </m:r>
                              <m:r>
                                <a:rPr lang="en-US" sz="3400" b="0" i="1" smtClean="0">
                                  <a:latin typeface="Cambria Math" panose="02040503050406030204" pitchFamily="18" charset="0"/>
                                  <a:ea typeface="Cambria Math" panose="02040503050406030204" pitchFamily="18" charset="0"/>
                                  <a:cs typeface="Arial" pitchFamily="34" charset="0"/>
                                </a:rPr>
                                <m:t>𝑢</m:t>
                              </m:r>
                              <m:r>
                                <a:rPr lang="en-US" sz="3400" b="0" i="1" smtClean="0">
                                  <a:latin typeface="Cambria Math" panose="02040503050406030204" pitchFamily="18" charset="0"/>
                                  <a:ea typeface="Cambria Math" panose="02040503050406030204" pitchFamily="18" charset="0"/>
                                  <a:cs typeface="Arial" pitchFamily="34" charset="0"/>
                                </a:rPr>
                                <m:t>)</m:t>
                              </m:r>
                            </m:sub>
                            <m:sup/>
                            <m:e>
                              <m:r>
                                <a:rPr lang="en-US" sz="3400" b="0" i="1" smtClean="0">
                                  <a:latin typeface="Cambria Math" panose="02040503050406030204" pitchFamily="18" charset="0"/>
                                  <a:ea typeface="Cambria Math" panose="02040503050406030204" pitchFamily="18" charset="0"/>
                                  <a:cs typeface="Arial" pitchFamily="34" charset="0"/>
                                </a:rPr>
                                <m:t>−</m:t>
                              </m:r>
                              <m:r>
                                <m:rPr>
                                  <m:sty m:val="p"/>
                                </m:rPr>
                                <a:rPr lang="en-US" sz="3400" b="0" i="0" smtClean="0">
                                  <a:latin typeface="Cambria Math" panose="02040503050406030204" pitchFamily="18" charset="0"/>
                                  <a:ea typeface="Cambria Math" panose="02040503050406030204" pitchFamily="18" charset="0"/>
                                  <a:cs typeface="Arial" pitchFamily="34" charset="0"/>
                                </a:rPr>
                                <m:t>log</m:t>
                              </m:r>
                              <m:r>
                                <a:rPr lang="en-US" sz="3400" b="0" i="1" smtClean="0">
                                  <a:latin typeface="Cambria Math" panose="02040503050406030204" pitchFamily="18" charset="0"/>
                                  <a:ea typeface="Cambria Math" panose="02040503050406030204" pitchFamily="18" charset="0"/>
                                  <a:cs typeface="Arial" pitchFamily="34" charset="0"/>
                                </a:rPr>
                                <m:t>⁡( </m:t>
                              </m:r>
                              <m:f>
                                <m:fPr>
                                  <m:ctrlPr>
                                    <a:rPr lang="en-US" sz="3400" i="1">
                                      <a:latin typeface="Cambria Math" panose="02040503050406030204" pitchFamily="18" charset="0"/>
                                      <a:cs typeface="Arial" pitchFamily="34" charset="0"/>
                                    </a:rPr>
                                  </m:ctrlPr>
                                </m:fPr>
                                <m:num>
                                  <m:r>
                                    <m:rPr>
                                      <m:sty m:val="p"/>
                                    </m:rPr>
                                    <a:rPr lang="en-US" sz="3400">
                                      <a:latin typeface="Cambria Math" panose="02040503050406030204" pitchFamily="18" charset="0"/>
                                      <a:cs typeface="Arial" pitchFamily="34" charset="0"/>
                                    </a:rPr>
                                    <m:t>exp</m:t>
                                  </m:r>
                                  <m:r>
                                    <a:rPr lang="en-US" sz="3400" i="1">
                                      <a:latin typeface="Cambria Math" panose="02040503050406030204" pitchFamily="18" charset="0"/>
                                      <a:cs typeface="Arial" pitchFamily="34" charset="0"/>
                                    </a:rPr>
                                    <m:t>⁡(</m:t>
                                  </m:r>
                                  <m:sSubSup>
                                    <m:sSubSupPr>
                                      <m:ctrlPr>
                                        <a:rPr lang="en-US" sz="3400" i="1">
                                          <a:latin typeface="Cambria Math" panose="02040503050406030204" pitchFamily="18" charset="0"/>
                                          <a:cs typeface="Arial" pitchFamily="34" charset="0"/>
                                        </a:rPr>
                                      </m:ctrlPr>
                                    </m:sSubSup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𝑢</m:t>
                                      </m:r>
                                    </m:sub>
                                    <m:sup>
                                      <m:r>
                                        <m:rPr>
                                          <m:sty m:val="p"/>
                                        </m:rPr>
                                        <a:rPr lang="en-US" sz="3400" i="0">
                                          <a:latin typeface="Cambria Math" panose="02040503050406030204" pitchFamily="18" charset="0"/>
                                          <a:cs typeface="Arial" pitchFamily="34" charset="0"/>
                                        </a:rPr>
                                        <m:t>T</m:t>
                                      </m:r>
                                    </m:sup>
                                  </m:sSubSup>
                                  <m:sSub>
                                    <m:sSubPr>
                                      <m:ctrlPr>
                                        <a:rPr lang="en-US" sz="3400" i="1">
                                          <a:latin typeface="Cambria Math" panose="02040503050406030204" pitchFamily="18" charset="0"/>
                                          <a:cs typeface="Arial" pitchFamily="34" charset="0"/>
                                        </a:rPr>
                                      </m:ctrlPr>
                                    </m:sSub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𝑣</m:t>
                                      </m:r>
                                    </m:sub>
                                  </m:sSub>
                                  <m:r>
                                    <a:rPr lang="en-US" sz="3400" i="1">
                                      <a:latin typeface="Cambria Math" panose="02040503050406030204" pitchFamily="18" charset="0"/>
                                      <a:cs typeface="Arial" pitchFamily="34" charset="0"/>
                                    </a:rPr>
                                    <m:t>)</m:t>
                                  </m:r>
                                </m:num>
                                <m:den>
                                  <m:nary>
                                    <m:naryPr>
                                      <m:chr m:val="∑"/>
                                      <m:supHide m:val="on"/>
                                      <m:ctrlPr>
                                        <a:rPr lang="en-US" sz="3400" i="1">
                                          <a:latin typeface="Cambria Math" panose="02040503050406030204" pitchFamily="18" charset="0"/>
                                          <a:cs typeface="Arial" pitchFamily="34" charset="0"/>
                                        </a:rPr>
                                      </m:ctrlPr>
                                    </m:naryPr>
                                    <m:sub>
                                      <m:r>
                                        <m:rPr>
                                          <m:brk m:alnAt="7"/>
                                        </m:rPr>
                                        <a:rPr lang="en-US" sz="3400" i="1">
                                          <a:latin typeface="Cambria Math" panose="02040503050406030204" pitchFamily="18" charset="0"/>
                                          <a:cs typeface="Arial" pitchFamily="34" charset="0"/>
                                        </a:rPr>
                                        <m:t>𝑛</m:t>
                                      </m:r>
                                      <m:r>
                                        <a:rPr lang="en-US" sz="3400" i="1">
                                          <a:latin typeface="Cambria Math" panose="02040503050406030204" pitchFamily="18" charset="0"/>
                                          <a:ea typeface="Cambria Math" panose="02040503050406030204" pitchFamily="18" charset="0"/>
                                          <a:cs typeface="Arial" pitchFamily="34" charset="0"/>
                                        </a:rPr>
                                        <m:t>∈</m:t>
                                      </m:r>
                                      <m:r>
                                        <a:rPr lang="en-US" sz="3400" i="1">
                                          <a:latin typeface="Cambria Math" panose="02040503050406030204" pitchFamily="18" charset="0"/>
                                          <a:ea typeface="Cambria Math" panose="02040503050406030204" pitchFamily="18" charset="0"/>
                                          <a:cs typeface="Arial" pitchFamily="34" charset="0"/>
                                        </a:rPr>
                                        <m:t>𝑉</m:t>
                                      </m:r>
                                    </m:sub>
                                    <m:sup/>
                                    <m:e>
                                      <m:r>
                                        <m:rPr>
                                          <m:sty m:val="p"/>
                                        </m:rPr>
                                        <a:rPr lang="en-US" sz="3400">
                                          <a:latin typeface="Cambria Math" panose="02040503050406030204" pitchFamily="18" charset="0"/>
                                          <a:cs typeface="Arial" pitchFamily="34" charset="0"/>
                                        </a:rPr>
                                        <m:t>exp</m:t>
                                      </m:r>
                                      <m:r>
                                        <a:rPr lang="en-US" sz="3400" i="1">
                                          <a:latin typeface="Cambria Math" panose="02040503050406030204" pitchFamily="18" charset="0"/>
                                          <a:cs typeface="Arial" pitchFamily="34" charset="0"/>
                                        </a:rPr>
                                        <m:t>⁡(</m:t>
                                      </m:r>
                                      <m:sSubSup>
                                        <m:sSubSupPr>
                                          <m:ctrlPr>
                                            <a:rPr lang="en-US" sz="3400" i="1">
                                              <a:latin typeface="Cambria Math" panose="02040503050406030204" pitchFamily="18" charset="0"/>
                                              <a:cs typeface="Arial" pitchFamily="34" charset="0"/>
                                            </a:rPr>
                                          </m:ctrlPr>
                                        </m:sSubSup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𝑢</m:t>
                                          </m:r>
                                        </m:sub>
                                        <m:sup>
                                          <m:r>
                                            <m:rPr>
                                              <m:sty m:val="p"/>
                                            </m:rPr>
                                            <a:rPr lang="en-US" sz="3400" i="0">
                                              <a:latin typeface="Cambria Math" panose="02040503050406030204" pitchFamily="18" charset="0"/>
                                              <a:cs typeface="Arial" pitchFamily="34" charset="0"/>
                                            </a:rPr>
                                            <m:t>T</m:t>
                                          </m:r>
                                        </m:sup>
                                      </m:sSubSup>
                                      <m:sSub>
                                        <m:sSubPr>
                                          <m:ctrlPr>
                                            <a:rPr lang="en-US" sz="3400" i="1">
                                              <a:latin typeface="Cambria Math" panose="02040503050406030204" pitchFamily="18" charset="0"/>
                                              <a:cs typeface="Arial" pitchFamily="34" charset="0"/>
                                            </a:rPr>
                                          </m:ctrlPr>
                                        </m:sSub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𝑛</m:t>
                                          </m:r>
                                        </m:sub>
                                      </m:sSub>
                                      <m:r>
                                        <a:rPr lang="en-US" sz="3400" i="1">
                                          <a:latin typeface="Cambria Math" panose="02040503050406030204" pitchFamily="18" charset="0"/>
                                          <a:cs typeface="Arial" pitchFamily="34" charset="0"/>
                                        </a:rPr>
                                        <m:t>)</m:t>
                                      </m:r>
                                    </m:e>
                                  </m:nary>
                                </m:den>
                              </m:f>
                              <m:r>
                                <a:rPr lang="en-US" sz="3400" b="0" i="1" smtClean="0">
                                  <a:latin typeface="Cambria Math" panose="02040503050406030204" pitchFamily="18" charset="0"/>
                                  <a:ea typeface="Cambria Math" panose="02040503050406030204" pitchFamily="18" charset="0"/>
                                  <a:cs typeface="Arial" pitchFamily="34" charset="0"/>
                                </a:rPr>
                                <m:t>)</m:t>
                              </m:r>
                            </m:e>
                          </m:nary>
                        </m:e>
                      </m:nary>
                    </m:oMath>
                  </m:oMathPara>
                </a14:m>
                <a:endParaRPr lang="en-US" sz="3400">
                  <a:latin typeface="Arial" pitchFamily="34" charset="0"/>
                  <a:cs typeface="Arial" pitchFamily="34" charset="0"/>
                </a:endParaRPr>
              </a:p>
            </p:txBody>
          </p:sp>
        </mc:Choice>
        <mc:Fallback xmlns="">
          <p:sp>
            <p:nvSpPr>
              <p:cNvPr id="15" name="TextBox 14">
                <a:extLst>
                  <a:ext uri="{FF2B5EF4-FFF2-40B4-BE49-F238E27FC236}">
                    <a16:creationId xmlns:a16="http://schemas.microsoft.com/office/drawing/2014/main" id="{57F0EF6F-BE11-9947-B503-DF27C2040185}"/>
                  </a:ext>
                </a:extLst>
              </p:cNvPr>
              <p:cNvSpPr txBox="1">
                <a:spLocks noRot="1" noChangeAspect="1" noMove="1" noResize="1" noEditPoints="1" noAdjustHandles="1" noChangeArrowheads="1" noChangeShapeType="1" noTextEdit="1"/>
              </p:cNvSpPr>
              <p:nvPr/>
            </p:nvSpPr>
            <p:spPr>
              <a:xfrm>
                <a:off x="582911" y="2450406"/>
                <a:ext cx="7565404" cy="1381019"/>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42685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51351" y="3113279"/>
            <a:ext cx="2923856" cy="575061"/>
          </a:xfrm>
          <a:prstGeom prst="rect">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112E765-C02C-C14B-A78B-8CA925F44E72}"/>
                  </a:ext>
                </a:extLst>
              </p:cNvPr>
              <p:cNvSpPr txBox="1"/>
              <p:nvPr/>
            </p:nvSpPr>
            <p:spPr>
              <a:xfrm>
                <a:off x="582911" y="2450406"/>
                <a:ext cx="7565404" cy="13810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400" i="1" smtClean="0">
                          <a:latin typeface="Cambria Math" panose="02040503050406030204" pitchFamily="18" charset="0"/>
                          <a:ea typeface="Cambria Math" panose="02040503050406030204" pitchFamily="18" charset="0"/>
                          <a:cs typeface="Arial" pitchFamily="34" charset="0"/>
                        </a:rPr>
                        <m:t>ℒ</m:t>
                      </m:r>
                      <m:r>
                        <a:rPr lang="en-US" sz="3400" b="0" i="1" smtClean="0">
                          <a:latin typeface="Cambria Math" panose="02040503050406030204" pitchFamily="18" charset="0"/>
                          <a:ea typeface="Cambria Math" panose="02040503050406030204" pitchFamily="18" charset="0"/>
                          <a:cs typeface="Arial" pitchFamily="34" charset="0"/>
                        </a:rPr>
                        <m:t>=</m:t>
                      </m:r>
                      <m:nary>
                        <m:naryPr>
                          <m:chr m:val="∑"/>
                          <m:supHide m:val="on"/>
                          <m:ctrlPr>
                            <a:rPr lang="en-US" sz="34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400" b="0" i="1" smtClean="0">
                              <a:latin typeface="Cambria Math" panose="02040503050406030204" pitchFamily="18" charset="0"/>
                              <a:ea typeface="Cambria Math" panose="02040503050406030204" pitchFamily="18" charset="0"/>
                              <a:cs typeface="Arial" pitchFamily="34" charset="0"/>
                            </a:rPr>
                            <m:t>𝑢</m:t>
                          </m:r>
                          <m:r>
                            <a:rPr lang="en-US" sz="3400" b="0" i="1" smtClean="0">
                              <a:latin typeface="Cambria Math" panose="02040503050406030204" pitchFamily="18" charset="0"/>
                              <a:ea typeface="Cambria Math" panose="02040503050406030204" pitchFamily="18" charset="0"/>
                              <a:cs typeface="Arial" pitchFamily="34" charset="0"/>
                            </a:rPr>
                            <m:t>∈</m:t>
                          </m:r>
                          <m:r>
                            <a:rPr lang="en-US" sz="3400" b="0" i="1" smtClean="0">
                              <a:latin typeface="Cambria Math" panose="02040503050406030204" pitchFamily="18" charset="0"/>
                              <a:ea typeface="Cambria Math" panose="02040503050406030204" pitchFamily="18" charset="0"/>
                              <a:cs typeface="Arial" pitchFamily="34" charset="0"/>
                            </a:rPr>
                            <m:t>𝑉</m:t>
                          </m:r>
                        </m:sub>
                        <m:sup/>
                        <m:e>
                          <m:nary>
                            <m:naryPr>
                              <m:chr m:val="∑"/>
                              <m:supHide m:val="on"/>
                              <m:ctrlPr>
                                <a:rPr lang="en-US" sz="34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400" b="0" i="1" smtClean="0">
                                  <a:latin typeface="Cambria Math" panose="02040503050406030204" pitchFamily="18" charset="0"/>
                                  <a:ea typeface="Cambria Math" panose="02040503050406030204" pitchFamily="18" charset="0"/>
                                  <a:cs typeface="Arial" pitchFamily="34" charset="0"/>
                                </a:rPr>
                                <m:t> </m:t>
                              </m:r>
                              <m:r>
                                <a:rPr lang="en-US" sz="3400" b="0" i="1" smtClean="0">
                                  <a:latin typeface="Cambria Math" panose="02040503050406030204" pitchFamily="18" charset="0"/>
                                  <a:ea typeface="Cambria Math" panose="02040503050406030204" pitchFamily="18" charset="0"/>
                                  <a:cs typeface="Arial" pitchFamily="34" charset="0"/>
                                </a:rPr>
                                <m:t>𝑣</m:t>
                              </m:r>
                              <m:r>
                                <a:rPr lang="en-US" sz="3400" b="0" i="1" smtClean="0">
                                  <a:latin typeface="Cambria Math" panose="02040503050406030204" pitchFamily="18" charset="0"/>
                                  <a:ea typeface="Cambria Math" panose="02040503050406030204" pitchFamily="18" charset="0"/>
                                  <a:cs typeface="Arial" pitchFamily="34" charset="0"/>
                                </a:rPr>
                                <m:t>∈</m:t>
                              </m:r>
                              <m:sSub>
                                <m:sSubPr>
                                  <m:ctrlPr>
                                    <a:rPr lang="en-US" sz="3400" b="0" i="1" smtClean="0">
                                      <a:latin typeface="Cambria Math" panose="02040503050406030204" pitchFamily="18" charset="0"/>
                                      <a:ea typeface="Cambria Math" panose="02040503050406030204" pitchFamily="18" charset="0"/>
                                      <a:cs typeface="Arial" pitchFamily="34" charset="0"/>
                                    </a:rPr>
                                  </m:ctrlPr>
                                </m:sSubPr>
                                <m:e>
                                  <m:r>
                                    <a:rPr lang="en-US" sz="3400" b="0" i="1" smtClean="0">
                                      <a:latin typeface="Cambria Math" panose="02040503050406030204" pitchFamily="18" charset="0"/>
                                      <a:ea typeface="Cambria Math" panose="02040503050406030204" pitchFamily="18" charset="0"/>
                                      <a:cs typeface="Arial" pitchFamily="34" charset="0"/>
                                    </a:rPr>
                                    <m:t>𝑁</m:t>
                                  </m:r>
                                </m:e>
                                <m:sub>
                                  <m:r>
                                    <a:rPr lang="en-US" sz="3400" b="0" i="1" smtClean="0">
                                      <a:latin typeface="Cambria Math" panose="02040503050406030204" pitchFamily="18" charset="0"/>
                                      <a:ea typeface="Cambria Math" panose="02040503050406030204" pitchFamily="18" charset="0"/>
                                      <a:cs typeface="Arial" pitchFamily="34" charset="0"/>
                                    </a:rPr>
                                    <m:t>𝑅</m:t>
                                  </m:r>
                                </m:sub>
                              </m:sSub>
                              <m:r>
                                <m:rPr>
                                  <m:brk m:alnAt="7"/>
                                </m:rPr>
                                <a:rPr lang="en-US" sz="3400" b="0" i="1" smtClean="0">
                                  <a:latin typeface="Cambria Math" panose="02040503050406030204" pitchFamily="18" charset="0"/>
                                  <a:ea typeface="Cambria Math" panose="02040503050406030204" pitchFamily="18" charset="0"/>
                                  <a:cs typeface="Arial" pitchFamily="34" charset="0"/>
                                </a:rPr>
                                <m:t>(</m:t>
                              </m:r>
                              <m:r>
                                <a:rPr lang="en-US" sz="3400" b="0" i="1" smtClean="0">
                                  <a:latin typeface="Cambria Math" panose="02040503050406030204" pitchFamily="18" charset="0"/>
                                  <a:ea typeface="Cambria Math" panose="02040503050406030204" pitchFamily="18" charset="0"/>
                                  <a:cs typeface="Arial" pitchFamily="34" charset="0"/>
                                </a:rPr>
                                <m:t>𝑢</m:t>
                              </m:r>
                              <m:r>
                                <a:rPr lang="en-US" sz="3400" b="0" i="1" smtClean="0">
                                  <a:latin typeface="Cambria Math" panose="02040503050406030204" pitchFamily="18" charset="0"/>
                                  <a:ea typeface="Cambria Math" panose="02040503050406030204" pitchFamily="18" charset="0"/>
                                  <a:cs typeface="Arial" pitchFamily="34" charset="0"/>
                                </a:rPr>
                                <m:t>)</m:t>
                              </m:r>
                            </m:sub>
                            <m:sup/>
                            <m:e>
                              <m:r>
                                <a:rPr lang="en-US" sz="3400" b="0" i="1" smtClean="0">
                                  <a:latin typeface="Cambria Math" panose="02040503050406030204" pitchFamily="18" charset="0"/>
                                  <a:ea typeface="Cambria Math" panose="02040503050406030204" pitchFamily="18" charset="0"/>
                                  <a:cs typeface="Arial" pitchFamily="34" charset="0"/>
                                </a:rPr>
                                <m:t>−</m:t>
                              </m:r>
                              <m:r>
                                <m:rPr>
                                  <m:sty m:val="p"/>
                                </m:rPr>
                                <a:rPr lang="en-US" sz="3400" b="0" i="0" smtClean="0">
                                  <a:latin typeface="Cambria Math" panose="02040503050406030204" pitchFamily="18" charset="0"/>
                                  <a:ea typeface="Cambria Math" panose="02040503050406030204" pitchFamily="18" charset="0"/>
                                  <a:cs typeface="Arial" pitchFamily="34" charset="0"/>
                                </a:rPr>
                                <m:t>log</m:t>
                              </m:r>
                              <m:r>
                                <a:rPr lang="en-US" sz="3400" b="0" i="1" smtClean="0">
                                  <a:latin typeface="Cambria Math" panose="02040503050406030204" pitchFamily="18" charset="0"/>
                                  <a:ea typeface="Cambria Math" panose="02040503050406030204" pitchFamily="18" charset="0"/>
                                  <a:cs typeface="Arial" pitchFamily="34" charset="0"/>
                                </a:rPr>
                                <m:t>⁡( </m:t>
                              </m:r>
                              <m:f>
                                <m:fPr>
                                  <m:ctrlPr>
                                    <a:rPr lang="en-US" sz="3400" i="1">
                                      <a:latin typeface="Cambria Math" panose="02040503050406030204" pitchFamily="18" charset="0"/>
                                      <a:cs typeface="Arial" pitchFamily="34" charset="0"/>
                                    </a:rPr>
                                  </m:ctrlPr>
                                </m:fPr>
                                <m:num>
                                  <m:r>
                                    <m:rPr>
                                      <m:sty m:val="p"/>
                                    </m:rPr>
                                    <a:rPr lang="en-US" sz="3400">
                                      <a:latin typeface="Cambria Math" panose="02040503050406030204" pitchFamily="18" charset="0"/>
                                      <a:cs typeface="Arial" pitchFamily="34" charset="0"/>
                                    </a:rPr>
                                    <m:t>exp</m:t>
                                  </m:r>
                                  <m:r>
                                    <a:rPr lang="en-US" sz="3400" i="1">
                                      <a:latin typeface="Cambria Math" panose="02040503050406030204" pitchFamily="18" charset="0"/>
                                      <a:cs typeface="Arial" pitchFamily="34" charset="0"/>
                                    </a:rPr>
                                    <m:t>⁡(</m:t>
                                  </m:r>
                                  <m:sSubSup>
                                    <m:sSubSupPr>
                                      <m:ctrlPr>
                                        <a:rPr lang="en-US" sz="3400" i="1">
                                          <a:latin typeface="Cambria Math" panose="02040503050406030204" pitchFamily="18" charset="0"/>
                                          <a:cs typeface="Arial" pitchFamily="34" charset="0"/>
                                        </a:rPr>
                                      </m:ctrlPr>
                                    </m:sSubSup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𝑢</m:t>
                                      </m:r>
                                    </m:sub>
                                    <m:sup>
                                      <m:r>
                                        <m:rPr>
                                          <m:sty m:val="p"/>
                                        </m:rPr>
                                        <a:rPr lang="en-US" sz="3400" i="0">
                                          <a:latin typeface="Cambria Math" panose="02040503050406030204" pitchFamily="18" charset="0"/>
                                          <a:cs typeface="Arial" pitchFamily="34" charset="0"/>
                                        </a:rPr>
                                        <m:t>T</m:t>
                                      </m:r>
                                    </m:sup>
                                  </m:sSubSup>
                                  <m:sSub>
                                    <m:sSubPr>
                                      <m:ctrlPr>
                                        <a:rPr lang="en-US" sz="3400" i="1">
                                          <a:latin typeface="Cambria Math" panose="02040503050406030204" pitchFamily="18" charset="0"/>
                                          <a:cs typeface="Arial" pitchFamily="34" charset="0"/>
                                        </a:rPr>
                                      </m:ctrlPr>
                                    </m:sSub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𝑣</m:t>
                                      </m:r>
                                    </m:sub>
                                  </m:sSub>
                                  <m:r>
                                    <a:rPr lang="en-US" sz="3400" i="1">
                                      <a:latin typeface="Cambria Math" panose="02040503050406030204" pitchFamily="18" charset="0"/>
                                      <a:cs typeface="Arial" pitchFamily="34" charset="0"/>
                                    </a:rPr>
                                    <m:t>)</m:t>
                                  </m:r>
                                </m:num>
                                <m:den>
                                  <m:nary>
                                    <m:naryPr>
                                      <m:chr m:val="∑"/>
                                      <m:supHide m:val="on"/>
                                      <m:ctrlPr>
                                        <a:rPr lang="en-US" sz="3400" i="1">
                                          <a:latin typeface="Cambria Math" panose="02040503050406030204" pitchFamily="18" charset="0"/>
                                          <a:cs typeface="Arial" pitchFamily="34" charset="0"/>
                                        </a:rPr>
                                      </m:ctrlPr>
                                    </m:naryPr>
                                    <m:sub>
                                      <m:r>
                                        <m:rPr>
                                          <m:brk m:alnAt="7"/>
                                        </m:rPr>
                                        <a:rPr lang="en-US" sz="3400" i="1">
                                          <a:latin typeface="Cambria Math" panose="02040503050406030204" pitchFamily="18" charset="0"/>
                                          <a:cs typeface="Arial" pitchFamily="34" charset="0"/>
                                        </a:rPr>
                                        <m:t>𝑛</m:t>
                                      </m:r>
                                      <m:r>
                                        <a:rPr lang="en-US" sz="3400" i="1">
                                          <a:latin typeface="Cambria Math" panose="02040503050406030204" pitchFamily="18" charset="0"/>
                                          <a:ea typeface="Cambria Math" panose="02040503050406030204" pitchFamily="18" charset="0"/>
                                          <a:cs typeface="Arial" pitchFamily="34" charset="0"/>
                                        </a:rPr>
                                        <m:t>∈</m:t>
                                      </m:r>
                                      <m:r>
                                        <a:rPr lang="en-US" sz="3400" i="1">
                                          <a:latin typeface="Cambria Math" panose="02040503050406030204" pitchFamily="18" charset="0"/>
                                          <a:ea typeface="Cambria Math" panose="02040503050406030204" pitchFamily="18" charset="0"/>
                                          <a:cs typeface="Arial" pitchFamily="34" charset="0"/>
                                        </a:rPr>
                                        <m:t>𝑉</m:t>
                                      </m:r>
                                    </m:sub>
                                    <m:sup/>
                                    <m:e>
                                      <m:r>
                                        <m:rPr>
                                          <m:sty m:val="p"/>
                                        </m:rPr>
                                        <a:rPr lang="en-US" sz="3400">
                                          <a:latin typeface="Cambria Math" panose="02040503050406030204" pitchFamily="18" charset="0"/>
                                          <a:cs typeface="Arial" pitchFamily="34" charset="0"/>
                                        </a:rPr>
                                        <m:t>exp</m:t>
                                      </m:r>
                                      <m:r>
                                        <a:rPr lang="en-US" sz="3400" i="1">
                                          <a:latin typeface="Cambria Math" panose="02040503050406030204" pitchFamily="18" charset="0"/>
                                          <a:cs typeface="Arial" pitchFamily="34" charset="0"/>
                                        </a:rPr>
                                        <m:t>⁡(</m:t>
                                      </m:r>
                                      <m:sSubSup>
                                        <m:sSubSupPr>
                                          <m:ctrlPr>
                                            <a:rPr lang="en-US" sz="3400" i="1">
                                              <a:latin typeface="Cambria Math" panose="02040503050406030204" pitchFamily="18" charset="0"/>
                                              <a:cs typeface="Arial" pitchFamily="34" charset="0"/>
                                            </a:rPr>
                                          </m:ctrlPr>
                                        </m:sSubSup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𝑢</m:t>
                                          </m:r>
                                        </m:sub>
                                        <m:sup>
                                          <m:r>
                                            <m:rPr>
                                              <m:sty m:val="p"/>
                                            </m:rPr>
                                            <a:rPr lang="en-US" sz="3400" i="0">
                                              <a:latin typeface="Cambria Math" panose="02040503050406030204" pitchFamily="18" charset="0"/>
                                              <a:cs typeface="Arial" pitchFamily="34" charset="0"/>
                                            </a:rPr>
                                            <m:t>T</m:t>
                                          </m:r>
                                        </m:sup>
                                      </m:sSubSup>
                                      <m:sSub>
                                        <m:sSubPr>
                                          <m:ctrlPr>
                                            <a:rPr lang="en-US" sz="3400" i="1">
                                              <a:latin typeface="Cambria Math" panose="02040503050406030204" pitchFamily="18" charset="0"/>
                                              <a:cs typeface="Arial" pitchFamily="34" charset="0"/>
                                            </a:rPr>
                                          </m:ctrlPr>
                                        </m:sSubPr>
                                        <m:e>
                                          <m:r>
                                            <a:rPr lang="en-US" sz="3400" b="1" i="0">
                                              <a:latin typeface="Cambria Math" panose="02040503050406030204" pitchFamily="18" charset="0"/>
                                              <a:cs typeface="Arial" pitchFamily="34" charset="0"/>
                                            </a:rPr>
                                            <m:t>𝐳</m:t>
                                          </m:r>
                                        </m:e>
                                        <m:sub>
                                          <m:r>
                                            <a:rPr lang="en-US" sz="3400" i="1">
                                              <a:latin typeface="Cambria Math" panose="02040503050406030204" pitchFamily="18" charset="0"/>
                                              <a:cs typeface="Arial" pitchFamily="34" charset="0"/>
                                            </a:rPr>
                                            <m:t>𝑛</m:t>
                                          </m:r>
                                        </m:sub>
                                      </m:sSub>
                                      <m:r>
                                        <a:rPr lang="en-US" sz="3400" i="1">
                                          <a:latin typeface="Cambria Math" panose="02040503050406030204" pitchFamily="18" charset="0"/>
                                          <a:cs typeface="Arial" pitchFamily="34" charset="0"/>
                                        </a:rPr>
                                        <m:t>)</m:t>
                                      </m:r>
                                    </m:e>
                                  </m:nary>
                                </m:den>
                              </m:f>
                              <m:r>
                                <a:rPr lang="en-US" sz="3400" b="0" i="1" smtClean="0">
                                  <a:latin typeface="Cambria Math" panose="02040503050406030204" pitchFamily="18" charset="0"/>
                                  <a:ea typeface="Cambria Math" panose="02040503050406030204" pitchFamily="18" charset="0"/>
                                  <a:cs typeface="Arial" pitchFamily="34" charset="0"/>
                                </a:rPr>
                                <m:t>)</m:t>
                              </m:r>
                            </m:e>
                          </m:nary>
                        </m:e>
                      </m:nary>
                    </m:oMath>
                  </m:oMathPara>
                </a14:m>
                <a:endParaRPr lang="en-US" sz="3400">
                  <a:latin typeface="Arial" pitchFamily="34" charset="0"/>
                  <a:cs typeface="Arial" pitchFamily="34" charset="0"/>
                </a:endParaRPr>
              </a:p>
            </p:txBody>
          </p:sp>
        </mc:Choice>
        <mc:Fallback xmlns="">
          <p:sp>
            <p:nvSpPr>
              <p:cNvPr id="16" name="TextBox 15">
                <a:extLst>
                  <a:ext uri="{FF2B5EF4-FFF2-40B4-BE49-F238E27FC236}">
                    <a16:creationId xmlns:a16="http://schemas.microsoft.com/office/drawing/2014/main" id="{E112E765-C02C-C14B-A78B-8CA925F44E72}"/>
                  </a:ext>
                </a:extLst>
              </p:cNvPr>
              <p:cNvSpPr txBox="1">
                <a:spLocks noRot="1" noChangeAspect="1" noMove="1" noResize="1" noEditPoints="1" noAdjustHandles="1" noChangeArrowheads="1" noChangeShapeType="1" noTextEdit="1"/>
              </p:cNvSpPr>
              <p:nvPr/>
            </p:nvSpPr>
            <p:spPr>
              <a:xfrm>
                <a:off x="582911" y="2450406"/>
                <a:ext cx="7565404" cy="1381019"/>
              </a:xfrm>
              <a:prstGeom prst="rect">
                <a:avLst/>
              </a:prstGeom>
              <a:blipFill>
                <a:blip r:embed="rId2"/>
                <a:stretch>
                  <a:fillRect/>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sz="5067"/>
              <a:t>Random Walk Optimization</a:t>
            </a:r>
          </a:p>
        </p:txBody>
      </p:sp>
      <p:sp>
        <p:nvSpPr>
          <p:cNvPr id="3" name="Content Placeholder 2"/>
          <p:cNvSpPr>
            <a:spLocks noGrp="1"/>
          </p:cNvSpPr>
          <p:nvPr>
            <p:ph idx="1"/>
          </p:nvPr>
        </p:nvSpPr>
        <p:spPr/>
        <p:txBody>
          <a:bodyPr>
            <a:normAutofit/>
          </a:bodyPr>
          <a:lstStyle/>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35</a:t>
            </a:fld>
            <a:endParaRPr lang="en-US"/>
          </a:p>
        </p:txBody>
      </p:sp>
      <p:sp>
        <p:nvSpPr>
          <p:cNvPr id="8" name="TextBox 7"/>
          <p:cNvSpPr txBox="1"/>
          <p:nvPr/>
        </p:nvSpPr>
        <p:spPr>
          <a:xfrm>
            <a:off x="537798" y="4351213"/>
            <a:ext cx="8149002" cy="1423164"/>
          </a:xfrm>
          <a:prstGeom prst="rect">
            <a:avLst/>
          </a:prstGeom>
          <a:noFill/>
          <a:ln>
            <a:noFill/>
          </a:ln>
        </p:spPr>
        <p:txBody>
          <a:bodyPr wrap="square" lIns="91425" tIns="91425" rIns="91425" bIns="91425" rtlCol="0" anchor="t" anchorCtr="0">
            <a:noAutofit/>
          </a:bodyPr>
          <a:lstStyle/>
          <a:p>
            <a:pPr>
              <a:spcBef>
                <a:spcPts val="1600"/>
              </a:spcBef>
            </a:pPr>
            <a:r>
              <a:rPr lang="en-US" sz="3200" b="1">
                <a:solidFill>
                  <a:schemeClr val="accent1"/>
                </a:solidFill>
                <a:latin typeface="Calibri" panose="020F0502020204030204" pitchFamily="34" charset="0"/>
                <a:ea typeface="Helvetica Neue Light" charset="0"/>
                <a:cs typeface="Calibri" panose="020F0502020204030204" pitchFamily="34" charset="0"/>
                <a:sym typeface="Open Sans"/>
              </a:rPr>
              <a:t>The normalization term from the </a:t>
            </a:r>
            <a:r>
              <a:rPr lang="en-US" sz="3200" b="1" err="1">
                <a:solidFill>
                  <a:schemeClr val="accent1"/>
                </a:solidFill>
                <a:latin typeface="Calibri" panose="020F0502020204030204" pitchFamily="34" charset="0"/>
                <a:ea typeface="Helvetica Neue Light" charset="0"/>
                <a:cs typeface="Calibri" panose="020F0502020204030204" pitchFamily="34" charset="0"/>
                <a:sym typeface="Open Sans"/>
              </a:rPr>
              <a:t>softmax</a:t>
            </a:r>
            <a:r>
              <a:rPr lang="en-US" sz="3200" b="1">
                <a:solidFill>
                  <a:schemeClr val="accent1"/>
                </a:solidFill>
                <a:latin typeface="Calibri" panose="020F0502020204030204" pitchFamily="34" charset="0"/>
                <a:ea typeface="Helvetica Neue Light" charset="0"/>
                <a:cs typeface="Calibri" panose="020F0502020204030204" pitchFamily="34" charset="0"/>
                <a:sym typeface="Open Sans"/>
              </a:rPr>
              <a:t> is the culprit</a:t>
            </a:r>
            <a:r>
              <a:rPr lang="mr-IN" sz="3200" b="1">
                <a:solidFill>
                  <a:schemeClr val="accent1"/>
                </a:solidFill>
                <a:latin typeface="Calibri" panose="020F0502020204030204" pitchFamily="34" charset="0"/>
                <a:ea typeface="Helvetica Neue Light" charset="0"/>
                <a:cs typeface="Helvetica Neue Light" charset="0"/>
                <a:sym typeface="Open Sans"/>
              </a:rPr>
              <a:t>…</a:t>
            </a:r>
            <a:r>
              <a:rPr lang="en-CA" sz="3200" b="1">
                <a:solidFill>
                  <a:schemeClr val="accent1"/>
                </a:solidFill>
                <a:latin typeface="Calibri" panose="020F0502020204030204" pitchFamily="34" charset="0"/>
                <a:ea typeface="Helvetica Neue Light" charset="0"/>
                <a:cs typeface="Calibri" panose="020F0502020204030204" pitchFamily="34" charset="0"/>
                <a:sym typeface="Open Sans"/>
              </a:rPr>
              <a:t> can we approximate it? </a:t>
            </a:r>
            <a:endParaRPr lang="en-US" sz="3200" b="1">
              <a:solidFill>
                <a:schemeClr val="accent1"/>
              </a:solidFill>
              <a:latin typeface="Calibri" panose="020F0502020204030204" pitchFamily="34" charset="0"/>
              <a:ea typeface="Helvetica Neue Light" charset="0"/>
              <a:cs typeface="Calibri" panose="020F0502020204030204" pitchFamily="34" charset="0"/>
              <a:sym typeface="Open Sans"/>
            </a:endParaRPr>
          </a:p>
          <a:p>
            <a:pPr>
              <a:spcBef>
                <a:spcPts val="1600"/>
              </a:spcBef>
            </a:pPr>
            <a:endParaRPr lang="en-US" sz="3200" b="1">
              <a:solidFill>
                <a:schemeClr val="accent2"/>
              </a:solidFill>
              <a:latin typeface="Calibri" panose="020F0502020204030204" pitchFamily="34" charset="0"/>
              <a:ea typeface="Helvetica Neue Light" charset="0"/>
              <a:cs typeface="Calibri" panose="020F0502020204030204" pitchFamily="34" charset="0"/>
              <a:sym typeface="Open Sans"/>
            </a:endParaRPr>
          </a:p>
          <a:p>
            <a:endParaRPr lang="en-US" sz="2400">
              <a:latin typeface="Calibri" panose="020F0502020204030204" pitchFamily="34" charset="0"/>
              <a:ea typeface="Helvetica Neue Light" charset="0"/>
              <a:cs typeface="Calibri" panose="020F0502020204030204" pitchFamily="34" charset="0"/>
              <a:sym typeface="Open Sans"/>
            </a:endParaRPr>
          </a:p>
        </p:txBody>
      </p:sp>
      <p:sp>
        <p:nvSpPr>
          <p:cNvPr id="4" name="Date Placeholder 3">
            <a:extLst>
              <a:ext uri="{FF2B5EF4-FFF2-40B4-BE49-F238E27FC236}">
                <a16:creationId xmlns:a16="http://schemas.microsoft.com/office/drawing/2014/main" id="{7319D946-945F-0D43-9B30-083476DC3B10}"/>
              </a:ext>
            </a:extLst>
          </p:cNvPr>
          <p:cNvSpPr>
            <a:spLocks noGrp="1"/>
          </p:cNvSpPr>
          <p:nvPr>
            <p:ph type="dt" sz="half" idx="10"/>
          </p:nvPr>
        </p:nvSpPr>
        <p:spPr/>
        <p:txBody>
          <a:bodyPr/>
          <a:lstStyle/>
          <a:p>
            <a:fld id="{D3060CA1-BE0B-9B47-A157-5CD5CF3229D7}" type="datetime1">
              <a:rPr lang="en-US" smtClean="0"/>
              <a:t>9/26/24</a:t>
            </a:fld>
            <a:endParaRPr lang="en-US"/>
          </a:p>
        </p:txBody>
      </p:sp>
      <p:sp>
        <p:nvSpPr>
          <p:cNvPr id="15" name="TextBox 14">
            <a:extLst>
              <a:ext uri="{FF2B5EF4-FFF2-40B4-BE49-F238E27FC236}">
                <a16:creationId xmlns:a16="http://schemas.microsoft.com/office/drawing/2014/main" id="{78B5A5AD-00DC-6047-A146-A3C4F30CC397}"/>
              </a:ext>
            </a:extLst>
          </p:cNvPr>
          <p:cNvSpPr txBox="1"/>
          <p:nvPr/>
        </p:nvSpPr>
        <p:spPr>
          <a:xfrm>
            <a:off x="457200" y="1507653"/>
            <a:ext cx="8513275" cy="758418"/>
          </a:xfrm>
          <a:prstGeom prst="rect">
            <a:avLst/>
          </a:prstGeom>
          <a:noFill/>
          <a:ln>
            <a:noFill/>
          </a:ln>
        </p:spPr>
        <p:txBody>
          <a:bodyPr wrap="square" lIns="91425" tIns="91425" rIns="91425" bIns="91425" rtlCol="0" anchor="t" anchorCtr="0">
            <a:noAutofit/>
          </a:bodyPr>
          <a:lstStyle/>
          <a:p>
            <a:pPr>
              <a:spcBef>
                <a:spcPts val="1600"/>
              </a:spcBef>
            </a:pPr>
            <a:r>
              <a:rPr lang="en-US" sz="3200" b="1">
                <a:solidFill>
                  <a:schemeClr val="accent2"/>
                </a:solidFill>
                <a:latin typeface="Calibri" panose="020F0502020204030204" pitchFamily="34" charset="0"/>
                <a:ea typeface="Helvetica Neue Light" charset="0"/>
                <a:cs typeface="Calibri" panose="020F0502020204030204" pitchFamily="34" charset="0"/>
                <a:sym typeface="Open Sans"/>
              </a:rPr>
              <a:t>But doing this naively is too expensive!</a:t>
            </a:r>
          </a:p>
          <a:p>
            <a:pPr>
              <a:spcBef>
                <a:spcPts val="1600"/>
              </a:spcBef>
            </a:pPr>
            <a:endParaRPr lang="en-US" sz="3200" b="1">
              <a:solidFill>
                <a:schemeClr val="accent2"/>
              </a:solidFill>
              <a:latin typeface="Calibri" panose="020F0502020204030204" pitchFamily="34" charset="0"/>
              <a:ea typeface="Helvetica Neue Light" charset="0"/>
              <a:cs typeface="Calibri" panose="020F0502020204030204" pitchFamily="34" charset="0"/>
              <a:sym typeface="Open Sans"/>
            </a:endParaRPr>
          </a:p>
        </p:txBody>
      </p:sp>
    </p:spTree>
    <p:extLst>
      <p:ext uri="{BB962C8B-B14F-4D97-AF65-F5344CB8AC3E}">
        <p14:creationId xmlns:p14="http://schemas.microsoft.com/office/powerpoint/2010/main" val="2047126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0" name="Content Placeholder 19">
                <a:extLst>
                  <a:ext uri="{FF2B5EF4-FFF2-40B4-BE49-F238E27FC236}">
                    <a16:creationId xmlns:a16="http://schemas.microsoft.com/office/drawing/2014/main" id="{BF9A1E4D-D764-424D-87C7-52D275D6510A}"/>
                  </a:ext>
                </a:extLst>
              </p:cNvPr>
              <p:cNvSpPr>
                <a:spLocks noGrp="1"/>
              </p:cNvSpPr>
              <p:nvPr>
                <p:ph idx="1"/>
              </p:nvPr>
            </p:nvSpPr>
            <p:spPr>
              <a:xfrm>
                <a:off x="457200" y="1295400"/>
                <a:ext cx="8686800" cy="5410200"/>
              </a:xfrm>
            </p:spPr>
            <p:txBody>
              <a:bodyPr>
                <a:normAutofit/>
              </a:bodyPr>
              <a:lstStyle/>
              <a:p>
                <a:pPr>
                  <a:spcBef>
                    <a:spcPts val="1600"/>
                  </a:spcBef>
                </a:pPr>
                <a:r>
                  <a:rPr lang="en-US" b="1">
                    <a:solidFill>
                      <a:srgbClr val="0000FF"/>
                    </a:solidFill>
                    <a:ea typeface="Helvetica Neue Light" charset="0"/>
                    <a:sym typeface="Open Sans"/>
                  </a:rPr>
                  <a:t>Solution: </a:t>
                </a:r>
                <a:r>
                  <a:rPr lang="en-US">
                    <a:solidFill>
                      <a:srgbClr val="0000FF"/>
                    </a:solidFill>
                    <a:ea typeface="Helvetica Neue Light" charset="0"/>
                    <a:sym typeface="Open Sans"/>
                  </a:rPr>
                  <a:t>Negative sampling</a:t>
                </a:r>
              </a:p>
              <a:p>
                <a:pPr>
                  <a:spcBef>
                    <a:spcPts val="1600"/>
                  </a:spcBef>
                </a:pPr>
                <a:endParaRPr lang="en-US">
                  <a:solidFill>
                    <a:schemeClr val="accent2"/>
                  </a:solidFill>
                  <a:ea typeface="Helvetica Neue Light" charset="0"/>
                  <a:sym typeface="Open Sans"/>
                </a:endParaRPr>
              </a:p>
              <a:p>
                <a:pPr>
                  <a:spcBef>
                    <a:spcPts val="1600"/>
                  </a:spcBef>
                </a:pPr>
                <a:endParaRPr lang="en-US">
                  <a:solidFill>
                    <a:schemeClr val="accent2"/>
                  </a:solidFill>
                  <a:ea typeface="Helvetica Neue Light" charset="0"/>
                  <a:sym typeface="Open Sans"/>
                </a:endParaRPr>
              </a:p>
              <a:p>
                <a:pPr>
                  <a:spcBef>
                    <a:spcPts val="1600"/>
                  </a:spcBef>
                </a:pPr>
                <a:endParaRPr lang="en-US">
                  <a:solidFill>
                    <a:schemeClr val="accent2"/>
                  </a:solidFill>
                  <a:ea typeface="Helvetica Neue Light" charset="0"/>
                  <a:sym typeface="Open Sans"/>
                </a:endParaRPr>
              </a:p>
              <a:p>
                <a:pPr>
                  <a:spcBef>
                    <a:spcPts val="1600"/>
                  </a:spcBef>
                </a:pPr>
                <a:endParaRPr lang="en-US">
                  <a:solidFill>
                    <a:schemeClr val="accent2"/>
                  </a:solidFill>
                  <a:ea typeface="Helvetica Neue Light" charset="0"/>
                  <a:sym typeface="Open Sans"/>
                </a:endParaRPr>
              </a:p>
              <a:p>
                <a:pPr>
                  <a:spcBef>
                    <a:spcPts val="1600"/>
                  </a:spcBef>
                </a:pPr>
                <a:endParaRPr lang="en-US" sz="500">
                  <a:solidFill>
                    <a:schemeClr val="accent2"/>
                  </a:solidFill>
                  <a:ea typeface="Helvetica Neue Light" charset="0"/>
                  <a:sym typeface="Open Sans"/>
                </a:endParaRPr>
              </a:p>
              <a:p>
                <a:pPr marL="118872" indent="0">
                  <a:spcBef>
                    <a:spcPts val="1600"/>
                  </a:spcBef>
                  <a:buNone/>
                </a:pPr>
                <a:r>
                  <a:rPr lang="en-US">
                    <a:solidFill>
                      <a:srgbClr val="C00000"/>
                    </a:solidFill>
                    <a:ea typeface="Helvetica Neue Light" charset="0"/>
                    <a:sym typeface="Open Sans"/>
                  </a:rPr>
                  <a:t>Instead of normalizing </a:t>
                </a:r>
                <a:r>
                  <a:rPr lang="en-US" err="1">
                    <a:solidFill>
                      <a:srgbClr val="C00000"/>
                    </a:solidFill>
                    <a:ea typeface="Helvetica Neue Light" charset="0"/>
                    <a:sym typeface="Open Sans"/>
                  </a:rPr>
                  <a:t>w.r.t.</a:t>
                </a:r>
                <a:r>
                  <a:rPr lang="en-US">
                    <a:solidFill>
                      <a:srgbClr val="C00000"/>
                    </a:solidFill>
                    <a:ea typeface="Helvetica Neue Light" charset="0"/>
                    <a:sym typeface="Open Sans"/>
                  </a:rPr>
                  <a:t> all nodes, just normalize against </a:t>
                </a:r>
                <a14:m>
                  <m:oMath xmlns:m="http://schemas.openxmlformats.org/officeDocument/2006/math">
                    <m:r>
                      <a:rPr lang="en-US" i="1" dirty="0">
                        <a:solidFill>
                          <a:srgbClr val="C00000"/>
                        </a:solidFill>
                        <a:latin typeface="Cambria Math" panose="02040503050406030204" pitchFamily="18" charset="0"/>
                        <a:ea typeface="Cambria Math" charset="0"/>
                        <a:sym typeface="Open Sans"/>
                      </a:rPr>
                      <m:t>𝑘</m:t>
                    </m:r>
                  </m:oMath>
                </a14:m>
                <a:r>
                  <a:rPr lang="en-US">
                    <a:solidFill>
                      <a:srgbClr val="C00000"/>
                    </a:solidFill>
                    <a:ea typeface="Helvetica Neue Light" charset="0"/>
                    <a:sym typeface="Open Sans"/>
                  </a:rPr>
                  <a:t> random “</a:t>
                </a:r>
                <a:r>
                  <a:rPr lang="en-US" b="1">
                    <a:solidFill>
                      <a:srgbClr val="C00000"/>
                    </a:solidFill>
                    <a:ea typeface="Helvetica Neue Light" charset="0"/>
                    <a:sym typeface="Open Sans"/>
                  </a:rPr>
                  <a:t>negative samples</a:t>
                </a:r>
                <a:r>
                  <a:rPr lang="en-US">
                    <a:solidFill>
                      <a:srgbClr val="C00000"/>
                    </a:solidFill>
                    <a:ea typeface="Helvetica Neue Light" charset="0"/>
                    <a:sym typeface="Open Sans"/>
                  </a:rPr>
                  <a:t>” </a:t>
                </a:r>
                <a14:m>
                  <m:oMath xmlns:m="http://schemas.openxmlformats.org/officeDocument/2006/math">
                    <m:sSub>
                      <m:sSubPr>
                        <m:ctrlPr>
                          <a:rPr lang="en-US" i="1" dirty="0">
                            <a:solidFill>
                              <a:srgbClr val="C00000"/>
                            </a:solidFill>
                            <a:latin typeface="Cambria Math" panose="02040503050406030204" pitchFamily="18" charset="0"/>
                            <a:ea typeface="Helvetica Neue Light" charset="0"/>
                            <a:sym typeface="Open Sans"/>
                          </a:rPr>
                        </m:ctrlPr>
                      </m:sSubPr>
                      <m:e>
                        <m:r>
                          <a:rPr lang="en-US" i="1" dirty="0">
                            <a:solidFill>
                              <a:srgbClr val="C00000"/>
                            </a:solidFill>
                            <a:latin typeface="Cambria Math" panose="02040503050406030204" pitchFamily="18" charset="0"/>
                            <a:ea typeface="Helvetica Neue Light" charset="0"/>
                            <a:sym typeface="Open Sans"/>
                          </a:rPr>
                          <m:t>𝑛</m:t>
                        </m:r>
                      </m:e>
                      <m:sub>
                        <m:r>
                          <a:rPr lang="en-US" i="1" dirty="0">
                            <a:solidFill>
                              <a:srgbClr val="C00000"/>
                            </a:solidFill>
                            <a:latin typeface="Cambria Math" panose="02040503050406030204" pitchFamily="18" charset="0"/>
                            <a:ea typeface="Helvetica Neue Light" charset="0"/>
                            <a:sym typeface="Open Sans"/>
                          </a:rPr>
                          <m:t>𝑖</m:t>
                        </m:r>
                      </m:sub>
                    </m:sSub>
                  </m:oMath>
                </a14:m>
                <a:endParaRPr lang="en-US">
                  <a:solidFill>
                    <a:srgbClr val="C00000"/>
                  </a:solidFill>
                  <a:ea typeface="Helvetica Neue Light" charset="0"/>
                  <a:sym typeface="Open Sans"/>
                </a:endParaRPr>
              </a:p>
              <a:p>
                <a:r>
                  <a:rPr lang="en-US" sz="2400">
                    <a:ea typeface="Helvetica Neue Light" charset="0"/>
                    <a:sym typeface="Open Sans"/>
                  </a:rPr>
                  <a:t>Negative sampling allows for quick likelihood calculation.</a:t>
                </a:r>
              </a:p>
            </p:txBody>
          </p:sp>
        </mc:Choice>
        <mc:Fallback xmlns="">
          <p:sp>
            <p:nvSpPr>
              <p:cNvPr id="20" name="Content Placeholder 19">
                <a:extLst>
                  <a:ext uri="{FF2B5EF4-FFF2-40B4-BE49-F238E27FC236}">
                    <a16:creationId xmlns:a16="http://schemas.microsoft.com/office/drawing/2014/main" id="{BF9A1E4D-D764-424D-87C7-52D275D6510A}"/>
                  </a:ext>
                </a:extLst>
              </p:cNvPr>
              <p:cNvSpPr>
                <a:spLocks noGrp="1" noRot="1" noChangeAspect="1" noMove="1" noResize="1" noEditPoints="1" noAdjustHandles="1" noChangeArrowheads="1" noChangeShapeType="1" noTextEdit="1"/>
              </p:cNvSpPr>
              <p:nvPr>
                <p:ph idx="1"/>
              </p:nvPr>
            </p:nvSpPr>
            <p:spPr>
              <a:xfrm>
                <a:off x="457200" y="1295400"/>
                <a:ext cx="8686800" cy="5410200"/>
              </a:xfrm>
              <a:blipFill>
                <a:blip r:embed="rId3"/>
                <a:stretch>
                  <a:fillRect l="-842" t="-676"/>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sz="5067"/>
              <a:t>Negative Sampling</a:t>
            </a:r>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36</a:t>
            </a:fld>
            <a:endParaRPr lang="en-US"/>
          </a:p>
        </p:txBody>
      </p:sp>
      <p:cxnSp>
        <p:nvCxnSpPr>
          <p:cNvPr id="14" name="Straight Arrow Connector 13"/>
          <p:cNvCxnSpPr>
            <a:cxnSpLocks/>
          </p:cNvCxnSpPr>
          <p:nvPr/>
        </p:nvCxnSpPr>
        <p:spPr>
          <a:xfrm flipH="1" flipV="1">
            <a:off x="1494049" y="3738079"/>
            <a:ext cx="201523" cy="655183"/>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35255" y="4317261"/>
            <a:ext cx="2900732" cy="542967"/>
          </a:xfrm>
          <a:prstGeom prst="rect">
            <a:avLst/>
          </a:prstGeom>
          <a:noFill/>
          <a:ln>
            <a:noFill/>
          </a:ln>
        </p:spPr>
        <p:txBody>
          <a:bodyPr wrap="square" lIns="91425" tIns="91425" rIns="91425" bIns="91425" rtlCol="0" anchor="t" anchorCtr="0">
            <a:noAutofit/>
          </a:bodyPr>
          <a:lstStyle/>
          <a:p>
            <a:pPr algn="ctr"/>
            <a:r>
              <a:rPr lang="en-US" sz="2400">
                <a:solidFill>
                  <a:srgbClr val="008000"/>
                </a:solidFill>
                <a:latin typeface="Arial" panose="020B0604020202020204" pitchFamily="34" charset="0"/>
                <a:ea typeface="Helvetica Neue Light" charset="0"/>
                <a:cs typeface="Arial" panose="020B0604020202020204" pitchFamily="34" charset="0"/>
                <a:sym typeface="Open Sans"/>
              </a:rPr>
              <a:t>sigmoid function</a:t>
            </a:r>
          </a:p>
          <a:p>
            <a:pPr algn="ctr"/>
            <a:r>
              <a:rPr lang="en-US" sz="1200">
                <a:solidFill>
                  <a:schemeClr val="tx2"/>
                </a:solidFill>
                <a:latin typeface="Arial" panose="020B0604020202020204" pitchFamily="34" charset="0"/>
                <a:ea typeface="Helvetica Neue Light" charset="0"/>
                <a:cs typeface="Arial" panose="020B0604020202020204" pitchFamily="34" charset="0"/>
                <a:sym typeface="Open Sans"/>
              </a:rPr>
              <a:t>(makes each term a “probability” between 0 and 1)</a:t>
            </a:r>
          </a:p>
        </p:txBody>
      </p:sp>
      <p:sp>
        <p:nvSpPr>
          <p:cNvPr id="21" name="TextBox 20"/>
          <p:cNvSpPr txBox="1"/>
          <p:nvPr/>
        </p:nvSpPr>
        <p:spPr>
          <a:xfrm>
            <a:off x="4741618" y="4223814"/>
            <a:ext cx="3487595" cy="933665"/>
          </a:xfrm>
          <a:prstGeom prst="rect">
            <a:avLst/>
          </a:prstGeom>
          <a:noFill/>
          <a:ln>
            <a:noFill/>
          </a:ln>
        </p:spPr>
        <p:txBody>
          <a:bodyPr wrap="square" lIns="91425" tIns="91425" rIns="91425" bIns="91425" rtlCol="0" anchor="t" anchorCtr="0">
            <a:noAutofit/>
          </a:bodyPr>
          <a:lstStyle/>
          <a:p>
            <a:pPr algn="ctr"/>
            <a:r>
              <a:rPr lang="en-US" sz="2400">
                <a:solidFill>
                  <a:schemeClr val="tx2"/>
                </a:solidFill>
                <a:latin typeface="Arial" panose="020B0604020202020204" pitchFamily="34" charset="0"/>
                <a:ea typeface="Helvetica Neue Light" charset="0"/>
                <a:cs typeface="Arial" panose="020B0604020202020204" pitchFamily="34" charset="0"/>
                <a:sym typeface="Open Sans"/>
              </a:rPr>
              <a:t>random distribution </a:t>
            </a:r>
            <a:br>
              <a:rPr lang="en-US" sz="2400">
                <a:solidFill>
                  <a:schemeClr val="tx2"/>
                </a:solidFill>
                <a:latin typeface="Arial" panose="020B0604020202020204" pitchFamily="34" charset="0"/>
                <a:ea typeface="Helvetica Neue Light" charset="0"/>
                <a:cs typeface="Arial" panose="020B0604020202020204" pitchFamily="34" charset="0"/>
                <a:sym typeface="Open Sans"/>
              </a:rPr>
            </a:br>
            <a:r>
              <a:rPr lang="en-US" sz="2400">
                <a:solidFill>
                  <a:schemeClr val="tx2"/>
                </a:solidFill>
                <a:latin typeface="Arial" panose="020B0604020202020204" pitchFamily="34" charset="0"/>
                <a:ea typeface="Helvetica Neue Light" charset="0"/>
                <a:cs typeface="Arial" panose="020B0604020202020204" pitchFamily="34" charset="0"/>
                <a:sym typeface="Open Sans"/>
              </a:rPr>
              <a:t>over nodes</a:t>
            </a:r>
          </a:p>
        </p:txBody>
      </p:sp>
      <p:cxnSp>
        <p:nvCxnSpPr>
          <p:cNvPr id="23" name="Straight Arrow Connector 22"/>
          <p:cNvCxnSpPr>
            <a:cxnSpLocks/>
          </p:cNvCxnSpPr>
          <p:nvPr/>
        </p:nvCxnSpPr>
        <p:spPr>
          <a:xfrm flipV="1">
            <a:off x="6350620" y="3833655"/>
            <a:ext cx="398335" cy="483606"/>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9903BE14-3F1F-3E45-BFA8-3202BA39A9CB}"/>
              </a:ext>
            </a:extLst>
          </p:cNvPr>
          <p:cNvSpPr>
            <a:spLocks noGrp="1"/>
          </p:cNvSpPr>
          <p:nvPr>
            <p:ph type="dt" sz="half" idx="10"/>
          </p:nvPr>
        </p:nvSpPr>
        <p:spPr/>
        <p:txBody>
          <a:bodyPr/>
          <a:lstStyle/>
          <a:p>
            <a:fld id="{F1E22485-C0FE-0940-9614-BA7ECB3D93AA}" type="datetime1">
              <a:rPr lang="en-US" smtClean="0"/>
              <a:t>9/26/24</a:t>
            </a:fld>
            <a:endParaRPr lang="en-US"/>
          </a:p>
        </p:txBody>
      </p:sp>
      <p:cxnSp>
        <p:nvCxnSpPr>
          <p:cNvPr id="17" name="Straight Arrow Connector 16">
            <a:extLst>
              <a:ext uri="{FF2B5EF4-FFF2-40B4-BE49-F238E27FC236}">
                <a16:creationId xmlns:a16="http://schemas.microsoft.com/office/drawing/2014/main" id="{C5AAE9B2-B952-4641-9999-8A16CD4B1D7A}"/>
              </a:ext>
            </a:extLst>
          </p:cNvPr>
          <p:cNvCxnSpPr>
            <a:cxnSpLocks/>
          </p:cNvCxnSpPr>
          <p:nvPr/>
        </p:nvCxnSpPr>
        <p:spPr>
          <a:xfrm flipV="1">
            <a:off x="3383587" y="3746824"/>
            <a:ext cx="1417013" cy="869654"/>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3DA77BF-697E-1C42-AABC-02382AA17980}"/>
                  </a:ext>
                </a:extLst>
              </p:cNvPr>
              <p:cNvSpPr txBox="1"/>
              <p:nvPr/>
            </p:nvSpPr>
            <p:spPr>
              <a:xfrm>
                <a:off x="5977054" y="1066800"/>
                <a:ext cx="3166946" cy="2108269"/>
              </a:xfrm>
              <a:prstGeom prst="rect">
                <a:avLst/>
              </a:prstGeom>
              <a:noFill/>
            </p:spPr>
            <p:txBody>
              <a:bodyPr wrap="square" rtlCol="0">
                <a:spAutoFit/>
              </a:bodyPr>
              <a:lstStyle/>
              <a:p>
                <a:r>
                  <a:rPr lang="en-US" sz="1200" b="1">
                    <a:solidFill>
                      <a:srgbClr val="008000"/>
                    </a:solidFill>
                    <a:latin typeface="Arial" pitchFamily="34" charset="0"/>
                    <a:cs typeface="Arial" pitchFamily="34" charset="0"/>
                  </a:rPr>
                  <a:t>Why is the approximation valid?</a:t>
                </a:r>
              </a:p>
              <a:p>
                <a:r>
                  <a:rPr lang="en-US" sz="1200">
                    <a:solidFill>
                      <a:srgbClr val="008000"/>
                    </a:solidFill>
                    <a:latin typeface="Arial" pitchFamily="34" charset="0"/>
                    <a:cs typeface="Arial" pitchFamily="34" charset="0"/>
                  </a:rPr>
                  <a:t>Technically, this is a different objective. But Negative Sampling is a form of Noise Contrastive Estimation (NCE) which approx. maximizes the log probability of </a:t>
                </a:r>
                <a:r>
                  <a:rPr lang="en-US" sz="1200" err="1">
                    <a:solidFill>
                      <a:srgbClr val="008000"/>
                    </a:solidFill>
                    <a:latin typeface="Arial" pitchFamily="34" charset="0"/>
                    <a:cs typeface="Arial" pitchFamily="34" charset="0"/>
                  </a:rPr>
                  <a:t>softmax</a:t>
                </a:r>
                <a:r>
                  <a:rPr lang="en-US" sz="1200">
                    <a:solidFill>
                      <a:srgbClr val="008000"/>
                    </a:solidFill>
                    <a:latin typeface="Arial" pitchFamily="34" charset="0"/>
                    <a:cs typeface="Arial" pitchFamily="34" charset="0"/>
                  </a:rPr>
                  <a:t>.</a:t>
                </a:r>
              </a:p>
              <a:p>
                <a:endParaRPr lang="en-US" sz="500">
                  <a:solidFill>
                    <a:srgbClr val="008000"/>
                  </a:solidFill>
                  <a:latin typeface="Arial" pitchFamily="34" charset="0"/>
                  <a:cs typeface="Arial" pitchFamily="34" charset="0"/>
                </a:endParaRPr>
              </a:p>
              <a:p>
                <a:r>
                  <a:rPr lang="en-US" sz="1200">
                    <a:solidFill>
                      <a:srgbClr val="008000"/>
                    </a:solidFill>
                    <a:latin typeface="Arial" pitchFamily="34" charset="0"/>
                    <a:cs typeface="Arial" pitchFamily="34" charset="0"/>
                  </a:rPr>
                  <a:t>New formulation corresponds to using a logistic regression (sigmoid </a:t>
                </a:r>
                <a:r>
                  <a:rPr lang="en-US" sz="1200" err="1">
                    <a:solidFill>
                      <a:srgbClr val="008000"/>
                    </a:solidFill>
                    <a:latin typeface="Arial" pitchFamily="34" charset="0"/>
                    <a:cs typeface="Arial" pitchFamily="34" charset="0"/>
                  </a:rPr>
                  <a:t>func</a:t>
                </a:r>
                <a:r>
                  <a:rPr lang="en-US" sz="1200">
                    <a:solidFill>
                      <a:srgbClr val="008000"/>
                    </a:solidFill>
                    <a:latin typeface="Arial" pitchFamily="34" charset="0"/>
                    <a:cs typeface="Arial" pitchFamily="34" charset="0"/>
                  </a:rPr>
                  <a:t>.) to distinguish the target node </a:t>
                </a:r>
                <a14:m>
                  <m:oMath xmlns:m="http://schemas.openxmlformats.org/officeDocument/2006/math">
                    <m:r>
                      <a:rPr lang="en-US" sz="1200" i="1" dirty="0" smtClean="0">
                        <a:solidFill>
                          <a:srgbClr val="008000"/>
                        </a:solidFill>
                        <a:latin typeface="Cambria Math" panose="02040503050406030204" pitchFamily="18" charset="0"/>
                        <a:cs typeface="Arial" pitchFamily="34" charset="0"/>
                      </a:rPr>
                      <m:t>𝑣</m:t>
                    </m:r>
                  </m:oMath>
                </a14:m>
                <a:r>
                  <a:rPr lang="en-US" sz="1200">
                    <a:solidFill>
                      <a:srgbClr val="008000"/>
                    </a:solidFill>
                    <a:latin typeface="Arial" pitchFamily="34" charset="0"/>
                    <a:cs typeface="Arial" pitchFamily="34" charset="0"/>
                  </a:rPr>
                  <a:t> from nodes </a:t>
                </a:r>
                <a14:m>
                  <m:oMath xmlns:m="http://schemas.openxmlformats.org/officeDocument/2006/math">
                    <m:sSub>
                      <m:sSubPr>
                        <m:ctrlPr>
                          <a:rPr lang="en-US" sz="1200" i="1" dirty="0" smtClean="0">
                            <a:solidFill>
                              <a:srgbClr val="008000"/>
                            </a:solidFill>
                            <a:latin typeface="Cambria Math" panose="02040503050406030204" pitchFamily="18" charset="0"/>
                            <a:cs typeface="Arial" pitchFamily="34" charset="0"/>
                          </a:rPr>
                        </m:ctrlPr>
                      </m:sSubPr>
                      <m:e>
                        <m:r>
                          <a:rPr lang="en-US" sz="1200" i="1" dirty="0" smtClean="0">
                            <a:solidFill>
                              <a:srgbClr val="008000"/>
                            </a:solidFill>
                            <a:latin typeface="Cambria Math" panose="02040503050406030204" pitchFamily="18" charset="0"/>
                            <a:cs typeface="Arial" pitchFamily="34" charset="0"/>
                          </a:rPr>
                          <m:t>𝑛</m:t>
                        </m:r>
                      </m:e>
                      <m:sub>
                        <m:r>
                          <a:rPr lang="en-US" sz="1200" i="1" dirty="0" smtClean="0">
                            <a:solidFill>
                              <a:srgbClr val="008000"/>
                            </a:solidFill>
                            <a:latin typeface="Cambria Math" panose="02040503050406030204" pitchFamily="18" charset="0"/>
                            <a:cs typeface="Arial" pitchFamily="34" charset="0"/>
                          </a:rPr>
                          <m:t>𝑖</m:t>
                        </m:r>
                      </m:sub>
                    </m:sSub>
                  </m:oMath>
                </a14:m>
                <a:r>
                  <a:rPr lang="en-US" sz="1200">
                    <a:solidFill>
                      <a:srgbClr val="008000"/>
                    </a:solidFill>
                    <a:latin typeface="Arial" pitchFamily="34" charset="0"/>
                    <a:cs typeface="Arial" pitchFamily="34" charset="0"/>
                  </a:rPr>
                  <a:t> sampled from background distribution </a:t>
                </a:r>
                <a14:m>
                  <m:oMath xmlns:m="http://schemas.openxmlformats.org/officeDocument/2006/math">
                    <m:sSub>
                      <m:sSubPr>
                        <m:ctrlPr>
                          <a:rPr lang="en-US" sz="1200" i="1" dirty="0" smtClean="0">
                            <a:solidFill>
                              <a:srgbClr val="008000"/>
                            </a:solidFill>
                            <a:latin typeface="Cambria Math" panose="02040503050406030204" pitchFamily="18" charset="0"/>
                            <a:cs typeface="Arial" pitchFamily="34" charset="0"/>
                          </a:rPr>
                        </m:ctrlPr>
                      </m:sSubPr>
                      <m:e>
                        <m:r>
                          <a:rPr lang="en-US" sz="1200" i="1" dirty="0" smtClean="0">
                            <a:solidFill>
                              <a:srgbClr val="008000"/>
                            </a:solidFill>
                            <a:latin typeface="Cambria Math" panose="02040503050406030204" pitchFamily="18" charset="0"/>
                            <a:cs typeface="Arial" pitchFamily="34" charset="0"/>
                          </a:rPr>
                          <m:t>𝑃</m:t>
                        </m:r>
                      </m:e>
                      <m:sub>
                        <m:r>
                          <a:rPr lang="en-US" sz="1200" i="1" dirty="0" smtClean="0">
                            <a:solidFill>
                              <a:srgbClr val="008000"/>
                            </a:solidFill>
                            <a:latin typeface="Cambria Math" panose="02040503050406030204" pitchFamily="18" charset="0"/>
                            <a:cs typeface="Arial" pitchFamily="34" charset="0"/>
                          </a:rPr>
                          <m:t>𝑣</m:t>
                        </m:r>
                      </m:sub>
                    </m:sSub>
                  </m:oMath>
                </a14:m>
                <a:r>
                  <a:rPr lang="en-US" sz="1200">
                    <a:solidFill>
                      <a:srgbClr val="008000"/>
                    </a:solidFill>
                    <a:latin typeface="Arial" pitchFamily="34" charset="0"/>
                    <a:cs typeface="Arial" pitchFamily="34" charset="0"/>
                  </a:rPr>
                  <a:t>.</a:t>
                </a:r>
              </a:p>
              <a:p>
                <a:endParaRPr lang="en-US" sz="700">
                  <a:solidFill>
                    <a:srgbClr val="008000"/>
                  </a:solidFill>
                  <a:latin typeface="Arial" pitchFamily="34" charset="0"/>
                  <a:cs typeface="Arial" pitchFamily="34" charset="0"/>
                </a:endParaRPr>
              </a:p>
              <a:p>
                <a:r>
                  <a:rPr lang="en-US" sz="1100">
                    <a:solidFill>
                      <a:srgbClr val="008000"/>
                    </a:solidFill>
                    <a:latin typeface="Arial" pitchFamily="34" charset="0"/>
                    <a:cs typeface="Arial" pitchFamily="34" charset="0"/>
                  </a:rPr>
                  <a:t>More at </a:t>
                </a:r>
                <a:r>
                  <a:rPr lang="en-US" sz="1100">
                    <a:solidFill>
                      <a:srgbClr val="008000"/>
                    </a:solidFill>
                    <a:latin typeface="Arial" pitchFamily="34" charset="0"/>
                    <a:cs typeface="Arial" pitchFamily="34" charset="0"/>
                    <a:hlinkClick r:id="rId4"/>
                  </a:rPr>
                  <a:t>https://arxiv.org/pdf/1402.3722.pdf</a:t>
                </a:r>
                <a:r>
                  <a:rPr lang="en-US" sz="1100">
                    <a:solidFill>
                      <a:srgbClr val="008000"/>
                    </a:solidFill>
                    <a:latin typeface="Arial" pitchFamily="34" charset="0"/>
                    <a:cs typeface="Arial" pitchFamily="34" charset="0"/>
                  </a:rPr>
                  <a:t> </a:t>
                </a:r>
              </a:p>
            </p:txBody>
          </p:sp>
        </mc:Choice>
        <mc:Fallback xmlns="">
          <p:sp>
            <p:nvSpPr>
              <p:cNvPr id="22" name="TextBox 21">
                <a:extLst>
                  <a:ext uri="{FF2B5EF4-FFF2-40B4-BE49-F238E27FC236}">
                    <a16:creationId xmlns:a16="http://schemas.microsoft.com/office/drawing/2014/main" id="{13DA77BF-697E-1C42-AABC-02382AA17980}"/>
                  </a:ext>
                </a:extLst>
              </p:cNvPr>
              <p:cNvSpPr txBox="1">
                <a:spLocks noRot="1" noChangeAspect="1" noMove="1" noResize="1" noEditPoints="1" noAdjustHandles="1" noChangeArrowheads="1" noChangeShapeType="1" noTextEdit="1"/>
              </p:cNvSpPr>
              <p:nvPr/>
            </p:nvSpPr>
            <p:spPr>
              <a:xfrm>
                <a:off x="5977054" y="1066800"/>
                <a:ext cx="3166946" cy="2108269"/>
              </a:xfrm>
              <a:prstGeom prst="rect">
                <a:avLst/>
              </a:prstGeom>
              <a:blipFill>
                <a:blip r:embed="rId5"/>
                <a:stretch>
                  <a:fillRect t="-289" r="-769" b="-8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41BF4481-F900-D94F-B561-8BDA97604BB9}"/>
                  </a:ext>
                </a:extLst>
              </p:cNvPr>
              <p:cNvSpPr/>
              <p:nvPr/>
            </p:nvSpPr>
            <p:spPr>
              <a:xfrm>
                <a:off x="241840" y="3163852"/>
                <a:ext cx="7518853" cy="737189"/>
              </a:xfrm>
              <a:prstGeom prst="rect">
                <a:avLst/>
              </a:prstGeom>
            </p:spPr>
            <p:txBody>
              <a:bodyPr wrap="none">
                <a:spAutoFit/>
              </a:bodyPr>
              <a:lstStyle/>
              <a:p>
                <a14:m>
                  <m:oMath xmlns:m="http://schemas.openxmlformats.org/officeDocument/2006/math">
                    <m:r>
                      <a:rPr lang="en-US" sz="2800" i="1" smtClean="0">
                        <a:latin typeface="Cambria Math" panose="02040503050406030204" pitchFamily="18" charset="0"/>
                        <a:ea typeface="Cambria Math" panose="02040503050406030204" pitchFamily="18" charset="0"/>
                      </a:rPr>
                      <m:t>≈</m:t>
                    </m:r>
                    <m:func>
                      <m:funcPr>
                        <m:ctrlPr>
                          <a:rPr lang="en-US" sz="2800" b="0" i="1" smtClean="0">
                            <a:latin typeface="Cambria Math" panose="02040503050406030204" pitchFamily="18" charset="0"/>
                            <a:ea typeface="Cambria Math" panose="02040503050406030204" pitchFamily="18" charset="0"/>
                          </a:rPr>
                        </m:ctrlPr>
                      </m:funcPr>
                      <m:fName>
                        <m:r>
                          <m:rPr>
                            <m:sty m:val="p"/>
                          </m:rPr>
                          <a:rPr lang="en-US" sz="2800" b="0" i="0" smtClean="0">
                            <a:latin typeface="Cambria Math" panose="02040503050406030204" pitchFamily="18" charset="0"/>
                            <a:ea typeface="Cambria Math" panose="02040503050406030204" pitchFamily="18" charset="0"/>
                          </a:rPr>
                          <m:t>log</m:t>
                        </m:r>
                      </m:fName>
                      <m:e>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𝜎</m:t>
                            </m:r>
                            <m:d>
                              <m:dPr>
                                <m:ctrlPr>
                                  <a:rPr lang="en-US" sz="2800" b="0" i="1" smtClean="0">
                                    <a:latin typeface="Cambria Math" panose="02040503050406030204" pitchFamily="18" charset="0"/>
                                    <a:ea typeface="Cambria Math" panose="02040503050406030204" pitchFamily="18" charset="0"/>
                                  </a:rPr>
                                </m:ctrlPr>
                              </m:dPr>
                              <m:e>
                                <m:sSubSup>
                                  <m:sSubSupPr>
                                    <m:ctrlPr>
                                      <a:rPr lang="en-US" sz="2800" b="0" i="1" smtClean="0">
                                        <a:latin typeface="Cambria Math" panose="02040503050406030204" pitchFamily="18" charset="0"/>
                                        <a:ea typeface="Cambria Math" panose="02040503050406030204" pitchFamily="18" charset="0"/>
                                      </a:rPr>
                                    </m:ctrlPr>
                                  </m:sSubSupPr>
                                  <m:e>
                                    <m:r>
                                      <a:rPr lang="en-US" sz="2800" b="1" i="0" smtClean="0">
                                        <a:latin typeface="Cambria Math" panose="02040503050406030204" pitchFamily="18" charset="0"/>
                                        <a:ea typeface="Cambria Math" panose="02040503050406030204" pitchFamily="18" charset="0"/>
                                      </a:rPr>
                                      <m:t>𝐳</m:t>
                                    </m:r>
                                  </m:e>
                                  <m:sub>
                                    <m:r>
                                      <a:rPr lang="en-US" sz="2800" b="0" i="1" smtClean="0">
                                        <a:latin typeface="Cambria Math" panose="02040503050406030204" pitchFamily="18" charset="0"/>
                                        <a:ea typeface="Cambria Math" panose="02040503050406030204" pitchFamily="18" charset="0"/>
                                      </a:rPr>
                                      <m:t>𝑢</m:t>
                                    </m:r>
                                  </m:sub>
                                  <m:sup>
                                    <m:r>
                                      <m:rPr>
                                        <m:sty m:val="p"/>
                                      </m:rPr>
                                      <a:rPr lang="en-US" sz="2800" b="0" i="0" smtClean="0">
                                        <a:latin typeface="Cambria Math" panose="02040503050406030204" pitchFamily="18" charset="0"/>
                                        <a:ea typeface="Cambria Math" panose="02040503050406030204" pitchFamily="18" charset="0"/>
                                      </a:rPr>
                                      <m:t>T</m:t>
                                    </m:r>
                                  </m:sup>
                                </m:sSubSup>
                                <m:sSub>
                                  <m:sSubPr>
                                    <m:ctrlPr>
                                      <a:rPr lang="en-US" sz="2800" b="0" i="1" smtClean="0">
                                        <a:latin typeface="Cambria Math" panose="02040503050406030204" pitchFamily="18" charset="0"/>
                                        <a:ea typeface="Cambria Math" panose="02040503050406030204" pitchFamily="18" charset="0"/>
                                      </a:rPr>
                                    </m:ctrlPr>
                                  </m:sSubPr>
                                  <m:e>
                                    <m:r>
                                      <a:rPr lang="en-US" sz="2800" b="1" i="0" smtClean="0">
                                        <a:latin typeface="Cambria Math" panose="02040503050406030204" pitchFamily="18" charset="0"/>
                                        <a:ea typeface="Cambria Math" panose="02040503050406030204" pitchFamily="18" charset="0"/>
                                      </a:rPr>
                                      <m:t>𝐳</m:t>
                                    </m:r>
                                  </m:e>
                                  <m:sub>
                                    <m:r>
                                      <a:rPr lang="en-US" sz="2800" b="0" i="1" smtClean="0">
                                        <a:latin typeface="Cambria Math" panose="02040503050406030204" pitchFamily="18" charset="0"/>
                                        <a:ea typeface="Cambria Math" panose="02040503050406030204" pitchFamily="18" charset="0"/>
                                      </a:rPr>
                                      <m:t>𝑣</m:t>
                                    </m:r>
                                  </m:sub>
                                </m:sSub>
                              </m:e>
                            </m:d>
                          </m:e>
                        </m:d>
                      </m:e>
                    </m:func>
                    <m:r>
                      <a:rPr lang="en-US" sz="2800" b="0" i="1" smtClean="0">
                        <a:latin typeface="Cambria Math" panose="02040503050406030204" pitchFamily="18" charset="0"/>
                        <a:ea typeface="Cambria Math" panose="02040503050406030204" pitchFamily="18" charset="0"/>
                      </a:rPr>
                      <m:t>+</m:t>
                    </m:r>
                    <m:nary>
                      <m:naryPr>
                        <m:chr m:val="∑"/>
                        <m:limLoc m:val="subSup"/>
                        <m:ctrlPr>
                          <a:rPr lang="en-US" sz="2800" b="0" i="1" smtClean="0">
                            <a:latin typeface="Cambria Math" panose="02040503050406030204" pitchFamily="18" charset="0"/>
                            <a:ea typeface="Cambria Math" panose="02040503050406030204" pitchFamily="18" charset="0"/>
                          </a:rPr>
                        </m:ctrlPr>
                      </m:naryPr>
                      <m:sub>
                        <m:r>
                          <m:rPr>
                            <m:brk m:alnAt="25"/>
                          </m:rPr>
                          <a:rPr lang="en-US" sz="2800" b="0" i="1" smtClean="0">
                            <a:latin typeface="Cambria Math" panose="02040503050406030204" pitchFamily="18" charset="0"/>
                            <a:ea typeface="Cambria Math" panose="02040503050406030204" pitchFamily="18" charset="0"/>
                          </a:rPr>
                          <m:t>𝑖</m:t>
                        </m:r>
                        <m:r>
                          <a:rPr lang="en-US" sz="2800" b="0" i="1" smtClean="0">
                            <a:latin typeface="Cambria Math" panose="02040503050406030204" pitchFamily="18" charset="0"/>
                            <a:ea typeface="Cambria Math" panose="02040503050406030204" pitchFamily="18" charset="0"/>
                          </a:rPr>
                          <m:t>=1</m:t>
                        </m:r>
                      </m:sub>
                      <m:sup>
                        <m:r>
                          <a:rPr lang="en-US" sz="2800" b="0" i="1" smtClean="0">
                            <a:latin typeface="Cambria Math" panose="02040503050406030204" pitchFamily="18" charset="0"/>
                            <a:ea typeface="Cambria Math" panose="02040503050406030204" pitchFamily="18" charset="0"/>
                          </a:rPr>
                          <m:t>𝑘</m:t>
                        </m:r>
                      </m:sup>
                      <m:e>
                        <m:func>
                          <m:funcPr>
                            <m:ctrlPr>
                              <a:rPr lang="en-US" sz="2800" i="1">
                                <a:latin typeface="Cambria Math" panose="02040503050406030204" pitchFamily="18" charset="0"/>
                                <a:ea typeface="Cambria Math" panose="02040503050406030204" pitchFamily="18" charset="0"/>
                              </a:rPr>
                            </m:ctrlPr>
                          </m:funcPr>
                          <m:fName>
                            <m:r>
                              <m:rPr>
                                <m:sty m:val="p"/>
                              </m:rPr>
                              <a:rPr lang="en-US" sz="2800">
                                <a:latin typeface="Cambria Math" panose="02040503050406030204" pitchFamily="18" charset="0"/>
                                <a:ea typeface="Cambria Math" panose="02040503050406030204" pitchFamily="18" charset="0"/>
                              </a:rPr>
                              <m:t>log</m:t>
                            </m:r>
                          </m:fName>
                          <m:e>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𝜎</m:t>
                                </m:r>
                                <m:d>
                                  <m:dPr>
                                    <m:ctrlPr>
                                      <a:rPr lang="en-US" sz="2800" i="1">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ea typeface="Cambria Math" panose="02040503050406030204" pitchFamily="18" charset="0"/>
                                          </a:rPr>
                                        </m:ctrlPr>
                                      </m:sSubSupPr>
                                      <m:e>
                                        <m:r>
                                          <a:rPr lang="en-US" sz="2800" b="1" i="0">
                                            <a:latin typeface="Cambria Math" panose="02040503050406030204" pitchFamily="18" charset="0"/>
                                            <a:ea typeface="Cambria Math" panose="02040503050406030204" pitchFamily="18" charset="0"/>
                                          </a:rPr>
                                          <m:t>𝐳</m:t>
                                        </m:r>
                                      </m:e>
                                      <m:sub>
                                        <m:r>
                                          <a:rPr lang="en-US" sz="2800" i="1">
                                            <a:latin typeface="Cambria Math" panose="02040503050406030204" pitchFamily="18" charset="0"/>
                                            <a:ea typeface="Cambria Math" panose="02040503050406030204" pitchFamily="18" charset="0"/>
                                          </a:rPr>
                                          <m:t>𝑢</m:t>
                                        </m:r>
                                      </m:sub>
                                      <m:sup>
                                        <m:r>
                                          <m:rPr>
                                            <m:sty m:val="p"/>
                                          </m:rPr>
                                          <a:rPr lang="en-US" sz="2800" i="0">
                                            <a:latin typeface="Cambria Math" panose="02040503050406030204" pitchFamily="18" charset="0"/>
                                            <a:ea typeface="Cambria Math" panose="02040503050406030204" pitchFamily="18" charset="0"/>
                                          </a:rPr>
                                          <m:t>T</m:t>
                                        </m:r>
                                      </m:sup>
                                    </m:sSubSup>
                                    <m:sSub>
                                      <m:sSubPr>
                                        <m:ctrlPr>
                                          <a:rPr lang="en-US" sz="2800" i="1">
                                            <a:latin typeface="Cambria Math" panose="02040503050406030204" pitchFamily="18" charset="0"/>
                                            <a:ea typeface="Cambria Math" panose="02040503050406030204" pitchFamily="18" charset="0"/>
                                          </a:rPr>
                                        </m:ctrlPr>
                                      </m:sSubPr>
                                      <m:e>
                                        <m:r>
                                          <a:rPr lang="en-US" sz="2800" b="1" i="0">
                                            <a:latin typeface="Cambria Math" panose="02040503050406030204" pitchFamily="18" charset="0"/>
                                            <a:ea typeface="Cambria Math" panose="02040503050406030204" pitchFamily="18" charset="0"/>
                                          </a:rPr>
                                          <m:t>𝐳</m:t>
                                        </m:r>
                                      </m:e>
                                      <m:sub>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𝑛</m:t>
                                            </m:r>
                                          </m:e>
                                          <m:sub>
                                            <m:r>
                                              <a:rPr lang="en-US" sz="2800" b="0" i="1" smtClean="0">
                                                <a:latin typeface="Cambria Math" panose="02040503050406030204" pitchFamily="18" charset="0"/>
                                                <a:ea typeface="Cambria Math" panose="02040503050406030204" pitchFamily="18" charset="0"/>
                                              </a:rPr>
                                              <m:t>𝑖</m:t>
                                            </m:r>
                                          </m:sub>
                                        </m:sSub>
                                      </m:sub>
                                    </m:sSub>
                                  </m:e>
                                </m:d>
                              </m:e>
                            </m:d>
                          </m:e>
                        </m:func>
                      </m:e>
                    </m:nary>
                  </m:oMath>
                </a14:m>
                <a:r>
                  <a:rPr lang="en-US" sz="2800"/>
                  <a:t>, </a:t>
                </a:r>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𝑛</m:t>
                        </m:r>
                      </m:e>
                      <m:sub>
                        <m:r>
                          <a:rPr lang="en-US" sz="2800" b="0" i="1" smtClean="0">
                            <a:latin typeface="Cambria Math" panose="02040503050406030204" pitchFamily="18" charset="0"/>
                          </a:rPr>
                          <m:t>𝑖</m:t>
                        </m:r>
                      </m:sub>
                    </m:sSub>
                    <m:r>
                      <a:rPr lang="en-US" sz="2800" i="1" smtClean="0">
                        <a:latin typeface="Cambria Math" panose="02040503050406030204" pitchFamily="18" charset="0"/>
                        <a:ea typeface="Cambria Math" panose="02040503050406030204" pitchFamily="18" charset="0"/>
                      </a:rPr>
                      <m:t>~</m:t>
                    </m:r>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𝑃</m:t>
                        </m:r>
                      </m:e>
                      <m:sub>
                        <m:r>
                          <a:rPr lang="en-US" sz="2800" b="0" i="1" smtClean="0">
                            <a:latin typeface="Cambria Math" panose="02040503050406030204" pitchFamily="18" charset="0"/>
                            <a:ea typeface="Cambria Math" panose="02040503050406030204" pitchFamily="18" charset="0"/>
                          </a:rPr>
                          <m:t>𝑉</m:t>
                        </m:r>
                      </m:sub>
                    </m:sSub>
                  </m:oMath>
                </a14:m>
                <a:endParaRPr lang="en-US" sz="2800"/>
              </a:p>
            </p:txBody>
          </p:sp>
        </mc:Choice>
        <mc:Fallback xmlns="">
          <p:sp>
            <p:nvSpPr>
              <p:cNvPr id="3" name="Rectangle 2">
                <a:extLst>
                  <a:ext uri="{FF2B5EF4-FFF2-40B4-BE49-F238E27FC236}">
                    <a16:creationId xmlns:a16="http://schemas.microsoft.com/office/drawing/2014/main" id="{41BF4481-F900-D94F-B561-8BDA97604BB9}"/>
                  </a:ext>
                </a:extLst>
              </p:cNvPr>
              <p:cNvSpPr>
                <a:spLocks noRot="1" noChangeAspect="1" noMove="1" noResize="1" noEditPoints="1" noAdjustHandles="1" noChangeArrowheads="1" noChangeShapeType="1" noTextEdit="1"/>
              </p:cNvSpPr>
              <p:nvPr/>
            </p:nvSpPr>
            <p:spPr>
              <a:xfrm>
                <a:off x="241840" y="3163852"/>
                <a:ext cx="7518853" cy="737189"/>
              </a:xfrm>
              <a:prstGeom prst="rect">
                <a:avLst/>
              </a:prstGeom>
              <a:blipFill>
                <a:blip r:embed="rId6"/>
                <a:stretch>
                  <a:fillRect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9604E6EE-FD8E-0641-AD2C-233DA53CC59E}"/>
                  </a:ext>
                </a:extLst>
              </p:cNvPr>
              <p:cNvSpPr/>
              <p:nvPr/>
            </p:nvSpPr>
            <p:spPr>
              <a:xfrm>
                <a:off x="540662" y="1835571"/>
                <a:ext cx="3810980" cy="11269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0" i="0" smtClean="0">
                          <a:latin typeface="Cambria Math" panose="02040503050406030204" pitchFamily="18" charset="0"/>
                          <a:ea typeface="Cambria Math" panose="02040503050406030204" pitchFamily="18" charset="0"/>
                          <a:cs typeface="Arial" pitchFamily="34" charset="0"/>
                        </a:rPr>
                        <m:t>−</m:t>
                      </m:r>
                      <m:r>
                        <m:rPr>
                          <m:sty m:val="p"/>
                        </m:rPr>
                        <a:rPr lang="en-US" sz="2800" smtClean="0">
                          <a:latin typeface="Cambria Math" panose="02040503050406030204" pitchFamily="18" charset="0"/>
                          <a:ea typeface="Cambria Math" panose="02040503050406030204" pitchFamily="18" charset="0"/>
                          <a:cs typeface="Arial" pitchFamily="34" charset="0"/>
                        </a:rPr>
                        <m:t>log</m:t>
                      </m:r>
                      <m:r>
                        <a:rPr lang="en-US" sz="2800" i="1">
                          <a:latin typeface="Cambria Math" panose="02040503050406030204" pitchFamily="18" charset="0"/>
                          <a:ea typeface="Cambria Math" panose="02040503050406030204" pitchFamily="18" charset="0"/>
                          <a:cs typeface="Arial" pitchFamily="34" charset="0"/>
                        </a:rPr>
                        <m:t>⁡( </m:t>
                      </m:r>
                      <m:f>
                        <m:fPr>
                          <m:ctrlPr>
                            <a:rPr lang="en-US" sz="2800" i="1">
                              <a:latin typeface="Cambria Math" panose="02040503050406030204" pitchFamily="18" charset="0"/>
                              <a:cs typeface="Arial" pitchFamily="34" charset="0"/>
                            </a:rPr>
                          </m:ctrlPr>
                        </m:fPr>
                        <m:num>
                          <m:func>
                            <m:funcPr>
                              <m:ctrlPr>
                                <a:rPr lang="en-US" sz="2800" i="1">
                                  <a:latin typeface="Cambria Math" panose="02040503050406030204" pitchFamily="18" charset="0"/>
                                  <a:cs typeface="Arial" pitchFamily="34" charset="0"/>
                                </a:rPr>
                              </m:ctrlPr>
                            </m:funcPr>
                            <m:fName>
                              <m:r>
                                <m:rPr>
                                  <m:sty m:val="p"/>
                                </m:rPr>
                                <a:rPr lang="en-US" sz="2800">
                                  <a:latin typeface="Cambria Math" panose="02040503050406030204" pitchFamily="18" charset="0"/>
                                  <a:cs typeface="Arial" pitchFamily="34" charset="0"/>
                                </a:rPr>
                                <m:t>exp</m:t>
                              </m:r>
                            </m:fName>
                            <m:e>
                              <m:d>
                                <m:dPr>
                                  <m:ctrlPr>
                                    <a:rPr lang="en-US" sz="2800" i="1">
                                      <a:latin typeface="Cambria Math" panose="02040503050406030204" pitchFamily="18" charset="0"/>
                                      <a:cs typeface="Arial" pitchFamily="34" charset="0"/>
                                    </a:rPr>
                                  </m:ctrlPr>
                                </m:dPr>
                                <m:e>
                                  <m:sSubSup>
                                    <m:sSubSupPr>
                                      <m:ctrlPr>
                                        <a:rPr lang="en-US" sz="2800" i="1">
                                          <a:latin typeface="Cambria Math" panose="02040503050406030204" pitchFamily="18" charset="0"/>
                                          <a:cs typeface="Arial" pitchFamily="34" charset="0"/>
                                        </a:rPr>
                                      </m:ctrlPr>
                                    </m:sSubSup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𝑢</m:t>
                                      </m:r>
                                    </m:sub>
                                    <m:sup>
                                      <m:r>
                                        <m:rPr>
                                          <m:sty m:val="p"/>
                                        </m:rPr>
                                        <a:rPr lang="en-US" sz="2800" i="0">
                                          <a:latin typeface="Cambria Math" panose="02040503050406030204" pitchFamily="18" charset="0"/>
                                          <a:cs typeface="Arial" pitchFamily="34" charset="0"/>
                                        </a:rPr>
                                        <m:t>T</m:t>
                                      </m:r>
                                    </m:sup>
                                  </m:sSubSup>
                                  <m:sSub>
                                    <m:sSubPr>
                                      <m:ctrlPr>
                                        <a:rPr lang="en-US" sz="2800" i="1">
                                          <a:latin typeface="Cambria Math" panose="02040503050406030204" pitchFamily="18" charset="0"/>
                                          <a:cs typeface="Arial" pitchFamily="34" charset="0"/>
                                        </a:rPr>
                                      </m:ctrlPr>
                                    </m:sSub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𝑣</m:t>
                                      </m:r>
                                    </m:sub>
                                  </m:sSub>
                                </m:e>
                              </m:d>
                            </m:e>
                          </m:func>
                        </m:num>
                        <m:den>
                          <m:nary>
                            <m:naryPr>
                              <m:chr m:val="∑"/>
                              <m:supHide m:val="on"/>
                              <m:ctrlPr>
                                <a:rPr lang="en-US" sz="2800" i="1">
                                  <a:latin typeface="Cambria Math" panose="02040503050406030204" pitchFamily="18" charset="0"/>
                                  <a:cs typeface="Arial" pitchFamily="34" charset="0"/>
                                </a:rPr>
                              </m:ctrlPr>
                            </m:naryPr>
                            <m:sub>
                              <m:r>
                                <m:rPr>
                                  <m:brk m:alnAt="7"/>
                                </m:rPr>
                                <a:rPr lang="en-US" sz="2800" i="1">
                                  <a:latin typeface="Cambria Math" panose="02040503050406030204" pitchFamily="18" charset="0"/>
                                  <a:cs typeface="Arial" pitchFamily="34" charset="0"/>
                                </a:rPr>
                                <m:t>𝑛</m:t>
                              </m:r>
                              <m:r>
                                <a:rPr lang="en-US" sz="2800" i="1">
                                  <a:latin typeface="Cambria Math" panose="02040503050406030204" pitchFamily="18" charset="0"/>
                                  <a:ea typeface="Cambria Math" panose="02040503050406030204" pitchFamily="18" charset="0"/>
                                  <a:cs typeface="Arial" pitchFamily="34" charset="0"/>
                                </a:rPr>
                                <m:t>∈</m:t>
                              </m:r>
                              <m:r>
                                <a:rPr lang="en-US" sz="2800" i="1">
                                  <a:latin typeface="Cambria Math" panose="02040503050406030204" pitchFamily="18" charset="0"/>
                                  <a:ea typeface="Cambria Math" panose="02040503050406030204" pitchFamily="18" charset="0"/>
                                  <a:cs typeface="Arial" pitchFamily="34" charset="0"/>
                                </a:rPr>
                                <m:t>𝑉</m:t>
                              </m:r>
                            </m:sub>
                            <m:sup/>
                            <m:e>
                              <m:func>
                                <m:funcPr>
                                  <m:ctrlPr>
                                    <a:rPr lang="en-US" sz="2800" i="1">
                                      <a:latin typeface="Cambria Math" panose="02040503050406030204" pitchFamily="18" charset="0"/>
                                      <a:cs typeface="Arial" pitchFamily="34" charset="0"/>
                                    </a:rPr>
                                  </m:ctrlPr>
                                </m:funcPr>
                                <m:fName>
                                  <m:r>
                                    <m:rPr>
                                      <m:sty m:val="p"/>
                                    </m:rPr>
                                    <a:rPr lang="en-US" sz="2800">
                                      <a:latin typeface="Cambria Math" panose="02040503050406030204" pitchFamily="18" charset="0"/>
                                      <a:cs typeface="Arial" pitchFamily="34" charset="0"/>
                                    </a:rPr>
                                    <m:t>exp</m:t>
                                  </m:r>
                                </m:fName>
                                <m:e>
                                  <m:d>
                                    <m:dPr>
                                      <m:ctrlPr>
                                        <a:rPr lang="en-US" sz="2800" i="1">
                                          <a:latin typeface="Cambria Math" panose="02040503050406030204" pitchFamily="18" charset="0"/>
                                          <a:cs typeface="Arial" pitchFamily="34" charset="0"/>
                                        </a:rPr>
                                      </m:ctrlPr>
                                    </m:dPr>
                                    <m:e>
                                      <m:sSubSup>
                                        <m:sSubSupPr>
                                          <m:ctrlPr>
                                            <a:rPr lang="en-US" sz="2800" i="1">
                                              <a:latin typeface="Cambria Math" panose="02040503050406030204" pitchFamily="18" charset="0"/>
                                              <a:cs typeface="Arial" pitchFamily="34" charset="0"/>
                                            </a:rPr>
                                          </m:ctrlPr>
                                        </m:sSubSup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𝑢</m:t>
                                          </m:r>
                                        </m:sub>
                                        <m:sup>
                                          <m:r>
                                            <m:rPr>
                                              <m:sty m:val="p"/>
                                            </m:rPr>
                                            <a:rPr lang="en-US" sz="2800" i="0">
                                              <a:latin typeface="Cambria Math" panose="02040503050406030204" pitchFamily="18" charset="0"/>
                                              <a:cs typeface="Arial" pitchFamily="34" charset="0"/>
                                            </a:rPr>
                                            <m:t>T</m:t>
                                          </m:r>
                                        </m:sup>
                                      </m:sSubSup>
                                      <m:sSub>
                                        <m:sSubPr>
                                          <m:ctrlPr>
                                            <a:rPr lang="en-US" sz="2800" i="1">
                                              <a:latin typeface="Cambria Math" panose="02040503050406030204" pitchFamily="18" charset="0"/>
                                              <a:cs typeface="Arial" pitchFamily="34" charset="0"/>
                                            </a:rPr>
                                          </m:ctrlPr>
                                        </m:sSub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𝑛</m:t>
                                          </m:r>
                                        </m:sub>
                                      </m:sSub>
                                    </m:e>
                                  </m:d>
                                </m:e>
                              </m:func>
                            </m:e>
                          </m:nary>
                        </m:den>
                      </m:f>
                      <m:r>
                        <a:rPr lang="en-US" sz="2800" b="0" i="1" smtClean="0">
                          <a:latin typeface="Cambria Math" panose="02040503050406030204" pitchFamily="18" charset="0"/>
                          <a:cs typeface="Arial" pitchFamily="34" charset="0"/>
                        </a:rPr>
                        <m:t>)</m:t>
                      </m:r>
                    </m:oMath>
                  </m:oMathPara>
                </a14:m>
                <a:endParaRPr lang="en-US" sz="2800"/>
              </a:p>
            </p:txBody>
          </p:sp>
        </mc:Choice>
        <mc:Fallback xmlns="">
          <p:sp>
            <p:nvSpPr>
              <p:cNvPr id="8" name="Rectangle 7">
                <a:extLst>
                  <a:ext uri="{FF2B5EF4-FFF2-40B4-BE49-F238E27FC236}">
                    <a16:creationId xmlns:a16="http://schemas.microsoft.com/office/drawing/2014/main" id="{9604E6EE-FD8E-0641-AD2C-233DA53CC59E}"/>
                  </a:ext>
                </a:extLst>
              </p:cNvPr>
              <p:cNvSpPr>
                <a:spLocks noRot="1" noChangeAspect="1" noMove="1" noResize="1" noEditPoints="1" noAdjustHandles="1" noChangeArrowheads="1" noChangeShapeType="1" noTextEdit="1"/>
              </p:cNvSpPr>
              <p:nvPr/>
            </p:nvSpPr>
            <p:spPr>
              <a:xfrm>
                <a:off x="540662" y="1835571"/>
                <a:ext cx="3810980" cy="1126975"/>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98170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Negative Sampling</a:t>
            </a:r>
          </a:p>
        </p:txBody>
      </p:sp>
      <p:sp>
        <p:nvSpPr>
          <p:cNvPr id="3" name="Content Placeholder 2"/>
          <p:cNvSpPr>
            <a:spLocks noGrp="1"/>
          </p:cNvSpPr>
          <p:nvPr>
            <p:ph idx="1"/>
          </p:nvPr>
        </p:nvSpPr>
        <p:spPr/>
        <p:txBody>
          <a:bodyPr>
            <a:normAutofit/>
          </a:bodyPr>
          <a:lstStyle/>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p:txBody>
      </p:sp>
      <p:sp>
        <p:nvSpPr>
          <p:cNvPr id="7" name="Footer Placeholder 6"/>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37</a:t>
            </a:fld>
            <a:endParaRPr lang="en-US"/>
          </a:p>
        </p:txBody>
      </p:sp>
      <p:sp>
        <p:nvSpPr>
          <p:cNvPr id="21" name="TextBox 20"/>
          <p:cNvSpPr txBox="1"/>
          <p:nvPr/>
        </p:nvSpPr>
        <p:spPr>
          <a:xfrm>
            <a:off x="5593674" y="1116097"/>
            <a:ext cx="3487595" cy="933665"/>
          </a:xfrm>
          <a:prstGeom prst="rect">
            <a:avLst/>
          </a:prstGeom>
          <a:noFill/>
          <a:ln>
            <a:noFill/>
          </a:ln>
        </p:spPr>
        <p:txBody>
          <a:bodyPr wrap="square" lIns="91425" tIns="91425" rIns="91425" bIns="91425" rtlCol="0" anchor="t" anchorCtr="0">
            <a:noAutofit/>
          </a:bodyPr>
          <a:lstStyle/>
          <a:p>
            <a:pPr algn="ctr"/>
            <a:r>
              <a:rPr lang="en-US" sz="2400">
                <a:solidFill>
                  <a:schemeClr val="tx2"/>
                </a:solidFill>
                <a:latin typeface="Arial" panose="020B0604020202020204" pitchFamily="34" charset="0"/>
                <a:ea typeface="Helvetica Neue Light" charset="0"/>
                <a:cs typeface="Arial" panose="020B0604020202020204" pitchFamily="34" charset="0"/>
                <a:sym typeface="Open Sans"/>
              </a:rPr>
              <a:t>random distribution </a:t>
            </a:r>
            <a:br>
              <a:rPr lang="en-US" sz="2400">
                <a:solidFill>
                  <a:schemeClr val="tx2"/>
                </a:solidFill>
                <a:latin typeface="Arial" panose="020B0604020202020204" pitchFamily="34" charset="0"/>
                <a:ea typeface="Helvetica Neue Light" charset="0"/>
                <a:cs typeface="Arial" panose="020B0604020202020204" pitchFamily="34" charset="0"/>
                <a:sym typeface="Open Sans"/>
              </a:rPr>
            </a:br>
            <a:r>
              <a:rPr lang="en-US" sz="2400">
                <a:solidFill>
                  <a:schemeClr val="tx2"/>
                </a:solidFill>
                <a:latin typeface="Arial" panose="020B0604020202020204" pitchFamily="34" charset="0"/>
                <a:ea typeface="Helvetica Neue Light" charset="0"/>
                <a:cs typeface="Arial" panose="020B0604020202020204" pitchFamily="34" charset="0"/>
                <a:sym typeface="Open Sans"/>
              </a:rPr>
              <a:t>over nodes</a:t>
            </a:r>
          </a:p>
        </p:txBody>
      </p:sp>
      <p:cxnSp>
        <p:nvCxnSpPr>
          <p:cNvPr id="23" name="Straight Arrow Connector 22"/>
          <p:cNvCxnSpPr>
            <a:cxnSpLocks/>
            <a:stCxn id="21" idx="2"/>
          </p:cNvCxnSpPr>
          <p:nvPr/>
        </p:nvCxnSpPr>
        <p:spPr>
          <a:xfrm>
            <a:off x="7337472" y="2049762"/>
            <a:ext cx="261507" cy="613463"/>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Content Placeholder 2"/>
              <p:cNvSpPr txBox="1">
                <a:spLocks/>
              </p:cNvSpPr>
              <p:nvPr/>
            </p:nvSpPr>
            <p:spPr>
              <a:xfrm>
                <a:off x="104254" y="3373625"/>
                <a:ext cx="8977015" cy="2953341"/>
              </a:xfrm>
              <a:prstGeom prst="rect">
                <a:avLst/>
              </a:prstGeom>
            </p:spPr>
            <p:txBody>
              <a:bodyPr vert="horz" lIns="121920" tIns="60960" rIns="121920" bIns="60960" rtlCol="0">
                <a:normAutofit lnSpcReduction="10000"/>
              </a:bodyPr>
              <a:lstStyle>
                <a:lvl1pPr marL="342892" indent="-342892" algn="l" defTabSz="914378" rtl="0" eaLnBrk="1" latinLnBrk="0" hangingPunct="1">
                  <a:spcBef>
                    <a:spcPct val="20000"/>
                  </a:spcBef>
                  <a:buClr>
                    <a:srgbClr val="C00000"/>
                  </a:buClr>
                  <a:buFont typeface="Wingdings" pitchFamily="2" charset="2"/>
                  <a:buChar char="§"/>
                  <a:defRPr lang="en-US" sz="2800" b="0" i="0" kern="1200">
                    <a:solidFill>
                      <a:schemeClr val="tx1"/>
                    </a:solidFill>
                    <a:latin typeface="Helvetica Neue Light" charset="0"/>
                    <a:ea typeface="Helvetica Neue Light" charset="0"/>
                    <a:cs typeface="Helvetica Neue Light" charset="0"/>
                  </a:defRPr>
                </a:lvl1pPr>
                <a:lvl2pPr marL="742931" indent="-285743" algn="l" defTabSz="914378" rtl="0" eaLnBrk="1" latinLnBrk="0" hangingPunct="1">
                  <a:spcBef>
                    <a:spcPct val="20000"/>
                  </a:spcBef>
                  <a:buClr>
                    <a:srgbClr val="C00000"/>
                  </a:buClr>
                  <a:buFont typeface="Wingdings" charset="2"/>
                  <a:buChar char="§"/>
                  <a:defRPr lang="en-US" sz="2400" b="0" i="0" kern="1200">
                    <a:solidFill>
                      <a:schemeClr val="tx1"/>
                    </a:solidFill>
                    <a:latin typeface="Helvetica Neue Light" charset="0"/>
                    <a:ea typeface="Helvetica Neue Light" charset="0"/>
                    <a:cs typeface="Helvetica Neue Light" charset="0"/>
                  </a:defRPr>
                </a:lvl2pPr>
                <a:lvl3pPr marL="1142972" indent="-228594" algn="l" defTabSz="914378" rtl="0" eaLnBrk="1" latinLnBrk="0" hangingPunct="1">
                  <a:spcBef>
                    <a:spcPct val="20000"/>
                  </a:spcBef>
                  <a:buClr>
                    <a:srgbClr val="C00000"/>
                  </a:buClr>
                  <a:buFont typeface="Wingdings" charset="2"/>
                  <a:buChar char="§"/>
                  <a:defRPr lang="en-US" sz="2000" b="0" i="0" kern="1200">
                    <a:solidFill>
                      <a:schemeClr val="tx1"/>
                    </a:solidFill>
                    <a:latin typeface="Helvetica Neue Light" charset="0"/>
                    <a:ea typeface="Helvetica Neue Light" charset="0"/>
                    <a:cs typeface="Helvetica Neue Light" charset="0"/>
                  </a:defRPr>
                </a:lvl3pPr>
                <a:lvl4pPr marL="1600160" indent="-228594" algn="l" defTabSz="914378" rtl="0" eaLnBrk="1" latinLnBrk="0" hangingPunct="1">
                  <a:spcBef>
                    <a:spcPct val="20000"/>
                  </a:spcBef>
                  <a:buFont typeface="Arial" pitchFamily="34" charset="0"/>
                  <a:buChar char="–"/>
                  <a:defRPr lang="en-US" sz="1800" b="0" i="0" kern="1200">
                    <a:solidFill>
                      <a:schemeClr val="tx1"/>
                    </a:solidFill>
                    <a:latin typeface="Helvetica Neue Light" charset="0"/>
                    <a:ea typeface="Helvetica Neue Light" charset="0"/>
                    <a:cs typeface="Helvetica Neue Light" charset="0"/>
                  </a:defRPr>
                </a:lvl4pPr>
                <a:lvl5pPr marL="2057348" indent="-228594" algn="l" defTabSz="914378" rtl="0" eaLnBrk="1" latinLnBrk="0" hangingPunct="1">
                  <a:spcBef>
                    <a:spcPct val="20000"/>
                  </a:spcBef>
                  <a:buFont typeface="Arial" pitchFamily="34" charset="0"/>
                  <a:buChar char="»"/>
                  <a:defRPr lang="en-US" sz="800" b="0" i="0" kern="1200">
                    <a:solidFill>
                      <a:schemeClr val="tx1"/>
                    </a:solidFill>
                    <a:latin typeface="Helvetica Neue Light" charset="0"/>
                    <a:ea typeface="Helvetica Neue Light" charset="0"/>
                    <a:cs typeface="Helvetica Neue Light" charset="0"/>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1219170">
                  <a:spcBef>
                    <a:spcPts val="2368"/>
                  </a:spcBef>
                  <a:buClrTx/>
                </a:pPr>
                <a:r>
                  <a:rPr lang="en-US" sz="3200">
                    <a:solidFill>
                      <a:srgbClr val="0000FF"/>
                    </a:solidFill>
                    <a:latin typeface="Calibri" panose="020F0502020204030204" pitchFamily="34" charset="0"/>
                    <a:cs typeface="Calibri" panose="020F0502020204030204" pitchFamily="34" charset="0"/>
                  </a:rPr>
                  <a:t>Sample </a:t>
                </a:r>
                <a14:m>
                  <m:oMath xmlns:m="http://schemas.openxmlformats.org/officeDocument/2006/math">
                    <m:r>
                      <a:rPr lang="en-US" sz="3200" i="1" dirty="0" smtClean="0">
                        <a:solidFill>
                          <a:srgbClr val="0000FF"/>
                        </a:solidFill>
                        <a:latin typeface="Cambria Math" panose="02040503050406030204" pitchFamily="18" charset="0"/>
                        <a:cs typeface="Calibri" panose="020F0502020204030204" pitchFamily="34" charset="0"/>
                      </a:rPr>
                      <m:t>𝑘</m:t>
                    </m:r>
                  </m:oMath>
                </a14:m>
                <a:r>
                  <a:rPr lang="en-US" sz="3200">
                    <a:solidFill>
                      <a:srgbClr val="0000FF"/>
                    </a:solidFill>
                    <a:latin typeface="Calibri" panose="020F0502020204030204" pitchFamily="34" charset="0"/>
                    <a:cs typeface="Calibri" panose="020F0502020204030204" pitchFamily="34" charset="0"/>
                  </a:rPr>
                  <a:t> negative nodes </a:t>
                </a:r>
                <a14:m>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𝑛</m:t>
                        </m:r>
                      </m:e>
                      <m:sub>
                        <m:r>
                          <a:rPr lang="en-US" sz="3200" i="1">
                            <a:latin typeface="Cambria Math" panose="02040503050406030204" pitchFamily="18" charset="0"/>
                          </a:rPr>
                          <m:t>𝑖</m:t>
                        </m:r>
                      </m:sub>
                    </m:sSub>
                    <m:r>
                      <a:rPr lang="en-US" sz="3200" i="1">
                        <a:latin typeface="Cambria Math" panose="02040503050406030204" pitchFamily="18" charset="0"/>
                      </a:rPr>
                      <m:t> </m:t>
                    </m:r>
                  </m:oMath>
                </a14:m>
                <a:r>
                  <a:rPr lang="en-US" sz="3200">
                    <a:solidFill>
                      <a:srgbClr val="0000FF"/>
                    </a:solidFill>
                    <a:latin typeface="Calibri" panose="020F0502020204030204" pitchFamily="34" charset="0"/>
                    <a:cs typeface="Calibri" panose="020F0502020204030204" pitchFamily="34" charset="0"/>
                  </a:rPr>
                  <a:t>each with prob. proportional to its degree.</a:t>
                </a:r>
                <a:endParaRPr lang="en-US" sz="3200" i="1">
                  <a:solidFill>
                    <a:srgbClr val="0000FF"/>
                  </a:solidFill>
                  <a:latin typeface="Calibri" panose="020F0502020204030204" pitchFamily="34" charset="0"/>
                  <a:cs typeface="Calibri" panose="020F0502020204030204" pitchFamily="34" charset="0"/>
                </a:endParaRPr>
              </a:p>
              <a:p>
                <a:pPr defTabSz="1219170">
                  <a:spcBef>
                    <a:spcPts val="933"/>
                  </a:spcBef>
                  <a:buClrTx/>
                </a:pPr>
                <a:r>
                  <a:rPr lang="en-US" sz="3200">
                    <a:solidFill>
                      <a:schemeClr val="tx1"/>
                    </a:solidFill>
                    <a:latin typeface="Calibri" panose="020F0502020204030204" pitchFamily="34" charset="0"/>
                    <a:cs typeface="Calibri" panose="020F0502020204030204" pitchFamily="34" charset="0"/>
                  </a:rPr>
                  <a:t>Two considerations for </a:t>
                </a:r>
                <a14:m>
                  <m:oMath xmlns:m="http://schemas.openxmlformats.org/officeDocument/2006/math">
                    <m:r>
                      <a:rPr lang="en-US" sz="3200" i="1" dirty="0" smtClean="0">
                        <a:solidFill>
                          <a:schemeClr val="tx1"/>
                        </a:solidFill>
                        <a:latin typeface="Cambria Math" panose="02040503050406030204" pitchFamily="18" charset="0"/>
                        <a:ea typeface="Cambria Math" charset="0"/>
                        <a:cs typeface="Calibri" panose="020F0502020204030204" pitchFamily="34" charset="0"/>
                      </a:rPr>
                      <m:t>𝑘</m:t>
                    </m:r>
                  </m:oMath>
                </a14:m>
                <a:r>
                  <a:rPr lang="en-US" sz="3200">
                    <a:solidFill>
                      <a:schemeClr val="tx1"/>
                    </a:solidFill>
                    <a:latin typeface="Calibri" panose="020F0502020204030204" pitchFamily="34" charset="0"/>
                    <a:cs typeface="Calibri" panose="020F0502020204030204" pitchFamily="34" charset="0"/>
                  </a:rPr>
                  <a:t> (# negative samples):</a:t>
                </a:r>
              </a:p>
              <a:p>
                <a:pPr marL="1066757" lvl="1" indent="-457189" defTabSz="1219170">
                  <a:spcBef>
                    <a:spcPts val="933"/>
                  </a:spcBef>
                  <a:buClrTx/>
                  <a:buFont typeface="+mj-lt"/>
                  <a:buAutoNum type="arabicPeriod"/>
                </a:pPr>
                <a:r>
                  <a:rPr lang="en-US">
                    <a:solidFill>
                      <a:schemeClr val="tx1"/>
                    </a:solidFill>
                    <a:latin typeface="Calibri" panose="020F0502020204030204" pitchFamily="34" charset="0"/>
                    <a:cs typeface="Calibri" panose="020F0502020204030204" pitchFamily="34" charset="0"/>
                  </a:rPr>
                  <a:t>Higher </a:t>
                </a:r>
                <a14:m>
                  <m:oMath xmlns:m="http://schemas.openxmlformats.org/officeDocument/2006/math">
                    <m:r>
                      <a:rPr lang="en-US" i="1" dirty="0" smtClean="0">
                        <a:solidFill>
                          <a:schemeClr val="tx1"/>
                        </a:solidFill>
                        <a:latin typeface="Cambria Math" panose="02040503050406030204" pitchFamily="18" charset="0"/>
                        <a:cs typeface="Calibri" panose="020F0502020204030204" pitchFamily="34" charset="0"/>
                      </a:rPr>
                      <m:t>𝑘</m:t>
                    </m:r>
                  </m:oMath>
                </a14:m>
                <a:r>
                  <a:rPr lang="en-US">
                    <a:solidFill>
                      <a:schemeClr val="tx1"/>
                    </a:solidFill>
                    <a:latin typeface="Calibri" panose="020F0502020204030204" pitchFamily="34" charset="0"/>
                    <a:cs typeface="Calibri" panose="020F0502020204030204" pitchFamily="34" charset="0"/>
                  </a:rPr>
                  <a:t> gives more robust estimates</a:t>
                </a:r>
              </a:p>
              <a:p>
                <a:pPr marL="1066757" lvl="1" indent="-457189" defTabSz="1219170">
                  <a:spcBef>
                    <a:spcPts val="933"/>
                  </a:spcBef>
                  <a:buClrTx/>
                  <a:buFont typeface="+mj-lt"/>
                  <a:buAutoNum type="arabicPeriod"/>
                </a:pPr>
                <a:r>
                  <a:rPr lang="en-US">
                    <a:solidFill>
                      <a:schemeClr val="tx1"/>
                    </a:solidFill>
                    <a:latin typeface="Calibri" panose="020F0502020204030204" pitchFamily="34" charset="0"/>
                    <a:cs typeface="Calibri" panose="020F0502020204030204" pitchFamily="34" charset="0"/>
                  </a:rPr>
                  <a:t>Higher </a:t>
                </a:r>
                <a14:m>
                  <m:oMath xmlns:m="http://schemas.openxmlformats.org/officeDocument/2006/math">
                    <m:r>
                      <a:rPr lang="en-US" i="1" dirty="0" smtClean="0">
                        <a:solidFill>
                          <a:schemeClr val="tx1"/>
                        </a:solidFill>
                        <a:latin typeface="Cambria Math" panose="02040503050406030204" pitchFamily="18" charset="0"/>
                        <a:cs typeface="Calibri" panose="020F0502020204030204" pitchFamily="34" charset="0"/>
                      </a:rPr>
                      <m:t>𝑘</m:t>
                    </m:r>
                  </m:oMath>
                </a14:m>
                <a:r>
                  <a:rPr lang="en-US">
                    <a:solidFill>
                      <a:schemeClr val="tx1"/>
                    </a:solidFill>
                    <a:latin typeface="Calibri" panose="020F0502020204030204" pitchFamily="34" charset="0"/>
                    <a:cs typeface="Calibri" panose="020F0502020204030204" pitchFamily="34" charset="0"/>
                  </a:rPr>
                  <a:t> corresponds to higher bias on negative events</a:t>
                </a:r>
              </a:p>
              <a:p>
                <a:pPr marL="609568" lvl="1" indent="0" defTabSz="1219170">
                  <a:spcBef>
                    <a:spcPts val="933"/>
                  </a:spcBef>
                  <a:buClrTx/>
                  <a:buNone/>
                </a:pPr>
                <a:r>
                  <a:rPr lang="en-US">
                    <a:latin typeface="Calibri" panose="020F0502020204030204" pitchFamily="34" charset="0"/>
                    <a:cs typeface="Calibri" panose="020F0502020204030204" pitchFamily="34" charset="0"/>
                  </a:rPr>
                  <a:t>In practice </a:t>
                </a:r>
                <a14:m>
                  <m:oMath xmlns:m="http://schemas.openxmlformats.org/officeDocument/2006/math">
                    <m:r>
                      <a:rPr lang="en-US" i="1" dirty="0" smtClean="0">
                        <a:latin typeface="Cambria Math" panose="02040503050406030204" pitchFamily="18" charset="0"/>
                        <a:cs typeface="Calibri" panose="020F0502020204030204" pitchFamily="34" charset="0"/>
                      </a:rPr>
                      <m:t>𝑘</m:t>
                    </m:r>
                    <m:r>
                      <a:rPr lang="en-US" i="1" dirty="0" smtClean="0">
                        <a:latin typeface="Cambria Math" panose="02040503050406030204" pitchFamily="18" charset="0"/>
                        <a:cs typeface="Calibri" panose="020F0502020204030204" pitchFamily="34" charset="0"/>
                      </a:rPr>
                      <m:t>=</m:t>
                    </m:r>
                  </m:oMath>
                </a14:m>
                <a:r>
                  <a:rPr lang="en-US">
                    <a:latin typeface="Calibri" panose="020F0502020204030204" pitchFamily="34" charset="0"/>
                    <a:cs typeface="Calibri" panose="020F0502020204030204" pitchFamily="34" charset="0"/>
                  </a:rPr>
                  <a:t>5-20.</a:t>
                </a:r>
              </a:p>
            </p:txBody>
          </p:sp>
        </mc:Choice>
        <mc:Fallback xmlns="">
          <p:sp>
            <p:nvSpPr>
              <p:cNvPr id="12" name="Content Placeholder 2"/>
              <p:cNvSpPr txBox="1">
                <a:spLocks noRot="1" noChangeAspect="1" noMove="1" noResize="1" noEditPoints="1" noAdjustHandles="1" noChangeArrowheads="1" noChangeShapeType="1" noTextEdit="1"/>
              </p:cNvSpPr>
              <p:nvPr/>
            </p:nvSpPr>
            <p:spPr>
              <a:xfrm>
                <a:off x="104254" y="3373625"/>
                <a:ext cx="8977015" cy="2953341"/>
              </a:xfrm>
              <a:prstGeom prst="rect">
                <a:avLst/>
              </a:prstGeom>
              <a:blipFill>
                <a:blip r:embed="rId2"/>
                <a:stretch>
                  <a:fillRect l="-1154" t="-3505" b="-1856"/>
                </a:stretch>
              </a:blipFill>
            </p:spPr>
            <p:txBody>
              <a:bodyPr/>
              <a:lstStyle/>
              <a:p>
                <a:r>
                  <a:rPr lang="en-US">
                    <a:noFill/>
                  </a:rPr>
                  <a:t> </a:t>
                </a:r>
              </a:p>
            </p:txBody>
          </p:sp>
        </mc:Fallback>
      </mc:AlternateContent>
      <p:sp>
        <p:nvSpPr>
          <p:cNvPr id="5" name="Date Placeholder 4">
            <a:extLst>
              <a:ext uri="{FF2B5EF4-FFF2-40B4-BE49-F238E27FC236}">
                <a16:creationId xmlns:a16="http://schemas.microsoft.com/office/drawing/2014/main" id="{6393088E-131C-1D4A-9DAF-7366C48B25F3}"/>
              </a:ext>
            </a:extLst>
          </p:cNvPr>
          <p:cNvSpPr>
            <a:spLocks noGrp="1"/>
          </p:cNvSpPr>
          <p:nvPr>
            <p:ph type="dt" sz="half" idx="10"/>
          </p:nvPr>
        </p:nvSpPr>
        <p:spPr/>
        <p:txBody>
          <a:bodyPr/>
          <a:lstStyle/>
          <a:p>
            <a:fld id="{E897018F-3D79-DD4C-B0BC-2CB843FDEF82}" type="datetime1">
              <a:rPr lang="en-US" smtClean="0"/>
              <a:t>9/26/24</a:t>
            </a:fld>
            <a:endParaRPr lang="en-US"/>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BD67A8D6-8E28-B84B-9396-9624EE33F3C5}"/>
                  </a:ext>
                </a:extLst>
              </p:cNvPr>
              <p:cNvSpPr/>
              <p:nvPr/>
            </p:nvSpPr>
            <p:spPr>
              <a:xfrm>
                <a:off x="407811" y="2438449"/>
                <a:ext cx="7872412" cy="9828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func>
                        <m:funcPr>
                          <m:ctrlPr>
                            <a:rPr lang="en-US" sz="2800" i="1">
                              <a:latin typeface="Cambria Math" panose="02040503050406030204" pitchFamily="18" charset="0"/>
                              <a:ea typeface="Cambria Math" panose="02040503050406030204" pitchFamily="18" charset="0"/>
                            </a:rPr>
                          </m:ctrlPr>
                        </m:funcPr>
                        <m:fName>
                          <m:r>
                            <m:rPr>
                              <m:sty m:val="p"/>
                            </m:rPr>
                            <a:rPr lang="en-US" sz="2800">
                              <a:latin typeface="Cambria Math" panose="02040503050406030204" pitchFamily="18" charset="0"/>
                              <a:ea typeface="Cambria Math" panose="02040503050406030204" pitchFamily="18" charset="0"/>
                            </a:rPr>
                            <m:t>log</m:t>
                          </m:r>
                        </m:fName>
                        <m:e>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𝜎</m:t>
                              </m:r>
                              <m:d>
                                <m:dPr>
                                  <m:ctrlPr>
                                    <a:rPr lang="en-US" sz="2800" i="1">
                                      <a:latin typeface="Cambria Math" panose="02040503050406030204" pitchFamily="18" charset="0"/>
                                      <a:ea typeface="Cambria Math" panose="02040503050406030204" pitchFamily="18" charset="0"/>
                                    </a:rPr>
                                  </m:ctrlPr>
                                </m:dPr>
                                <m:e>
                                  <m:sSubSup>
                                    <m:sSubSupPr>
                                      <m:ctrlPr>
                                        <a:rPr lang="en-US" sz="2800" i="1">
                                          <a:latin typeface="Cambria Math" panose="02040503050406030204" pitchFamily="18" charset="0"/>
                                          <a:ea typeface="Cambria Math" panose="02040503050406030204" pitchFamily="18" charset="0"/>
                                        </a:rPr>
                                      </m:ctrlPr>
                                    </m:sSubSupPr>
                                    <m:e>
                                      <m:r>
                                        <a:rPr lang="en-US" sz="2800" b="1">
                                          <a:latin typeface="Cambria Math" panose="02040503050406030204" pitchFamily="18" charset="0"/>
                                          <a:ea typeface="Cambria Math" panose="02040503050406030204" pitchFamily="18" charset="0"/>
                                        </a:rPr>
                                        <m:t>𝐳</m:t>
                                      </m:r>
                                    </m:e>
                                    <m:sub>
                                      <m:r>
                                        <a:rPr lang="en-US" sz="2800" i="1">
                                          <a:latin typeface="Cambria Math" panose="02040503050406030204" pitchFamily="18" charset="0"/>
                                          <a:ea typeface="Cambria Math" panose="02040503050406030204" pitchFamily="18" charset="0"/>
                                        </a:rPr>
                                        <m:t>𝑢</m:t>
                                      </m:r>
                                    </m:sub>
                                    <m:sup>
                                      <m:r>
                                        <m:rPr>
                                          <m:sty m:val="p"/>
                                        </m:rPr>
                                        <a:rPr lang="en-US" sz="2800">
                                          <a:latin typeface="Cambria Math" panose="02040503050406030204" pitchFamily="18" charset="0"/>
                                          <a:ea typeface="Cambria Math" panose="02040503050406030204" pitchFamily="18" charset="0"/>
                                        </a:rPr>
                                        <m:t>T</m:t>
                                      </m:r>
                                    </m:sup>
                                  </m:sSubSup>
                                  <m:sSub>
                                    <m:sSubPr>
                                      <m:ctrlPr>
                                        <a:rPr lang="en-US" sz="2800" i="1">
                                          <a:latin typeface="Cambria Math" panose="02040503050406030204" pitchFamily="18" charset="0"/>
                                          <a:ea typeface="Cambria Math" panose="02040503050406030204" pitchFamily="18" charset="0"/>
                                        </a:rPr>
                                      </m:ctrlPr>
                                    </m:sSubPr>
                                    <m:e>
                                      <m:r>
                                        <a:rPr lang="en-US" sz="2800" b="1">
                                          <a:latin typeface="Cambria Math" panose="02040503050406030204" pitchFamily="18" charset="0"/>
                                          <a:ea typeface="Cambria Math" panose="02040503050406030204" pitchFamily="18" charset="0"/>
                                        </a:rPr>
                                        <m:t>𝐳</m:t>
                                      </m:r>
                                    </m:e>
                                    <m:sub>
                                      <m:r>
                                        <a:rPr lang="en-US" sz="2800" i="1">
                                          <a:latin typeface="Cambria Math" panose="02040503050406030204" pitchFamily="18" charset="0"/>
                                          <a:ea typeface="Cambria Math" panose="02040503050406030204" pitchFamily="18" charset="0"/>
                                        </a:rPr>
                                        <m:t>𝑣</m:t>
                                      </m:r>
                                    </m:sub>
                                  </m:sSub>
                                </m:e>
                              </m:d>
                            </m:e>
                          </m:d>
                        </m:e>
                      </m:func>
                      <m:r>
                        <a:rPr lang="en-US" sz="2800" b="0" i="1" smtClean="0">
                          <a:latin typeface="Cambria Math" panose="02040503050406030204" pitchFamily="18" charset="0"/>
                          <a:ea typeface="Cambria Math" panose="02040503050406030204" pitchFamily="18" charset="0"/>
                        </a:rPr>
                        <m:t>+</m:t>
                      </m:r>
                      <m:nary>
                        <m:naryPr>
                          <m:chr m:val="∑"/>
                          <m:limLoc m:val="subSup"/>
                          <m:ctrlPr>
                            <a:rPr lang="en-US" sz="2800" i="1">
                              <a:latin typeface="Cambria Math" panose="02040503050406030204" pitchFamily="18" charset="0"/>
                              <a:ea typeface="Cambria Math" panose="02040503050406030204" pitchFamily="18" charset="0"/>
                            </a:rPr>
                          </m:ctrlPr>
                        </m:naryPr>
                        <m:sub>
                          <m:r>
                            <m:rPr>
                              <m:brk m:alnAt="25"/>
                            </m:rPr>
                            <a:rPr lang="en-US" sz="2800" i="1">
                              <a:latin typeface="Cambria Math" panose="02040503050406030204" pitchFamily="18" charset="0"/>
                              <a:ea typeface="Cambria Math" panose="02040503050406030204" pitchFamily="18" charset="0"/>
                            </a:rPr>
                            <m:t>𝑖</m:t>
                          </m:r>
                          <m:r>
                            <a:rPr lang="en-US" sz="2800" i="1">
                              <a:latin typeface="Cambria Math" panose="02040503050406030204" pitchFamily="18" charset="0"/>
                              <a:ea typeface="Cambria Math" panose="02040503050406030204" pitchFamily="18" charset="0"/>
                            </a:rPr>
                            <m:t>=1</m:t>
                          </m:r>
                        </m:sub>
                        <m:sup>
                          <m:r>
                            <a:rPr lang="en-US" sz="2800" i="1">
                              <a:latin typeface="Cambria Math" panose="02040503050406030204" pitchFamily="18" charset="0"/>
                              <a:ea typeface="Cambria Math" panose="02040503050406030204" pitchFamily="18" charset="0"/>
                            </a:rPr>
                            <m:t>𝑘</m:t>
                          </m:r>
                        </m:sup>
                        <m:e>
                          <m:func>
                            <m:funcPr>
                              <m:ctrlPr>
                                <a:rPr lang="en-US" sz="2800" i="1">
                                  <a:latin typeface="Cambria Math" panose="02040503050406030204" pitchFamily="18" charset="0"/>
                                  <a:ea typeface="Cambria Math" panose="02040503050406030204" pitchFamily="18" charset="0"/>
                                </a:rPr>
                              </m:ctrlPr>
                            </m:funcPr>
                            <m:fName>
                              <m:r>
                                <m:rPr>
                                  <m:sty m:val="p"/>
                                </m:rPr>
                                <a:rPr lang="en-US" sz="2800">
                                  <a:latin typeface="Cambria Math" panose="02040503050406030204" pitchFamily="18" charset="0"/>
                                  <a:ea typeface="Cambria Math" panose="02040503050406030204" pitchFamily="18" charset="0"/>
                                </a:rPr>
                                <m:t>log</m:t>
                              </m:r>
                            </m:fName>
                            <m:e>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𝜎</m:t>
                                  </m:r>
                                  <m:d>
                                    <m:dPr>
                                      <m:ctrlPr>
                                        <a:rPr lang="en-US" sz="2800" i="1">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ea typeface="Cambria Math" panose="02040503050406030204" pitchFamily="18" charset="0"/>
                                            </a:rPr>
                                          </m:ctrlPr>
                                        </m:sSubSupPr>
                                        <m:e>
                                          <m:r>
                                            <a:rPr lang="en-US" sz="2800" b="1">
                                              <a:latin typeface="Cambria Math" panose="02040503050406030204" pitchFamily="18" charset="0"/>
                                              <a:ea typeface="Cambria Math" panose="02040503050406030204" pitchFamily="18" charset="0"/>
                                            </a:rPr>
                                            <m:t>𝐳</m:t>
                                          </m:r>
                                        </m:e>
                                        <m:sub>
                                          <m:r>
                                            <a:rPr lang="en-US" sz="2800" i="1">
                                              <a:latin typeface="Cambria Math" panose="02040503050406030204" pitchFamily="18" charset="0"/>
                                              <a:ea typeface="Cambria Math" panose="02040503050406030204" pitchFamily="18" charset="0"/>
                                            </a:rPr>
                                            <m:t>𝑢</m:t>
                                          </m:r>
                                        </m:sub>
                                        <m:sup>
                                          <m:r>
                                            <m:rPr>
                                              <m:sty m:val="p"/>
                                            </m:rPr>
                                            <a:rPr lang="en-US" sz="2800">
                                              <a:latin typeface="Cambria Math" panose="02040503050406030204" pitchFamily="18" charset="0"/>
                                              <a:ea typeface="Cambria Math" panose="02040503050406030204" pitchFamily="18" charset="0"/>
                                            </a:rPr>
                                            <m:t>T</m:t>
                                          </m:r>
                                        </m:sup>
                                      </m:sSubSup>
                                      <m:sSub>
                                        <m:sSubPr>
                                          <m:ctrlPr>
                                            <a:rPr lang="en-US" sz="2800" i="1">
                                              <a:latin typeface="Cambria Math" panose="02040503050406030204" pitchFamily="18" charset="0"/>
                                              <a:ea typeface="Cambria Math" panose="02040503050406030204" pitchFamily="18" charset="0"/>
                                            </a:rPr>
                                          </m:ctrlPr>
                                        </m:sSubPr>
                                        <m:e>
                                          <m:r>
                                            <a:rPr lang="en-US" sz="2800" b="1">
                                              <a:latin typeface="Cambria Math" panose="02040503050406030204" pitchFamily="18" charset="0"/>
                                              <a:ea typeface="Cambria Math" panose="02040503050406030204" pitchFamily="18" charset="0"/>
                                            </a:rPr>
                                            <m:t>𝐳</m:t>
                                          </m:r>
                                        </m:e>
                                        <m:sub>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𝑛</m:t>
                                              </m:r>
                                            </m:e>
                                            <m:sub>
                                              <m:r>
                                                <a:rPr lang="en-US" sz="2800" i="1">
                                                  <a:latin typeface="Cambria Math" panose="02040503050406030204" pitchFamily="18" charset="0"/>
                                                  <a:ea typeface="Cambria Math" panose="02040503050406030204" pitchFamily="18" charset="0"/>
                                                </a:rPr>
                                                <m:t>𝑖</m:t>
                                              </m:r>
                                            </m:sub>
                                          </m:sSub>
                                        </m:sub>
                                      </m:sSub>
                                    </m:e>
                                  </m:d>
                                </m:e>
                              </m:d>
                            </m:e>
                          </m:func>
                        </m:e>
                      </m:nary>
                      <m:r>
                        <m:rPr>
                          <m:nor/>
                        </m:rPr>
                        <a:rPr lang="en-US" sz="2800" dirty="0"/>
                        <m:t>, </m:t>
                      </m:r>
                      <m:sSub>
                        <m:sSubPr>
                          <m:ctrlPr>
                            <a:rPr lang="en-US" sz="2800" i="1">
                              <a:latin typeface="Cambria Math" panose="02040503050406030204" pitchFamily="18" charset="0"/>
                            </a:rPr>
                          </m:ctrlPr>
                        </m:sSubPr>
                        <m:e>
                          <m:r>
                            <a:rPr lang="en-US" sz="2800" i="1">
                              <a:latin typeface="Cambria Math" panose="02040503050406030204" pitchFamily="18" charset="0"/>
                            </a:rPr>
                            <m:t>𝑛</m:t>
                          </m:r>
                        </m:e>
                        <m:sub>
                          <m:r>
                            <a:rPr lang="en-US" sz="2800" i="1">
                              <a:latin typeface="Cambria Math" panose="02040503050406030204" pitchFamily="18" charset="0"/>
                            </a:rPr>
                            <m:t>𝑖</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𝑃</m:t>
                          </m:r>
                        </m:e>
                        <m:sub>
                          <m:r>
                            <a:rPr lang="en-US" sz="2800" i="1">
                              <a:latin typeface="Cambria Math" panose="02040503050406030204" pitchFamily="18" charset="0"/>
                              <a:ea typeface="Cambria Math" panose="02040503050406030204" pitchFamily="18" charset="0"/>
                            </a:rPr>
                            <m:t>𝑉</m:t>
                          </m:r>
                        </m:sub>
                      </m:sSub>
                    </m:oMath>
                  </m:oMathPara>
                </a14:m>
                <a:endParaRPr lang="en-US" sz="2800"/>
              </a:p>
            </p:txBody>
          </p:sp>
        </mc:Choice>
        <mc:Fallback xmlns="">
          <p:sp>
            <p:nvSpPr>
              <p:cNvPr id="11" name="Rectangle 10">
                <a:extLst>
                  <a:ext uri="{FF2B5EF4-FFF2-40B4-BE49-F238E27FC236}">
                    <a16:creationId xmlns:a16="http://schemas.microsoft.com/office/drawing/2014/main" id="{BD67A8D6-8E28-B84B-9396-9624EE33F3C5}"/>
                  </a:ext>
                </a:extLst>
              </p:cNvPr>
              <p:cNvSpPr>
                <a:spLocks noRot="1" noChangeAspect="1" noMove="1" noResize="1" noEditPoints="1" noAdjustHandles="1" noChangeArrowheads="1" noChangeShapeType="1" noTextEdit="1"/>
              </p:cNvSpPr>
              <p:nvPr/>
            </p:nvSpPr>
            <p:spPr>
              <a:xfrm>
                <a:off x="407811" y="2438449"/>
                <a:ext cx="7872412" cy="98289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88524FF8-3026-9842-BE8D-83B6B753734D}"/>
                  </a:ext>
                </a:extLst>
              </p:cNvPr>
              <p:cNvSpPr/>
              <p:nvPr/>
            </p:nvSpPr>
            <p:spPr>
              <a:xfrm>
                <a:off x="756022" y="1211413"/>
                <a:ext cx="3529684" cy="11269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800" smtClean="0">
                          <a:latin typeface="Cambria Math" panose="02040503050406030204" pitchFamily="18" charset="0"/>
                          <a:ea typeface="Cambria Math" panose="02040503050406030204" pitchFamily="18" charset="0"/>
                          <a:cs typeface="Arial" pitchFamily="34" charset="0"/>
                        </a:rPr>
                        <m:t>log</m:t>
                      </m:r>
                      <m:r>
                        <a:rPr lang="en-US" sz="2800" i="1">
                          <a:latin typeface="Cambria Math" panose="02040503050406030204" pitchFamily="18" charset="0"/>
                          <a:ea typeface="Cambria Math" panose="02040503050406030204" pitchFamily="18" charset="0"/>
                          <a:cs typeface="Arial" pitchFamily="34" charset="0"/>
                        </a:rPr>
                        <m:t>⁡( </m:t>
                      </m:r>
                      <m:f>
                        <m:fPr>
                          <m:ctrlPr>
                            <a:rPr lang="en-US" sz="2800" i="1">
                              <a:latin typeface="Cambria Math" panose="02040503050406030204" pitchFamily="18" charset="0"/>
                              <a:cs typeface="Arial" pitchFamily="34" charset="0"/>
                            </a:rPr>
                          </m:ctrlPr>
                        </m:fPr>
                        <m:num>
                          <m:func>
                            <m:funcPr>
                              <m:ctrlPr>
                                <a:rPr lang="en-US" sz="2800" i="1">
                                  <a:latin typeface="Cambria Math" panose="02040503050406030204" pitchFamily="18" charset="0"/>
                                  <a:cs typeface="Arial" pitchFamily="34" charset="0"/>
                                </a:rPr>
                              </m:ctrlPr>
                            </m:funcPr>
                            <m:fName>
                              <m:r>
                                <m:rPr>
                                  <m:sty m:val="p"/>
                                </m:rPr>
                                <a:rPr lang="en-US" sz="2800">
                                  <a:latin typeface="Cambria Math" panose="02040503050406030204" pitchFamily="18" charset="0"/>
                                  <a:cs typeface="Arial" pitchFamily="34" charset="0"/>
                                </a:rPr>
                                <m:t>exp</m:t>
                              </m:r>
                            </m:fName>
                            <m:e>
                              <m:d>
                                <m:dPr>
                                  <m:ctrlPr>
                                    <a:rPr lang="en-US" sz="2800" i="1">
                                      <a:latin typeface="Cambria Math" panose="02040503050406030204" pitchFamily="18" charset="0"/>
                                      <a:cs typeface="Arial" pitchFamily="34" charset="0"/>
                                    </a:rPr>
                                  </m:ctrlPr>
                                </m:dPr>
                                <m:e>
                                  <m:sSubSup>
                                    <m:sSubSupPr>
                                      <m:ctrlPr>
                                        <a:rPr lang="en-US" sz="2800" i="1">
                                          <a:latin typeface="Cambria Math" panose="02040503050406030204" pitchFamily="18" charset="0"/>
                                          <a:cs typeface="Arial" pitchFamily="34" charset="0"/>
                                        </a:rPr>
                                      </m:ctrlPr>
                                    </m:sSubSup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𝑢</m:t>
                                      </m:r>
                                    </m:sub>
                                    <m:sup>
                                      <m:r>
                                        <m:rPr>
                                          <m:sty m:val="p"/>
                                        </m:rPr>
                                        <a:rPr lang="en-US" sz="2800" i="0">
                                          <a:latin typeface="Cambria Math" panose="02040503050406030204" pitchFamily="18" charset="0"/>
                                          <a:cs typeface="Arial" pitchFamily="34" charset="0"/>
                                        </a:rPr>
                                        <m:t>T</m:t>
                                      </m:r>
                                    </m:sup>
                                  </m:sSubSup>
                                  <m:sSub>
                                    <m:sSubPr>
                                      <m:ctrlPr>
                                        <a:rPr lang="en-US" sz="2800" i="1">
                                          <a:latin typeface="Cambria Math" panose="02040503050406030204" pitchFamily="18" charset="0"/>
                                          <a:cs typeface="Arial" pitchFamily="34" charset="0"/>
                                        </a:rPr>
                                      </m:ctrlPr>
                                    </m:sSub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𝑣</m:t>
                                      </m:r>
                                    </m:sub>
                                  </m:sSub>
                                </m:e>
                              </m:d>
                            </m:e>
                          </m:func>
                        </m:num>
                        <m:den>
                          <m:nary>
                            <m:naryPr>
                              <m:chr m:val="∑"/>
                              <m:supHide m:val="on"/>
                              <m:ctrlPr>
                                <a:rPr lang="en-US" sz="2800" i="1">
                                  <a:latin typeface="Cambria Math" panose="02040503050406030204" pitchFamily="18" charset="0"/>
                                  <a:cs typeface="Arial" pitchFamily="34" charset="0"/>
                                </a:rPr>
                              </m:ctrlPr>
                            </m:naryPr>
                            <m:sub>
                              <m:r>
                                <m:rPr>
                                  <m:brk m:alnAt="7"/>
                                </m:rPr>
                                <a:rPr lang="en-US" sz="2800" i="1">
                                  <a:latin typeface="Cambria Math" panose="02040503050406030204" pitchFamily="18" charset="0"/>
                                  <a:cs typeface="Arial" pitchFamily="34" charset="0"/>
                                </a:rPr>
                                <m:t>𝑛</m:t>
                              </m:r>
                              <m:r>
                                <a:rPr lang="en-US" sz="2800" i="1">
                                  <a:latin typeface="Cambria Math" panose="02040503050406030204" pitchFamily="18" charset="0"/>
                                  <a:ea typeface="Cambria Math" panose="02040503050406030204" pitchFamily="18" charset="0"/>
                                  <a:cs typeface="Arial" pitchFamily="34" charset="0"/>
                                </a:rPr>
                                <m:t>∈</m:t>
                              </m:r>
                              <m:r>
                                <a:rPr lang="en-US" sz="2800" i="1">
                                  <a:latin typeface="Cambria Math" panose="02040503050406030204" pitchFamily="18" charset="0"/>
                                  <a:ea typeface="Cambria Math" panose="02040503050406030204" pitchFamily="18" charset="0"/>
                                  <a:cs typeface="Arial" pitchFamily="34" charset="0"/>
                                </a:rPr>
                                <m:t>𝑉</m:t>
                              </m:r>
                            </m:sub>
                            <m:sup/>
                            <m:e>
                              <m:func>
                                <m:funcPr>
                                  <m:ctrlPr>
                                    <a:rPr lang="en-US" sz="2800" i="1">
                                      <a:latin typeface="Cambria Math" panose="02040503050406030204" pitchFamily="18" charset="0"/>
                                      <a:cs typeface="Arial" pitchFamily="34" charset="0"/>
                                    </a:rPr>
                                  </m:ctrlPr>
                                </m:funcPr>
                                <m:fName>
                                  <m:r>
                                    <m:rPr>
                                      <m:sty m:val="p"/>
                                    </m:rPr>
                                    <a:rPr lang="en-US" sz="2800">
                                      <a:latin typeface="Cambria Math" panose="02040503050406030204" pitchFamily="18" charset="0"/>
                                      <a:cs typeface="Arial" pitchFamily="34" charset="0"/>
                                    </a:rPr>
                                    <m:t>exp</m:t>
                                  </m:r>
                                </m:fName>
                                <m:e>
                                  <m:d>
                                    <m:dPr>
                                      <m:ctrlPr>
                                        <a:rPr lang="en-US" sz="2800" i="1">
                                          <a:latin typeface="Cambria Math" panose="02040503050406030204" pitchFamily="18" charset="0"/>
                                          <a:cs typeface="Arial" pitchFamily="34" charset="0"/>
                                        </a:rPr>
                                      </m:ctrlPr>
                                    </m:dPr>
                                    <m:e>
                                      <m:sSubSup>
                                        <m:sSubSupPr>
                                          <m:ctrlPr>
                                            <a:rPr lang="en-US" sz="2800" i="1">
                                              <a:latin typeface="Cambria Math" panose="02040503050406030204" pitchFamily="18" charset="0"/>
                                              <a:cs typeface="Arial" pitchFamily="34" charset="0"/>
                                            </a:rPr>
                                          </m:ctrlPr>
                                        </m:sSubSup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𝑢</m:t>
                                          </m:r>
                                        </m:sub>
                                        <m:sup>
                                          <m:r>
                                            <m:rPr>
                                              <m:sty m:val="p"/>
                                            </m:rPr>
                                            <a:rPr lang="en-US" sz="2800" i="0">
                                              <a:latin typeface="Cambria Math" panose="02040503050406030204" pitchFamily="18" charset="0"/>
                                              <a:cs typeface="Arial" pitchFamily="34" charset="0"/>
                                            </a:rPr>
                                            <m:t>T</m:t>
                                          </m:r>
                                        </m:sup>
                                      </m:sSubSup>
                                      <m:sSub>
                                        <m:sSubPr>
                                          <m:ctrlPr>
                                            <a:rPr lang="en-US" sz="2800" i="1">
                                              <a:latin typeface="Cambria Math" panose="02040503050406030204" pitchFamily="18" charset="0"/>
                                              <a:cs typeface="Arial" pitchFamily="34" charset="0"/>
                                            </a:rPr>
                                          </m:ctrlPr>
                                        </m:sSubPr>
                                        <m:e>
                                          <m:r>
                                            <a:rPr lang="en-US" sz="2800" b="1" i="0">
                                              <a:latin typeface="Cambria Math" panose="02040503050406030204" pitchFamily="18" charset="0"/>
                                              <a:cs typeface="Arial" pitchFamily="34" charset="0"/>
                                            </a:rPr>
                                            <m:t>𝐳</m:t>
                                          </m:r>
                                        </m:e>
                                        <m:sub>
                                          <m:r>
                                            <a:rPr lang="en-US" sz="2800" i="1">
                                              <a:latin typeface="Cambria Math" panose="02040503050406030204" pitchFamily="18" charset="0"/>
                                              <a:cs typeface="Arial" pitchFamily="34" charset="0"/>
                                            </a:rPr>
                                            <m:t>𝑛</m:t>
                                          </m:r>
                                        </m:sub>
                                      </m:sSub>
                                    </m:e>
                                  </m:d>
                                </m:e>
                              </m:func>
                            </m:e>
                          </m:nary>
                        </m:den>
                      </m:f>
                      <m:r>
                        <a:rPr lang="en-US" sz="2800" b="0" i="1" smtClean="0">
                          <a:latin typeface="Cambria Math" panose="02040503050406030204" pitchFamily="18" charset="0"/>
                          <a:cs typeface="Arial" pitchFamily="34" charset="0"/>
                        </a:rPr>
                        <m:t>)</m:t>
                      </m:r>
                    </m:oMath>
                  </m:oMathPara>
                </a14:m>
                <a:endParaRPr lang="en-US" sz="2800"/>
              </a:p>
            </p:txBody>
          </p:sp>
        </mc:Choice>
        <mc:Fallback xmlns="">
          <p:sp>
            <p:nvSpPr>
              <p:cNvPr id="13" name="Rectangle 12">
                <a:extLst>
                  <a:ext uri="{FF2B5EF4-FFF2-40B4-BE49-F238E27FC236}">
                    <a16:creationId xmlns:a16="http://schemas.microsoft.com/office/drawing/2014/main" id="{88524FF8-3026-9842-BE8D-83B6B753734D}"/>
                  </a:ext>
                </a:extLst>
              </p:cNvPr>
              <p:cNvSpPr>
                <a:spLocks noRot="1" noChangeAspect="1" noMove="1" noResize="1" noEditPoints="1" noAdjustHandles="1" noChangeArrowheads="1" noChangeShapeType="1" noTextEdit="1"/>
              </p:cNvSpPr>
              <p:nvPr/>
            </p:nvSpPr>
            <p:spPr>
              <a:xfrm>
                <a:off x="756022" y="1211413"/>
                <a:ext cx="3529684" cy="1126975"/>
              </a:xfrm>
              <a:prstGeom prst="rect">
                <a:avLst/>
              </a:prstGeom>
              <a:blipFill>
                <a:blip r:embed="rId4"/>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777CBEFA-2457-4945-B7F1-CDC841D9DC10}"/>
              </a:ext>
            </a:extLst>
          </p:cNvPr>
          <p:cNvSpPr txBox="1"/>
          <p:nvPr/>
        </p:nvSpPr>
        <p:spPr>
          <a:xfrm>
            <a:off x="3395397" y="6151139"/>
            <a:ext cx="5781735" cy="523220"/>
          </a:xfrm>
          <a:prstGeom prst="rect">
            <a:avLst/>
          </a:prstGeom>
          <a:noFill/>
        </p:spPr>
        <p:txBody>
          <a:bodyPr wrap="square">
            <a:spAutoFit/>
          </a:bodyPr>
          <a:lstStyle/>
          <a:p>
            <a:pPr marL="152368" defTabSz="1219170">
              <a:spcBef>
                <a:spcPts val="933"/>
              </a:spcBef>
            </a:pPr>
            <a:r>
              <a:rPr lang="en-US" sz="1400" b="1">
                <a:solidFill>
                  <a:srgbClr val="008000"/>
                </a:solidFill>
                <a:latin typeface="Arial" panose="020B0604020202020204" pitchFamily="34" charset="0"/>
                <a:cs typeface="Arial" panose="020B0604020202020204" pitchFamily="34" charset="0"/>
              </a:rPr>
              <a:t>Can negative sample be any node or only the nodes not on the walk? </a:t>
            </a:r>
            <a:r>
              <a:rPr lang="en-US" sz="1400">
                <a:solidFill>
                  <a:srgbClr val="008000"/>
                </a:solidFill>
                <a:latin typeface="Arial" panose="020B0604020202020204" pitchFamily="34" charset="0"/>
                <a:cs typeface="Arial" panose="020B0604020202020204" pitchFamily="34" charset="0"/>
              </a:rPr>
              <a:t>People often sample any node (for efficiency).</a:t>
            </a:r>
          </a:p>
        </p:txBody>
      </p:sp>
    </p:spTree>
    <p:extLst>
      <p:ext uri="{BB962C8B-B14F-4D97-AF65-F5344CB8AC3E}">
        <p14:creationId xmlns:p14="http://schemas.microsoft.com/office/powerpoint/2010/main" val="3641731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Stochastic Gradient Descent </a:t>
            </a:r>
          </a:p>
        </p:txBody>
      </p:sp>
      <p:sp>
        <p:nvSpPr>
          <p:cNvPr id="3" name="Content Placeholder 2"/>
          <p:cNvSpPr>
            <a:spLocks noGrp="1"/>
          </p:cNvSpPr>
          <p:nvPr>
            <p:ph idx="1"/>
          </p:nvPr>
        </p:nvSpPr>
        <p:spPr/>
        <p:txBody>
          <a:bodyPr>
            <a:normAutofit/>
          </a:bodyPr>
          <a:lstStyle/>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38</a:t>
            </a:fld>
            <a:endParaRPr lang="en-US"/>
          </a:p>
        </p:txBody>
      </p:sp>
      <mc:AlternateContent xmlns:mc="http://schemas.openxmlformats.org/markup-compatibility/2006" xmlns:a14="http://schemas.microsoft.com/office/drawing/2010/main">
        <mc:Choice Requires="a14">
          <p:sp>
            <p:nvSpPr>
              <p:cNvPr id="12" name="Content Placeholder 2"/>
              <p:cNvSpPr txBox="1">
                <a:spLocks/>
              </p:cNvSpPr>
              <p:nvPr/>
            </p:nvSpPr>
            <p:spPr>
              <a:xfrm>
                <a:off x="166985" y="1295400"/>
                <a:ext cx="8977015" cy="5486400"/>
              </a:xfrm>
              <a:prstGeom prst="rect">
                <a:avLst/>
              </a:prstGeom>
            </p:spPr>
            <p:txBody>
              <a:bodyPr vert="horz" lIns="121920" tIns="60960" rIns="121920" bIns="60960" rtlCol="0">
                <a:normAutofit/>
              </a:bodyPr>
              <a:lstStyle>
                <a:lvl1pPr marL="342892" indent="-342892" algn="l" defTabSz="914378" rtl="0" eaLnBrk="1" latinLnBrk="0" hangingPunct="1">
                  <a:spcBef>
                    <a:spcPct val="20000"/>
                  </a:spcBef>
                  <a:buClr>
                    <a:srgbClr val="C00000"/>
                  </a:buClr>
                  <a:buFont typeface="Wingdings" pitchFamily="2" charset="2"/>
                  <a:buChar char="§"/>
                  <a:defRPr lang="en-US" sz="2800" b="0" i="0" kern="1200">
                    <a:solidFill>
                      <a:schemeClr val="tx1"/>
                    </a:solidFill>
                    <a:latin typeface="Helvetica Neue Light" charset="0"/>
                    <a:ea typeface="Helvetica Neue Light" charset="0"/>
                    <a:cs typeface="Helvetica Neue Light" charset="0"/>
                  </a:defRPr>
                </a:lvl1pPr>
                <a:lvl2pPr marL="742931" indent="-285743" algn="l" defTabSz="914378" rtl="0" eaLnBrk="1" latinLnBrk="0" hangingPunct="1">
                  <a:spcBef>
                    <a:spcPct val="20000"/>
                  </a:spcBef>
                  <a:buClr>
                    <a:srgbClr val="C00000"/>
                  </a:buClr>
                  <a:buFont typeface="Wingdings" charset="2"/>
                  <a:buChar char="§"/>
                  <a:defRPr lang="en-US" sz="2400" b="0" i="0" kern="1200">
                    <a:solidFill>
                      <a:schemeClr val="tx1"/>
                    </a:solidFill>
                    <a:latin typeface="Helvetica Neue Light" charset="0"/>
                    <a:ea typeface="Helvetica Neue Light" charset="0"/>
                    <a:cs typeface="Helvetica Neue Light" charset="0"/>
                  </a:defRPr>
                </a:lvl2pPr>
                <a:lvl3pPr marL="1142972" indent="-228594" algn="l" defTabSz="914378" rtl="0" eaLnBrk="1" latinLnBrk="0" hangingPunct="1">
                  <a:spcBef>
                    <a:spcPct val="20000"/>
                  </a:spcBef>
                  <a:buClr>
                    <a:srgbClr val="C00000"/>
                  </a:buClr>
                  <a:buFont typeface="Wingdings" charset="2"/>
                  <a:buChar char="§"/>
                  <a:defRPr lang="en-US" sz="2000" b="0" i="0" kern="1200">
                    <a:solidFill>
                      <a:schemeClr val="tx1"/>
                    </a:solidFill>
                    <a:latin typeface="Helvetica Neue Light" charset="0"/>
                    <a:ea typeface="Helvetica Neue Light" charset="0"/>
                    <a:cs typeface="Helvetica Neue Light" charset="0"/>
                  </a:defRPr>
                </a:lvl3pPr>
                <a:lvl4pPr marL="1600160" indent="-228594" algn="l" defTabSz="914378" rtl="0" eaLnBrk="1" latinLnBrk="0" hangingPunct="1">
                  <a:spcBef>
                    <a:spcPct val="20000"/>
                  </a:spcBef>
                  <a:buFont typeface="Arial" pitchFamily="34" charset="0"/>
                  <a:buChar char="–"/>
                  <a:defRPr lang="en-US" sz="1800" b="0" i="0" kern="1200">
                    <a:solidFill>
                      <a:schemeClr val="tx1"/>
                    </a:solidFill>
                    <a:latin typeface="Helvetica Neue Light" charset="0"/>
                    <a:ea typeface="Helvetica Neue Light" charset="0"/>
                    <a:cs typeface="Helvetica Neue Light" charset="0"/>
                  </a:defRPr>
                </a:lvl4pPr>
                <a:lvl5pPr marL="2057348" indent="-228594" algn="l" defTabSz="914378" rtl="0" eaLnBrk="1" latinLnBrk="0" hangingPunct="1">
                  <a:spcBef>
                    <a:spcPct val="20000"/>
                  </a:spcBef>
                  <a:buFont typeface="Arial" pitchFamily="34" charset="0"/>
                  <a:buChar char="»"/>
                  <a:defRPr lang="en-US" sz="800" b="0" i="0" kern="1200">
                    <a:solidFill>
                      <a:schemeClr val="tx1"/>
                    </a:solidFill>
                    <a:latin typeface="Helvetica Neue Light" charset="0"/>
                    <a:ea typeface="Helvetica Neue Light" charset="0"/>
                    <a:cs typeface="Helvetica Neue Light" charset="0"/>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1219170">
                  <a:spcBef>
                    <a:spcPts val="2368"/>
                  </a:spcBef>
                  <a:buClrTx/>
                </a:pPr>
                <a:r>
                  <a:rPr lang="en-US" sz="3200">
                    <a:solidFill>
                      <a:srgbClr val="0000FF"/>
                    </a:solidFill>
                    <a:latin typeface="Calibri" panose="020F0502020204030204" pitchFamily="34" charset="0"/>
                    <a:cs typeface="Calibri" panose="020F0502020204030204" pitchFamily="34" charset="0"/>
                  </a:rPr>
                  <a:t>After we obtained the objective function, how do we optimize (minimize) it?</a:t>
                </a:r>
              </a:p>
              <a:p>
                <a:pPr defTabSz="1219170">
                  <a:spcBef>
                    <a:spcPts val="2368"/>
                  </a:spcBef>
                  <a:buClrTx/>
                </a:pPr>
                <a:endParaRPr lang="en-US" sz="3200">
                  <a:solidFill>
                    <a:srgbClr val="0000FF"/>
                  </a:solidFill>
                  <a:latin typeface="Calibri" panose="020F0502020204030204" pitchFamily="34" charset="0"/>
                  <a:cs typeface="Calibri" panose="020F0502020204030204" pitchFamily="34" charset="0"/>
                </a:endParaRPr>
              </a:p>
              <a:p>
                <a:pPr defTabSz="1219170">
                  <a:spcBef>
                    <a:spcPts val="2368"/>
                  </a:spcBef>
                  <a:buClrTx/>
                </a:pPr>
                <a:r>
                  <a:rPr lang="en-US" sz="3200" b="1">
                    <a:solidFill>
                      <a:srgbClr val="FF0000"/>
                    </a:solidFill>
                    <a:latin typeface="Calibri" panose="020F0502020204030204" pitchFamily="34" charset="0"/>
                    <a:cs typeface="Calibri" panose="020F0502020204030204" pitchFamily="34" charset="0"/>
                  </a:rPr>
                  <a:t>Gradient Descent</a:t>
                </a:r>
                <a:r>
                  <a:rPr lang="en-US" sz="3200">
                    <a:latin typeface="Calibri" panose="020F0502020204030204" pitchFamily="34" charset="0"/>
                    <a:cs typeface="Calibri" panose="020F0502020204030204" pitchFamily="34" charset="0"/>
                  </a:rPr>
                  <a:t>: a simple way to minimize </a:t>
                </a:r>
                <a14:m>
                  <m:oMath xmlns:m="http://schemas.openxmlformats.org/officeDocument/2006/math">
                    <m:r>
                      <a:rPr lang="en-US" i="1">
                        <a:latin typeface="Cambria Math" panose="02040503050406030204" pitchFamily="18" charset="0"/>
                        <a:ea typeface="Cambria Math" panose="02040503050406030204" pitchFamily="18" charset="0"/>
                        <a:cs typeface="Arial" pitchFamily="34" charset="0"/>
                      </a:rPr>
                      <m:t>ℒ</m:t>
                    </m:r>
                    <m:r>
                      <a:rPr lang="en-US" i="1">
                        <a:latin typeface="Cambria Math" panose="02040503050406030204" pitchFamily="18" charset="0"/>
                        <a:ea typeface="Cambria Math" panose="02040503050406030204" pitchFamily="18" charset="0"/>
                        <a:cs typeface="Arial" pitchFamily="34" charset="0"/>
                      </a:rPr>
                      <m:t> </m:t>
                    </m:r>
                  </m:oMath>
                </a14:m>
                <a:r>
                  <a:rPr lang="en-US">
                    <a:latin typeface="Calibri" panose="020F0502020204030204" pitchFamily="34" charset="0"/>
                    <a:cs typeface="Calibri" panose="020F0502020204030204" pitchFamily="34" charset="0"/>
                  </a:rPr>
                  <a:t>:</a:t>
                </a:r>
              </a:p>
              <a:p>
                <a:pPr lvl="1" defTabSz="1219170">
                  <a:lnSpc>
                    <a:spcPts val="2880"/>
                  </a:lnSpc>
                  <a:spcBef>
                    <a:spcPts val="2368"/>
                  </a:spcBef>
                  <a:buClrTx/>
                </a:pPr>
                <a:r>
                  <a:rPr lang="en-US">
                    <a:latin typeface="Calibri" panose="020F0502020204030204" pitchFamily="34" charset="0"/>
                    <a:cs typeface="Calibri" panose="020F0502020204030204" pitchFamily="34" charset="0"/>
                  </a:rPr>
                  <a:t>Initialize </a:t>
                </a:r>
                <a14:m>
                  <m:oMath xmlns:m="http://schemas.openxmlformats.org/officeDocument/2006/math">
                    <m:sSub>
                      <m:sSubPr>
                        <m:ctrlPr>
                          <a:rPr lang="en-US" i="1" smtClean="0">
                            <a:latin typeface="Cambria Math" panose="02040503050406030204" pitchFamily="18" charset="0"/>
                            <a:cs typeface="Calibri" panose="020F0502020204030204" pitchFamily="34" charset="0"/>
                          </a:rPr>
                        </m:ctrlPr>
                      </m:sSubPr>
                      <m:e>
                        <m:r>
                          <a:rPr lang="en-US" b="0" i="1" smtClean="0">
                            <a:latin typeface="Cambria Math" panose="02040503050406030204" pitchFamily="18" charset="0"/>
                            <a:cs typeface="Calibri" panose="020F0502020204030204" pitchFamily="34" charset="0"/>
                          </a:rPr>
                          <m:t>𝑧</m:t>
                        </m:r>
                      </m:e>
                      <m:sub>
                        <m:r>
                          <a:rPr lang="en-US" b="0" i="1" smtClean="0">
                            <a:latin typeface="Cambria Math" panose="02040503050406030204" pitchFamily="18" charset="0"/>
                            <a:cs typeface="Calibri" panose="020F0502020204030204" pitchFamily="34" charset="0"/>
                          </a:rPr>
                          <m:t>𝑢</m:t>
                        </m:r>
                      </m:sub>
                    </m:sSub>
                  </m:oMath>
                </a14:m>
                <a:r>
                  <a:rPr lang="en-US">
                    <a:latin typeface="Calibri" panose="020F0502020204030204" pitchFamily="34" charset="0"/>
                    <a:cs typeface="Calibri" panose="020F0502020204030204" pitchFamily="34" charset="0"/>
                  </a:rPr>
                  <a:t> at some randomized value for all nodes </a:t>
                </a:r>
                <a14:m>
                  <m:oMath xmlns:m="http://schemas.openxmlformats.org/officeDocument/2006/math">
                    <m:r>
                      <a:rPr lang="en-US" b="0" i="1" smtClean="0">
                        <a:latin typeface="Cambria Math" panose="02040503050406030204" pitchFamily="18" charset="0"/>
                        <a:cs typeface="Calibri" panose="020F0502020204030204" pitchFamily="34" charset="0"/>
                      </a:rPr>
                      <m:t>𝑢</m:t>
                    </m:r>
                  </m:oMath>
                </a14:m>
                <a:r>
                  <a:rPr lang="en-US">
                    <a:latin typeface="Calibri" panose="020F0502020204030204" pitchFamily="34" charset="0"/>
                    <a:cs typeface="Calibri" panose="020F0502020204030204" pitchFamily="34" charset="0"/>
                  </a:rPr>
                  <a:t>.</a:t>
                </a:r>
              </a:p>
              <a:p>
                <a:pPr lvl="1" defTabSz="1219170">
                  <a:lnSpc>
                    <a:spcPts val="2880"/>
                  </a:lnSpc>
                  <a:spcBef>
                    <a:spcPts val="2368"/>
                  </a:spcBef>
                  <a:buClrTx/>
                </a:pPr>
                <a:r>
                  <a:rPr lang="en-US">
                    <a:latin typeface="Calibri" panose="020F0502020204030204" pitchFamily="34" charset="0"/>
                    <a:cs typeface="Calibri" panose="020F0502020204030204" pitchFamily="34" charset="0"/>
                  </a:rPr>
                  <a:t>Iterate until convergence:</a:t>
                </a:r>
              </a:p>
              <a:p>
                <a:pPr lvl="2" defTabSz="1219170">
                  <a:lnSpc>
                    <a:spcPts val="2880"/>
                  </a:lnSpc>
                  <a:spcBef>
                    <a:spcPts val="2368"/>
                  </a:spcBef>
                  <a:buClrTx/>
                </a:pPr>
                <a:r>
                  <a:rPr lang="en-US">
                    <a:latin typeface="Calibri" panose="020F0502020204030204" pitchFamily="34" charset="0"/>
                    <a:cs typeface="Calibri" panose="020F0502020204030204" pitchFamily="34" charset="0"/>
                  </a:rPr>
                  <a:t>For all </a:t>
                </a:r>
                <a14:m>
                  <m:oMath xmlns:m="http://schemas.openxmlformats.org/officeDocument/2006/math">
                    <m:r>
                      <a:rPr lang="en-US" b="0" i="1" smtClean="0">
                        <a:latin typeface="Cambria Math" panose="02040503050406030204" pitchFamily="18" charset="0"/>
                        <a:cs typeface="Calibri" panose="020F0502020204030204" pitchFamily="34" charset="0"/>
                      </a:rPr>
                      <m:t>𝑢</m:t>
                    </m:r>
                  </m:oMath>
                </a14:m>
                <a:r>
                  <a:rPr lang="en-US">
                    <a:latin typeface="Calibri" panose="020F0502020204030204" pitchFamily="34" charset="0"/>
                    <a:cs typeface="Calibri" panose="020F0502020204030204" pitchFamily="34" charset="0"/>
                  </a:rPr>
                  <a:t>, compute the derivative </a:t>
                </a:r>
                <a14:m>
                  <m:oMath xmlns:m="http://schemas.openxmlformats.org/officeDocument/2006/math">
                    <m:f>
                      <m:fPr>
                        <m:ctrlPr>
                          <a:rPr lang="en-US" i="1" smtClean="0">
                            <a:latin typeface="Cambria Math" panose="02040503050406030204" pitchFamily="18" charset="0"/>
                            <a:cs typeface="Calibri" panose="020F0502020204030204" pitchFamily="34" charset="0"/>
                          </a:rPr>
                        </m:ctrlPr>
                      </m:fPr>
                      <m:num>
                        <m:r>
                          <a:rPr lang="en-US" i="1" smtClean="0">
                            <a:latin typeface="Cambria Math" panose="02040503050406030204" pitchFamily="18" charset="0"/>
                            <a:ea typeface="Cambria Math" panose="02040503050406030204" pitchFamily="18" charset="0"/>
                            <a:cs typeface="Calibri" panose="020F0502020204030204" pitchFamily="34" charset="0"/>
                          </a:rPr>
                          <m:t>𝜕</m:t>
                        </m:r>
                        <m:r>
                          <a:rPr lang="en-US" i="1">
                            <a:latin typeface="Cambria Math" panose="02040503050406030204" pitchFamily="18" charset="0"/>
                            <a:ea typeface="Cambria Math" panose="02040503050406030204" pitchFamily="18" charset="0"/>
                            <a:cs typeface="Arial" pitchFamily="34" charset="0"/>
                          </a:rPr>
                          <m:t>ℒ</m:t>
                        </m:r>
                      </m:num>
                      <m:den>
                        <m:r>
                          <a:rPr lang="en-US" i="1" smtClean="0">
                            <a:latin typeface="Cambria Math" panose="02040503050406030204" pitchFamily="18" charset="0"/>
                            <a:ea typeface="Cambria Math" panose="02040503050406030204" pitchFamily="18" charset="0"/>
                            <a:cs typeface="Calibri" panose="020F0502020204030204" pitchFamily="34" charset="0"/>
                          </a:rPr>
                          <m:t>𝜕</m:t>
                        </m:r>
                        <m:sSub>
                          <m:sSubPr>
                            <m:ctrlPr>
                              <a:rPr lang="en-US" i="1" smtClean="0">
                                <a:latin typeface="Cambria Math" panose="02040503050406030204" pitchFamily="18" charset="0"/>
                                <a:ea typeface="Cambria Math" panose="02040503050406030204" pitchFamily="18" charset="0"/>
                                <a:cs typeface="Calibri" panose="020F0502020204030204" pitchFamily="34" charset="0"/>
                              </a:rPr>
                            </m:ctrlPr>
                          </m:sSubPr>
                          <m:e>
                            <m:r>
                              <a:rPr lang="en-US" b="0" i="1" smtClean="0">
                                <a:latin typeface="Cambria Math" panose="02040503050406030204" pitchFamily="18" charset="0"/>
                                <a:ea typeface="Cambria Math" panose="02040503050406030204" pitchFamily="18" charset="0"/>
                                <a:cs typeface="Calibri" panose="020F0502020204030204" pitchFamily="34" charset="0"/>
                              </a:rPr>
                              <m:t>𝑧</m:t>
                            </m:r>
                          </m:e>
                          <m:sub>
                            <m:r>
                              <a:rPr lang="en-US" b="0" i="1" smtClean="0">
                                <a:latin typeface="Cambria Math" panose="02040503050406030204" pitchFamily="18" charset="0"/>
                                <a:ea typeface="Cambria Math" panose="02040503050406030204" pitchFamily="18" charset="0"/>
                                <a:cs typeface="Calibri" panose="020F0502020204030204" pitchFamily="34" charset="0"/>
                              </a:rPr>
                              <m:t>𝑢</m:t>
                            </m:r>
                          </m:sub>
                        </m:sSub>
                      </m:den>
                    </m:f>
                  </m:oMath>
                </a14:m>
                <a:r>
                  <a:rPr lang="en-US">
                    <a:latin typeface="Calibri" panose="020F0502020204030204" pitchFamily="34" charset="0"/>
                    <a:cs typeface="Calibri" panose="020F0502020204030204" pitchFamily="34" charset="0"/>
                  </a:rPr>
                  <a:t>.</a:t>
                </a:r>
              </a:p>
              <a:p>
                <a:pPr lvl="2" defTabSz="1219170">
                  <a:lnSpc>
                    <a:spcPts val="2880"/>
                  </a:lnSpc>
                  <a:spcBef>
                    <a:spcPts val="2368"/>
                  </a:spcBef>
                  <a:buClrTx/>
                </a:pPr>
                <a:r>
                  <a:rPr lang="en-US">
                    <a:latin typeface="Calibri" panose="020F0502020204030204" pitchFamily="34" charset="0"/>
                    <a:cs typeface="Calibri" panose="020F0502020204030204" pitchFamily="34" charset="0"/>
                  </a:rPr>
                  <a:t>For all </a:t>
                </a:r>
                <a14:m>
                  <m:oMath xmlns:m="http://schemas.openxmlformats.org/officeDocument/2006/math">
                    <m:r>
                      <a:rPr lang="en-US" b="0" i="1" smtClean="0">
                        <a:latin typeface="Cambria Math" panose="02040503050406030204" pitchFamily="18" charset="0"/>
                        <a:cs typeface="Calibri" panose="020F0502020204030204" pitchFamily="34" charset="0"/>
                      </a:rPr>
                      <m:t>𝑢</m:t>
                    </m:r>
                  </m:oMath>
                </a14:m>
                <a:r>
                  <a:rPr lang="en-US">
                    <a:latin typeface="Calibri" panose="020F0502020204030204" pitchFamily="34" charset="0"/>
                    <a:cs typeface="Calibri" panose="020F0502020204030204" pitchFamily="34" charset="0"/>
                  </a:rPr>
                  <a:t>, make a step in reverse direction of derivative: </a:t>
                </a:r>
                <a14:m>
                  <m:oMath xmlns:m="http://schemas.openxmlformats.org/officeDocument/2006/math">
                    <m:sSub>
                      <m:sSubPr>
                        <m:ctrlPr>
                          <a:rPr lang="en-US" i="1">
                            <a:latin typeface="Cambria Math" panose="02040503050406030204" pitchFamily="18" charset="0"/>
                            <a:ea typeface="Cambria Math" panose="02040503050406030204" pitchFamily="18" charset="0"/>
                            <a:cs typeface="Calibri" panose="020F0502020204030204" pitchFamily="34" charset="0"/>
                          </a:rPr>
                        </m:ctrlPr>
                      </m:sSubPr>
                      <m:e>
                        <m:r>
                          <a:rPr lang="en-US" i="1">
                            <a:latin typeface="Cambria Math" panose="02040503050406030204" pitchFamily="18" charset="0"/>
                            <a:ea typeface="Cambria Math" panose="02040503050406030204" pitchFamily="18" charset="0"/>
                            <a:cs typeface="Calibri" panose="020F0502020204030204" pitchFamily="34" charset="0"/>
                          </a:rPr>
                          <m:t>𝑧</m:t>
                        </m:r>
                      </m:e>
                      <m:sub>
                        <m:r>
                          <a:rPr lang="en-US" b="0" i="1" smtClean="0">
                            <a:latin typeface="Cambria Math" panose="02040503050406030204" pitchFamily="18" charset="0"/>
                            <a:ea typeface="Cambria Math" panose="02040503050406030204" pitchFamily="18" charset="0"/>
                            <a:cs typeface="Calibri" panose="020F0502020204030204" pitchFamily="34" charset="0"/>
                          </a:rPr>
                          <m:t>𝑢</m:t>
                        </m:r>
                      </m:sub>
                    </m:sSub>
                    <m:r>
                      <a:rPr lang="en-US" i="1">
                        <a:latin typeface="Cambria Math" panose="02040503050406030204" pitchFamily="18" charset="0"/>
                        <a:ea typeface="Cambria Math" panose="02040503050406030204" pitchFamily="18" charset="0"/>
                        <a:cs typeface="Calibri" panose="020F0502020204030204" pitchFamily="34" charset="0"/>
                      </a:rPr>
                      <m:t>←</m:t>
                    </m:r>
                    <m:sSub>
                      <m:sSubPr>
                        <m:ctrlPr>
                          <a:rPr lang="en-US" i="1">
                            <a:latin typeface="Cambria Math" panose="02040503050406030204" pitchFamily="18" charset="0"/>
                            <a:ea typeface="Cambria Math" panose="02040503050406030204" pitchFamily="18" charset="0"/>
                            <a:cs typeface="Calibri" panose="020F0502020204030204" pitchFamily="34" charset="0"/>
                          </a:rPr>
                        </m:ctrlPr>
                      </m:sSubPr>
                      <m:e>
                        <m:r>
                          <a:rPr lang="en-US" i="1">
                            <a:latin typeface="Cambria Math" panose="02040503050406030204" pitchFamily="18" charset="0"/>
                            <a:ea typeface="Cambria Math" panose="02040503050406030204" pitchFamily="18" charset="0"/>
                            <a:cs typeface="Calibri" panose="020F0502020204030204" pitchFamily="34" charset="0"/>
                          </a:rPr>
                          <m:t>𝑧</m:t>
                        </m:r>
                      </m:e>
                      <m:sub>
                        <m:r>
                          <a:rPr lang="en-US" b="0" i="1" smtClean="0">
                            <a:latin typeface="Cambria Math" panose="02040503050406030204" pitchFamily="18" charset="0"/>
                            <a:ea typeface="Cambria Math" panose="02040503050406030204" pitchFamily="18" charset="0"/>
                            <a:cs typeface="Calibri" panose="020F0502020204030204" pitchFamily="34" charset="0"/>
                          </a:rPr>
                          <m:t>𝑢</m:t>
                        </m:r>
                      </m:sub>
                    </m:sSub>
                    <m:r>
                      <a:rPr lang="en-US" b="0" i="1" smtClean="0">
                        <a:latin typeface="Cambria Math" panose="02040503050406030204" pitchFamily="18" charset="0"/>
                        <a:ea typeface="Cambria Math" panose="02040503050406030204" pitchFamily="18" charset="0"/>
                        <a:cs typeface="Calibri" panose="020F0502020204030204" pitchFamily="34" charset="0"/>
                      </a:rPr>
                      <m:t>−</m:t>
                    </m:r>
                    <m:r>
                      <a:rPr lang="en-US" b="0" i="1" smtClean="0">
                        <a:latin typeface="Cambria Math" panose="02040503050406030204" pitchFamily="18" charset="0"/>
                        <a:ea typeface="Cambria Math" panose="02040503050406030204" pitchFamily="18" charset="0"/>
                        <a:cs typeface="Calibri" panose="020F0502020204030204" pitchFamily="34" charset="0"/>
                      </a:rPr>
                      <m:t>𝜂</m:t>
                    </m:r>
                    <m:f>
                      <m:fPr>
                        <m:ctrlPr>
                          <a:rPr lang="en-US" i="1">
                            <a:latin typeface="Cambria Math" panose="02040503050406030204" pitchFamily="18" charset="0"/>
                            <a:cs typeface="Calibri" panose="020F0502020204030204" pitchFamily="34" charset="0"/>
                          </a:rPr>
                        </m:ctrlPr>
                      </m:fPr>
                      <m:num>
                        <m:r>
                          <a:rPr lang="en-US" i="1">
                            <a:latin typeface="Cambria Math" panose="02040503050406030204" pitchFamily="18" charset="0"/>
                            <a:ea typeface="Cambria Math" panose="02040503050406030204" pitchFamily="18" charset="0"/>
                            <a:cs typeface="Calibri" panose="020F0502020204030204" pitchFamily="34" charset="0"/>
                          </a:rPr>
                          <m:t>𝜕</m:t>
                        </m:r>
                        <m:r>
                          <a:rPr lang="en-US" i="1">
                            <a:latin typeface="Cambria Math" panose="02040503050406030204" pitchFamily="18" charset="0"/>
                            <a:ea typeface="Cambria Math" panose="02040503050406030204" pitchFamily="18" charset="0"/>
                            <a:cs typeface="Arial" pitchFamily="34" charset="0"/>
                          </a:rPr>
                          <m:t>ℒ</m:t>
                        </m:r>
                      </m:num>
                      <m:den>
                        <m:r>
                          <a:rPr lang="en-US" i="1">
                            <a:latin typeface="Cambria Math" panose="02040503050406030204" pitchFamily="18" charset="0"/>
                            <a:ea typeface="Cambria Math" panose="02040503050406030204" pitchFamily="18" charset="0"/>
                            <a:cs typeface="Calibri" panose="020F0502020204030204" pitchFamily="34" charset="0"/>
                          </a:rPr>
                          <m:t>𝜕</m:t>
                        </m:r>
                        <m:sSub>
                          <m:sSubPr>
                            <m:ctrlPr>
                              <a:rPr lang="en-US" i="1">
                                <a:latin typeface="Cambria Math" panose="02040503050406030204" pitchFamily="18" charset="0"/>
                                <a:ea typeface="Cambria Math" panose="02040503050406030204" pitchFamily="18" charset="0"/>
                                <a:cs typeface="Calibri" panose="020F0502020204030204" pitchFamily="34" charset="0"/>
                              </a:rPr>
                            </m:ctrlPr>
                          </m:sSubPr>
                          <m:e>
                            <m:r>
                              <a:rPr lang="en-US" i="1">
                                <a:latin typeface="Cambria Math" panose="02040503050406030204" pitchFamily="18" charset="0"/>
                                <a:ea typeface="Cambria Math" panose="02040503050406030204" pitchFamily="18" charset="0"/>
                                <a:cs typeface="Calibri" panose="020F0502020204030204" pitchFamily="34" charset="0"/>
                              </a:rPr>
                              <m:t>𝑧</m:t>
                            </m:r>
                          </m:e>
                          <m:sub>
                            <m:r>
                              <a:rPr lang="en-US" b="0" i="1" smtClean="0">
                                <a:latin typeface="Cambria Math" panose="02040503050406030204" pitchFamily="18" charset="0"/>
                                <a:ea typeface="Cambria Math" panose="02040503050406030204" pitchFamily="18" charset="0"/>
                                <a:cs typeface="Calibri" panose="020F0502020204030204" pitchFamily="34" charset="0"/>
                              </a:rPr>
                              <m:t>𝑢</m:t>
                            </m:r>
                          </m:sub>
                        </m:sSub>
                      </m:den>
                    </m:f>
                  </m:oMath>
                </a14:m>
                <a:r>
                  <a:rPr lang="en-US">
                    <a:latin typeface="Calibri" panose="020F0502020204030204" pitchFamily="34" charset="0"/>
                    <a:cs typeface="Calibri" panose="020F0502020204030204" pitchFamily="34" charset="0"/>
                  </a:rPr>
                  <a:t>.</a:t>
                </a:r>
              </a:p>
            </p:txBody>
          </p:sp>
        </mc:Choice>
        <mc:Fallback xmlns="">
          <p:sp>
            <p:nvSpPr>
              <p:cNvPr id="12" name="Content Placeholder 2"/>
              <p:cNvSpPr txBox="1">
                <a:spLocks noRot="1" noChangeAspect="1" noMove="1" noResize="1" noEditPoints="1" noAdjustHandles="1" noChangeArrowheads="1" noChangeShapeType="1" noTextEdit="1"/>
              </p:cNvSpPr>
              <p:nvPr/>
            </p:nvSpPr>
            <p:spPr>
              <a:xfrm>
                <a:off x="166985" y="1295400"/>
                <a:ext cx="8977015" cy="5486400"/>
              </a:xfrm>
              <a:prstGeom prst="rect">
                <a:avLst/>
              </a:prstGeom>
              <a:blipFill>
                <a:blip r:embed="rId2"/>
                <a:stretch>
                  <a:fillRect l="-1154" t="-1222"/>
                </a:stretch>
              </a:blipFill>
            </p:spPr>
            <p:txBody>
              <a:bodyPr/>
              <a:lstStyle/>
              <a:p>
                <a:r>
                  <a:rPr lang="en-US">
                    <a:noFill/>
                  </a:rPr>
                  <a:t> </a:t>
                </a:r>
              </a:p>
            </p:txBody>
          </p:sp>
        </mc:Fallback>
      </mc:AlternateContent>
      <p:sp>
        <p:nvSpPr>
          <p:cNvPr id="5" name="Date Placeholder 4">
            <a:extLst>
              <a:ext uri="{FF2B5EF4-FFF2-40B4-BE49-F238E27FC236}">
                <a16:creationId xmlns:a16="http://schemas.microsoft.com/office/drawing/2014/main" id="{6393088E-131C-1D4A-9DAF-7366C48B25F3}"/>
              </a:ext>
            </a:extLst>
          </p:cNvPr>
          <p:cNvSpPr>
            <a:spLocks noGrp="1"/>
          </p:cNvSpPr>
          <p:nvPr>
            <p:ph type="dt" sz="half" idx="10"/>
          </p:nvPr>
        </p:nvSpPr>
        <p:spPr/>
        <p:txBody>
          <a:bodyPr/>
          <a:lstStyle/>
          <a:p>
            <a:fld id="{E897018F-3D79-DD4C-B0BC-2CB843FDEF82}" type="datetime1">
              <a:rPr lang="en-US" smtClean="0"/>
              <a:t>9/26/24</a:t>
            </a:fld>
            <a:endParaRPr lang="en-US"/>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A52607C1-6AEE-6C4A-A4B5-D5D3798877B4}"/>
                  </a:ext>
                </a:extLst>
              </p:cNvPr>
              <p:cNvSpPr/>
              <p:nvPr/>
            </p:nvSpPr>
            <p:spPr>
              <a:xfrm>
                <a:off x="2076954" y="2249214"/>
                <a:ext cx="4281805" cy="95750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200" i="1">
                          <a:latin typeface="Cambria Math" panose="02040503050406030204" pitchFamily="18" charset="0"/>
                          <a:ea typeface="Cambria Math" panose="02040503050406030204" pitchFamily="18" charset="0"/>
                          <a:cs typeface="Arial" pitchFamily="34" charset="0"/>
                        </a:rPr>
                        <m:t>ℒ</m:t>
                      </m:r>
                      <m:r>
                        <a:rPr lang="en-US" sz="2200" i="1">
                          <a:latin typeface="Cambria Math" panose="02040503050406030204" pitchFamily="18" charset="0"/>
                          <a:ea typeface="Cambria Math" panose="02040503050406030204" pitchFamily="18" charset="0"/>
                          <a:cs typeface="Arial" pitchFamily="34" charset="0"/>
                        </a:rPr>
                        <m:t>=</m:t>
                      </m:r>
                      <m:nary>
                        <m:naryPr>
                          <m:chr m:val="∑"/>
                          <m:supHide m:val="on"/>
                          <m:ctrlPr>
                            <a:rPr lang="en-US" sz="2200" i="1">
                              <a:latin typeface="Cambria Math" panose="02040503050406030204" pitchFamily="18" charset="0"/>
                              <a:ea typeface="Cambria Math" panose="02040503050406030204" pitchFamily="18" charset="0"/>
                              <a:cs typeface="Arial" pitchFamily="34" charset="0"/>
                            </a:rPr>
                          </m:ctrlPr>
                        </m:naryPr>
                        <m:sub>
                          <m:r>
                            <m:rPr>
                              <m:brk m:alnAt="7"/>
                            </m:rPr>
                            <a:rPr lang="en-US" sz="2200" i="1">
                              <a:latin typeface="Cambria Math" panose="02040503050406030204" pitchFamily="18" charset="0"/>
                              <a:ea typeface="Cambria Math" panose="02040503050406030204" pitchFamily="18" charset="0"/>
                              <a:cs typeface="Arial" pitchFamily="34" charset="0"/>
                            </a:rPr>
                            <m:t>𝑢</m:t>
                          </m:r>
                          <m:r>
                            <a:rPr lang="en-US" sz="2200" i="1">
                              <a:latin typeface="Cambria Math" panose="02040503050406030204" pitchFamily="18" charset="0"/>
                              <a:ea typeface="Cambria Math" panose="02040503050406030204" pitchFamily="18" charset="0"/>
                              <a:cs typeface="Arial" pitchFamily="34" charset="0"/>
                            </a:rPr>
                            <m:t>∈</m:t>
                          </m:r>
                          <m:r>
                            <a:rPr lang="en-US" sz="2200" i="1">
                              <a:latin typeface="Cambria Math" panose="02040503050406030204" pitchFamily="18" charset="0"/>
                              <a:ea typeface="Cambria Math" panose="02040503050406030204" pitchFamily="18" charset="0"/>
                              <a:cs typeface="Arial" pitchFamily="34" charset="0"/>
                            </a:rPr>
                            <m:t>𝑉</m:t>
                          </m:r>
                        </m:sub>
                        <m:sup/>
                        <m:e>
                          <m:nary>
                            <m:naryPr>
                              <m:chr m:val="∑"/>
                              <m:supHide m:val="on"/>
                              <m:ctrlPr>
                                <a:rPr lang="en-US" sz="2200" i="1">
                                  <a:latin typeface="Cambria Math" panose="02040503050406030204" pitchFamily="18" charset="0"/>
                                  <a:ea typeface="Cambria Math" panose="02040503050406030204" pitchFamily="18" charset="0"/>
                                  <a:cs typeface="Arial" pitchFamily="34" charset="0"/>
                                </a:rPr>
                              </m:ctrlPr>
                            </m:naryPr>
                            <m:sub>
                              <m:r>
                                <m:rPr>
                                  <m:brk m:alnAt="7"/>
                                </m:rPr>
                                <a:rPr lang="en-US" sz="2200" i="1">
                                  <a:latin typeface="Cambria Math" panose="02040503050406030204" pitchFamily="18" charset="0"/>
                                  <a:ea typeface="Cambria Math" panose="02040503050406030204" pitchFamily="18" charset="0"/>
                                  <a:cs typeface="Arial" pitchFamily="34" charset="0"/>
                                </a:rPr>
                                <m:t>𝑣</m:t>
                              </m:r>
                              <m:r>
                                <a:rPr lang="en-US" sz="2200" i="1">
                                  <a:latin typeface="Cambria Math" panose="02040503050406030204" pitchFamily="18" charset="0"/>
                                  <a:ea typeface="Cambria Math" panose="02040503050406030204" pitchFamily="18" charset="0"/>
                                  <a:cs typeface="Arial" pitchFamily="34" charset="0"/>
                                </a:rPr>
                                <m:t>∈</m:t>
                              </m:r>
                              <m:sSub>
                                <m:sSubPr>
                                  <m:ctrlPr>
                                    <a:rPr lang="en-US" sz="2200" i="1">
                                      <a:latin typeface="Cambria Math" panose="02040503050406030204" pitchFamily="18" charset="0"/>
                                      <a:ea typeface="Cambria Math" panose="02040503050406030204" pitchFamily="18" charset="0"/>
                                      <a:cs typeface="Arial" pitchFamily="34" charset="0"/>
                                    </a:rPr>
                                  </m:ctrlPr>
                                </m:sSubPr>
                                <m:e>
                                  <m:r>
                                    <a:rPr lang="en-US" sz="2200" i="1">
                                      <a:latin typeface="Cambria Math" panose="02040503050406030204" pitchFamily="18" charset="0"/>
                                      <a:ea typeface="Cambria Math" panose="02040503050406030204" pitchFamily="18" charset="0"/>
                                      <a:cs typeface="Arial" pitchFamily="34" charset="0"/>
                                    </a:rPr>
                                    <m:t>𝑁</m:t>
                                  </m:r>
                                </m:e>
                                <m:sub>
                                  <m:r>
                                    <a:rPr lang="en-US" sz="2200" i="1">
                                      <a:latin typeface="Cambria Math" panose="02040503050406030204" pitchFamily="18" charset="0"/>
                                      <a:ea typeface="Cambria Math" panose="02040503050406030204" pitchFamily="18" charset="0"/>
                                      <a:cs typeface="Arial" pitchFamily="34" charset="0"/>
                                    </a:rPr>
                                    <m:t>𝑅</m:t>
                                  </m:r>
                                </m:sub>
                              </m:sSub>
                              <m:r>
                                <m:rPr>
                                  <m:brk m:alnAt="7"/>
                                </m:rPr>
                                <a:rPr lang="en-US" sz="2200" i="1">
                                  <a:latin typeface="Cambria Math" panose="02040503050406030204" pitchFamily="18" charset="0"/>
                                  <a:ea typeface="Cambria Math" panose="02040503050406030204" pitchFamily="18" charset="0"/>
                                  <a:cs typeface="Arial" pitchFamily="34" charset="0"/>
                                </a:rPr>
                                <m:t>(</m:t>
                              </m:r>
                              <m:r>
                                <a:rPr lang="en-US" sz="2200" i="1">
                                  <a:latin typeface="Cambria Math" panose="02040503050406030204" pitchFamily="18" charset="0"/>
                                  <a:ea typeface="Cambria Math" panose="02040503050406030204" pitchFamily="18" charset="0"/>
                                  <a:cs typeface="Arial" pitchFamily="34" charset="0"/>
                                </a:rPr>
                                <m:t>𝑢</m:t>
                              </m:r>
                              <m:r>
                                <a:rPr lang="en-US" sz="2200" i="1">
                                  <a:latin typeface="Cambria Math" panose="02040503050406030204" pitchFamily="18" charset="0"/>
                                  <a:ea typeface="Cambria Math" panose="02040503050406030204" pitchFamily="18" charset="0"/>
                                  <a:cs typeface="Arial" pitchFamily="34" charset="0"/>
                                </a:rPr>
                                <m:t>)</m:t>
                              </m:r>
                            </m:sub>
                            <m:sup/>
                            <m:e>
                              <m:r>
                                <a:rPr lang="en-US" sz="2200" i="1">
                                  <a:latin typeface="Cambria Math" panose="02040503050406030204" pitchFamily="18" charset="0"/>
                                  <a:ea typeface="Cambria Math" panose="02040503050406030204" pitchFamily="18" charset="0"/>
                                  <a:cs typeface="Arial" pitchFamily="34" charset="0"/>
                                </a:rPr>
                                <m:t>−</m:t>
                              </m:r>
                              <m:r>
                                <m:rPr>
                                  <m:sty m:val="p"/>
                                </m:rPr>
                                <a:rPr lang="en-US" sz="2200">
                                  <a:latin typeface="Cambria Math" panose="02040503050406030204" pitchFamily="18" charset="0"/>
                                  <a:ea typeface="Cambria Math" panose="02040503050406030204" pitchFamily="18" charset="0"/>
                                  <a:cs typeface="Arial" pitchFamily="34" charset="0"/>
                                </a:rPr>
                                <m:t>log</m:t>
                              </m:r>
                              <m:r>
                                <a:rPr lang="en-US" sz="2200" i="1">
                                  <a:latin typeface="Cambria Math" panose="02040503050406030204" pitchFamily="18" charset="0"/>
                                  <a:ea typeface="Cambria Math" panose="02040503050406030204" pitchFamily="18" charset="0"/>
                                  <a:cs typeface="Arial" pitchFamily="34" charset="0"/>
                                </a:rPr>
                                <m:t>⁡(</m:t>
                              </m:r>
                              <m:r>
                                <a:rPr lang="en-US" sz="2200" i="1">
                                  <a:latin typeface="Cambria Math" panose="02040503050406030204" pitchFamily="18" charset="0"/>
                                  <a:ea typeface="Cambria Math" panose="02040503050406030204" pitchFamily="18" charset="0"/>
                                  <a:cs typeface="Arial" pitchFamily="34" charset="0"/>
                                </a:rPr>
                                <m:t>𝑃</m:t>
                              </m:r>
                              <m:r>
                                <a:rPr lang="en-US" sz="2200" i="1">
                                  <a:latin typeface="Cambria Math" panose="02040503050406030204" pitchFamily="18" charset="0"/>
                                  <a:ea typeface="Cambria Math" panose="02040503050406030204" pitchFamily="18" charset="0"/>
                                  <a:cs typeface="Arial" pitchFamily="34" charset="0"/>
                                </a:rPr>
                                <m:t>(</m:t>
                              </m:r>
                              <m:r>
                                <a:rPr lang="en-US" sz="2200" i="1">
                                  <a:latin typeface="Cambria Math" panose="02040503050406030204" pitchFamily="18" charset="0"/>
                                  <a:ea typeface="Cambria Math" panose="02040503050406030204" pitchFamily="18" charset="0"/>
                                  <a:cs typeface="Arial" pitchFamily="34" charset="0"/>
                                </a:rPr>
                                <m:t>𝑣</m:t>
                              </m:r>
                              <m:r>
                                <a:rPr lang="en-US" sz="2200" i="1">
                                  <a:latin typeface="Cambria Math" panose="02040503050406030204" pitchFamily="18" charset="0"/>
                                  <a:ea typeface="Cambria Math" panose="02040503050406030204" pitchFamily="18" charset="0"/>
                                  <a:cs typeface="Arial" pitchFamily="34" charset="0"/>
                                </a:rPr>
                                <m:t>|</m:t>
                              </m:r>
                              <m:sSub>
                                <m:sSubPr>
                                  <m:ctrlPr>
                                    <a:rPr lang="en-US" sz="2200" i="1">
                                      <a:latin typeface="Cambria Math" panose="02040503050406030204" pitchFamily="18" charset="0"/>
                                      <a:ea typeface="Cambria Math" panose="02040503050406030204" pitchFamily="18" charset="0"/>
                                      <a:cs typeface="Arial" pitchFamily="34" charset="0"/>
                                    </a:rPr>
                                  </m:ctrlPr>
                                </m:sSubPr>
                                <m:e>
                                  <m:r>
                                    <a:rPr lang="en-US" sz="2200" b="1">
                                      <a:latin typeface="Cambria Math" panose="02040503050406030204" pitchFamily="18" charset="0"/>
                                      <a:ea typeface="Cambria Math" panose="02040503050406030204" pitchFamily="18" charset="0"/>
                                      <a:cs typeface="Arial" pitchFamily="34" charset="0"/>
                                    </a:rPr>
                                    <m:t>𝐳</m:t>
                                  </m:r>
                                </m:e>
                                <m:sub>
                                  <m:r>
                                    <a:rPr lang="en-US" sz="2200" i="1">
                                      <a:latin typeface="Cambria Math" panose="02040503050406030204" pitchFamily="18" charset="0"/>
                                      <a:ea typeface="Cambria Math" panose="02040503050406030204" pitchFamily="18" charset="0"/>
                                      <a:cs typeface="Arial" pitchFamily="34" charset="0"/>
                                    </a:rPr>
                                    <m:t>𝑢</m:t>
                                  </m:r>
                                </m:sub>
                              </m:sSub>
                              <m:r>
                                <a:rPr lang="en-US" sz="2200" i="1">
                                  <a:latin typeface="Cambria Math" panose="02040503050406030204" pitchFamily="18" charset="0"/>
                                  <a:ea typeface="Cambria Math" panose="02040503050406030204" pitchFamily="18" charset="0"/>
                                  <a:cs typeface="Arial" pitchFamily="34" charset="0"/>
                                </a:rPr>
                                <m:t>))</m:t>
                              </m:r>
                            </m:e>
                          </m:nary>
                        </m:e>
                      </m:nary>
                    </m:oMath>
                  </m:oMathPara>
                </a14:m>
                <a:endParaRPr lang="en-US" sz="2200"/>
              </a:p>
            </p:txBody>
          </p:sp>
        </mc:Choice>
        <mc:Fallback xmlns="">
          <p:sp>
            <p:nvSpPr>
              <p:cNvPr id="4" name="Rectangle 3">
                <a:extLst>
                  <a:ext uri="{FF2B5EF4-FFF2-40B4-BE49-F238E27FC236}">
                    <a16:creationId xmlns:a16="http://schemas.microsoft.com/office/drawing/2014/main" id="{A52607C1-6AEE-6C4A-A4B5-D5D3798877B4}"/>
                  </a:ext>
                </a:extLst>
              </p:cNvPr>
              <p:cNvSpPr>
                <a:spLocks noRot="1" noChangeAspect="1" noMove="1" noResize="1" noEditPoints="1" noAdjustHandles="1" noChangeArrowheads="1" noChangeShapeType="1" noTextEdit="1"/>
              </p:cNvSpPr>
              <p:nvPr/>
            </p:nvSpPr>
            <p:spPr>
              <a:xfrm>
                <a:off x="2076954" y="2249214"/>
                <a:ext cx="4281805" cy="95750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F651F7A-8472-704A-94DD-1753ED11ECA7}"/>
                  </a:ext>
                </a:extLst>
              </p:cNvPr>
              <p:cNvSpPr txBox="1"/>
              <p:nvPr/>
            </p:nvSpPr>
            <p:spPr>
              <a:xfrm>
                <a:off x="6753739" y="5460913"/>
                <a:ext cx="1539204" cy="276999"/>
              </a:xfrm>
              <a:prstGeom prst="rect">
                <a:avLst/>
              </a:prstGeom>
              <a:noFill/>
            </p:spPr>
            <p:txBody>
              <a:bodyPr wrap="none" lIns="0" tIns="0" rIns="0" bIns="0" rtlCol="0">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cs typeface="Arial" pitchFamily="34" charset="0"/>
                      </a:rPr>
                      <m:t>𝜂</m:t>
                    </m:r>
                  </m:oMath>
                </a14:m>
                <a:r>
                  <a:rPr lang="en-US">
                    <a:latin typeface="Arial" pitchFamily="34" charset="0"/>
                    <a:cs typeface="Arial" pitchFamily="34" charset="0"/>
                  </a:rPr>
                  <a:t>: learning rate</a:t>
                </a:r>
              </a:p>
            </p:txBody>
          </p:sp>
        </mc:Choice>
        <mc:Fallback xmlns="">
          <p:sp>
            <p:nvSpPr>
              <p:cNvPr id="8" name="TextBox 7">
                <a:extLst>
                  <a:ext uri="{FF2B5EF4-FFF2-40B4-BE49-F238E27FC236}">
                    <a16:creationId xmlns:a16="http://schemas.microsoft.com/office/drawing/2014/main" id="{3F651F7A-8472-704A-94DD-1753ED11ECA7}"/>
                  </a:ext>
                </a:extLst>
              </p:cNvPr>
              <p:cNvSpPr txBox="1">
                <a:spLocks noRot="1" noChangeAspect="1" noMove="1" noResize="1" noEditPoints="1" noAdjustHandles="1" noChangeArrowheads="1" noChangeShapeType="1" noTextEdit="1"/>
              </p:cNvSpPr>
              <p:nvPr/>
            </p:nvSpPr>
            <p:spPr>
              <a:xfrm>
                <a:off x="6753739" y="5460913"/>
                <a:ext cx="1539204" cy="276999"/>
              </a:xfrm>
              <a:prstGeom prst="rect">
                <a:avLst/>
              </a:prstGeom>
              <a:blipFill>
                <a:blip r:embed="rId4"/>
                <a:stretch>
                  <a:fillRect l="-5556" t="-28889" r="-8730" b="-51111"/>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5F19B6B6-1221-CE4C-B974-A0BA00258040}"/>
              </a:ext>
            </a:extLst>
          </p:cNvPr>
          <p:cNvCxnSpPr/>
          <p:nvPr/>
        </p:nvCxnSpPr>
        <p:spPr>
          <a:xfrm>
            <a:off x="7525407" y="5744693"/>
            <a:ext cx="826134" cy="45457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16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67"/>
              <a:t>Stochastic Gradient Descent </a:t>
            </a:r>
          </a:p>
        </p:txBody>
      </p:sp>
      <p:sp>
        <p:nvSpPr>
          <p:cNvPr id="3" name="Content Placeholder 2"/>
          <p:cNvSpPr>
            <a:spLocks noGrp="1"/>
          </p:cNvSpPr>
          <p:nvPr>
            <p:ph idx="1"/>
          </p:nvPr>
        </p:nvSpPr>
        <p:spPr/>
        <p:txBody>
          <a:bodyPr>
            <a:normAutofit/>
          </a:bodyPr>
          <a:lstStyle/>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a:p>
            <a:pPr marL="685783" indent="-685783" defTabSz="1219170">
              <a:buClrTx/>
              <a:buSzTx/>
              <a:buNone/>
              <a:defRPr/>
            </a:pPr>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39</a:t>
            </a:fld>
            <a:endParaRPr lang="en-US"/>
          </a:p>
        </p:txBody>
      </p:sp>
      <mc:AlternateContent xmlns:mc="http://schemas.openxmlformats.org/markup-compatibility/2006" xmlns:a14="http://schemas.microsoft.com/office/drawing/2010/main">
        <mc:Choice Requires="a14">
          <p:sp>
            <p:nvSpPr>
              <p:cNvPr id="12" name="Content Placeholder 2"/>
              <p:cNvSpPr txBox="1">
                <a:spLocks/>
              </p:cNvSpPr>
              <p:nvPr/>
            </p:nvSpPr>
            <p:spPr>
              <a:xfrm>
                <a:off x="166985" y="1295400"/>
                <a:ext cx="8977015" cy="5486400"/>
              </a:xfrm>
              <a:prstGeom prst="rect">
                <a:avLst/>
              </a:prstGeom>
            </p:spPr>
            <p:txBody>
              <a:bodyPr vert="horz" lIns="121920" tIns="60960" rIns="121920" bIns="60960" rtlCol="0">
                <a:normAutofit/>
              </a:bodyPr>
              <a:lstStyle>
                <a:lvl1pPr marL="342892" indent="-342892" algn="l" defTabSz="914378" rtl="0" eaLnBrk="1" latinLnBrk="0" hangingPunct="1">
                  <a:spcBef>
                    <a:spcPct val="20000"/>
                  </a:spcBef>
                  <a:buClr>
                    <a:srgbClr val="C00000"/>
                  </a:buClr>
                  <a:buFont typeface="Wingdings" pitchFamily="2" charset="2"/>
                  <a:buChar char="§"/>
                  <a:defRPr lang="en-US" sz="2800" b="0" i="0" kern="1200">
                    <a:solidFill>
                      <a:schemeClr val="tx1"/>
                    </a:solidFill>
                    <a:latin typeface="Helvetica Neue Light" charset="0"/>
                    <a:ea typeface="Helvetica Neue Light" charset="0"/>
                    <a:cs typeface="Helvetica Neue Light" charset="0"/>
                  </a:defRPr>
                </a:lvl1pPr>
                <a:lvl2pPr marL="742931" indent="-285743" algn="l" defTabSz="914378" rtl="0" eaLnBrk="1" latinLnBrk="0" hangingPunct="1">
                  <a:spcBef>
                    <a:spcPct val="20000"/>
                  </a:spcBef>
                  <a:buClr>
                    <a:srgbClr val="C00000"/>
                  </a:buClr>
                  <a:buFont typeface="Wingdings" charset="2"/>
                  <a:buChar char="§"/>
                  <a:defRPr lang="en-US" sz="2400" b="0" i="0" kern="1200">
                    <a:solidFill>
                      <a:schemeClr val="tx1"/>
                    </a:solidFill>
                    <a:latin typeface="Helvetica Neue Light" charset="0"/>
                    <a:ea typeface="Helvetica Neue Light" charset="0"/>
                    <a:cs typeface="Helvetica Neue Light" charset="0"/>
                  </a:defRPr>
                </a:lvl2pPr>
                <a:lvl3pPr marL="1142972" indent="-228594" algn="l" defTabSz="914378" rtl="0" eaLnBrk="1" latinLnBrk="0" hangingPunct="1">
                  <a:spcBef>
                    <a:spcPct val="20000"/>
                  </a:spcBef>
                  <a:buClr>
                    <a:srgbClr val="C00000"/>
                  </a:buClr>
                  <a:buFont typeface="Wingdings" charset="2"/>
                  <a:buChar char="§"/>
                  <a:defRPr lang="en-US" sz="2000" b="0" i="0" kern="1200">
                    <a:solidFill>
                      <a:schemeClr val="tx1"/>
                    </a:solidFill>
                    <a:latin typeface="Helvetica Neue Light" charset="0"/>
                    <a:ea typeface="Helvetica Neue Light" charset="0"/>
                    <a:cs typeface="Helvetica Neue Light" charset="0"/>
                  </a:defRPr>
                </a:lvl3pPr>
                <a:lvl4pPr marL="1600160" indent="-228594" algn="l" defTabSz="914378" rtl="0" eaLnBrk="1" latinLnBrk="0" hangingPunct="1">
                  <a:spcBef>
                    <a:spcPct val="20000"/>
                  </a:spcBef>
                  <a:buFont typeface="Arial" pitchFamily="34" charset="0"/>
                  <a:buChar char="–"/>
                  <a:defRPr lang="en-US" sz="1800" b="0" i="0" kern="1200">
                    <a:solidFill>
                      <a:schemeClr val="tx1"/>
                    </a:solidFill>
                    <a:latin typeface="Helvetica Neue Light" charset="0"/>
                    <a:ea typeface="Helvetica Neue Light" charset="0"/>
                    <a:cs typeface="Helvetica Neue Light" charset="0"/>
                  </a:defRPr>
                </a:lvl4pPr>
                <a:lvl5pPr marL="2057348" indent="-228594" algn="l" defTabSz="914378" rtl="0" eaLnBrk="1" latinLnBrk="0" hangingPunct="1">
                  <a:spcBef>
                    <a:spcPct val="20000"/>
                  </a:spcBef>
                  <a:buFont typeface="Arial" pitchFamily="34" charset="0"/>
                  <a:buChar char="»"/>
                  <a:defRPr lang="en-US" sz="800" b="0" i="0" kern="1200">
                    <a:solidFill>
                      <a:schemeClr val="tx1"/>
                    </a:solidFill>
                    <a:latin typeface="Helvetica Neue Light" charset="0"/>
                    <a:ea typeface="Helvetica Neue Light" charset="0"/>
                    <a:cs typeface="Helvetica Neue Light" charset="0"/>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1219170">
                  <a:spcBef>
                    <a:spcPts val="2368"/>
                  </a:spcBef>
                  <a:buClrTx/>
                </a:pPr>
                <a:r>
                  <a:rPr lang="en-US" sz="3200" b="1">
                    <a:solidFill>
                      <a:srgbClr val="FF0000"/>
                    </a:solidFill>
                    <a:latin typeface="Calibri" panose="020F0502020204030204" pitchFamily="34" charset="0"/>
                    <a:cs typeface="Calibri" panose="020F0502020204030204" pitchFamily="34" charset="0"/>
                  </a:rPr>
                  <a:t>Stochastic Gradient Descent</a:t>
                </a:r>
                <a:r>
                  <a:rPr lang="en-US" sz="3200">
                    <a:latin typeface="Calibri" panose="020F0502020204030204" pitchFamily="34" charset="0"/>
                    <a:cs typeface="Calibri" panose="020F0502020204030204" pitchFamily="34" charset="0"/>
                  </a:rPr>
                  <a:t>: Instead of evaluating gradients over all examples, evaluate it for each </a:t>
                </a:r>
                <a:r>
                  <a:rPr lang="en-US" sz="3200" b="1">
                    <a:latin typeface="Calibri" panose="020F0502020204030204" pitchFamily="34" charset="0"/>
                    <a:cs typeface="Calibri" panose="020F0502020204030204" pitchFamily="34" charset="0"/>
                  </a:rPr>
                  <a:t>individual</a:t>
                </a:r>
                <a:r>
                  <a:rPr lang="en-US" sz="3200">
                    <a:latin typeface="Calibri" panose="020F0502020204030204" pitchFamily="34" charset="0"/>
                    <a:cs typeface="Calibri" panose="020F0502020204030204" pitchFamily="34" charset="0"/>
                  </a:rPr>
                  <a:t> training example.</a:t>
                </a:r>
                <a:endParaRPr lang="en-US">
                  <a:latin typeface="Calibri" panose="020F0502020204030204" pitchFamily="34" charset="0"/>
                  <a:cs typeface="Calibri" panose="020F0502020204030204" pitchFamily="34" charset="0"/>
                </a:endParaRPr>
              </a:p>
              <a:p>
                <a:pPr lvl="1" defTabSz="1219170">
                  <a:lnSpc>
                    <a:spcPts val="3580"/>
                  </a:lnSpc>
                  <a:spcBef>
                    <a:spcPts val="2368"/>
                  </a:spcBef>
                  <a:buClrTx/>
                </a:pPr>
                <a:r>
                  <a:rPr lang="en-US" sz="2600">
                    <a:latin typeface="Calibri" panose="020F0502020204030204" pitchFamily="34" charset="0"/>
                    <a:cs typeface="Calibri" panose="020F0502020204030204" pitchFamily="34" charset="0"/>
                  </a:rPr>
                  <a:t>Initialize </a:t>
                </a:r>
                <a14:m>
                  <m:oMath xmlns:m="http://schemas.openxmlformats.org/officeDocument/2006/math">
                    <m:sSub>
                      <m:sSubPr>
                        <m:ctrlPr>
                          <a:rPr lang="en-US" sz="2600" i="1" smtClean="0">
                            <a:latin typeface="Cambria Math" panose="02040503050406030204" pitchFamily="18" charset="0"/>
                            <a:cs typeface="Calibri" panose="020F0502020204030204" pitchFamily="34" charset="0"/>
                          </a:rPr>
                        </m:ctrlPr>
                      </m:sSubPr>
                      <m:e>
                        <m:r>
                          <a:rPr lang="en-US" sz="2600" i="1">
                            <a:latin typeface="Cambria Math" panose="02040503050406030204" pitchFamily="18" charset="0"/>
                            <a:cs typeface="Calibri" panose="020F0502020204030204" pitchFamily="34" charset="0"/>
                          </a:rPr>
                          <m:t>𝑧</m:t>
                        </m:r>
                      </m:e>
                      <m:sub>
                        <m:r>
                          <a:rPr lang="en-US" sz="2600" b="0" i="1" smtClean="0">
                            <a:latin typeface="Cambria Math" panose="02040503050406030204" pitchFamily="18" charset="0"/>
                            <a:cs typeface="Calibri" panose="020F0502020204030204" pitchFamily="34" charset="0"/>
                          </a:rPr>
                          <m:t>𝑢</m:t>
                        </m:r>
                      </m:sub>
                    </m:sSub>
                  </m:oMath>
                </a14:m>
                <a:r>
                  <a:rPr lang="en-US" sz="2600">
                    <a:latin typeface="Calibri" panose="020F0502020204030204" pitchFamily="34" charset="0"/>
                    <a:cs typeface="Calibri" panose="020F0502020204030204" pitchFamily="34" charset="0"/>
                  </a:rPr>
                  <a:t> at some randomized value for all nodes </a:t>
                </a:r>
                <a14:m>
                  <m:oMath xmlns:m="http://schemas.openxmlformats.org/officeDocument/2006/math">
                    <m:r>
                      <a:rPr lang="en-US" sz="2600" b="0" i="1" smtClean="0">
                        <a:latin typeface="Cambria Math" panose="02040503050406030204" pitchFamily="18" charset="0"/>
                        <a:cs typeface="Calibri" panose="020F0502020204030204" pitchFamily="34" charset="0"/>
                      </a:rPr>
                      <m:t>𝑢</m:t>
                    </m:r>
                  </m:oMath>
                </a14:m>
                <a:r>
                  <a:rPr lang="en-US" sz="2600">
                    <a:latin typeface="Calibri" panose="020F0502020204030204" pitchFamily="34" charset="0"/>
                    <a:cs typeface="Calibri" panose="020F0502020204030204" pitchFamily="34" charset="0"/>
                  </a:rPr>
                  <a:t>.</a:t>
                </a:r>
              </a:p>
              <a:p>
                <a:pPr lvl="1" defTabSz="1219170">
                  <a:lnSpc>
                    <a:spcPts val="3580"/>
                  </a:lnSpc>
                  <a:spcBef>
                    <a:spcPts val="2368"/>
                  </a:spcBef>
                  <a:buClrTx/>
                </a:pPr>
                <a:r>
                  <a:rPr lang="en-US" sz="2600">
                    <a:latin typeface="Calibri" panose="020F0502020204030204" pitchFamily="34" charset="0"/>
                    <a:cs typeface="Calibri" panose="020F0502020204030204" pitchFamily="34" charset="0"/>
                  </a:rPr>
                  <a:t>Iterate until convergence:</a:t>
                </a:r>
              </a:p>
              <a:p>
                <a:pPr lvl="2" defTabSz="1219170">
                  <a:lnSpc>
                    <a:spcPts val="3580"/>
                  </a:lnSpc>
                  <a:spcBef>
                    <a:spcPts val="2368"/>
                  </a:spcBef>
                  <a:buClrTx/>
                </a:pPr>
                <a:r>
                  <a:rPr lang="en-US" sz="2600">
                    <a:latin typeface="Calibri" panose="020F0502020204030204" pitchFamily="34" charset="0"/>
                    <a:cs typeface="Calibri" panose="020F0502020204030204" pitchFamily="34" charset="0"/>
                  </a:rPr>
                  <a:t>Sample a node </a:t>
                </a:r>
                <a14:m>
                  <m:oMath xmlns:m="http://schemas.openxmlformats.org/officeDocument/2006/math">
                    <m:r>
                      <a:rPr lang="en-US" sz="2600" b="0" i="1" smtClean="0">
                        <a:latin typeface="Cambria Math" panose="02040503050406030204" pitchFamily="18" charset="0"/>
                        <a:cs typeface="Calibri" panose="020F0502020204030204" pitchFamily="34" charset="0"/>
                      </a:rPr>
                      <m:t>𝑢</m:t>
                    </m:r>
                  </m:oMath>
                </a14:m>
                <a:r>
                  <a:rPr lang="en-US" sz="2600">
                    <a:latin typeface="Calibri" panose="020F0502020204030204" pitchFamily="34" charset="0"/>
                    <a:cs typeface="Calibri" panose="020F0502020204030204" pitchFamily="34" charset="0"/>
                  </a:rPr>
                  <a:t>, for all </a:t>
                </a:r>
                <a14:m>
                  <m:oMath xmlns:m="http://schemas.openxmlformats.org/officeDocument/2006/math">
                    <m:r>
                      <a:rPr lang="en-US" sz="2600" b="0" i="1" smtClean="0">
                        <a:latin typeface="Cambria Math" panose="02040503050406030204" pitchFamily="18" charset="0"/>
                        <a:cs typeface="Calibri" panose="020F0502020204030204" pitchFamily="34" charset="0"/>
                      </a:rPr>
                      <m:t>𝑣</m:t>
                    </m:r>
                  </m:oMath>
                </a14:m>
                <a:r>
                  <a:rPr lang="en-US" sz="2600">
                    <a:latin typeface="Calibri" panose="020F0502020204030204" pitchFamily="34" charset="0"/>
                    <a:cs typeface="Calibri" panose="020F0502020204030204" pitchFamily="34" charset="0"/>
                  </a:rPr>
                  <a:t> calculate the gradient </a:t>
                </a:r>
                <a14:m>
                  <m:oMath xmlns:m="http://schemas.openxmlformats.org/officeDocument/2006/math">
                    <m:f>
                      <m:fPr>
                        <m:ctrlPr>
                          <a:rPr lang="en-US" sz="2600" i="1">
                            <a:latin typeface="Cambria Math" panose="02040503050406030204" pitchFamily="18" charset="0"/>
                            <a:cs typeface="Calibri" panose="020F0502020204030204" pitchFamily="34" charset="0"/>
                          </a:rPr>
                        </m:ctrlPr>
                      </m:fPr>
                      <m:num>
                        <m:r>
                          <a:rPr lang="en-US" sz="2600" i="1">
                            <a:latin typeface="Cambria Math" panose="02040503050406030204" pitchFamily="18" charset="0"/>
                            <a:ea typeface="Cambria Math" panose="02040503050406030204" pitchFamily="18" charset="0"/>
                            <a:cs typeface="Calibri" panose="020F0502020204030204" pitchFamily="34" charset="0"/>
                          </a:rPr>
                          <m:t>𝜕</m:t>
                        </m:r>
                        <m:sSup>
                          <m:sSupPr>
                            <m:ctrlPr>
                              <a:rPr lang="en-US" sz="2600" i="1">
                                <a:latin typeface="Cambria Math" panose="02040503050406030204" pitchFamily="18" charset="0"/>
                                <a:ea typeface="Cambria Math" panose="02040503050406030204" pitchFamily="18" charset="0"/>
                                <a:cs typeface="Arial" pitchFamily="34" charset="0"/>
                              </a:rPr>
                            </m:ctrlPr>
                          </m:sSupPr>
                          <m:e>
                            <m:r>
                              <a:rPr lang="en-US" sz="2600" i="1">
                                <a:latin typeface="Cambria Math" panose="02040503050406030204" pitchFamily="18" charset="0"/>
                                <a:ea typeface="Cambria Math" panose="02040503050406030204" pitchFamily="18" charset="0"/>
                                <a:cs typeface="Arial" pitchFamily="34" charset="0"/>
                              </a:rPr>
                              <m:t>ℒ</m:t>
                            </m:r>
                          </m:e>
                          <m:sup>
                            <m:r>
                              <a:rPr lang="en-US" sz="2600" i="1">
                                <a:latin typeface="Cambria Math" panose="02040503050406030204" pitchFamily="18" charset="0"/>
                                <a:ea typeface="Cambria Math" panose="02040503050406030204" pitchFamily="18" charset="0"/>
                                <a:cs typeface="Arial" pitchFamily="34" charset="0"/>
                              </a:rPr>
                              <m:t>(</m:t>
                            </m:r>
                            <m:r>
                              <a:rPr lang="en-US" sz="2600" b="0" i="1" smtClean="0">
                                <a:latin typeface="Cambria Math" panose="02040503050406030204" pitchFamily="18" charset="0"/>
                                <a:ea typeface="Cambria Math" panose="02040503050406030204" pitchFamily="18" charset="0"/>
                                <a:cs typeface="Arial" pitchFamily="34" charset="0"/>
                              </a:rPr>
                              <m:t>𝑢</m:t>
                            </m:r>
                            <m:r>
                              <a:rPr lang="en-US" sz="2600" i="1">
                                <a:latin typeface="Cambria Math" panose="02040503050406030204" pitchFamily="18" charset="0"/>
                                <a:ea typeface="Cambria Math" panose="02040503050406030204" pitchFamily="18" charset="0"/>
                                <a:cs typeface="Arial" pitchFamily="34" charset="0"/>
                              </a:rPr>
                              <m:t>)</m:t>
                            </m:r>
                          </m:sup>
                        </m:sSup>
                      </m:num>
                      <m:den>
                        <m:r>
                          <a:rPr lang="en-US" sz="2600" i="1">
                            <a:latin typeface="Cambria Math" panose="02040503050406030204" pitchFamily="18" charset="0"/>
                            <a:ea typeface="Cambria Math" panose="02040503050406030204" pitchFamily="18" charset="0"/>
                            <a:cs typeface="Calibri" panose="020F0502020204030204" pitchFamily="34" charset="0"/>
                          </a:rPr>
                          <m:t>𝜕</m:t>
                        </m:r>
                        <m:sSub>
                          <m:sSubPr>
                            <m:ctrlPr>
                              <a:rPr lang="en-US" sz="2600" i="1">
                                <a:latin typeface="Cambria Math" panose="02040503050406030204" pitchFamily="18" charset="0"/>
                                <a:ea typeface="Cambria Math" panose="02040503050406030204" pitchFamily="18" charset="0"/>
                                <a:cs typeface="Calibri" panose="020F0502020204030204" pitchFamily="34" charset="0"/>
                              </a:rPr>
                            </m:ctrlPr>
                          </m:sSubPr>
                          <m:e>
                            <m:r>
                              <a:rPr lang="en-US" sz="2600" i="1">
                                <a:latin typeface="Cambria Math" panose="02040503050406030204" pitchFamily="18" charset="0"/>
                                <a:ea typeface="Cambria Math" panose="02040503050406030204" pitchFamily="18" charset="0"/>
                                <a:cs typeface="Calibri" panose="020F0502020204030204" pitchFamily="34" charset="0"/>
                              </a:rPr>
                              <m:t>𝑧</m:t>
                            </m:r>
                          </m:e>
                          <m:sub>
                            <m:r>
                              <a:rPr lang="en-US" sz="2600" b="0" i="1" smtClean="0">
                                <a:latin typeface="Cambria Math" panose="02040503050406030204" pitchFamily="18" charset="0"/>
                                <a:ea typeface="Cambria Math" panose="02040503050406030204" pitchFamily="18" charset="0"/>
                                <a:cs typeface="Calibri" panose="020F0502020204030204" pitchFamily="34" charset="0"/>
                              </a:rPr>
                              <m:t>𝑣</m:t>
                            </m:r>
                          </m:sub>
                        </m:sSub>
                      </m:den>
                    </m:f>
                  </m:oMath>
                </a14:m>
                <a:r>
                  <a:rPr lang="en-US" sz="2600">
                    <a:latin typeface="Calibri" panose="020F0502020204030204" pitchFamily="34" charset="0"/>
                    <a:cs typeface="Calibri" panose="020F0502020204030204" pitchFamily="34" charset="0"/>
                  </a:rPr>
                  <a:t>.</a:t>
                </a:r>
              </a:p>
              <a:p>
                <a:pPr lvl="2" defTabSz="1219170">
                  <a:lnSpc>
                    <a:spcPts val="3580"/>
                  </a:lnSpc>
                  <a:spcBef>
                    <a:spcPts val="2368"/>
                  </a:spcBef>
                  <a:buClrTx/>
                </a:pPr>
                <a:r>
                  <a:rPr lang="en-US" sz="2600">
                    <a:latin typeface="Calibri" panose="020F0502020204030204" pitchFamily="34" charset="0"/>
                    <a:cs typeface="Calibri" panose="020F0502020204030204" pitchFamily="34" charset="0"/>
                  </a:rPr>
                  <a:t>For all</a:t>
                </a:r>
                <a14:m>
                  <m:oMath xmlns:m="http://schemas.openxmlformats.org/officeDocument/2006/math">
                    <m:r>
                      <a:rPr lang="en-US" sz="2600" b="0" i="0" smtClean="0">
                        <a:latin typeface="Cambria Math" panose="02040503050406030204" pitchFamily="18" charset="0"/>
                        <a:cs typeface="Calibri" panose="020F0502020204030204" pitchFamily="34" charset="0"/>
                      </a:rPr>
                      <m:t> </m:t>
                    </m:r>
                    <m:r>
                      <a:rPr lang="en-US" sz="2600" b="0" i="1" smtClean="0">
                        <a:latin typeface="Cambria Math" panose="02040503050406030204" pitchFamily="18" charset="0"/>
                        <a:cs typeface="Calibri" panose="020F0502020204030204" pitchFamily="34" charset="0"/>
                      </a:rPr>
                      <m:t>𝑣</m:t>
                    </m:r>
                  </m:oMath>
                </a14:m>
                <a:r>
                  <a:rPr lang="en-US" sz="2600">
                    <a:latin typeface="Calibri" panose="020F0502020204030204" pitchFamily="34" charset="0"/>
                    <a:cs typeface="Calibri" panose="020F0502020204030204" pitchFamily="34" charset="0"/>
                  </a:rPr>
                  <a:t>, update:</a:t>
                </a:r>
                <a14:m>
                  <m:oMath xmlns:m="http://schemas.openxmlformats.org/officeDocument/2006/math">
                    <m:sSub>
                      <m:sSubPr>
                        <m:ctrlPr>
                          <a:rPr lang="en-US" sz="2600" i="1">
                            <a:latin typeface="Cambria Math" panose="02040503050406030204" pitchFamily="18" charset="0"/>
                            <a:ea typeface="Cambria Math" panose="02040503050406030204" pitchFamily="18" charset="0"/>
                            <a:cs typeface="Calibri" panose="020F0502020204030204" pitchFamily="34" charset="0"/>
                          </a:rPr>
                        </m:ctrlPr>
                      </m:sSubPr>
                      <m:e>
                        <m:r>
                          <a:rPr lang="en-US" sz="2600" i="1">
                            <a:latin typeface="Cambria Math" panose="02040503050406030204" pitchFamily="18" charset="0"/>
                            <a:ea typeface="Cambria Math" panose="02040503050406030204" pitchFamily="18" charset="0"/>
                            <a:cs typeface="Calibri" panose="020F0502020204030204" pitchFamily="34" charset="0"/>
                          </a:rPr>
                          <m:t>𝑧</m:t>
                        </m:r>
                      </m:e>
                      <m:sub>
                        <m:r>
                          <a:rPr lang="en-US" sz="2600" b="0" i="1" smtClean="0">
                            <a:latin typeface="Cambria Math" panose="02040503050406030204" pitchFamily="18" charset="0"/>
                            <a:ea typeface="Cambria Math" panose="02040503050406030204" pitchFamily="18" charset="0"/>
                            <a:cs typeface="Calibri" panose="020F0502020204030204" pitchFamily="34" charset="0"/>
                          </a:rPr>
                          <m:t>𝑣</m:t>
                        </m:r>
                      </m:sub>
                    </m:sSub>
                    <m:r>
                      <a:rPr lang="en-US" sz="2600" i="1">
                        <a:latin typeface="Cambria Math" panose="02040503050406030204" pitchFamily="18" charset="0"/>
                        <a:ea typeface="Cambria Math" panose="02040503050406030204" pitchFamily="18" charset="0"/>
                        <a:cs typeface="Calibri" panose="020F0502020204030204" pitchFamily="34" charset="0"/>
                      </a:rPr>
                      <m:t>←</m:t>
                    </m:r>
                    <m:sSub>
                      <m:sSubPr>
                        <m:ctrlPr>
                          <a:rPr lang="en-US" sz="2600" i="1">
                            <a:latin typeface="Cambria Math" panose="02040503050406030204" pitchFamily="18" charset="0"/>
                            <a:ea typeface="Cambria Math" panose="02040503050406030204" pitchFamily="18" charset="0"/>
                            <a:cs typeface="Calibri" panose="020F0502020204030204" pitchFamily="34" charset="0"/>
                          </a:rPr>
                        </m:ctrlPr>
                      </m:sSubPr>
                      <m:e>
                        <m:r>
                          <a:rPr lang="en-US" sz="2600" i="1">
                            <a:latin typeface="Cambria Math" panose="02040503050406030204" pitchFamily="18" charset="0"/>
                            <a:ea typeface="Cambria Math" panose="02040503050406030204" pitchFamily="18" charset="0"/>
                            <a:cs typeface="Calibri" panose="020F0502020204030204" pitchFamily="34" charset="0"/>
                          </a:rPr>
                          <m:t>𝑧</m:t>
                        </m:r>
                      </m:e>
                      <m:sub>
                        <m:r>
                          <a:rPr lang="en-US" sz="2600" b="0" i="1" smtClean="0">
                            <a:latin typeface="Cambria Math" panose="02040503050406030204" pitchFamily="18" charset="0"/>
                            <a:ea typeface="Cambria Math" panose="02040503050406030204" pitchFamily="18" charset="0"/>
                            <a:cs typeface="Calibri" panose="020F0502020204030204" pitchFamily="34" charset="0"/>
                          </a:rPr>
                          <m:t>𝑣</m:t>
                        </m:r>
                      </m:sub>
                    </m:sSub>
                    <m:r>
                      <a:rPr lang="en-US" sz="2600" i="1">
                        <a:latin typeface="Cambria Math" panose="02040503050406030204" pitchFamily="18" charset="0"/>
                        <a:ea typeface="Cambria Math" panose="02040503050406030204" pitchFamily="18" charset="0"/>
                        <a:cs typeface="Calibri" panose="020F0502020204030204" pitchFamily="34" charset="0"/>
                      </a:rPr>
                      <m:t>−</m:t>
                    </m:r>
                    <m:r>
                      <a:rPr lang="en-US" sz="2600" i="1">
                        <a:latin typeface="Cambria Math" panose="02040503050406030204" pitchFamily="18" charset="0"/>
                        <a:ea typeface="Cambria Math" panose="02040503050406030204" pitchFamily="18" charset="0"/>
                        <a:cs typeface="Calibri" panose="020F0502020204030204" pitchFamily="34" charset="0"/>
                      </a:rPr>
                      <m:t>𝜂</m:t>
                    </m:r>
                    <m:f>
                      <m:fPr>
                        <m:ctrlPr>
                          <a:rPr lang="en-US" sz="2600" i="1">
                            <a:latin typeface="Cambria Math" panose="02040503050406030204" pitchFamily="18" charset="0"/>
                            <a:cs typeface="Calibri" panose="020F0502020204030204" pitchFamily="34" charset="0"/>
                          </a:rPr>
                        </m:ctrlPr>
                      </m:fPr>
                      <m:num>
                        <m:r>
                          <a:rPr lang="en-US" sz="2600" i="1">
                            <a:latin typeface="Cambria Math" panose="02040503050406030204" pitchFamily="18" charset="0"/>
                            <a:ea typeface="Cambria Math" panose="02040503050406030204" pitchFamily="18" charset="0"/>
                            <a:cs typeface="Calibri" panose="020F0502020204030204" pitchFamily="34" charset="0"/>
                          </a:rPr>
                          <m:t>𝜕</m:t>
                        </m:r>
                        <m:sSup>
                          <m:sSupPr>
                            <m:ctrlPr>
                              <a:rPr lang="en-US" sz="2600" i="1">
                                <a:latin typeface="Cambria Math" panose="02040503050406030204" pitchFamily="18" charset="0"/>
                                <a:ea typeface="Cambria Math" panose="02040503050406030204" pitchFamily="18" charset="0"/>
                                <a:cs typeface="Arial" pitchFamily="34" charset="0"/>
                              </a:rPr>
                            </m:ctrlPr>
                          </m:sSupPr>
                          <m:e>
                            <m:r>
                              <a:rPr lang="en-US" sz="2600" i="1">
                                <a:latin typeface="Cambria Math" panose="02040503050406030204" pitchFamily="18" charset="0"/>
                                <a:ea typeface="Cambria Math" panose="02040503050406030204" pitchFamily="18" charset="0"/>
                                <a:cs typeface="Arial" pitchFamily="34" charset="0"/>
                              </a:rPr>
                              <m:t>ℒ</m:t>
                            </m:r>
                          </m:e>
                          <m:sup>
                            <m:r>
                              <a:rPr lang="en-US" sz="2600" i="1">
                                <a:latin typeface="Cambria Math" panose="02040503050406030204" pitchFamily="18" charset="0"/>
                                <a:ea typeface="Cambria Math" panose="02040503050406030204" pitchFamily="18" charset="0"/>
                                <a:cs typeface="Arial" pitchFamily="34" charset="0"/>
                              </a:rPr>
                              <m:t>(</m:t>
                            </m:r>
                            <m:r>
                              <a:rPr lang="en-US" sz="2600" b="0" i="1" smtClean="0">
                                <a:latin typeface="Cambria Math" panose="02040503050406030204" pitchFamily="18" charset="0"/>
                                <a:ea typeface="Cambria Math" panose="02040503050406030204" pitchFamily="18" charset="0"/>
                                <a:cs typeface="Arial" pitchFamily="34" charset="0"/>
                              </a:rPr>
                              <m:t>𝑢</m:t>
                            </m:r>
                            <m:r>
                              <a:rPr lang="en-US" sz="2600" i="1">
                                <a:latin typeface="Cambria Math" panose="02040503050406030204" pitchFamily="18" charset="0"/>
                                <a:ea typeface="Cambria Math" panose="02040503050406030204" pitchFamily="18" charset="0"/>
                                <a:cs typeface="Arial" pitchFamily="34" charset="0"/>
                              </a:rPr>
                              <m:t>)</m:t>
                            </m:r>
                          </m:sup>
                        </m:sSup>
                      </m:num>
                      <m:den>
                        <m:r>
                          <a:rPr lang="en-US" sz="2600" i="1">
                            <a:latin typeface="Cambria Math" panose="02040503050406030204" pitchFamily="18" charset="0"/>
                            <a:ea typeface="Cambria Math" panose="02040503050406030204" pitchFamily="18" charset="0"/>
                            <a:cs typeface="Calibri" panose="020F0502020204030204" pitchFamily="34" charset="0"/>
                          </a:rPr>
                          <m:t>𝜕</m:t>
                        </m:r>
                        <m:sSub>
                          <m:sSubPr>
                            <m:ctrlPr>
                              <a:rPr lang="en-US" sz="2600" i="1">
                                <a:latin typeface="Cambria Math" panose="02040503050406030204" pitchFamily="18" charset="0"/>
                                <a:ea typeface="Cambria Math" panose="02040503050406030204" pitchFamily="18" charset="0"/>
                                <a:cs typeface="Calibri" panose="020F0502020204030204" pitchFamily="34" charset="0"/>
                              </a:rPr>
                            </m:ctrlPr>
                          </m:sSubPr>
                          <m:e>
                            <m:r>
                              <a:rPr lang="en-US" sz="2600" i="1">
                                <a:latin typeface="Cambria Math" panose="02040503050406030204" pitchFamily="18" charset="0"/>
                                <a:ea typeface="Cambria Math" panose="02040503050406030204" pitchFamily="18" charset="0"/>
                                <a:cs typeface="Calibri" panose="020F0502020204030204" pitchFamily="34" charset="0"/>
                              </a:rPr>
                              <m:t>𝑧</m:t>
                            </m:r>
                          </m:e>
                          <m:sub>
                            <m:r>
                              <a:rPr lang="en-US" sz="2600" b="0" i="1" smtClean="0">
                                <a:latin typeface="Cambria Math" panose="02040503050406030204" pitchFamily="18" charset="0"/>
                                <a:ea typeface="Cambria Math" panose="02040503050406030204" pitchFamily="18" charset="0"/>
                                <a:cs typeface="Calibri" panose="020F0502020204030204" pitchFamily="34" charset="0"/>
                              </a:rPr>
                              <m:t>𝑣</m:t>
                            </m:r>
                          </m:sub>
                        </m:sSub>
                      </m:den>
                    </m:f>
                  </m:oMath>
                </a14:m>
                <a:r>
                  <a:rPr lang="en-US" sz="2600">
                    <a:latin typeface="Calibri" panose="020F0502020204030204" pitchFamily="34" charset="0"/>
                    <a:cs typeface="Calibri" panose="020F0502020204030204" pitchFamily="34" charset="0"/>
                  </a:rPr>
                  <a:t>.</a:t>
                </a:r>
              </a:p>
              <a:p>
                <a:pPr lvl="2" defTabSz="1219170">
                  <a:lnSpc>
                    <a:spcPts val="2880"/>
                  </a:lnSpc>
                  <a:spcBef>
                    <a:spcPts val="2368"/>
                  </a:spcBef>
                  <a:buClrTx/>
                </a:pPr>
                <a:endParaRPr lang="en-US">
                  <a:latin typeface="Calibri" panose="020F0502020204030204" pitchFamily="34" charset="0"/>
                  <a:cs typeface="Calibri" panose="020F0502020204030204" pitchFamily="34" charset="0"/>
                </a:endParaRPr>
              </a:p>
            </p:txBody>
          </p:sp>
        </mc:Choice>
        <mc:Fallback xmlns="">
          <p:sp>
            <p:nvSpPr>
              <p:cNvPr id="12" name="Content Placeholder 2"/>
              <p:cNvSpPr txBox="1">
                <a:spLocks noRot="1" noChangeAspect="1" noMove="1" noResize="1" noEditPoints="1" noAdjustHandles="1" noChangeArrowheads="1" noChangeShapeType="1" noTextEdit="1"/>
              </p:cNvSpPr>
              <p:nvPr/>
            </p:nvSpPr>
            <p:spPr>
              <a:xfrm>
                <a:off x="166985" y="1295400"/>
                <a:ext cx="8977015" cy="5486400"/>
              </a:xfrm>
              <a:prstGeom prst="rect">
                <a:avLst/>
              </a:prstGeom>
              <a:blipFill>
                <a:blip r:embed="rId2"/>
                <a:stretch>
                  <a:fillRect l="-1154" t="-1222" r="-2105"/>
                </a:stretch>
              </a:blipFill>
            </p:spPr>
            <p:txBody>
              <a:bodyPr/>
              <a:lstStyle/>
              <a:p>
                <a:r>
                  <a:rPr lang="en-US">
                    <a:noFill/>
                  </a:rPr>
                  <a:t> </a:t>
                </a:r>
              </a:p>
            </p:txBody>
          </p:sp>
        </mc:Fallback>
      </mc:AlternateContent>
      <p:sp>
        <p:nvSpPr>
          <p:cNvPr id="5" name="Date Placeholder 4">
            <a:extLst>
              <a:ext uri="{FF2B5EF4-FFF2-40B4-BE49-F238E27FC236}">
                <a16:creationId xmlns:a16="http://schemas.microsoft.com/office/drawing/2014/main" id="{6393088E-131C-1D4A-9DAF-7366C48B25F3}"/>
              </a:ext>
            </a:extLst>
          </p:cNvPr>
          <p:cNvSpPr>
            <a:spLocks noGrp="1"/>
          </p:cNvSpPr>
          <p:nvPr>
            <p:ph type="dt" sz="half" idx="10"/>
          </p:nvPr>
        </p:nvSpPr>
        <p:spPr/>
        <p:txBody>
          <a:bodyPr/>
          <a:lstStyle/>
          <a:p>
            <a:fld id="{E897018F-3D79-DD4C-B0BC-2CB843FDEF82}" type="datetime1">
              <a:rPr lang="en-US" smtClean="0"/>
              <a:t>9/26/24</a:t>
            </a:fld>
            <a:endParaRPr lang="en-US"/>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A52607C1-6AEE-6C4A-A4B5-D5D3798877B4}"/>
                  </a:ext>
                </a:extLst>
              </p:cNvPr>
              <p:cNvSpPr/>
              <p:nvPr/>
            </p:nvSpPr>
            <p:spPr>
              <a:xfrm>
                <a:off x="4146571" y="3770916"/>
                <a:ext cx="4281805" cy="87895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ea typeface="Cambria Math" panose="02040503050406030204" pitchFamily="18" charset="0"/>
                              <a:cs typeface="Arial" pitchFamily="34" charset="0"/>
                            </a:rPr>
                          </m:ctrlPr>
                        </m:sSupPr>
                        <m:e>
                          <m:r>
                            <a:rPr lang="en-US" sz="2000" i="1">
                              <a:latin typeface="Cambria Math" panose="02040503050406030204" pitchFamily="18" charset="0"/>
                              <a:ea typeface="Cambria Math" panose="02040503050406030204" pitchFamily="18" charset="0"/>
                              <a:cs typeface="Arial" pitchFamily="34" charset="0"/>
                            </a:rPr>
                            <m:t>ℒ</m:t>
                          </m:r>
                        </m:e>
                        <m:sup>
                          <m:r>
                            <a:rPr lang="en-US" sz="2000" b="0" i="1" smtClean="0">
                              <a:latin typeface="Cambria Math" panose="02040503050406030204" pitchFamily="18" charset="0"/>
                              <a:ea typeface="Cambria Math" panose="02040503050406030204" pitchFamily="18" charset="0"/>
                              <a:cs typeface="Arial" pitchFamily="34" charset="0"/>
                            </a:rPr>
                            <m:t>(</m:t>
                          </m:r>
                          <m:r>
                            <a:rPr lang="en-US" sz="2000" b="0" i="1" smtClean="0">
                              <a:latin typeface="Cambria Math" panose="02040503050406030204" pitchFamily="18" charset="0"/>
                              <a:ea typeface="Cambria Math" panose="02040503050406030204" pitchFamily="18" charset="0"/>
                              <a:cs typeface="Arial" pitchFamily="34" charset="0"/>
                            </a:rPr>
                            <m:t>𝑢</m:t>
                          </m:r>
                          <m:r>
                            <a:rPr lang="en-US" sz="2000" b="0" i="1" smtClean="0">
                              <a:latin typeface="Cambria Math" panose="02040503050406030204" pitchFamily="18" charset="0"/>
                              <a:ea typeface="Cambria Math" panose="02040503050406030204" pitchFamily="18" charset="0"/>
                              <a:cs typeface="Arial" pitchFamily="34" charset="0"/>
                            </a:rPr>
                            <m:t>)</m:t>
                          </m:r>
                        </m:sup>
                      </m:sSup>
                      <m:r>
                        <a:rPr lang="en-US" sz="2000" i="1">
                          <a:latin typeface="Cambria Math" panose="02040503050406030204" pitchFamily="18" charset="0"/>
                          <a:ea typeface="Cambria Math" panose="02040503050406030204" pitchFamily="18" charset="0"/>
                          <a:cs typeface="Arial" pitchFamily="34" charset="0"/>
                        </a:rPr>
                        <m:t>=</m:t>
                      </m:r>
                      <m:nary>
                        <m:naryPr>
                          <m:chr m:val="∑"/>
                          <m:supHide m:val="on"/>
                          <m:ctrlPr>
                            <a:rPr lang="en-US" sz="2000" i="1">
                              <a:latin typeface="Cambria Math" panose="02040503050406030204" pitchFamily="18" charset="0"/>
                              <a:ea typeface="Cambria Math" panose="02040503050406030204" pitchFamily="18" charset="0"/>
                              <a:cs typeface="Arial" pitchFamily="34" charset="0"/>
                            </a:rPr>
                          </m:ctrlPr>
                        </m:naryPr>
                        <m:sub>
                          <m:r>
                            <m:rPr>
                              <m:brk m:alnAt="7"/>
                            </m:rPr>
                            <a:rPr lang="en-US" sz="2000" i="1">
                              <a:latin typeface="Cambria Math" panose="02040503050406030204" pitchFamily="18" charset="0"/>
                              <a:ea typeface="Cambria Math" panose="02040503050406030204" pitchFamily="18" charset="0"/>
                              <a:cs typeface="Arial" pitchFamily="34" charset="0"/>
                            </a:rPr>
                            <m:t>𝑣</m:t>
                          </m:r>
                          <m:r>
                            <a:rPr lang="en-US" sz="2000" i="1">
                              <a:latin typeface="Cambria Math" panose="02040503050406030204" pitchFamily="18" charset="0"/>
                              <a:ea typeface="Cambria Math" panose="02040503050406030204" pitchFamily="18" charset="0"/>
                              <a:cs typeface="Arial" pitchFamily="34" charset="0"/>
                            </a:rPr>
                            <m:t>∈</m:t>
                          </m:r>
                          <m:sSub>
                            <m:sSubPr>
                              <m:ctrlPr>
                                <a:rPr lang="en-US" sz="2000" i="1">
                                  <a:latin typeface="Cambria Math" panose="02040503050406030204" pitchFamily="18" charset="0"/>
                                  <a:ea typeface="Cambria Math" panose="02040503050406030204" pitchFamily="18" charset="0"/>
                                  <a:cs typeface="Arial" pitchFamily="34" charset="0"/>
                                </a:rPr>
                              </m:ctrlPr>
                            </m:sSubPr>
                            <m:e>
                              <m:r>
                                <a:rPr lang="en-US" sz="2000" i="1">
                                  <a:latin typeface="Cambria Math" panose="02040503050406030204" pitchFamily="18" charset="0"/>
                                  <a:ea typeface="Cambria Math" panose="02040503050406030204" pitchFamily="18" charset="0"/>
                                  <a:cs typeface="Arial" pitchFamily="34" charset="0"/>
                                </a:rPr>
                                <m:t>𝑁</m:t>
                              </m:r>
                            </m:e>
                            <m:sub>
                              <m:r>
                                <a:rPr lang="en-US" sz="2000" i="1">
                                  <a:latin typeface="Cambria Math" panose="02040503050406030204" pitchFamily="18" charset="0"/>
                                  <a:ea typeface="Cambria Math" panose="02040503050406030204" pitchFamily="18" charset="0"/>
                                  <a:cs typeface="Arial" pitchFamily="34" charset="0"/>
                                </a:rPr>
                                <m:t>𝑅</m:t>
                              </m:r>
                            </m:sub>
                          </m:sSub>
                          <m:r>
                            <m:rPr>
                              <m:brk m:alnAt="7"/>
                            </m:rPr>
                            <a:rPr lang="en-US" sz="2000" i="1">
                              <a:latin typeface="Cambria Math" panose="02040503050406030204" pitchFamily="18" charset="0"/>
                              <a:ea typeface="Cambria Math" panose="02040503050406030204" pitchFamily="18" charset="0"/>
                              <a:cs typeface="Arial" pitchFamily="34" charset="0"/>
                            </a:rPr>
                            <m:t>(</m:t>
                          </m:r>
                          <m:r>
                            <a:rPr lang="en-US" sz="2000" i="1">
                              <a:latin typeface="Cambria Math" panose="02040503050406030204" pitchFamily="18" charset="0"/>
                              <a:ea typeface="Cambria Math" panose="02040503050406030204" pitchFamily="18" charset="0"/>
                              <a:cs typeface="Arial" pitchFamily="34" charset="0"/>
                            </a:rPr>
                            <m:t>𝑢</m:t>
                          </m:r>
                          <m:r>
                            <a:rPr lang="en-US" sz="2000" i="1">
                              <a:latin typeface="Cambria Math" panose="02040503050406030204" pitchFamily="18" charset="0"/>
                              <a:ea typeface="Cambria Math" panose="02040503050406030204" pitchFamily="18" charset="0"/>
                              <a:cs typeface="Arial" pitchFamily="34" charset="0"/>
                            </a:rPr>
                            <m:t>)</m:t>
                          </m:r>
                        </m:sub>
                        <m:sup/>
                        <m:e>
                          <m:r>
                            <a:rPr lang="en-US" sz="2000" i="1">
                              <a:latin typeface="Cambria Math" panose="02040503050406030204" pitchFamily="18" charset="0"/>
                              <a:ea typeface="Cambria Math" panose="02040503050406030204" pitchFamily="18" charset="0"/>
                              <a:cs typeface="Arial" pitchFamily="34" charset="0"/>
                            </a:rPr>
                            <m:t>−</m:t>
                          </m:r>
                          <m:r>
                            <m:rPr>
                              <m:sty m:val="p"/>
                            </m:rPr>
                            <a:rPr lang="en-US" sz="2000">
                              <a:latin typeface="Cambria Math" panose="02040503050406030204" pitchFamily="18" charset="0"/>
                              <a:ea typeface="Cambria Math" panose="02040503050406030204" pitchFamily="18" charset="0"/>
                              <a:cs typeface="Arial" pitchFamily="34" charset="0"/>
                            </a:rPr>
                            <m:t>log</m:t>
                          </m:r>
                          <m:r>
                            <a:rPr lang="en-US" sz="2000" i="1">
                              <a:latin typeface="Cambria Math" panose="02040503050406030204" pitchFamily="18" charset="0"/>
                              <a:ea typeface="Cambria Math" panose="02040503050406030204" pitchFamily="18" charset="0"/>
                              <a:cs typeface="Arial" pitchFamily="34" charset="0"/>
                            </a:rPr>
                            <m:t>⁡(</m:t>
                          </m:r>
                          <m:r>
                            <a:rPr lang="en-US" sz="2000" i="1">
                              <a:latin typeface="Cambria Math" panose="02040503050406030204" pitchFamily="18" charset="0"/>
                              <a:ea typeface="Cambria Math" panose="02040503050406030204" pitchFamily="18" charset="0"/>
                              <a:cs typeface="Arial" pitchFamily="34" charset="0"/>
                            </a:rPr>
                            <m:t>𝑃</m:t>
                          </m:r>
                          <m:r>
                            <a:rPr lang="en-US" sz="2000" i="1">
                              <a:latin typeface="Cambria Math" panose="02040503050406030204" pitchFamily="18" charset="0"/>
                              <a:ea typeface="Cambria Math" panose="02040503050406030204" pitchFamily="18" charset="0"/>
                              <a:cs typeface="Arial" pitchFamily="34" charset="0"/>
                            </a:rPr>
                            <m:t>(</m:t>
                          </m:r>
                          <m:r>
                            <a:rPr lang="en-US" sz="2000" i="1">
                              <a:latin typeface="Cambria Math" panose="02040503050406030204" pitchFamily="18" charset="0"/>
                              <a:ea typeface="Cambria Math" panose="02040503050406030204" pitchFamily="18" charset="0"/>
                              <a:cs typeface="Arial" pitchFamily="34" charset="0"/>
                            </a:rPr>
                            <m:t>𝑣</m:t>
                          </m:r>
                          <m:r>
                            <a:rPr lang="en-US" sz="2000" i="1">
                              <a:latin typeface="Cambria Math" panose="02040503050406030204" pitchFamily="18" charset="0"/>
                              <a:ea typeface="Cambria Math" panose="02040503050406030204" pitchFamily="18" charset="0"/>
                              <a:cs typeface="Arial" pitchFamily="34" charset="0"/>
                            </a:rPr>
                            <m:t>|</m:t>
                          </m:r>
                          <m:sSub>
                            <m:sSubPr>
                              <m:ctrlPr>
                                <a:rPr lang="en-US" sz="2000" i="1">
                                  <a:latin typeface="Cambria Math" panose="02040503050406030204" pitchFamily="18" charset="0"/>
                                  <a:ea typeface="Cambria Math" panose="02040503050406030204" pitchFamily="18" charset="0"/>
                                  <a:cs typeface="Arial" pitchFamily="34" charset="0"/>
                                </a:rPr>
                              </m:ctrlPr>
                            </m:sSubPr>
                            <m:e>
                              <m:r>
                                <a:rPr lang="en-US" sz="2000" b="1">
                                  <a:latin typeface="Cambria Math" panose="02040503050406030204" pitchFamily="18" charset="0"/>
                                  <a:ea typeface="Cambria Math" panose="02040503050406030204" pitchFamily="18" charset="0"/>
                                  <a:cs typeface="Arial" pitchFamily="34" charset="0"/>
                                </a:rPr>
                                <m:t>𝐳</m:t>
                              </m:r>
                            </m:e>
                            <m:sub>
                              <m:r>
                                <a:rPr lang="en-US" sz="2000" i="1">
                                  <a:latin typeface="Cambria Math" panose="02040503050406030204" pitchFamily="18" charset="0"/>
                                  <a:ea typeface="Cambria Math" panose="02040503050406030204" pitchFamily="18" charset="0"/>
                                  <a:cs typeface="Arial" pitchFamily="34" charset="0"/>
                                </a:rPr>
                                <m:t>𝑢</m:t>
                              </m:r>
                            </m:sub>
                          </m:sSub>
                          <m:r>
                            <a:rPr lang="en-US" sz="2000" i="1">
                              <a:latin typeface="Cambria Math" panose="02040503050406030204" pitchFamily="18" charset="0"/>
                              <a:ea typeface="Cambria Math" panose="02040503050406030204" pitchFamily="18" charset="0"/>
                              <a:cs typeface="Arial" pitchFamily="34" charset="0"/>
                            </a:rPr>
                            <m:t>))</m:t>
                          </m:r>
                        </m:e>
                      </m:nary>
                    </m:oMath>
                  </m:oMathPara>
                </a14:m>
                <a:endParaRPr lang="en-US" sz="2000"/>
              </a:p>
            </p:txBody>
          </p:sp>
        </mc:Choice>
        <mc:Fallback xmlns="">
          <p:sp>
            <p:nvSpPr>
              <p:cNvPr id="4" name="Rectangle 3">
                <a:extLst>
                  <a:ext uri="{FF2B5EF4-FFF2-40B4-BE49-F238E27FC236}">
                    <a16:creationId xmlns:a16="http://schemas.microsoft.com/office/drawing/2014/main" id="{A52607C1-6AEE-6C4A-A4B5-D5D3798877B4}"/>
                  </a:ext>
                </a:extLst>
              </p:cNvPr>
              <p:cNvSpPr>
                <a:spLocks noRot="1" noChangeAspect="1" noMove="1" noResize="1" noEditPoints="1" noAdjustHandles="1" noChangeArrowheads="1" noChangeShapeType="1" noTextEdit="1"/>
              </p:cNvSpPr>
              <p:nvPr/>
            </p:nvSpPr>
            <p:spPr>
              <a:xfrm>
                <a:off x="4146571" y="3770916"/>
                <a:ext cx="4281805" cy="87895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56217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67"/>
              <a:t>Random Walks: Summary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1"/>
                <a:ext cx="8686800" cy="3505200"/>
              </a:xfrm>
            </p:spPr>
            <p:txBody>
              <a:bodyPr>
                <a:normAutofit lnSpcReduction="10000"/>
              </a:bodyPr>
              <a:lstStyle/>
              <a:p>
                <a:pPr marL="685783" indent="-685783">
                  <a:spcBef>
                    <a:spcPts val="2368"/>
                  </a:spcBef>
                  <a:buFont typeface="+mj-lt"/>
                  <a:buAutoNum type="arabicPeriod"/>
                </a:pPr>
                <a:r>
                  <a:rPr lang="en-US"/>
                  <a:t>Run </a:t>
                </a:r>
                <a:r>
                  <a:rPr lang="en-US" b="1"/>
                  <a:t>short fixed-length</a:t>
                </a:r>
                <a:r>
                  <a:rPr lang="en-US"/>
                  <a:t> random walks starting from each node on the graph</a:t>
                </a:r>
              </a:p>
              <a:p>
                <a:pPr marL="685783" indent="-685783">
                  <a:spcBef>
                    <a:spcPts val="2368"/>
                  </a:spcBef>
                  <a:buFont typeface="+mj-lt"/>
                  <a:buAutoNum type="arabicPeriod"/>
                </a:pPr>
                <a:r>
                  <a:rPr lang="en-US"/>
                  <a:t>For each node </a:t>
                </a:r>
                <a14:m>
                  <m:oMath xmlns:m="http://schemas.openxmlformats.org/officeDocument/2006/math">
                    <m:r>
                      <a:rPr lang="en-US" b="0" i="1" smtClean="0">
                        <a:latin typeface="Cambria Math" panose="02040503050406030204" pitchFamily="18" charset="0"/>
                      </a:rPr>
                      <m:t>𝑢</m:t>
                    </m:r>
                  </m:oMath>
                </a14:m>
                <a:r>
                  <a:rPr lang="en-US" i="1">
                    <a:latin typeface="Cambria Math" charset="0"/>
                    <a:ea typeface="Cambria Math" charset="0"/>
                  </a:rPr>
                  <a:t> </a:t>
                </a:r>
                <a:r>
                  <a:rPr lang="en-US"/>
                  <a:t>collect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𝑅</m:t>
                        </m:r>
                      </m:sub>
                    </m:sSub>
                    <m:r>
                      <a:rPr lang="en-US" b="0" i="1" smtClean="0">
                        <a:latin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m:t>
                    </m:r>
                  </m:oMath>
                </a14:m>
                <a:r>
                  <a:rPr lang="en-US"/>
                  <a:t>, the multiset of nodes visited on random walks starting from </a:t>
                </a:r>
                <a14:m>
                  <m:oMath xmlns:m="http://schemas.openxmlformats.org/officeDocument/2006/math">
                    <m:r>
                      <a:rPr lang="en-US" i="1">
                        <a:latin typeface="Cambria Math" panose="02040503050406030204" pitchFamily="18" charset="0"/>
                      </a:rPr>
                      <m:t>𝑢</m:t>
                    </m:r>
                    <m:r>
                      <a:rPr lang="en-US" b="0" i="1" smtClean="0">
                        <a:latin typeface="Cambria Math" panose="02040503050406030204" pitchFamily="18" charset="0"/>
                      </a:rPr>
                      <m:t>.</m:t>
                    </m:r>
                  </m:oMath>
                </a14:m>
                <a:r>
                  <a:rPr lang="en-US" i="1">
                    <a:latin typeface="Cambria Math" charset="0"/>
                    <a:ea typeface="Cambria Math" charset="0"/>
                    <a:cs typeface="Cambria Math" charset="0"/>
                  </a:rPr>
                  <a:t> </a:t>
                </a:r>
              </a:p>
              <a:p>
                <a:pPr marL="685783" indent="-685783">
                  <a:spcBef>
                    <a:spcPts val="2368"/>
                  </a:spcBef>
                  <a:buFont typeface="+mj-lt"/>
                  <a:buAutoNum type="arabicPeriod"/>
                </a:pPr>
                <a:r>
                  <a:rPr lang="en-US"/>
                  <a:t>Optimize embeddings </a:t>
                </a:r>
                <a14:m>
                  <m:oMath xmlns:m="http://schemas.openxmlformats.org/officeDocument/2006/math">
                    <m:r>
                      <a:rPr lang="en-US" i="1" dirty="0" smtClean="0">
                        <a:latin typeface="Cambria Math" panose="02040503050406030204" pitchFamily="18" charset="0"/>
                      </a:rPr>
                      <m:t>𝑍</m:t>
                    </m:r>
                  </m:oMath>
                </a14:m>
                <a:r>
                  <a:rPr lang="en-US"/>
                  <a:t> using Stochastic Gradient Descent:</a:t>
                </a:r>
              </a:p>
              <a:p>
                <a:pPr marL="685783" indent="-685783">
                  <a:buFont typeface="+mj-lt"/>
                  <a:buAutoNum type="arabicPeriod"/>
                </a:pPr>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1"/>
                <a:ext cx="8686800" cy="3505200"/>
              </a:xfrm>
              <a:blipFill>
                <a:blip r:embed="rId2"/>
                <a:stretch>
                  <a:fillRect l="-1614" t="-2435" r="-351" b="-2087"/>
                </a:stretch>
              </a:blipFill>
            </p:spPr>
            <p:txBody>
              <a:bodyPr/>
              <a:lstStyle/>
              <a:p>
                <a:r>
                  <a:rPr lang="en-US">
                    <a:noFill/>
                  </a:rPr>
                  <a:t> </a:t>
                </a:r>
              </a:p>
            </p:txBody>
          </p:sp>
        </mc:Fallback>
      </mc:AlternateContent>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40</a:t>
            </a:fld>
            <a:endParaRPr lang="en-US"/>
          </a:p>
        </p:txBody>
      </p:sp>
      <p:sp>
        <p:nvSpPr>
          <p:cNvPr id="8" name="Rectangle 7"/>
          <p:cNvSpPr/>
          <p:nvPr/>
        </p:nvSpPr>
        <p:spPr>
          <a:xfrm>
            <a:off x="1195715" y="4724400"/>
            <a:ext cx="6868560" cy="1225780"/>
          </a:xfrm>
          <a:prstGeom prst="rect">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Box 3"/>
          <p:cNvSpPr txBox="1"/>
          <p:nvPr/>
        </p:nvSpPr>
        <p:spPr>
          <a:xfrm>
            <a:off x="1672799" y="5881973"/>
            <a:ext cx="5994400" cy="1237232"/>
          </a:xfrm>
          <a:prstGeom prst="rect">
            <a:avLst/>
          </a:prstGeom>
          <a:noFill/>
          <a:ln>
            <a:noFill/>
          </a:ln>
        </p:spPr>
        <p:txBody>
          <a:bodyPr wrap="square" lIns="91425" tIns="91425" rIns="91425" bIns="91425" rtlCol="0" anchor="t" anchorCtr="0">
            <a:noAutofit/>
          </a:bodyPr>
          <a:lstStyle/>
          <a:p>
            <a:pPr algn="ctr"/>
            <a:r>
              <a:rPr lang="en-US" sz="2400" b="1">
                <a:solidFill>
                  <a:schemeClr val="accent3"/>
                </a:solidFill>
                <a:latin typeface="Helvetica Neue Light" charset="0"/>
                <a:ea typeface="Helvetica Neue Light" charset="0"/>
                <a:cs typeface="Helvetica Neue Light" charset="0"/>
                <a:sym typeface="Open Sans"/>
              </a:rPr>
              <a:t>We can efficiently approximate this using negative sampling!</a:t>
            </a:r>
          </a:p>
        </p:txBody>
      </p:sp>
      <p:sp>
        <p:nvSpPr>
          <p:cNvPr id="5" name="Date Placeholder 4">
            <a:extLst>
              <a:ext uri="{FF2B5EF4-FFF2-40B4-BE49-F238E27FC236}">
                <a16:creationId xmlns:a16="http://schemas.microsoft.com/office/drawing/2014/main" id="{F0AE3E7D-24AD-2C40-A744-B91E2FF41BE7}"/>
              </a:ext>
            </a:extLst>
          </p:cNvPr>
          <p:cNvSpPr>
            <a:spLocks noGrp="1"/>
          </p:cNvSpPr>
          <p:nvPr>
            <p:ph type="dt" sz="half" idx="10"/>
          </p:nvPr>
        </p:nvSpPr>
        <p:spPr/>
        <p:txBody>
          <a:bodyPr/>
          <a:lstStyle/>
          <a:p>
            <a:fld id="{0F53429F-CBB6-E64D-AF60-DB685ED77E22}" type="datetime1">
              <a:rPr lang="en-US" smtClean="0"/>
              <a:t>9/26/24</a:t>
            </a:fld>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984CC21-5C4A-814B-9448-6CCB8839A656}"/>
                  </a:ext>
                </a:extLst>
              </p:cNvPr>
              <p:cNvSpPr txBox="1"/>
              <p:nvPr/>
            </p:nvSpPr>
            <p:spPr>
              <a:xfrm>
                <a:off x="1879097" y="4702163"/>
                <a:ext cx="5081519" cy="11798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smtClean="0">
                          <a:latin typeface="Cambria Math" panose="02040503050406030204" pitchFamily="18" charset="0"/>
                          <a:ea typeface="Cambria Math" panose="02040503050406030204" pitchFamily="18" charset="0"/>
                          <a:cs typeface="Arial" pitchFamily="34" charset="0"/>
                        </a:rPr>
                        <m:t>ℒ</m:t>
                      </m:r>
                      <m:r>
                        <a:rPr lang="en-US" sz="3000" b="0" i="1" smtClean="0">
                          <a:latin typeface="Cambria Math" panose="02040503050406030204" pitchFamily="18" charset="0"/>
                          <a:ea typeface="Cambria Math" panose="02040503050406030204" pitchFamily="18" charset="0"/>
                          <a:cs typeface="Arial" pitchFamily="34" charset="0"/>
                        </a:rPr>
                        <m:t>=</m:t>
                      </m:r>
                      <m:nary>
                        <m:naryPr>
                          <m:chr m:val="∑"/>
                          <m:supHide m:val="on"/>
                          <m:ctrlPr>
                            <a:rPr lang="en-US" sz="30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000" b="0" i="1" smtClean="0">
                              <a:latin typeface="Cambria Math" panose="02040503050406030204" pitchFamily="18" charset="0"/>
                              <a:ea typeface="Cambria Math" panose="02040503050406030204" pitchFamily="18" charset="0"/>
                              <a:cs typeface="Arial" pitchFamily="34" charset="0"/>
                            </a:rPr>
                            <m:t>𝑢</m:t>
                          </m:r>
                          <m:r>
                            <a:rPr lang="en-US" sz="3000" b="0" i="1" smtClean="0">
                              <a:latin typeface="Cambria Math" panose="02040503050406030204" pitchFamily="18" charset="0"/>
                              <a:ea typeface="Cambria Math" panose="02040503050406030204" pitchFamily="18" charset="0"/>
                              <a:cs typeface="Arial" pitchFamily="34" charset="0"/>
                            </a:rPr>
                            <m:t>∈</m:t>
                          </m:r>
                          <m:r>
                            <a:rPr lang="en-US" sz="3000" b="0" i="1" smtClean="0">
                              <a:latin typeface="Cambria Math" panose="02040503050406030204" pitchFamily="18" charset="0"/>
                              <a:ea typeface="Cambria Math" panose="02040503050406030204" pitchFamily="18" charset="0"/>
                              <a:cs typeface="Arial" pitchFamily="34" charset="0"/>
                            </a:rPr>
                            <m:t>𝑉</m:t>
                          </m:r>
                        </m:sub>
                        <m:sup/>
                        <m:e>
                          <m:nary>
                            <m:naryPr>
                              <m:chr m:val="∑"/>
                              <m:supHide m:val="on"/>
                              <m:ctrlPr>
                                <a:rPr lang="en-US" sz="3000" b="0" i="1" smtClean="0">
                                  <a:latin typeface="Cambria Math" panose="02040503050406030204" pitchFamily="18" charset="0"/>
                                  <a:ea typeface="Cambria Math" panose="02040503050406030204" pitchFamily="18" charset="0"/>
                                  <a:cs typeface="Arial" pitchFamily="34" charset="0"/>
                                </a:rPr>
                              </m:ctrlPr>
                            </m:naryPr>
                            <m:sub>
                              <m:r>
                                <m:rPr>
                                  <m:brk m:alnAt="7"/>
                                </m:rPr>
                                <a:rPr lang="en-US" sz="3000" b="0" i="1" smtClean="0">
                                  <a:latin typeface="Cambria Math" panose="02040503050406030204" pitchFamily="18" charset="0"/>
                                  <a:ea typeface="Cambria Math" panose="02040503050406030204" pitchFamily="18" charset="0"/>
                                  <a:cs typeface="Arial" pitchFamily="34" charset="0"/>
                                </a:rPr>
                                <m:t>𝑣</m:t>
                              </m:r>
                              <m:r>
                                <a:rPr lang="en-US" sz="3000" b="0" i="1" smtClean="0">
                                  <a:latin typeface="Cambria Math" panose="02040503050406030204" pitchFamily="18" charset="0"/>
                                  <a:ea typeface="Cambria Math" panose="02040503050406030204" pitchFamily="18" charset="0"/>
                                  <a:cs typeface="Arial" pitchFamily="34" charset="0"/>
                                </a:rPr>
                                <m:t>∈</m:t>
                              </m:r>
                              <m:sSub>
                                <m:sSubPr>
                                  <m:ctrlPr>
                                    <a:rPr lang="en-US" sz="3000" b="0" i="1" smtClean="0">
                                      <a:latin typeface="Cambria Math" panose="02040503050406030204" pitchFamily="18" charset="0"/>
                                      <a:ea typeface="Cambria Math" panose="02040503050406030204" pitchFamily="18" charset="0"/>
                                      <a:cs typeface="Arial" pitchFamily="34" charset="0"/>
                                    </a:rPr>
                                  </m:ctrlPr>
                                </m:sSubPr>
                                <m:e>
                                  <m:r>
                                    <a:rPr lang="en-US" sz="3000" b="0" i="1" smtClean="0">
                                      <a:latin typeface="Cambria Math" panose="02040503050406030204" pitchFamily="18" charset="0"/>
                                      <a:ea typeface="Cambria Math" panose="02040503050406030204" pitchFamily="18" charset="0"/>
                                      <a:cs typeface="Arial" pitchFamily="34" charset="0"/>
                                    </a:rPr>
                                    <m:t>𝑁</m:t>
                                  </m:r>
                                </m:e>
                                <m:sub>
                                  <m:r>
                                    <a:rPr lang="en-US" sz="3000" b="0" i="1" smtClean="0">
                                      <a:latin typeface="Cambria Math" panose="02040503050406030204" pitchFamily="18" charset="0"/>
                                      <a:ea typeface="Cambria Math" panose="02040503050406030204" pitchFamily="18" charset="0"/>
                                      <a:cs typeface="Arial" pitchFamily="34" charset="0"/>
                                    </a:rPr>
                                    <m:t>𝑅</m:t>
                                  </m:r>
                                </m:sub>
                              </m:sSub>
                              <m:r>
                                <m:rPr>
                                  <m:brk m:alnAt="7"/>
                                </m:rPr>
                                <a:rPr lang="en-US" sz="3000" b="0" i="1" smtClean="0">
                                  <a:latin typeface="Cambria Math" panose="02040503050406030204" pitchFamily="18" charset="0"/>
                                  <a:ea typeface="Cambria Math" panose="02040503050406030204" pitchFamily="18" charset="0"/>
                                  <a:cs typeface="Arial" pitchFamily="34" charset="0"/>
                                </a:rPr>
                                <m:t>(</m:t>
                              </m:r>
                              <m:r>
                                <a:rPr lang="en-US" sz="3000" b="0" i="1" smtClean="0">
                                  <a:latin typeface="Cambria Math" panose="02040503050406030204" pitchFamily="18" charset="0"/>
                                  <a:ea typeface="Cambria Math" panose="02040503050406030204" pitchFamily="18" charset="0"/>
                                  <a:cs typeface="Arial" pitchFamily="34" charset="0"/>
                                </a:rPr>
                                <m:t>𝑢</m:t>
                              </m:r>
                              <m:r>
                                <a:rPr lang="en-US" sz="3000" b="0" i="1" smtClean="0">
                                  <a:latin typeface="Cambria Math" panose="02040503050406030204" pitchFamily="18" charset="0"/>
                                  <a:ea typeface="Cambria Math" panose="02040503050406030204" pitchFamily="18" charset="0"/>
                                  <a:cs typeface="Arial" pitchFamily="34" charset="0"/>
                                </a:rPr>
                                <m:t>)</m:t>
                              </m:r>
                            </m:sub>
                            <m:sup/>
                            <m:e>
                              <m:r>
                                <a:rPr lang="en-US" sz="3000" b="0" i="1" smtClean="0">
                                  <a:latin typeface="Cambria Math" panose="02040503050406030204" pitchFamily="18" charset="0"/>
                                  <a:ea typeface="Cambria Math" panose="02040503050406030204" pitchFamily="18" charset="0"/>
                                  <a:cs typeface="Arial" pitchFamily="34" charset="0"/>
                                </a:rPr>
                                <m:t>−</m:t>
                              </m:r>
                              <m:r>
                                <m:rPr>
                                  <m:sty m:val="p"/>
                                </m:rPr>
                                <a:rPr lang="en-US" sz="3000" b="0" i="0" smtClean="0">
                                  <a:latin typeface="Cambria Math" panose="02040503050406030204" pitchFamily="18" charset="0"/>
                                  <a:ea typeface="Cambria Math" panose="02040503050406030204" pitchFamily="18" charset="0"/>
                                  <a:cs typeface="Arial" pitchFamily="34" charset="0"/>
                                </a:rPr>
                                <m:t>log</m:t>
                              </m:r>
                              <m:r>
                                <a:rPr lang="en-US" sz="3000" b="0" i="1" smtClean="0">
                                  <a:latin typeface="Cambria Math" panose="02040503050406030204" pitchFamily="18" charset="0"/>
                                  <a:ea typeface="Cambria Math" panose="02040503050406030204" pitchFamily="18" charset="0"/>
                                  <a:cs typeface="Arial" pitchFamily="34" charset="0"/>
                                </a:rPr>
                                <m:t>⁡(</m:t>
                              </m:r>
                              <m:r>
                                <a:rPr lang="en-US" sz="3000" b="0" i="1" smtClean="0">
                                  <a:latin typeface="Cambria Math" panose="02040503050406030204" pitchFamily="18" charset="0"/>
                                  <a:ea typeface="Cambria Math" panose="02040503050406030204" pitchFamily="18" charset="0"/>
                                  <a:cs typeface="Arial" pitchFamily="34" charset="0"/>
                                </a:rPr>
                                <m:t>𝑃</m:t>
                              </m:r>
                              <m:r>
                                <a:rPr lang="en-US" sz="3000" b="0" i="1" smtClean="0">
                                  <a:latin typeface="Cambria Math" panose="02040503050406030204" pitchFamily="18" charset="0"/>
                                  <a:ea typeface="Cambria Math" panose="02040503050406030204" pitchFamily="18" charset="0"/>
                                  <a:cs typeface="Arial" pitchFamily="34" charset="0"/>
                                </a:rPr>
                                <m:t>(</m:t>
                              </m:r>
                              <m:r>
                                <a:rPr lang="en-US" sz="3000" b="0" i="1" smtClean="0">
                                  <a:latin typeface="Cambria Math" panose="02040503050406030204" pitchFamily="18" charset="0"/>
                                  <a:ea typeface="Cambria Math" panose="02040503050406030204" pitchFamily="18" charset="0"/>
                                  <a:cs typeface="Arial" pitchFamily="34" charset="0"/>
                                </a:rPr>
                                <m:t>𝑣</m:t>
                              </m:r>
                              <m:r>
                                <a:rPr lang="en-US" sz="3000" b="0" i="1" smtClean="0">
                                  <a:latin typeface="Cambria Math" panose="02040503050406030204" pitchFamily="18" charset="0"/>
                                  <a:ea typeface="Cambria Math" panose="02040503050406030204" pitchFamily="18" charset="0"/>
                                  <a:cs typeface="Arial" pitchFamily="34" charset="0"/>
                                </a:rPr>
                                <m:t>|</m:t>
                              </m:r>
                              <m:sSub>
                                <m:sSubPr>
                                  <m:ctrlPr>
                                    <a:rPr lang="en-US" sz="3000" b="0" i="1" smtClean="0">
                                      <a:latin typeface="Cambria Math" panose="02040503050406030204" pitchFamily="18" charset="0"/>
                                      <a:ea typeface="Cambria Math" panose="02040503050406030204" pitchFamily="18" charset="0"/>
                                      <a:cs typeface="Arial" pitchFamily="34" charset="0"/>
                                    </a:rPr>
                                  </m:ctrlPr>
                                </m:sSubPr>
                                <m:e>
                                  <m:r>
                                    <a:rPr lang="en-US" sz="3000" b="1" i="0" smtClean="0">
                                      <a:latin typeface="Cambria Math" panose="02040503050406030204" pitchFamily="18" charset="0"/>
                                      <a:ea typeface="Cambria Math" panose="02040503050406030204" pitchFamily="18" charset="0"/>
                                      <a:cs typeface="Arial" pitchFamily="34" charset="0"/>
                                    </a:rPr>
                                    <m:t>𝐳</m:t>
                                  </m:r>
                                </m:e>
                                <m:sub>
                                  <m:r>
                                    <a:rPr lang="en-US" sz="3000" b="0" i="1" smtClean="0">
                                      <a:latin typeface="Cambria Math" panose="02040503050406030204" pitchFamily="18" charset="0"/>
                                      <a:ea typeface="Cambria Math" panose="02040503050406030204" pitchFamily="18" charset="0"/>
                                      <a:cs typeface="Arial" pitchFamily="34" charset="0"/>
                                    </a:rPr>
                                    <m:t>𝑢</m:t>
                                  </m:r>
                                </m:sub>
                              </m:sSub>
                              <m:r>
                                <a:rPr lang="en-US" sz="3000" b="0" i="1" smtClean="0">
                                  <a:latin typeface="Cambria Math" panose="02040503050406030204" pitchFamily="18" charset="0"/>
                                  <a:ea typeface="Cambria Math" panose="02040503050406030204" pitchFamily="18" charset="0"/>
                                  <a:cs typeface="Arial" pitchFamily="34" charset="0"/>
                                </a:rPr>
                                <m:t>))</m:t>
                              </m:r>
                            </m:e>
                          </m:nary>
                        </m:e>
                      </m:nary>
                    </m:oMath>
                  </m:oMathPara>
                </a14:m>
                <a:endParaRPr lang="en-US" sz="3000">
                  <a:latin typeface="Arial" pitchFamily="34" charset="0"/>
                  <a:cs typeface="Arial" pitchFamily="34" charset="0"/>
                </a:endParaRPr>
              </a:p>
            </p:txBody>
          </p:sp>
        </mc:Choice>
        <mc:Fallback xmlns="">
          <p:sp>
            <p:nvSpPr>
              <p:cNvPr id="10" name="TextBox 9">
                <a:extLst>
                  <a:ext uri="{FF2B5EF4-FFF2-40B4-BE49-F238E27FC236}">
                    <a16:creationId xmlns:a16="http://schemas.microsoft.com/office/drawing/2014/main" id="{8984CC21-5C4A-814B-9448-6CCB8839A656}"/>
                  </a:ext>
                </a:extLst>
              </p:cNvPr>
              <p:cNvSpPr txBox="1">
                <a:spLocks noRot="1" noChangeAspect="1" noMove="1" noResize="1" noEditPoints="1" noAdjustHandles="1" noChangeArrowheads="1" noChangeShapeType="1" noTextEdit="1"/>
              </p:cNvSpPr>
              <p:nvPr/>
            </p:nvSpPr>
            <p:spPr>
              <a:xfrm>
                <a:off x="1879097" y="4702163"/>
                <a:ext cx="5081519" cy="117981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061586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067"/>
              <a:t>How should we randomly walk?</a:t>
            </a:r>
          </a:p>
        </p:txBody>
      </p:sp>
      <p:sp>
        <p:nvSpPr>
          <p:cNvPr id="3" name="Content Placeholder 2"/>
          <p:cNvSpPr>
            <a:spLocks noGrp="1"/>
          </p:cNvSpPr>
          <p:nvPr>
            <p:ph idx="1"/>
          </p:nvPr>
        </p:nvSpPr>
        <p:spPr/>
        <p:txBody>
          <a:bodyPr>
            <a:normAutofit/>
          </a:bodyPr>
          <a:lstStyle/>
          <a:p>
            <a:pPr defTabSz="1219170">
              <a:spcBef>
                <a:spcPts val="2368"/>
              </a:spcBef>
              <a:buClrTx/>
            </a:pPr>
            <a:r>
              <a:rPr lang="en-US"/>
              <a:t>So far we have described how to optimize embeddings given a random walk strategy </a:t>
            </a:r>
            <a:r>
              <a:rPr lang="en-US" i="1">
                <a:latin typeface="Cambria Math" charset="0"/>
                <a:ea typeface="Cambria Math" charset="0"/>
                <a:cs typeface="Cambria Math" charset="0"/>
              </a:rPr>
              <a:t>R</a:t>
            </a:r>
            <a:endParaRPr lang="en-US" i="1"/>
          </a:p>
          <a:p>
            <a:pPr defTabSz="1219170">
              <a:spcBef>
                <a:spcPts val="933"/>
              </a:spcBef>
              <a:buClrTx/>
            </a:pPr>
            <a:r>
              <a:rPr lang="en-US" b="1">
                <a:solidFill>
                  <a:srgbClr val="C00000"/>
                </a:solidFill>
              </a:rPr>
              <a:t>What strategies should we use to run these random walks?</a:t>
            </a:r>
          </a:p>
          <a:p>
            <a:pPr lvl="1" defTabSz="1219170">
              <a:spcBef>
                <a:spcPts val="933"/>
              </a:spcBef>
              <a:buClrTx/>
            </a:pPr>
            <a:r>
              <a:rPr lang="en-US" sz="2667"/>
              <a:t>Simplest idea: </a:t>
            </a:r>
            <a:r>
              <a:rPr lang="en-US" sz="2667" b="1"/>
              <a:t>Just run fixed-length, unbiased random walks starting from each node </a:t>
            </a:r>
            <a:r>
              <a:rPr lang="en-US" sz="2667"/>
              <a:t>(i.e., </a:t>
            </a:r>
            <a:r>
              <a:rPr lang="en-US" sz="2667">
                <a:hlinkClick r:id="rId2"/>
              </a:rPr>
              <a:t>DeepWalk from Perozzi et al.</a:t>
            </a:r>
            <a:r>
              <a:rPr lang="en-US" sz="2667"/>
              <a:t>)</a:t>
            </a:r>
          </a:p>
          <a:p>
            <a:pPr lvl="2" defTabSz="1219170">
              <a:spcBef>
                <a:spcPts val="933"/>
              </a:spcBef>
              <a:buClrTx/>
            </a:pPr>
            <a:r>
              <a:rPr lang="en-US" sz="2267"/>
              <a:t>The issue is that such notion of similarity is too constrained</a:t>
            </a:r>
          </a:p>
          <a:p>
            <a:pPr defTabSz="1219170">
              <a:spcBef>
                <a:spcPts val="933"/>
              </a:spcBef>
              <a:buClrTx/>
            </a:pPr>
            <a:r>
              <a:rPr lang="en-US" sz="3067" b="1"/>
              <a:t>How can we generalize this?</a:t>
            </a:r>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4D267013-DFFC-4352-B274-32112D0CCE19}" type="slidenum">
              <a:rPr lang="en-US" smtClean="0"/>
              <a:t>41</a:t>
            </a:fld>
            <a:endParaRPr lang="en-US"/>
          </a:p>
        </p:txBody>
      </p:sp>
      <p:sp>
        <p:nvSpPr>
          <p:cNvPr id="4" name="Date Placeholder 3">
            <a:extLst>
              <a:ext uri="{FF2B5EF4-FFF2-40B4-BE49-F238E27FC236}">
                <a16:creationId xmlns:a16="http://schemas.microsoft.com/office/drawing/2014/main" id="{F9FF17AB-FC3D-634F-9AEB-E665C00A88DF}"/>
              </a:ext>
            </a:extLst>
          </p:cNvPr>
          <p:cNvSpPr>
            <a:spLocks noGrp="1"/>
          </p:cNvSpPr>
          <p:nvPr>
            <p:ph type="dt" sz="half" idx="10"/>
          </p:nvPr>
        </p:nvSpPr>
        <p:spPr/>
        <p:txBody>
          <a:bodyPr/>
          <a:lstStyle/>
          <a:p>
            <a:fld id="{E6597EC5-DBE7-1D42-8116-6CF63D3F1C38}" type="datetime1">
              <a:rPr lang="en-US" smtClean="0"/>
              <a:t>9/26/24</a:t>
            </a:fld>
            <a:endParaRPr lang="en-US"/>
          </a:p>
        </p:txBody>
      </p:sp>
      <p:sp>
        <p:nvSpPr>
          <p:cNvPr id="5" name="TextBox 4">
            <a:extLst>
              <a:ext uri="{FF2B5EF4-FFF2-40B4-BE49-F238E27FC236}">
                <a16:creationId xmlns:a16="http://schemas.microsoft.com/office/drawing/2014/main" id="{986009E8-61C8-4A65-8EBB-6BBA06F3BD4F}"/>
              </a:ext>
            </a:extLst>
          </p:cNvPr>
          <p:cNvSpPr txBox="1"/>
          <p:nvPr/>
        </p:nvSpPr>
        <p:spPr>
          <a:xfrm>
            <a:off x="524541" y="6245126"/>
            <a:ext cx="7705379" cy="338554"/>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600">
                <a:latin typeface="Helvetica Neue Light"/>
              </a:rPr>
              <a:t>Reference: </a:t>
            </a:r>
            <a:r>
              <a:rPr lang="en-US" sz="1600" err="1">
                <a:latin typeface="Helvetica Neue Light"/>
              </a:rPr>
              <a:t>Perozzi</a:t>
            </a:r>
            <a:r>
              <a:rPr lang="en-US" sz="1600">
                <a:latin typeface="Helvetica Neue Light"/>
              </a:rPr>
              <a:t> et al. </a:t>
            </a:r>
            <a:r>
              <a:rPr lang="en-US" sz="1600">
                <a:solidFill>
                  <a:srgbClr val="168BBA"/>
                </a:solidFill>
                <a:latin typeface="Helvetica Neue Light"/>
                <a:cs typeface="Arial" pitchFamily="34" charset="0"/>
                <a:hlinkClick r:id="rId3"/>
              </a:rPr>
              <a:t>DeepWalk: Online Learning of Social Representations</a:t>
            </a:r>
            <a:r>
              <a:rPr lang="en-US" sz="1600">
                <a:latin typeface="Helvetica Neue Light"/>
              </a:rPr>
              <a:t>. </a:t>
            </a:r>
            <a:r>
              <a:rPr lang="en-US" sz="1600" i="1">
                <a:latin typeface="Helvetica Neue Light"/>
              </a:rPr>
              <a:t>KDD.</a:t>
            </a:r>
            <a:r>
              <a:rPr lang="en-US" sz="1600">
                <a:latin typeface="Helvetica Neue Light"/>
                <a:cs typeface="Arial" pitchFamily="34" charset="0"/>
              </a:rPr>
              <a:t>​</a:t>
            </a:r>
            <a:endParaRPr lang="en-US" sz="1600"/>
          </a:p>
        </p:txBody>
      </p:sp>
    </p:spTree>
    <p:extLst>
      <p:ext uri="{BB962C8B-B14F-4D97-AF65-F5344CB8AC3E}">
        <p14:creationId xmlns:p14="http://schemas.microsoft.com/office/powerpoint/2010/main" val="39169962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 of node2vec</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10600" cy="5257801"/>
              </a:xfrm>
            </p:spPr>
            <p:txBody>
              <a:bodyPr>
                <a:normAutofit fontScale="92500" lnSpcReduction="20000"/>
              </a:bodyPr>
              <a:lstStyle/>
              <a:p>
                <a:r>
                  <a:rPr lang="en-US" b="1">
                    <a:solidFill>
                      <a:srgbClr val="0000FF"/>
                    </a:solidFill>
                  </a:rPr>
                  <a:t>Goal:</a:t>
                </a:r>
                <a:r>
                  <a:rPr lang="en-US"/>
                  <a:t> Embed nodes with similar network neighborhoods close in the feature space.</a:t>
                </a:r>
              </a:p>
              <a:p>
                <a:endParaRPr lang="en-US"/>
              </a:p>
              <a:p>
                <a:r>
                  <a:rPr lang="en-US"/>
                  <a:t>We frame this goal as a maximum likelihood optimization problem, independent to the downstream prediction task.</a:t>
                </a:r>
              </a:p>
              <a:p>
                <a:endParaRPr lang="en-US"/>
              </a:p>
              <a:p>
                <a:r>
                  <a:rPr lang="en-US" b="1">
                    <a:solidFill>
                      <a:srgbClr val="0000FF"/>
                    </a:solidFill>
                  </a:rPr>
                  <a:t>Key observation:</a:t>
                </a:r>
                <a:r>
                  <a:rPr lang="en-US">
                    <a:solidFill>
                      <a:srgbClr val="0000FF"/>
                    </a:solidFill>
                  </a:rPr>
                  <a:t> </a:t>
                </a:r>
                <a:r>
                  <a:rPr lang="en-US"/>
                  <a:t>Flexible notion of network neighborhood </a:t>
                </a:r>
                <a14:m>
                  <m:oMath xmlns:m="http://schemas.openxmlformats.org/officeDocument/2006/math">
                    <m:sSub>
                      <m:sSubPr>
                        <m:ctrlPr>
                          <a:rPr lang="en-US" i="1">
                            <a:latin typeface="Cambria Math" panose="02040503050406030204" pitchFamily="18" charset="0"/>
                          </a:rPr>
                        </m:ctrlPr>
                      </m:sSubPr>
                      <m:e>
                        <m:r>
                          <a:rPr lang="en-US">
                            <a:latin typeface="Cambria Math" charset="0"/>
                          </a:rPr>
                          <m:t>𝑁</m:t>
                        </m:r>
                      </m:e>
                      <m:sub>
                        <m:r>
                          <a:rPr lang="en-US" b="0" i="1" smtClean="0">
                            <a:latin typeface="Cambria Math" panose="02040503050406030204" pitchFamily="18" charset="0"/>
                          </a:rPr>
                          <m:t>𝑅</m:t>
                        </m:r>
                      </m:sub>
                    </m:sSub>
                    <m:r>
                      <a:rPr lang="en-US">
                        <a:latin typeface="Cambria Math" charset="0"/>
                      </a:rPr>
                      <m:t>(</m:t>
                    </m:r>
                    <m:r>
                      <a:rPr lang="en-US">
                        <a:latin typeface="Cambria Math" charset="0"/>
                      </a:rPr>
                      <m:t>𝑢</m:t>
                    </m:r>
                    <m:r>
                      <a:rPr lang="en-US">
                        <a:latin typeface="Cambria Math" charset="0"/>
                      </a:rPr>
                      <m:t>)</m:t>
                    </m:r>
                  </m:oMath>
                </a14:m>
                <a:r>
                  <a:rPr lang="en-US"/>
                  <a:t> of node </a:t>
                </a:r>
                <a14:m>
                  <m:oMath xmlns:m="http://schemas.openxmlformats.org/officeDocument/2006/math">
                    <m:r>
                      <a:rPr lang="en-US" i="1" dirty="0" smtClean="0">
                        <a:latin typeface="Cambria Math" panose="02040503050406030204" pitchFamily="18" charset="0"/>
                      </a:rPr>
                      <m:t>𝑢</m:t>
                    </m:r>
                  </m:oMath>
                </a14:m>
                <a:r>
                  <a:rPr lang="en-US"/>
                  <a:t> leads to rich node embeddings</a:t>
                </a:r>
              </a:p>
              <a:p>
                <a:endParaRPr lang="en-US"/>
              </a:p>
              <a:p>
                <a:r>
                  <a:rPr lang="en-US"/>
                  <a:t>Develop biased 2</a:t>
                </a:r>
                <a:r>
                  <a:rPr lang="en-US" baseline="30000"/>
                  <a:t>nd</a:t>
                </a:r>
                <a:r>
                  <a:rPr lang="en-US"/>
                  <a:t> order random walk </a:t>
                </a:r>
                <a14:m>
                  <m:oMath xmlns:m="http://schemas.openxmlformats.org/officeDocument/2006/math">
                    <m:r>
                      <a:rPr lang="en-US" i="1" dirty="0" smtClean="0">
                        <a:latin typeface="Cambria Math" panose="02040503050406030204" pitchFamily="18" charset="0"/>
                      </a:rPr>
                      <m:t>𝑅</m:t>
                    </m:r>
                  </m:oMath>
                </a14:m>
                <a:r>
                  <a:rPr lang="en-US"/>
                  <a:t> to generate network neighborhood </a:t>
                </a:r>
                <a14:m>
                  <m:oMath xmlns:m="http://schemas.openxmlformats.org/officeDocument/2006/math">
                    <m:sSub>
                      <m:sSubPr>
                        <m:ctrlPr>
                          <a:rPr lang="en-US" i="1">
                            <a:latin typeface="Cambria Math" panose="02040503050406030204" pitchFamily="18" charset="0"/>
                          </a:rPr>
                        </m:ctrlPr>
                      </m:sSubPr>
                      <m:e>
                        <m:r>
                          <a:rPr lang="en-US">
                            <a:latin typeface="Cambria Math" charset="0"/>
                          </a:rPr>
                          <m:t>𝑁</m:t>
                        </m:r>
                      </m:e>
                      <m:sub>
                        <m:r>
                          <a:rPr lang="en-US" b="0" i="1" smtClean="0">
                            <a:latin typeface="Cambria Math" panose="02040503050406030204" pitchFamily="18" charset="0"/>
                          </a:rPr>
                          <m:t>𝑅</m:t>
                        </m:r>
                      </m:sub>
                    </m:sSub>
                    <m:r>
                      <a:rPr lang="en-US">
                        <a:latin typeface="Cambria Math" charset="0"/>
                      </a:rPr>
                      <m:t>(</m:t>
                    </m:r>
                    <m:r>
                      <a:rPr lang="en-US">
                        <a:latin typeface="Cambria Math" charset="0"/>
                      </a:rPr>
                      <m:t>𝑢</m:t>
                    </m:r>
                    <m:r>
                      <a:rPr lang="en-US">
                        <a:latin typeface="Cambria Math" charset="0"/>
                      </a:rPr>
                      <m:t>)</m:t>
                    </m:r>
                  </m:oMath>
                </a14:m>
                <a:r>
                  <a:rPr lang="en-US"/>
                  <a:t> of node </a:t>
                </a:r>
                <a14:m>
                  <m:oMath xmlns:m="http://schemas.openxmlformats.org/officeDocument/2006/math">
                    <m:r>
                      <a:rPr lang="en-US" i="1" dirty="0" smtClean="0">
                        <a:latin typeface="Cambria Math" panose="02040503050406030204" pitchFamily="18" charset="0"/>
                      </a:rPr>
                      <m:t>𝑢</m:t>
                    </m:r>
                  </m:oMath>
                </a14:m>
                <a:endParaRPr lang="en-US"/>
              </a:p>
              <a:p>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10600" cy="5257801"/>
              </a:xfrm>
              <a:blipFill>
                <a:blip r:embed="rId2"/>
                <a:stretch>
                  <a:fillRect l="-212" t="-2204"/>
                </a:stretch>
              </a:blipFill>
            </p:spPr>
            <p:txBody>
              <a:bodyPr/>
              <a:lstStyle/>
              <a:p>
                <a:r>
                  <a:rPr lang="en-US">
                    <a:noFill/>
                  </a:rPr>
                  <a:t> </a:t>
                </a:r>
              </a:p>
            </p:txBody>
          </p:sp>
        </mc:Fallback>
      </mc:AlternateContent>
      <p:sp>
        <p:nvSpPr>
          <p:cNvPr id="6" name="Date Placeholder 5"/>
          <p:cNvSpPr>
            <a:spLocks noGrp="1"/>
          </p:cNvSpPr>
          <p:nvPr>
            <p:ph type="dt" sz="half" idx="10"/>
          </p:nvPr>
        </p:nvSpPr>
        <p:spPr/>
        <p:txBody>
          <a:bodyPr/>
          <a:lstStyle/>
          <a:p>
            <a:fld id="{35C28EA5-D0F3-D946-BE5D-FBA4B7FCB555}" type="datetime1">
              <a:rPr lang="en-US" smtClean="0"/>
              <a:t>9/26/24</a:t>
            </a:fld>
            <a:endParaRPr lang="en-US"/>
          </a:p>
        </p:txBody>
      </p:sp>
      <p:sp>
        <p:nvSpPr>
          <p:cNvPr id="7" name="Footer Placeholder 6"/>
          <p:cNvSpPr>
            <a:spLocks noGrp="1"/>
          </p:cNvSpPr>
          <p:nvPr>
            <p:ph type="ftr" sz="quarter" idx="11"/>
          </p:nvPr>
        </p:nvSpPr>
        <p:spPr/>
        <p:txBody>
          <a:bodyPr/>
          <a:lstStyle/>
          <a:p>
            <a:r>
              <a:rPr lang="en-US"/>
              <a:t>Jure Leskovec, Stanford CS224W: Machine Learning with Graphs, http://cs224w.stanford.edu</a:t>
            </a:r>
          </a:p>
        </p:txBody>
      </p:sp>
      <p:sp>
        <p:nvSpPr>
          <p:cNvPr id="8" name="Slide Number Placeholder 7"/>
          <p:cNvSpPr>
            <a:spLocks noGrp="1"/>
          </p:cNvSpPr>
          <p:nvPr>
            <p:ph type="sldNum" sz="quarter" idx="12"/>
          </p:nvPr>
        </p:nvSpPr>
        <p:spPr/>
        <p:txBody>
          <a:bodyPr/>
          <a:lstStyle/>
          <a:p>
            <a:fld id="{19B12225-5612-419B-A8D5-4B8EEE4C217E}" type="slidenum">
              <a:rPr lang="en-US" smtClean="0"/>
              <a:pPr/>
              <a:t>42</a:t>
            </a:fld>
            <a:endParaRPr lang="en-US"/>
          </a:p>
        </p:txBody>
      </p:sp>
      <p:sp>
        <p:nvSpPr>
          <p:cNvPr id="4" name="Rectangle 3">
            <a:extLst>
              <a:ext uri="{FF2B5EF4-FFF2-40B4-BE49-F238E27FC236}">
                <a16:creationId xmlns:a16="http://schemas.microsoft.com/office/drawing/2014/main" id="{969DA3F4-44A3-1C4C-B94C-DE69644C9465}"/>
              </a:ext>
            </a:extLst>
          </p:cNvPr>
          <p:cNvSpPr/>
          <p:nvPr/>
        </p:nvSpPr>
        <p:spPr>
          <a:xfrm>
            <a:off x="630761" y="6245126"/>
            <a:ext cx="9185900" cy="338554"/>
          </a:xfrm>
          <a:prstGeom prst="rect">
            <a:avLst/>
          </a:prstGeom>
        </p:spPr>
        <p:txBody>
          <a:bodyPr wrap="square">
            <a:spAutoFit/>
          </a:bodyPr>
          <a:lstStyle/>
          <a:p>
            <a:r>
              <a:rPr lang="en-US" sz="1600">
                <a:latin typeface="Helvetica Neue Light" charset="0"/>
                <a:ea typeface="Helvetica Neue Light" charset="0"/>
                <a:cs typeface="Helvetica Neue Light" charset="0"/>
                <a:sym typeface="Open Sans"/>
              </a:rPr>
              <a:t>Reference: Grover et al. </a:t>
            </a:r>
            <a:r>
              <a:rPr lang="en-US" sz="1600">
                <a:solidFill>
                  <a:schemeClr val="tx1">
                    <a:lumMod val="50000"/>
                    <a:lumOff val="50000"/>
                  </a:schemeClr>
                </a:solidFill>
                <a:latin typeface="Helvetica Neue Light" charset="0"/>
                <a:ea typeface="Helvetica Neue Light" charset="0"/>
                <a:cs typeface="Helvetica Neue Light" charset="0"/>
                <a:sym typeface="Open Sans"/>
                <a:hlinkClick r:id="rId3"/>
              </a:rPr>
              <a:t>node2vec: Scalable Feature Learning for Networks</a:t>
            </a:r>
            <a:r>
              <a:rPr lang="en-US" sz="1600">
                <a:latin typeface="Helvetica Neue Light" charset="0"/>
                <a:ea typeface="Helvetica Neue Light" charset="0"/>
                <a:cs typeface="Helvetica Neue Light" charset="0"/>
                <a:sym typeface="Open Sans"/>
              </a:rPr>
              <a:t>. </a:t>
            </a:r>
            <a:r>
              <a:rPr lang="en-US" sz="1600" i="1">
                <a:latin typeface="Helvetica Neue Light" charset="0"/>
                <a:ea typeface="Helvetica Neue Light" charset="0"/>
                <a:cs typeface="Helvetica Neue Light" charset="0"/>
                <a:sym typeface="Open Sans"/>
              </a:rPr>
              <a:t>KDD.</a:t>
            </a:r>
          </a:p>
        </p:txBody>
      </p:sp>
    </p:spTree>
    <p:extLst>
      <p:ext uri="{BB962C8B-B14F-4D97-AF65-F5344CB8AC3E}">
        <p14:creationId xmlns:p14="http://schemas.microsoft.com/office/powerpoint/2010/main" val="4065468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node2vec: Biased Walks</a:t>
            </a:r>
          </a:p>
        </p:txBody>
      </p:sp>
      <p:sp>
        <p:nvSpPr>
          <p:cNvPr id="3" name="Content Placeholder 2"/>
          <p:cNvSpPr>
            <a:spLocks noGrp="1"/>
          </p:cNvSpPr>
          <p:nvPr>
            <p:ph idx="1"/>
          </p:nvPr>
        </p:nvSpPr>
        <p:spPr/>
        <p:txBody>
          <a:bodyPr>
            <a:normAutofit/>
          </a:bodyPr>
          <a:lstStyle/>
          <a:p>
            <a:pPr marL="0" indent="0">
              <a:buNone/>
            </a:pPr>
            <a:r>
              <a:rPr lang="en-CA" b="1"/>
              <a:t>Idea: </a:t>
            </a:r>
            <a:r>
              <a:rPr lang="en-CA"/>
              <a:t>use flexible, biased random walks that can trade off between </a:t>
            </a:r>
            <a:r>
              <a:rPr lang="en-CA" b="1">
                <a:solidFill>
                  <a:schemeClr val="accent2"/>
                </a:solidFill>
              </a:rPr>
              <a:t>local</a:t>
            </a:r>
            <a:r>
              <a:rPr lang="en-CA" b="1"/>
              <a:t> </a:t>
            </a:r>
            <a:r>
              <a:rPr lang="en-CA"/>
              <a:t>and </a:t>
            </a:r>
            <a:r>
              <a:rPr lang="en-CA" b="1">
                <a:solidFill>
                  <a:schemeClr val="accent1"/>
                </a:solidFill>
              </a:rPr>
              <a:t>global</a:t>
            </a:r>
            <a:r>
              <a:rPr lang="en-CA" b="1"/>
              <a:t> </a:t>
            </a:r>
            <a:r>
              <a:rPr lang="en-CA"/>
              <a:t>views of the network (</a:t>
            </a:r>
            <a:r>
              <a:rPr lang="en-CA">
                <a:hlinkClick r:id="rId2"/>
              </a:rPr>
              <a:t>Grover and Leskovec</a:t>
            </a:r>
            <a:r>
              <a:rPr lang="en-CA"/>
              <a:t>).  </a:t>
            </a:r>
            <a:endParaRPr lang="en-US"/>
          </a:p>
          <a:p>
            <a:pPr lvl="3"/>
            <a:endParaRPr lang="en-US"/>
          </a:p>
          <a:p>
            <a:pPr lvl="3"/>
            <a:endParaRPr lang="en-US"/>
          </a:p>
          <a:p>
            <a:pPr lvl="3"/>
            <a:endParaRPr lang="en-US"/>
          </a:p>
          <a:p>
            <a:pPr lvl="3"/>
            <a:endParaRPr lang="en-US"/>
          </a:p>
          <a:p>
            <a:pPr lvl="3"/>
            <a:endParaRPr lang="en-US"/>
          </a:p>
          <a:p>
            <a:pPr lvl="3"/>
            <a:endParaRPr lang="en-US"/>
          </a:p>
          <a:p>
            <a:pPr lvl="3"/>
            <a:endParaRPr lang="en-US"/>
          </a:p>
        </p:txBody>
      </p:sp>
      <p:sp>
        <p:nvSpPr>
          <p:cNvPr id="10" name="Footer Placeholder 9"/>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43</a:t>
            </a:fld>
            <a:endParaRPr lang="en-US"/>
          </a:p>
        </p:txBody>
      </p:sp>
      <p:pic>
        <p:nvPicPr>
          <p:cNvPr id="7" name="Picture 6"/>
          <p:cNvPicPr>
            <a:picLocks noChangeAspect="1"/>
          </p:cNvPicPr>
          <p:nvPr/>
        </p:nvPicPr>
        <p:blipFill>
          <a:blip r:embed="rId3"/>
          <a:stretch>
            <a:fillRect/>
          </a:stretch>
        </p:blipFill>
        <p:spPr>
          <a:xfrm>
            <a:off x="1387948" y="3835400"/>
            <a:ext cx="6473613" cy="2522187"/>
          </a:xfrm>
          <a:prstGeom prst="rect">
            <a:avLst/>
          </a:prstGeom>
        </p:spPr>
      </p:pic>
      <p:sp>
        <p:nvSpPr>
          <p:cNvPr id="4" name="Date Placeholder 3">
            <a:extLst>
              <a:ext uri="{FF2B5EF4-FFF2-40B4-BE49-F238E27FC236}">
                <a16:creationId xmlns:a16="http://schemas.microsoft.com/office/drawing/2014/main" id="{51F3CE13-DE0A-3A45-B8B0-EE3DA50740C3}"/>
              </a:ext>
            </a:extLst>
          </p:cNvPr>
          <p:cNvSpPr>
            <a:spLocks noGrp="1"/>
          </p:cNvSpPr>
          <p:nvPr>
            <p:ph type="dt" sz="half" idx="10"/>
          </p:nvPr>
        </p:nvSpPr>
        <p:spPr/>
        <p:txBody>
          <a:bodyPr/>
          <a:lstStyle/>
          <a:p>
            <a:fld id="{3D0F31BE-A36A-A846-B91C-5F594F198143}" type="datetime1">
              <a:rPr lang="en-US" smtClean="0"/>
              <a:t>9/26/24</a:t>
            </a:fld>
            <a:endParaRPr lang="en-US"/>
          </a:p>
        </p:txBody>
      </p:sp>
    </p:spTree>
    <p:extLst>
      <p:ext uri="{BB962C8B-B14F-4D97-AF65-F5344CB8AC3E}">
        <p14:creationId xmlns:p14="http://schemas.microsoft.com/office/powerpoint/2010/main" val="3211077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node2vec: Biased Walks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en-US" b="1">
                    <a:solidFill>
                      <a:srgbClr val="C00000"/>
                    </a:solidFill>
                  </a:rPr>
                  <a:t>Two classic strategies to define a neighborhood </a:t>
                </a:r>
                <a14:m>
                  <m:oMath xmlns:m="http://schemas.openxmlformats.org/officeDocument/2006/math">
                    <m:sSub>
                      <m:sSubPr>
                        <m:ctrlPr>
                          <a:rPr lang="en-US" b="1" i="1">
                            <a:latin typeface="Cambria Math" panose="02040503050406030204" pitchFamily="18" charset="0"/>
                            <a:sym typeface="Open Sans"/>
                          </a:rPr>
                        </m:ctrlPr>
                      </m:sSubPr>
                      <m:e>
                        <m:r>
                          <a:rPr lang="en-US" b="1" i="1">
                            <a:latin typeface="Cambria Math" charset="0"/>
                            <a:sym typeface="Open Sans"/>
                          </a:rPr>
                          <m:t>𝑵</m:t>
                        </m:r>
                      </m:e>
                      <m:sub>
                        <m:r>
                          <a:rPr lang="en-CA" b="1" i="1" smtClean="0">
                            <a:latin typeface="Cambria Math" charset="0"/>
                            <a:sym typeface="Open Sans"/>
                          </a:rPr>
                          <m:t>𝑹</m:t>
                        </m:r>
                      </m:sub>
                    </m:sSub>
                    <m:d>
                      <m:dPr>
                        <m:ctrlPr>
                          <a:rPr lang="en-US" b="1" i="1">
                            <a:latin typeface="Cambria Math" panose="02040503050406030204" pitchFamily="18" charset="0"/>
                            <a:sym typeface="Open Sans"/>
                          </a:rPr>
                        </m:ctrlPr>
                      </m:dPr>
                      <m:e>
                        <m:r>
                          <a:rPr lang="en-US" b="1" i="1">
                            <a:latin typeface="Cambria Math" charset="0"/>
                            <a:sym typeface="Open Sans"/>
                          </a:rPr>
                          <m:t>𝒖</m:t>
                        </m:r>
                      </m:e>
                    </m:d>
                  </m:oMath>
                </a14:m>
                <a:r>
                  <a:rPr lang="en-US" b="1">
                    <a:solidFill>
                      <a:srgbClr val="C00000"/>
                    </a:solidFill>
                  </a:rPr>
                  <a:t> of a given node </a:t>
                </a:r>
                <a14:m>
                  <m:oMath xmlns:m="http://schemas.openxmlformats.org/officeDocument/2006/math">
                    <m:r>
                      <a:rPr lang="en-US" b="1" i="1" smtClean="0">
                        <a:latin typeface="Cambria Math" charset="0"/>
                        <a:sym typeface="Open Sans"/>
                      </a:rPr>
                      <m:t>𝒖</m:t>
                    </m:r>
                  </m:oMath>
                </a14:m>
                <a:r>
                  <a:rPr lang="en-US" b="1">
                    <a:solidFill>
                      <a:srgbClr val="C00000"/>
                    </a:solidFill>
                  </a:rPr>
                  <a:t>:</a:t>
                </a:r>
              </a:p>
              <a:p>
                <a:pPr marL="0" indent="0">
                  <a:buNone/>
                </a:pPr>
                <a:endParaRPr lang="en-US">
                  <a:solidFill>
                    <a:srgbClr val="C00000"/>
                  </a:solidFill>
                </a:endParaRPr>
              </a:p>
              <a:p>
                <a:pPr marL="0" indent="0">
                  <a:buNone/>
                </a:pPr>
                <a:endParaRPr lang="en-US">
                  <a:solidFill>
                    <a:srgbClr val="C00000"/>
                  </a:solidFill>
                </a:endParaRPr>
              </a:p>
              <a:p>
                <a:pPr marL="0" indent="0">
                  <a:buNone/>
                </a:pPr>
                <a:endParaRPr lang="en-US">
                  <a:solidFill>
                    <a:srgbClr val="C00000"/>
                  </a:solidFill>
                </a:endParaRPr>
              </a:p>
              <a:p>
                <a:pPr marL="0" indent="0">
                  <a:buNone/>
                </a:pPr>
                <a:endParaRPr lang="en-US">
                  <a:solidFill>
                    <a:srgbClr val="C00000"/>
                  </a:solidFill>
                </a:endParaRPr>
              </a:p>
              <a:p>
                <a:pPr marL="0" indent="0">
                  <a:buNone/>
                </a:pPr>
                <a:endParaRPr lang="en-US">
                  <a:solidFill>
                    <a:srgbClr val="C00000"/>
                  </a:solidFill>
                </a:endParaRPr>
              </a:p>
              <a:p>
                <a:pPr marL="0" indent="0">
                  <a:buNone/>
                </a:pPr>
                <a:r>
                  <a:rPr lang="en-US" b="1">
                    <a:solidFill>
                      <a:srgbClr val="C00000"/>
                    </a:solidFill>
                  </a:rPr>
                  <a:t>Walk of length 3</a:t>
                </a:r>
                <a:r>
                  <a:rPr lang="en-US" b="0">
                    <a:solidFill>
                      <a:srgbClr val="C00000"/>
                    </a:solidFill>
                  </a:rPr>
                  <a:t> (</a:t>
                </a:r>
                <a14:m>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𝑁</m:t>
                        </m:r>
                      </m:e>
                      <m:sub>
                        <m:r>
                          <a:rPr lang="en-US" b="0" i="1" smtClean="0">
                            <a:solidFill>
                              <a:srgbClr val="C00000"/>
                            </a:solidFill>
                            <a:latin typeface="Cambria Math" panose="02040503050406030204" pitchFamily="18" charset="0"/>
                          </a:rPr>
                          <m:t>𝑅</m:t>
                        </m:r>
                      </m:sub>
                    </m:sSub>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𝑢</m:t>
                        </m:r>
                      </m:e>
                    </m:d>
                  </m:oMath>
                </a14:m>
                <a:r>
                  <a:rPr lang="en-US">
                    <a:solidFill>
                      <a:srgbClr val="C00000"/>
                    </a:solidFill>
                  </a:rPr>
                  <a:t> of size 3):</a:t>
                </a:r>
              </a:p>
              <a:p>
                <a:pPr lvl="3"/>
                <a:endParaRPr lang="en-US"/>
              </a:p>
              <a:p>
                <a:pPr lvl="3"/>
                <a:endParaRPr lang="en-US"/>
              </a:p>
              <a:p>
                <a:pPr lvl="3"/>
                <a:endParaRPr lang="en-US"/>
              </a:p>
              <a:p>
                <a:pPr lvl="3"/>
                <a:endParaRPr lang="en-US"/>
              </a:p>
              <a:p>
                <a:pPr lvl="3"/>
                <a:endParaRPr lang="en-US"/>
              </a:p>
              <a:p>
                <a:pPr lvl="3"/>
                <a:endParaRPr lang="en-US"/>
              </a:p>
              <a:p>
                <a:pPr lvl="3"/>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2296" t="-696" r="-1556"/>
                </a:stretch>
              </a:blipFill>
            </p:spPr>
            <p:txBody>
              <a:bodyPr/>
              <a:lstStyle/>
              <a:p>
                <a:r>
                  <a:rPr lang="en-US">
                    <a:noFill/>
                  </a:rPr>
                  <a:t> </a:t>
                </a:r>
              </a:p>
            </p:txBody>
          </p:sp>
        </mc:Fallback>
      </mc:AlternateContent>
      <p:sp>
        <p:nvSpPr>
          <p:cNvPr id="10" name="Footer Placeholder 9"/>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44</a:t>
            </a:fld>
            <a:endParaRPr lang="en-US"/>
          </a:p>
        </p:txBody>
      </p:sp>
      <mc:AlternateContent xmlns:mc="http://schemas.openxmlformats.org/markup-compatibility/2006" xmlns:a14="http://schemas.microsoft.com/office/drawing/2010/main">
        <mc:Choice Requires="a14">
          <p:sp>
            <p:nvSpPr>
              <p:cNvPr id="6" name="TextBox 5"/>
              <p:cNvSpPr txBox="1"/>
              <p:nvPr/>
            </p:nvSpPr>
            <p:spPr>
              <a:xfrm>
                <a:off x="574377" y="5345577"/>
                <a:ext cx="4062201"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𝑁</m:t>
                          </m:r>
                        </m:e>
                        <m:sub>
                          <m:r>
                            <a:rPr lang="en-US" sz="3200" i="1">
                              <a:latin typeface="Cambria Math" panose="02040503050406030204" pitchFamily="18" charset="0"/>
                            </a:rPr>
                            <m:t>𝐵𝐹𝑆</m:t>
                          </m:r>
                        </m:sub>
                      </m:sSub>
                      <m:d>
                        <m:dPr>
                          <m:ctrlPr>
                            <a:rPr lang="en-US" sz="3200" i="1">
                              <a:latin typeface="Cambria Math" panose="02040503050406030204" pitchFamily="18" charset="0"/>
                            </a:rPr>
                          </m:ctrlPr>
                        </m:dPr>
                        <m:e>
                          <m:r>
                            <a:rPr lang="en-US" sz="3200" i="1">
                              <a:latin typeface="Cambria Math" panose="02040503050406030204" pitchFamily="18" charset="0"/>
                            </a:rPr>
                            <m:t>𝑢</m:t>
                          </m:r>
                        </m:e>
                      </m:d>
                      <m:r>
                        <a:rPr lang="en-US" sz="3200" i="1">
                          <a:latin typeface="Cambria Math" panose="02040503050406030204" pitchFamily="18" charset="0"/>
                        </a:rPr>
                        <m:t>={ </m:t>
                      </m:r>
                      <m:sSub>
                        <m:sSubPr>
                          <m:ctrlPr>
                            <a:rPr lang="en-US" sz="3200" i="1">
                              <a:latin typeface="Cambria Math" panose="02040503050406030204" pitchFamily="18" charset="0"/>
                            </a:rPr>
                          </m:ctrlPr>
                        </m:sSubPr>
                        <m:e>
                          <m:r>
                            <a:rPr lang="en-US" sz="3200" i="1">
                              <a:latin typeface="Cambria Math" panose="02040503050406030204" pitchFamily="18" charset="0"/>
                            </a:rPr>
                            <m:t>𝑠</m:t>
                          </m:r>
                        </m:e>
                        <m:sub>
                          <m:r>
                            <a:rPr lang="en-US" sz="3200" i="1">
                              <a:latin typeface="Cambria Math" panose="02040503050406030204" pitchFamily="18" charset="0"/>
                            </a:rPr>
                            <m:t>1</m:t>
                          </m:r>
                        </m:sub>
                      </m:sSub>
                      <m:r>
                        <a:rPr lang="en-US" sz="3200" i="1">
                          <a:latin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𝑠</m:t>
                          </m:r>
                        </m:e>
                        <m:sub>
                          <m:r>
                            <a:rPr lang="en-US" sz="3200" i="1">
                              <a:latin typeface="Cambria Math" panose="02040503050406030204" pitchFamily="18" charset="0"/>
                            </a:rPr>
                            <m:t>2</m:t>
                          </m:r>
                        </m:sub>
                      </m:sSub>
                      <m:r>
                        <a:rPr lang="en-US" sz="3200" i="1">
                          <a:latin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𝑠</m:t>
                          </m:r>
                        </m:e>
                        <m:sub>
                          <m:r>
                            <a:rPr lang="en-US" sz="3200" i="1">
                              <a:latin typeface="Cambria Math" panose="02040503050406030204" pitchFamily="18" charset="0"/>
                            </a:rPr>
                            <m:t>3</m:t>
                          </m:r>
                        </m:sub>
                      </m:sSub>
                      <m:r>
                        <a:rPr lang="en-US" sz="3200" i="1">
                          <a:latin typeface="Cambria Math" panose="02040503050406030204" pitchFamily="18" charset="0"/>
                        </a:rPr>
                        <m:t>}</m:t>
                      </m:r>
                    </m:oMath>
                  </m:oMathPara>
                </a14:m>
                <a:endParaRPr lang="en-US" sz="3200">
                  <a:latin typeface="Times New Roman" panose="02020603050405020304" pitchFamily="18" charset="0"/>
                  <a:cs typeface="Times New Roman" panose="020206030504050203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74377" y="5345577"/>
                <a:ext cx="4062201"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49502" y="6064650"/>
                <a:ext cx="407489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𝑁</m:t>
                          </m:r>
                        </m:e>
                        <m:sub>
                          <m:r>
                            <a:rPr lang="en-US" sz="3200" i="1">
                              <a:latin typeface="Cambria Math" panose="02040503050406030204" pitchFamily="18" charset="0"/>
                            </a:rPr>
                            <m:t>𝐷𝐹𝑆</m:t>
                          </m:r>
                        </m:sub>
                      </m:sSub>
                      <m:d>
                        <m:dPr>
                          <m:ctrlPr>
                            <a:rPr lang="en-US" sz="3200" i="1">
                              <a:latin typeface="Cambria Math" panose="02040503050406030204" pitchFamily="18" charset="0"/>
                            </a:rPr>
                          </m:ctrlPr>
                        </m:dPr>
                        <m:e>
                          <m:r>
                            <a:rPr lang="en-US" sz="3200" i="1">
                              <a:latin typeface="Cambria Math" panose="02040503050406030204" pitchFamily="18" charset="0"/>
                            </a:rPr>
                            <m:t>𝑢</m:t>
                          </m:r>
                        </m:e>
                      </m:d>
                      <m:r>
                        <a:rPr lang="en-US" sz="3200" i="1">
                          <a:latin typeface="Cambria Math" panose="02040503050406030204" pitchFamily="18" charset="0"/>
                        </a:rPr>
                        <m:t>={ </m:t>
                      </m:r>
                      <m:sSub>
                        <m:sSubPr>
                          <m:ctrlPr>
                            <a:rPr lang="en-US" sz="3200" i="1">
                              <a:latin typeface="Cambria Math" panose="02040503050406030204" pitchFamily="18" charset="0"/>
                            </a:rPr>
                          </m:ctrlPr>
                        </m:sSubPr>
                        <m:e>
                          <m:r>
                            <a:rPr lang="en-US" sz="3200" i="1">
                              <a:latin typeface="Cambria Math" panose="02040503050406030204" pitchFamily="18" charset="0"/>
                            </a:rPr>
                            <m:t>𝑠</m:t>
                          </m:r>
                        </m:e>
                        <m:sub>
                          <m:r>
                            <a:rPr lang="en-US" sz="3200" i="1">
                              <a:latin typeface="Cambria Math" panose="02040503050406030204" pitchFamily="18" charset="0"/>
                            </a:rPr>
                            <m:t>4</m:t>
                          </m:r>
                        </m:sub>
                      </m:sSub>
                      <m:r>
                        <a:rPr lang="en-US" sz="3200" i="1">
                          <a:latin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𝑠</m:t>
                          </m:r>
                        </m:e>
                        <m:sub>
                          <m:r>
                            <a:rPr lang="en-US" sz="3200" i="1">
                              <a:latin typeface="Cambria Math" panose="02040503050406030204" pitchFamily="18" charset="0"/>
                            </a:rPr>
                            <m:t>5</m:t>
                          </m:r>
                        </m:sub>
                      </m:sSub>
                      <m:r>
                        <a:rPr lang="en-US" sz="3200" i="1">
                          <a:latin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𝑠</m:t>
                          </m:r>
                        </m:e>
                        <m:sub>
                          <m:r>
                            <a:rPr lang="en-US" sz="3200" i="1">
                              <a:latin typeface="Cambria Math" panose="02040503050406030204" pitchFamily="18" charset="0"/>
                            </a:rPr>
                            <m:t>6</m:t>
                          </m:r>
                        </m:sub>
                      </m:sSub>
                      <m:r>
                        <a:rPr lang="en-US" sz="3200" i="1">
                          <a:latin typeface="Cambria Math" panose="02040503050406030204" pitchFamily="18" charset="0"/>
                        </a:rPr>
                        <m:t>}</m:t>
                      </m:r>
                    </m:oMath>
                  </m:oMathPara>
                </a14:m>
                <a:endParaRPr lang="en-US" sz="3200">
                  <a:latin typeface="Times New Roman" panose="02020603050405020304" pitchFamily="18" charset="0"/>
                  <a:cs typeface="Times New Roman" panose="020206030504050203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49502" y="6064650"/>
                <a:ext cx="4074898" cy="584775"/>
              </a:xfrm>
              <a:prstGeom prst="rect">
                <a:avLst/>
              </a:prstGeom>
              <a:blipFill>
                <a:blip r:embed="rId4"/>
                <a:stretch>
                  <a:fillRect/>
                </a:stretch>
              </a:blipFill>
            </p:spPr>
            <p:txBody>
              <a:bodyPr/>
              <a:lstStyle/>
              <a:p>
                <a:r>
                  <a:rPr lang="en-US">
                    <a:noFill/>
                  </a:rPr>
                  <a:t> </a:t>
                </a:r>
              </a:p>
            </p:txBody>
          </p:sp>
        </mc:Fallback>
      </mc:AlternateContent>
      <p:sp>
        <p:nvSpPr>
          <p:cNvPr id="8" name="TextBox 7"/>
          <p:cNvSpPr txBox="1"/>
          <p:nvPr/>
        </p:nvSpPr>
        <p:spPr>
          <a:xfrm>
            <a:off x="4760982" y="5404742"/>
            <a:ext cx="3976410" cy="584775"/>
          </a:xfrm>
          <a:prstGeom prst="rect">
            <a:avLst/>
          </a:prstGeom>
          <a:noFill/>
        </p:spPr>
        <p:txBody>
          <a:bodyPr wrap="none" rtlCol="0">
            <a:spAutoFit/>
          </a:bodyPr>
          <a:lstStyle/>
          <a:p>
            <a:r>
              <a:rPr lang="en-US" sz="3200">
                <a:solidFill>
                  <a:srgbClr val="C00000"/>
                </a:solidFill>
                <a:latin typeface="Calibri" panose="020F0502020204030204" pitchFamily="34" charset="0"/>
                <a:ea typeface="Helvetica Neue Light" charset="0"/>
                <a:cs typeface="Calibri" panose="020F0502020204030204" pitchFamily="34" charset="0"/>
              </a:rPr>
              <a:t>Local</a:t>
            </a:r>
            <a:r>
              <a:rPr lang="en-US" sz="3200">
                <a:solidFill>
                  <a:srgbClr val="961100"/>
                </a:solidFill>
                <a:latin typeface="Calibri" panose="020F0502020204030204" pitchFamily="34" charset="0"/>
                <a:ea typeface="Helvetica Neue Light" charset="0"/>
                <a:cs typeface="Calibri" panose="020F0502020204030204" pitchFamily="34" charset="0"/>
              </a:rPr>
              <a:t> </a:t>
            </a:r>
            <a:r>
              <a:rPr lang="en-US" sz="3200">
                <a:latin typeface="Calibri" panose="020F0502020204030204" pitchFamily="34" charset="0"/>
                <a:ea typeface="Helvetica Neue Light" charset="0"/>
                <a:cs typeface="Calibri" panose="020F0502020204030204" pitchFamily="34" charset="0"/>
              </a:rPr>
              <a:t>microscopic view</a:t>
            </a:r>
          </a:p>
        </p:txBody>
      </p:sp>
      <p:sp>
        <p:nvSpPr>
          <p:cNvPr id="9" name="TextBox 8"/>
          <p:cNvSpPr txBox="1"/>
          <p:nvPr/>
        </p:nvSpPr>
        <p:spPr>
          <a:xfrm>
            <a:off x="4760980" y="6020070"/>
            <a:ext cx="4306820" cy="584775"/>
          </a:xfrm>
          <a:prstGeom prst="rect">
            <a:avLst/>
          </a:prstGeom>
          <a:noFill/>
        </p:spPr>
        <p:txBody>
          <a:bodyPr wrap="none" rtlCol="0">
            <a:spAutoFit/>
          </a:bodyPr>
          <a:lstStyle/>
          <a:p>
            <a:r>
              <a:rPr lang="en-US" sz="3200">
                <a:solidFill>
                  <a:srgbClr val="0070C0"/>
                </a:solidFill>
                <a:latin typeface="Calibri" panose="020F0502020204030204" pitchFamily="34" charset="0"/>
                <a:ea typeface="Helvetica Neue Light" charset="0"/>
                <a:cs typeface="Calibri" panose="020F0502020204030204" pitchFamily="34" charset="0"/>
              </a:rPr>
              <a:t>Global</a:t>
            </a:r>
            <a:r>
              <a:rPr lang="en-US" sz="3200">
                <a:solidFill>
                  <a:srgbClr val="002060"/>
                </a:solidFill>
                <a:latin typeface="Calibri" panose="020F0502020204030204" pitchFamily="34" charset="0"/>
                <a:ea typeface="Helvetica Neue Light" charset="0"/>
                <a:cs typeface="Calibri" panose="020F0502020204030204" pitchFamily="34" charset="0"/>
              </a:rPr>
              <a:t> </a:t>
            </a:r>
            <a:r>
              <a:rPr lang="en-US" sz="3200">
                <a:latin typeface="Calibri" panose="020F0502020204030204" pitchFamily="34" charset="0"/>
                <a:ea typeface="Helvetica Neue Light" charset="0"/>
                <a:cs typeface="Calibri" panose="020F0502020204030204" pitchFamily="34" charset="0"/>
              </a:rPr>
              <a:t>macroscopic view</a:t>
            </a:r>
          </a:p>
        </p:txBody>
      </p:sp>
      <p:pic>
        <p:nvPicPr>
          <p:cNvPr id="11" name="Picture 10"/>
          <p:cNvPicPr>
            <a:picLocks noChangeAspect="1"/>
          </p:cNvPicPr>
          <p:nvPr/>
        </p:nvPicPr>
        <p:blipFill>
          <a:blip r:embed="rId5"/>
          <a:stretch>
            <a:fillRect/>
          </a:stretch>
        </p:blipFill>
        <p:spPr>
          <a:xfrm>
            <a:off x="1376859" y="2209800"/>
            <a:ext cx="6473613" cy="2522187"/>
          </a:xfrm>
          <a:prstGeom prst="rect">
            <a:avLst/>
          </a:prstGeom>
        </p:spPr>
      </p:pic>
      <p:sp>
        <p:nvSpPr>
          <p:cNvPr id="4" name="Date Placeholder 3">
            <a:extLst>
              <a:ext uri="{FF2B5EF4-FFF2-40B4-BE49-F238E27FC236}">
                <a16:creationId xmlns:a16="http://schemas.microsoft.com/office/drawing/2014/main" id="{B68BAD9A-DF36-A54E-AC66-09C1E7DA596E}"/>
              </a:ext>
            </a:extLst>
          </p:cNvPr>
          <p:cNvSpPr>
            <a:spLocks noGrp="1"/>
          </p:cNvSpPr>
          <p:nvPr>
            <p:ph type="dt" sz="half" idx="10"/>
          </p:nvPr>
        </p:nvSpPr>
        <p:spPr/>
        <p:txBody>
          <a:bodyPr/>
          <a:lstStyle/>
          <a:p>
            <a:fld id="{4C7647C8-9F4C-D94C-971F-CC4F5A413E5B}" type="datetime1">
              <a:rPr lang="en-US" smtClean="0"/>
              <a:t>9/26/24</a:t>
            </a:fld>
            <a:endParaRPr lang="en-US"/>
          </a:p>
        </p:txBody>
      </p:sp>
    </p:spTree>
    <p:extLst>
      <p:ext uri="{BB962C8B-B14F-4D97-AF65-F5344CB8AC3E}">
        <p14:creationId xmlns:p14="http://schemas.microsoft.com/office/powerpoint/2010/main" val="2624853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BFS vs. DFS</a:t>
            </a:r>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25" name="Slide Number Placeholder 24"/>
          <p:cNvSpPr>
            <a:spLocks noGrp="1"/>
          </p:cNvSpPr>
          <p:nvPr>
            <p:ph type="sldNum" sz="quarter" idx="12"/>
          </p:nvPr>
        </p:nvSpPr>
        <p:spPr/>
        <p:txBody>
          <a:bodyPr/>
          <a:lstStyle/>
          <a:p>
            <a:fld id="{4D267013-DFFC-4352-B274-32112D0CCE19}" type="slidenum">
              <a:rPr lang="en-US" dirty="0" smtClean="0"/>
              <a:t>45</a:t>
            </a:fld>
            <a:endParaRPr lang="en-US"/>
          </a:p>
        </p:txBody>
      </p:sp>
      <mc:AlternateContent xmlns:mc="http://schemas.openxmlformats.org/markup-compatibility/2006" xmlns:a14="http://schemas.microsoft.com/office/drawing/2010/main">
        <mc:Choice Requires="a14">
          <p:sp>
            <p:nvSpPr>
              <p:cNvPr id="4" name="Shape 209"/>
              <p:cNvSpPr txBox="1"/>
              <p:nvPr/>
            </p:nvSpPr>
            <p:spPr>
              <a:xfrm>
                <a:off x="507999" y="4249007"/>
                <a:ext cx="3477591" cy="1381796"/>
              </a:xfrm>
              <a:prstGeom prst="rect">
                <a:avLst/>
              </a:prstGeom>
              <a:noFill/>
              <a:ln>
                <a:noFill/>
              </a:ln>
            </p:spPr>
            <p:txBody>
              <a:bodyPr lIns="91425" tIns="91425" rIns="91425" bIns="91425" anchor="t" anchorCtr="0">
                <a:noAutofit/>
              </a:bodyPr>
              <a:lstStyle/>
              <a:p>
                <a:pPr algn="ctr"/>
                <a:r>
                  <a:rPr lang="en-GB" sz="3200">
                    <a:solidFill>
                      <a:srgbClr val="C00000"/>
                    </a:solidFill>
                    <a:latin typeface="Helvetica Neue Light" charset="0"/>
                    <a:ea typeface="Helvetica Neue Light" charset="0"/>
                    <a:cs typeface="Helvetica Neue Light" charset="0"/>
                    <a:sym typeface="Open Sans"/>
                  </a:rPr>
                  <a:t>BFS:</a:t>
                </a:r>
              </a:p>
              <a:p>
                <a:pPr algn="ctr"/>
                <a14:m>
                  <m:oMath xmlns:m="http://schemas.openxmlformats.org/officeDocument/2006/math">
                    <m:sSub>
                      <m:sSubPr>
                        <m:ctrlPr>
                          <a:rPr lang="en-GB" sz="3200" i="1" dirty="0" smtClean="0">
                            <a:latin typeface="Cambria Math" panose="02040503050406030204" pitchFamily="18" charset="0"/>
                            <a:ea typeface="Helvetica Neue Light" charset="0"/>
                            <a:cs typeface="Helvetica Neue Light" charset="0"/>
                            <a:sym typeface="Open Sans"/>
                          </a:rPr>
                        </m:ctrlPr>
                      </m:sSubPr>
                      <m:e>
                        <m:r>
                          <a:rPr lang="en-GB" sz="3200" i="1" dirty="0" smtClean="0">
                            <a:latin typeface="Cambria Math" panose="02040503050406030204" pitchFamily="18" charset="0"/>
                            <a:ea typeface="Helvetica Neue Light" charset="0"/>
                            <a:cs typeface="Helvetica Neue Light" charset="0"/>
                            <a:sym typeface="Open Sans"/>
                          </a:rPr>
                          <m:t>𝑁</m:t>
                        </m:r>
                      </m:e>
                      <m:sub>
                        <m:r>
                          <a:rPr lang="en-US" sz="3200" b="0" i="1" dirty="0" smtClean="0">
                            <a:latin typeface="Cambria Math" panose="02040503050406030204" pitchFamily="18" charset="0"/>
                            <a:ea typeface="Helvetica Neue Light" charset="0"/>
                            <a:cs typeface="Helvetica Neue Light" charset="0"/>
                            <a:sym typeface="Open Sans"/>
                          </a:rPr>
                          <m:t>𝑅</m:t>
                        </m:r>
                      </m:sub>
                    </m:sSub>
                    <m:r>
                      <a:rPr lang="en-US" sz="3200" b="0" i="1" dirty="0" smtClean="0">
                        <a:latin typeface="Cambria Math" panose="02040503050406030204" pitchFamily="18" charset="0"/>
                        <a:ea typeface="Helvetica Neue Light" charset="0"/>
                        <a:cs typeface="Helvetica Neue Light" charset="0"/>
                        <a:sym typeface="Open Sans"/>
                      </a:rPr>
                      <m:t>(⋅)</m:t>
                    </m:r>
                  </m:oMath>
                </a14:m>
                <a:r>
                  <a:rPr lang="en-GB" sz="3200">
                    <a:latin typeface="Helvetica Neue Light" charset="0"/>
                    <a:ea typeface="Helvetica Neue Light" charset="0"/>
                    <a:cs typeface="Helvetica Neue Light" charset="0"/>
                    <a:sym typeface="Open Sans"/>
                  </a:rPr>
                  <a:t> will provide a micro-view of neighbourhood</a:t>
                </a:r>
              </a:p>
            </p:txBody>
          </p:sp>
        </mc:Choice>
        <mc:Fallback xmlns="">
          <p:sp>
            <p:nvSpPr>
              <p:cNvPr id="4" name="Shape 209"/>
              <p:cNvSpPr txBox="1">
                <a:spLocks noRot="1" noChangeAspect="1" noMove="1" noResize="1" noEditPoints="1" noAdjustHandles="1" noChangeArrowheads="1" noChangeShapeType="1" noTextEdit="1"/>
              </p:cNvSpPr>
              <p:nvPr/>
            </p:nvSpPr>
            <p:spPr>
              <a:xfrm>
                <a:off x="507999" y="4249007"/>
                <a:ext cx="3477591" cy="1381796"/>
              </a:xfrm>
              <a:prstGeom prst="rect">
                <a:avLst/>
              </a:prstGeom>
              <a:blipFill>
                <a:blip r:embed="rId2"/>
                <a:stretch>
                  <a:fillRect t="-2203" r="-6130" b="-65639"/>
                </a:stretch>
              </a:blipFill>
              <a:ln>
                <a:noFill/>
              </a:ln>
            </p:spPr>
            <p:txBody>
              <a:bodyPr/>
              <a:lstStyle/>
              <a:p>
                <a:r>
                  <a:rPr lang="en-US">
                    <a:noFill/>
                  </a:rPr>
                  <a:t> </a:t>
                </a:r>
              </a:p>
            </p:txBody>
          </p:sp>
        </mc:Fallback>
      </mc:AlternateContent>
      <p:grpSp>
        <p:nvGrpSpPr>
          <p:cNvPr id="5" name="Shape 212"/>
          <p:cNvGrpSpPr/>
          <p:nvPr/>
        </p:nvGrpSpPr>
        <p:grpSpPr>
          <a:xfrm>
            <a:off x="1225829" y="2683149"/>
            <a:ext cx="1621243" cy="1481543"/>
            <a:chOff x="4500100" y="1949800"/>
            <a:chExt cx="1375450" cy="1324225"/>
          </a:xfrm>
        </p:grpSpPr>
        <p:sp>
          <p:nvSpPr>
            <p:cNvPr id="6" name="Shape 213"/>
            <p:cNvSpPr/>
            <p:nvPr/>
          </p:nvSpPr>
          <p:spPr>
            <a:xfrm>
              <a:off x="5021999" y="2417700"/>
              <a:ext cx="337200" cy="308100"/>
            </a:xfrm>
            <a:prstGeom prst="ellipse">
              <a:avLst/>
            </a:prstGeom>
            <a:solidFill>
              <a:srgbClr val="A2C4C9"/>
            </a:solidFill>
            <a:ln w="28575" cap="flat" cmpd="sng">
              <a:solidFill>
                <a:srgbClr val="000000"/>
              </a:solidFill>
              <a:prstDash val="solid"/>
              <a:round/>
              <a:headEnd type="none" w="med" len="med"/>
              <a:tailEnd type="none" w="med" len="med"/>
            </a:ln>
          </p:spPr>
          <p:txBody>
            <a:bodyPr lIns="0" tIns="0" rIns="0" bIns="0" anchor="ctr" anchorCtr="0">
              <a:noAutofit/>
            </a:bodyPr>
            <a:lstStyle/>
            <a:p>
              <a:pPr algn="ctr"/>
              <a:r>
                <a:rPr lang="en-US" sz="3809" i="1"/>
                <a:t>u</a:t>
              </a:r>
              <a:endParaRPr sz="3809" i="1"/>
            </a:p>
          </p:txBody>
        </p:sp>
        <p:sp>
          <p:nvSpPr>
            <p:cNvPr id="7" name="Shape 214"/>
            <p:cNvSpPr/>
            <p:nvPr/>
          </p:nvSpPr>
          <p:spPr>
            <a:xfrm>
              <a:off x="5019225" y="1949800"/>
              <a:ext cx="337200" cy="308100"/>
            </a:xfrm>
            <a:prstGeom prst="ellipse">
              <a:avLst/>
            </a:prstGeom>
            <a:solidFill>
              <a:srgbClr val="EEEEEE"/>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8" name="Shape 215"/>
            <p:cNvSpPr/>
            <p:nvPr/>
          </p:nvSpPr>
          <p:spPr>
            <a:xfrm>
              <a:off x="5432625" y="2033400"/>
              <a:ext cx="337200" cy="308100"/>
            </a:xfrm>
            <a:prstGeom prst="ellipse">
              <a:avLst/>
            </a:prstGeom>
            <a:solidFill>
              <a:srgbClr val="D5A6BD"/>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9" name="Shape 216"/>
            <p:cNvSpPr/>
            <p:nvPr/>
          </p:nvSpPr>
          <p:spPr>
            <a:xfrm>
              <a:off x="5538350" y="2417700"/>
              <a:ext cx="337200" cy="308100"/>
            </a:xfrm>
            <a:prstGeom prst="ellipse">
              <a:avLst/>
            </a:prstGeom>
            <a:solidFill>
              <a:srgbClr val="EEEEEE"/>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10" name="Shape 217"/>
            <p:cNvSpPr/>
            <p:nvPr/>
          </p:nvSpPr>
          <p:spPr>
            <a:xfrm rot="5400000">
              <a:off x="5469287" y="2845637"/>
              <a:ext cx="337200" cy="308100"/>
            </a:xfrm>
            <a:prstGeom prst="ellipse">
              <a:avLst/>
            </a:prstGeom>
            <a:solidFill>
              <a:srgbClr val="D5A6BD"/>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11" name="Shape 218"/>
            <p:cNvSpPr/>
            <p:nvPr/>
          </p:nvSpPr>
          <p:spPr>
            <a:xfrm rot="5400000">
              <a:off x="5003250" y="2945825"/>
              <a:ext cx="337200" cy="319200"/>
            </a:xfrm>
            <a:prstGeom prst="ellipse">
              <a:avLst/>
            </a:prstGeom>
            <a:solidFill>
              <a:srgbClr val="D5A6BD"/>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12" name="Shape 219"/>
            <p:cNvSpPr/>
            <p:nvPr/>
          </p:nvSpPr>
          <p:spPr>
            <a:xfrm flipH="1">
              <a:off x="5019225" y="1949800"/>
              <a:ext cx="337200" cy="308100"/>
            </a:xfrm>
            <a:prstGeom prst="ellipse">
              <a:avLst/>
            </a:prstGeom>
            <a:solidFill>
              <a:srgbClr val="EEEEEE"/>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13" name="Shape 220"/>
            <p:cNvSpPr/>
            <p:nvPr/>
          </p:nvSpPr>
          <p:spPr>
            <a:xfrm flipH="1">
              <a:off x="4605825" y="2033400"/>
              <a:ext cx="337200" cy="308100"/>
            </a:xfrm>
            <a:prstGeom prst="ellipse">
              <a:avLst/>
            </a:prstGeom>
            <a:solidFill>
              <a:srgbClr val="EEEEEE"/>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14" name="Shape 221"/>
            <p:cNvSpPr/>
            <p:nvPr/>
          </p:nvSpPr>
          <p:spPr>
            <a:xfrm flipH="1">
              <a:off x="4500100" y="2417700"/>
              <a:ext cx="337200" cy="308100"/>
            </a:xfrm>
            <a:prstGeom prst="ellipse">
              <a:avLst/>
            </a:prstGeom>
            <a:solidFill>
              <a:srgbClr val="EEEEEE"/>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15" name="Shape 222"/>
            <p:cNvSpPr/>
            <p:nvPr/>
          </p:nvSpPr>
          <p:spPr>
            <a:xfrm rot="-5400000" flipH="1">
              <a:off x="4569162" y="2845637"/>
              <a:ext cx="337200" cy="308100"/>
            </a:xfrm>
            <a:prstGeom prst="ellipse">
              <a:avLst/>
            </a:prstGeom>
            <a:solidFill>
              <a:srgbClr val="EEEEEE"/>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cxnSp>
          <p:nvCxnSpPr>
            <p:cNvPr id="16" name="Shape 223"/>
            <p:cNvCxnSpPr/>
            <p:nvPr/>
          </p:nvCxnSpPr>
          <p:spPr>
            <a:xfrm rot="10800000" flipH="1">
              <a:off x="5307106" y="2296379"/>
              <a:ext cx="174900" cy="166500"/>
            </a:xfrm>
            <a:prstGeom prst="straightConnector1">
              <a:avLst/>
            </a:prstGeom>
            <a:noFill/>
            <a:ln w="19050" cap="flat" cmpd="sng">
              <a:solidFill>
                <a:srgbClr val="595959"/>
              </a:solidFill>
              <a:prstDash val="solid"/>
              <a:round/>
              <a:headEnd type="none" w="lg" len="lg"/>
              <a:tailEnd type="triangle" w="lg" len="lg"/>
            </a:ln>
          </p:spPr>
        </p:cxnSp>
        <p:cxnSp>
          <p:nvCxnSpPr>
            <p:cNvPr id="17" name="Shape 224"/>
            <p:cNvCxnSpPr/>
            <p:nvPr/>
          </p:nvCxnSpPr>
          <p:spPr>
            <a:xfrm>
              <a:off x="5356425" y="2571750"/>
              <a:ext cx="182100" cy="0"/>
            </a:xfrm>
            <a:prstGeom prst="straightConnector1">
              <a:avLst/>
            </a:prstGeom>
            <a:noFill/>
            <a:ln w="19050" cap="flat" cmpd="sng">
              <a:solidFill>
                <a:srgbClr val="595959"/>
              </a:solidFill>
              <a:prstDash val="solid"/>
              <a:round/>
              <a:headEnd type="none" w="lg" len="lg"/>
              <a:tailEnd type="triangle" w="lg" len="lg"/>
            </a:ln>
          </p:spPr>
        </p:cxnSp>
        <p:cxnSp>
          <p:nvCxnSpPr>
            <p:cNvPr id="18" name="Shape 225"/>
            <p:cNvCxnSpPr/>
            <p:nvPr/>
          </p:nvCxnSpPr>
          <p:spPr>
            <a:xfrm rot="10800000">
              <a:off x="5187825" y="2257900"/>
              <a:ext cx="0" cy="159900"/>
            </a:xfrm>
            <a:prstGeom prst="straightConnector1">
              <a:avLst/>
            </a:prstGeom>
            <a:noFill/>
            <a:ln w="19050" cap="flat" cmpd="sng">
              <a:solidFill>
                <a:srgbClr val="595959"/>
              </a:solidFill>
              <a:prstDash val="solid"/>
              <a:round/>
              <a:headEnd type="none" w="lg" len="lg"/>
              <a:tailEnd type="triangle" w="lg" len="lg"/>
            </a:ln>
          </p:spPr>
        </p:cxnSp>
        <p:cxnSp>
          <p:nvCxnSpPr>
            <p:cNvPr id="19" name="Shape 226"/>
            <p:cNvCxnSpPr/>
            <p:nvPr/>
          </p:nvCxnSpPr>
          <p:spPr>
            <a:xfrm rot="10800000">
              <a:off x="4893643" y="2296379"/>
              <a:ext cx="174900" cy="166500"/>
            </a:xfrm>
            <a:prstGeom prst="straightConnector1">
              <a:avLst/>
            </a:prstGeom>
            <a:noFill/>
            <a:ln w="19050" cap="flat" cmpd="sng">
              <a:solidFill>
                <a:srgbClr val="595959"/>
              </a:solidFill>
              <a:prstDash val="solid"/>
              <a:round/>
              <a:headEnd type="none" w="lg" len="lg"/>
              <a:tailEnd type="triangle" w="lg" len="lg"/>
            </a:ln>
          </p:spPr>
        </p:cxnSp>
        <p:cxnSp>
          <p:nvCxnSpPr>
            <p:cNvPr id="20" name="Shape 227"/>
            <p:cNvCxnSpPr/>
            <p:nvPr/>
          </p:nvCxnSpPr>
          <p:spPr>
            <a:xfrm rot="10800000">
              <a:off x="4837125" y="2571750"/>
              <a:ext cx="182100" cy="0"/>
            </a:xfrm>
            <a:prstGeom prst="straightConnector1">
              <a:avLst/>
            </a:prstGeom>
            <a:noFill/>
            <a:ln w="19050" cap="flat" cmpd="sng">
              <a:solidFill>
                <a:srgbClr val="595959"/>
              </a:solidFill>
              <a:prstDash val="solid"/>
              <a:round/>
              <a:headEnd type="none" w="lg" len="lg"/>
              <a:tailEnd type="triangle" w="lg" len="lg"/>
            </a:ln>
          </p:spPr>
        </p:cxnSp>
        <p:cxnSp>
          <p:nvCxnSpPr>
            <p:cNvPr id="21" name="Shape 228"/>
            <p:cNvCxnSpPr/>
            <p:nvPr/>
          </p:nvCxnSpPr>
          <p:spPr>
            <a:xfrm flipH="1">
              <a:off x="5171925" y="2725800"/>
              <a:ext cx="15900" cy="210900"/>
            </a:xfrm>
            <a:prstGeom prst="straightConnector1">
              <a:avLst/>
            </a:prstGeom>
            <a:noFill/>
            <a:ln w="19050" cap="flat" cmpd="sng">
              <a:solidFill>
                <a:srgbClr val="595959"/>
              </a:solidFill>
              <a:prstDash val="solid"/>
              <a:round/>
              <a:headEnd type="none" w="lg" len="lg"/>
              <a:tailEnd type="triangle" w="lg" len="lg"/>
            </a:ln>
          </p:spPr>
        </p:cxnSp>
        <p:cxnSp>
          <p:nvCxnSpPr>
            <p:cNvPr id="22" name="Shape 229"/>
            <p:cNvCxnSpPr/>
            <p:nvPr/>
          </p:nvCxnSpPr>
          <p:spPr>
            <a:xfrm>
              <a:off x="5306957" y="2680669"/>
              <a:ext cx="222000" cy="199800"/>
            </a:xfrm>
            <a:prstGeom prst="straightConnector1">
              <a:avLst/>
            </a:prstGeom>
            <a:noFill/>
            <a:ln w="19050" cap="flat" cmpd="sng">
              <a:solidFill>
                <a:srgbClr val="595959"/>
              </a:solidFill>
              <a:prstDash val="solid"/>
              <a:round/>
              <a:headEnd type="none" w="lg" len="lg"/>
              <a:tailEnd type="triangle" w="lg" len="lg"/>
            </a:ln>
          </p:spPr>
        </p:cxnSp>
        <p:cxnSp>
          <p:nvCxnSpPr>
            <p:cNvPr id="23" name="Shape 230"/>
            <p:cNvCxnSpPr/>
            <p:nvPr/>
          </p:nvCxnSpPr>
          <p:spPr>
            <a:xfrm flipH="1">
              <a:off x="4846606" y="2680679"/>
              <a:ext cx="222000" cy="199800"/>
            </a:xfrm>
            <a:prstGeom prst="straightConnector1">
              <a:avLst/>
            </a:prstGeom>
            <a:noFill/>
            <a:ln w="19050" cap="flat" cmpd="sng">
              <a:solidFill>
                <a:srgbClr val="595959"/>
              </a:solidFill>
              <a:prstDash val="solid"/>
              <a:round/>
              <a:headEnd type="none" w="lg" len="lg"/>
              <a:tailEnd type="triangle" w="lg" len="lg"/>
            </a:ln>
          </p:spPr>
        </p:cxnSp>
      </p:grpSp>
      <mc:AlternateContent xmlns:mc="http://schemas.openxmlformats.org/markup-compatibility/2006" xmlns:a14="http://schemas.microsoft.com/office/drawing/2010/main">
        <mc:Choice Requires="a14">
          <p:sp>
            <p:nvSpPr>
              <p:cNvPr id="26" name="Shape 209"/>
              <p:cNvSpPr txBox="1"/>
              <p:nvPr/>
            </p:nvSpPr>
            <p:spPr>
              <a:xfrm>
                <a:off x="4570322" y="4282406"/>
                <a:ext cx="3970377" cy="1381796"/>
              </a:xfrm>
              <a:prstGeom prst="rect">
                <a:avLst/>
              </a:prstGeom>
              <a:noFill/>
              <a:ln>
                <a:noFill/>
              </a:ln>
            </p:spPr>
            <p:txBody>
              <a:bodyPr lIns="91425" tIns="91425" rIns="91425" bIns="91425" anchor="t" anchorCtr="0">
                <a:noAutofit/>
              </a:bodyPr>
              <a:lstStyle/>
              <a:p>
                <a:pPr algn="ctr"/>
                <a:r>
                  <a:rPr lang="en-GB" sz="3200">
                    <a:solidFill>
                      <a:srgbClr val="C00000"/>
                    </a:solidFill>
                    <a:latin typeface="Helvetica Neue Light" charset="0"/>
                    <a:ea typeface="Helvetica Neue Light" charset="0"/>
                    <a:cs typeface="Helvetica Neue Light" charset="0"/>
                    <a:sym typeface="Open Sans"/>
                  </a:rPr>
                  <a:t>DFS:</a:t>
                </a:r>
              </a:p>
              <a:p>
                <a:pPr algn="ctr"/>
                <a14:m>
                  <m:oMath xmlns:m="http://schemas.openxmlformats.org/officeDocument/2006/math">
                    <m:sSub>
                      <m:sSubPr>
                        <m:ctrlPr>
                          <a:rPr lang="en-GB" sz="3200" i="1" dirty="0">
                            <a:latin typeface="Cambria Math" panose="02040503050406030204" pitchFamily="18" charset="0"/>
                            <a:ea typeface="Helvetica Neue Light" charset="0"/>
                            <a:cs typeface="Helvetica Neue Light" charset="0"/>
                            <a:sym typeface="Open Sans"/>
                          </a:rPr>
                        </m:ctrlPr>
                      </m:sSubPr>
                      <m:e>
                        <m:r>
                          <a:rPr lang="en-GB" sz="3200" i="1" dirty="0">
                            <a:latin typeface="Cambria Math" panose="02040503050406030204" pitchFamily="18" charset="0"/>
                            <a:ea typeface="Helvetica Neue Light" charset="0"/>
                            <a:cs typeface="Helvetica Neue Light" charset="0"/>
                            <a:sym typeface="Open Sans"/>
                          </a:rPr>
                          <m:t>𝑁</m:t>
                        </m:r>
                      </m:e>
                      <m:sub>
                        <m:r>
                          <a:rPr lang="en-US" sz="3200" i="1" dirty="0">
                            <a:latin typeface="Cambria Math" panose="02040503050406030204" pitchFamily="18" charset="0"/>
                            <a:ea typeface="Helvetica Neue Light" charset="0"/>
                            <a:cs typeface="Helvetica Neue Light" charset="0"/>
                            <a:sym typeface="Open Sans"/>
                          </a:rPr>
                          <m:t>𝑅</m:t>
                        </m:r>
                      </m:sub>
                    </m:sSub>
                    <m:r>
                      <a:rPr lang="en-US" sz="3200" i="1" dirty="0">
                        <a:latin typeface="Cambria Math" panose="02040503050406030204" pitchFamily="18" charset="0"/>
                        <a:ea typeface="Helvetica Neue Light" charset="0"/>
                        <a:cs typeface="Helvetica Neue Light" charset="0"/>
                        <a:sym typeface="Open Sans"/>
                      </a:rPr>
                      <m:t>(⋅) </m:t>
                    </m:r>
                  </m:oMath>
                </a14:m>
                <a:r>
                  <a:rPr lang="en-GB" sz="3200">
                    <a:latin typeface="Helvetica Neue Light" charset="0"/>
                    <a:ea typeface="Helvetica Neue Light" charset="0"/>
                    <a:cs typeface="Helvetica Neue Light" charset="0"/>
                    <a:sym typeface="Open Sans"/>
                  </a:rPr>
                  <a:t>will provide a macro-view of neighbourhood</a:t>
                </a:r>
              </a:p>
            </p:txBody>
          </p:sp>
        </mc:Choice>
        <mc:Fallback xmlns="">
          <p:sp>
            <p:nvSpPr>
              <p:cNvPr id="26" name="Shape 209"/>
              <p:cNvSpPr txBox="1">
                <a:spLocks noRot="1" noChangeAspect="1" noMove="1" noResize="1" noEditPoints="1" noAdjustHandles="1" noChangeArrowheads="1" noChangeShapeType="1" noTextEdit="1"/>
              </p:cNvSpPr>
              <p:nvPr/>
            </p:nvSpPr>
            <p:spPr>
              <a:xfrm>
                <a:off x="4570322" y="4282406"/>
                <a:ext cx="3970377" cy="1381796"/>
              </a:xfrm>
              <a:prstGeom prst="rect">
                <a:avLst/>
              </a:prstGeom>
              <a:blipFill>
                <a:blip r:embed="rId3"/>
                <a:stretch>
                  <a:fillRect t="-2203" b="-65639"/>
                </a:stretch>
              </a:blipFill>
              <a:ln>
                <a:noFill/>
              </a:ln>
            </p:spPr>
            <p:txBody>
              <a:bodyPr/>
              <a:lstStyle/>
              <a:p>
                <a:r>
                  <a:rPr lang="en-US">
                    <a:noFill/>
                  </a:rPr>
                  <a:t> </a:t>
                </a:r>
              </a:p>
            </p:txBody>
          </p:sp>
        </mc:Fallback>
      </mc:AlternateContent>
      <p:pic>
        <p:nvPicPr>
          <p:cNvPr id="28" name="Shape 208"/>
          <p:cNvPicPr preferRelativeResize="0"/>
          <p:nvPr/>
        </p:nvPicPr>
        <p:blipFill>
          <a:blip r:embed="rId4">
            <a:alphaModFix/>
          </a:blip>
          <a:stretch>
            <a:fillRect/>
          </a:stretch>
        </p:blipFill>
        <p:spPr>
          <a:xfrm>
            <a:off x="5526830" y="1866601"/>
            <a:ext cx="2755599" cy="2408599"/>
          </a:xfrm>
          <a:prstGeom prst="rect">
            <a:avLst/>
          </a:prstGeom>
          <a:noFill/>
          <a:ln>
            <a:noFill/>
          </a:ln>
        </p:spPr>
      </p:pic>
      <p:sp>
        <p:nvSpPr>
          <p:cNvPr id="27" name="Date Placeholder 26">
            <a:extLst>
              <a:ext uri="{FF2B5EF4-FFF2-40B4-BE49-F238E27FC236}">
                <a16:creationId xmlns:a16="http://schemas.microsoft.com/office/drawing/2014/main" id="{6A311C45-B1A5-B946-AD40-A2F165DE5303}"/>
              </a:ext>
            </a:extLst>
          </p:cNvPr>
          <p:cNvSpPr>
            <a:spLocks noGrp="1"/>
          </p:cNvSpPr>
          <p:nvPr>
            <p:ph type="dt" sz="half" idx="10"/>
          </p:nvPr>
        </p:nvSpPr>
        <p:spPr/>
        <p:txBody>
          <a:bodyPr/>
          <a:lstStyle/>
          <a:p>
            <a:fld id="{56E2B4AD-A2FB-8947-993D-4E5DF8573CC7}" type="datetime1">
              <a:rPr lang="en-US" smtClean="0"/>
              <a:t>9/26/24</a:t>
            </a:fld>
            <a:endParaRPr lang="en-US"/>
          </a:p>
        </p:txBody>
      </p:sp>
    </p:spTree>
    <p:extLst>
      <p:ext uri="{BB962C8B-B14F-4D97-AF65-F5344CB8AC3E}">
        <p14:creationId xmlns:p14="http://schemas.microsoft.com/office/powerpoint/2010/main" val="34557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Interpolating BFS and DFS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562600"/>
              </a:xfrm>
            </p:spPr>
            <p:txBody>
              <a:bodyPr>
                <a:normAutofit fontScale="92500"/>
              </a:bodyPr>
              <a:lstStyle/>
              <a:p>
                <a:pPr marL="0" indent="0">
                  <a:buNone/>
                </a:pPr>
                <a:r>
                  <a:rPr lang="en-US" b="1">
                    <a:solidFill>
                      <a:srgbClr val="C00000"/>
                    </a:solidFill>
                  </a:rPr>
                  <a:t>Biased fixed-length random walk </a:t>
                </a:r>
                <a14:m>
                  <m:oMath xmlns:m="http://schemas.openxmlformats.org/officeDocument/2006/math">
                    <m:r>
                      <a:rPr lang="en-CA" b="1" i="1" smtClean="0">
                        <a:solidFill>
                          <a:srgbClr val="C00000"/>
                        </a:solidFill>
                        <a:latin typeface="Cambria Math" charset="0"/>
                      </a:rPr>
                      <m:t>𝑹</m:t>
                    </m:r>
                  </m:oMath>
                </a14:m>
                <a:r>
                  <a:rPr lang="en-US" b="1">
                    <a:solidFill>
                      <a:srgbClr val="C00000"/>
                    </a:solidFill>
                  </a:rPr>
                  <a:t> that given a node </a:t>
                </a:r>
                <a14:m>
                  <m:oMath xmlns:m="http://schemas.openxmlformats.org/officeDocument/2006/math">
                    <m:r>
                      <a:rPr lang="en-US" b="1" i="1" dirty="0" smtClean="0">
                        <a:solidFill>
                          <a:srgbClr val="C00000"/>
                        </a:solidFill>
                        <a:latin typeface="Cambria Math" charset="0"/>
                      </a:rPr>
                      <m:t>𝒖</m:t>
                    </m:r>
                  </m:oMath>
                </a14:m>
                <a:r>
                  <a:rPr lang="en-US" b="1">
                    <a:solidFill>
                      <a:srgbClr val="C00000"/>
                    </a:solidFill>
                  </a:rPr>
                  <a:t> generates neighborhood </a:t>
                </a:r>
                <a14:m>
                  <m:oMath xmlns:m="http://schemas.openxmlformats.org/officeDocument/2006/math">
                    <m:sSub>
                      <m:sSubPr>
                        <m:ctrlPr>
                          <a:rPr lang="en-US" b="1" i="1">
                            <a:solidFill>
                              <a:srgbClr val="C00000"/>
                            </a:solidFill>
                            <a:latin typeface="Cambria Math" panose="02040503050406030204" pitchFamily="18" charset="0"/>
                            <a:sym typeface="Open Sans"/>
                          </a:rPr>
                        </m:ctrlPr>
                      </m:sSubPr>
                      <m:e>
                        <m:r>
                          <a:rPr lang="en-US" b="1" i="1">
                            <a:solidFill>
                              <a:srgbClr val="C00000"/>
                            </a:solidFill>
                            <a:latin typeface="Cambria Math" charset="0"/>
                            <a:sym typeface="Open Sans"/>
                          </a:rPr>
                          <m:t>𝑵</m:t>
                        </m:r>
                      </m:e>
                      <m:sub>
                        <m:r>
                          <a:rPr lang="en-CA" b="1" i="1" smtClean="0">
                            <a:solidFill>
                              <a:srgbClr val="C00000"/>
                            </a:solidFill>
                            <a:latin typeface="Cambria Math" charset="0"/>
                            <a:sym typeface="Open Sans"/>
                          </a:rPr>
                          <m:t>𝑹</m:t>
                        </m:r>
                      </m:sub>
                    </m:sSub>
                    <m:d>
                      <m:dPr>
                        <m:ctrlPr>
                          <a:rPr lang="en-US" b="1" i="1">
                            <a:solidFill>
                              <a:srgbClr val="C00000"/>
                            </a:solidFill>
                            <a:latin typeface="Cambria Math" panose="02040503050406030204" pitchFamily="18" charset="0"/>
                            <a:sym typeface="Open Sans"/>
                          </a:rPr>
                        </m:ctrlPr>
                      </m:dPr>
                      <m:e>
                        <m:r>
                          <a:rPr lang="en-US" b="1" i="1">
                            <a:solidFill>
                              <a:srgbClr val="C00000"/>
                            </a:solidFill>
                            <a:latin typeface="Cambria Math" charset="0"/>
                            <a:sym typeface="Open Sans"/>
                          </a:rPr>
                          <m:t>𝒖</m:t>
                        </m:r>
                      </m:e>
                    </m:d>
                  </m:oMath>
                </a14:m>
                <a:endParaRPr lang="en-US" b="1">
                  <a:solidFill>
                    <a:srgbClr val="C00000"/>
                  </a:solidFill>
                </a:endParaRPr>
              </a:p>
              <a:p>
                <a:r>
                  <a:rPr lang="en-US"/>
                  <a:t>Random walk has two parameters:</a:t>
                </a:r>
              </a:p>
              <a:p>
                <a:pPr lvl="1"/>
                <a:r>
                  <a:rPr lang="en-US" b="1">
                    <a:solidFill>
                      <a:srgbClr val="0000FF"/>
                    </a:solidFill>
                  </a:rPr>
                  <a:t>Return parameter </a:t>
                </a:r>
                <a14:m>
                  <m:oMath xmlns:m="http://schemas.openxmlformats.org/officeDocument/2006/math">
                    <m:r>
                      <a:rPr lang="en-US" b="1" i="1" dirty="0" smtClean="0">
                        <a:solidFill>
                          <a:srgbClr val="0000FF"/>
                        </a:solidFill>
                        <a:latin typeface="Cambria Math" charset="0"/>
                      </a:rPr>
                      <m:t>𝒑</m:t>
                    </m:r>
                  </m:oMath>
                </a14:m>
                <a:r>
                  <a:rPr lang="en-US" b="1">
                    <a:solidFill>
                      <a:srgbClr val="0000FF"/>
                    </a:solidFill>
                  </a:rPr>
                  <a:t>:</a:t>
                </a:r>
              </a:p>
              <a:p>
                <a:pPr lvl="2"/>
                <a:r>
                  <a:rPr lang="en-US"/>
                  <a:t>Return back to the previous node</a:t>
                </a:r>
              </a:p>
              <a:p>
                <a:pPr lvl="1"/>
                <a:r>
                  <a:rPr lang="en-US" b="1">
                    <a:solidFill>
                      <a:srgbClr val="0000FF"/>
                    </a:solidFill>
                  </a:rPr>
                  <a:t>In-out parameter </a:t>
                </a:r>
                <a14:m>
                  <m:oMath xmlns:m="http://schemas.openxmlformats.org/officeDocument/2006/math">
                    <m:r>
                      <a:rPr lang="en-US" b="1" i="1" dirty="0" smtClean="0">
                        <a:solidFill>
                          <a:srgbClr val="0000FF"/>
                        </a:solidFill>
                        <a:latin typeface="Cambria Math" charset="0"/>
                      </a:rPr>
                      <m:t>𝒒</m:t>
                    </m:r>
                  </m:oMath>
                </a14:m>
                <a:r>
                  <a:rPr lang="en-US" b="1">
                    <a:solidFill>
                      <a:srgbClr val="0000FF"/>
                    </a:solidFill>
                  </a:rPr>
                  <a:t>:</a:t>
                </a:r>
              </a:p>
              <a:p>
                <a:pPr lvl="2"/>
                <a:r>
                  <a:rPr lang="en-US"/>
                  <a:t>Moving outwards (DFS) vs. inwards (BFS) </a:t>
                </a:r>
                <a:r>
                  <a:rPr lang="en-US">
                    <a:solidFill>
                      <a:srgbClr val="D60093"/>
                    </a:solidFill>
                  </a:rPr>
                  <a:t>from the previous node</a:t>
                </a:r>
              </a:p>
              <a:p>
                <a:pPr lvl="2"/>
                <a:r>
                  <a:rPr lang="en-US"/>
                  <a:t>Intuitively, </a:t>
                </a:r>
                <a14:m>
                  <m:oMath xmlns:m="http://schemas.openxmlformats.org/officeDocument/2006/math">
                    <m:r>
                      <a:rPr lang="en-US" i="1" dirty="0">
                        <a:latin typeface="Cambria Math" charset="0"/>
                      </a:rPr>
                      <m:t>𝑞</m:t>
                    </m:r>
                  </m:oMath>
                </a14:m>
                <a:r>
                  <a:rPr lang="en-US"/>
                  <a:t> is the “ratio” of BFS vs. DFS</a:t>
                </a:r>
              </a:p>
              <a:p>
                <a:r>
                  <a:rPr lang="en-US">
                    <a:solidFill>
                      <a:srgbClr val="D60093"/>
                    </a:solidFill>
                  </a:rPr>
                  <a:t>Next, we specify how a </a:t>
                </a:r>
                <a:r>
                  <a:rPr lang="en-US" b="1">
                    <a:solidFill>
                      <a:srgbClr val="D60093"/>
                    </a:solidFill>
                  </a:rPr>
                  <a:t>single step </a:t>
                </a:r>
                <a:r>
                  <a:rPr lang="en-US">
                    <a:solidFill>
                      <a:srgbClr val="D60093"/>
                    </a:solidFill>
                  </a:rPr>
                  <a:t>of biased random walk is performed. </a:t>
                </a:r>
              </a:p>
              <a:p>
                <a:r>
                  <a:rPr lang="en-US">
                    <a:solidFill>
                      <a:srgbClr val="D60093"/>
                    </a:solidFill>
                  </a:rPr>
                  <a:t>Random walk is then just a sequence of these steps.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562600"/>
              </a:xfrm>
              <a:blipFill>
                <a:blip r:embed="rId2"/>
                <a:stretch>
                  <a:fillRect l="-2035" t="-548" r="-84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4D267013-DFFC-4352-B274-32112D0CCE19}" type="slidenum">
              <a:rPr lang="en-US" smtClean="0"/>
              <a:t>46</a:t>
            </a:fld>
            <a:endParaRPr lang="en-US"/>
          </a:p>
        </p:txBody>
      </p:sp>
      <p:sp>
        <p:nvSpPr>
          <p:cNvPr id="6" name="Date Placeholder 5">
            <a:extLst>
              <a:ext uri="{FF2B5EF4-FFF2-40B4-BE49-F238E27FC236}">
                <a16:creationId xmlns:a16="http://schemas.microsoft.com/office/drawing/2014/main" id="{D708B7C1-E545-0C49-87F9-EBCF2843F520}"/>
              </a:ext>
            </a:extLst>
          </p:cNvPr>
          <p:cNvSpPr>
            <a:spLocks noGrp="1"/>
          </p:cNvSpPr>
          <p:nvPr>
            <p:ph type="dt" sz="half" idx="10"/>
          </p:nvPr>
        </p:nvSpPr>
        <p:spPr/>
        <p:txBody>
          <a:bodyPr/>
          <a:lstStyle/>
          <a:p>
            <a:fld id="{FE86FE3F-3748-AD4D-B6A2-944B375846BB}" type="datetime1">
              <a:rPr lang="en-US" smtClean="0"/>
              <a:t>9/26/24</a:t>
            </a:fld>
            <a:endParaRPr lang="en-US"/>
          </a:p>
        </p:txBody>
      </p:sp>
    </p:spTree>
    <p:extLst>
      <p:ext uri="{BB962C8B-B14F-4D97-AF65-F5344CB8AC3E}">
        <p14:creationId xmlns:p14="http://schemas.microsoft.com/office/powerpoint/2010/main" val="1037911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6200"/>
            <a:ext cx="8686799" cy="987552"/>
          </a:xfrm>
        </p:spPr>
        <p:txBody>
          <a:bodyPr>
            <a:normAutofit fontScale="90000"/>
          </a:bodyPr>
          <a:lstStyle/>
          <a:p>
            <a:r>
              <a:rPr lang="en-US"/>
              <a:t>One Step of the Biased Random Walk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3630716"/>
              </a:xfrm>
            </p:spPr>
            <p:txBody>
              <a:bodyPr>
                <a:normAutofit/>
              </a:bodyPr>
              <a:lstStyle/>
              <a:p>
                <a:pPr marL="0" indent="0">
                  <a:buNone/>
                </a:pPr>
                <a:r>
                  <a:rPr lang="en-US" b="1">
                    <a:solidFill>
                      <a:srgbClr val="C00000"/>
                    </a:solidFill>
                  </a:rPr>
                  <a:t>Define the random walk by specifying the walk transition probabilities on edges adjacent to the current node </a:t>
                </a:r>
                <a14:m>
                  <m:oMath xmlns:m="http://schemas.openxmlformats.org/officeDocument/2006/math">
                    <m:r>
                      <a:rPr lang="en-US" i="1" dirty="0" smtClean="0">
                        <a:solidFill>
                          <a:srgbClr val="008000"/>
                        </a:solidFill>
                        <a:latin typeface="Cambria Math" panose="02040503050406030204" pitchFamily="18" charset="0"/>
                      </a:rPr>
                      <m:t>𝑤</m:t>
                    </m:r>
                  </m:oMath>
                </a14:m>
                <a:r>
                  <a:rPr lang="en-US" b="1">
                    <a:solidFill>
                      <a:srgbClr val="C00000"/>
                    </a:solidFill>
                  </a:rPr>
                  <a:t>:</a:t>
                </a:r>
                <a:endParaRPr lang="en-US" b="1"/>
              </a:p>
              <a:p>
                <a:pPr lvl="1"/>
                <a:r>
                  <a:rPr lang="en-US"/>
                  <a:t>Rnd. walk </a:t>
                </a:r>
                <a:r>
                  <a:rPr lang="en-US" b="1"/>
                  <a:t>just traversed edge </a:t>
                </a:r>
                <a14:m>
                  <m:oMath xmlns:m="http://schemas.openxmlformats.org/officeDocument/2006/math">
                    <m:r>
                      <a:rPr lang="en-US" b="1" i="1" dirty="0" smtClean="0">
                        <a:latin typeface="Cambria Math" panose="02040503050406030204" pitchFamily="18" charset="0"/>
                      </a:rPr>
                      <m:t>(</m:t>
                    </m:r>
                    <m:r>
                      <a:rPr lang="en-US" b="1" i="1" dirty="0" smtClean="0">
                        <a:solidFill>
                          <a:srgbClr val="D60093"/>
                        </a:solidFill>
                        <a:latin typeface="Cambria Math" panose="02040503050406030204" pitchFamily="18" charset="0"/>
                      </a:rPr>
                      <m:t>𝒕</m:t>
                    </m:r>
                    <m:r>
                      <a:rPr lang="en-US" b="1" i="1" dirty="0" smtClean="0">
                        <a:latin typeface="Cambria Math" panose="02040503050406030204" pitchFamily="18" charset="0"/>
                      </a:rPr>
                      <m:t>,</m:t>
                    </m:r>
                    <m:r>
                      <a:rPr lang="en-US" b="1" i="1" dirty="0" smtClean="0">
                        <a:solidFill>
                          <a:srgbClr val="008000"/>
                        </a:solidFill>
                        <a:latin typeface="Cambria Math" panose="02040503050406030204" pitchFamily="18" charset="0"/>
                      </a:rPr>
                      <m:t>𝒘</m:t>
                    </m:r>
                    <m:r>
                      <a:rPr lang="en-US" b="1" i="1" dirty="0" smtClean="0">
                        <a:latin typeface="Cambria Math" panose="02040503050406030204" pitchFamily="18" charset="0"/>
                      </a:rPr>
                      <m:t>)</m:t>
                    </m:r>
                  </m:oMath>
                </a14:m>
                <a:r>
                  <a:rPr lang="en-US" b="1"/>
                  <a:t> </a:t>
                </a:r>
                <a:r>
                  <a:rPr lang="en-US"/>
                  <a:t>and </a:t>
                </a:r>
                <a:r>
                  <a:rPr lang="en-US" b="1"/>
                  <a:t>is now at </a:t>
                </a:r>
                <a14:m>
                  <m:oMath xmlns:m="http://schemas.openxmlformats.org/officeDocument/2006/math">
                    <m:r>
                      <a:rPr lang="en-US" b="1" i="1" dirty="0" smtClean="0">
                        <a:solidFill>
                          <a:srgbClr val="008000"/>
                        </a:solidFill>
                        <a:latin typeface="Cambria Math" charset="0"/>
                      </a:rPr>
                      <m:t>𝒘</m:t>
                    </m:r>
                  </m:oMath>
                </a14:m>
                <a:endParaRPr lang="en-US" b="1"/>
              </a:p>
              <a:p>
                <a:pPr lvl="1"/>
                <a:r>
                  <a:rPr lang="en-US"/>
                  <a:t>We specify edge transition probs. out of node </a:t>
                </a:r>
                <a14:m>
                  <m:oMath xmlns:m="http://schemas.openxmlformats.org/officeDocument/2006/math">
                    <m:r>
                      <a:rPr lang="en-US" b="1" i="1" dirty="0" smtClean="0">
                        <a:solidFill>
                          <a:srgbClr val="008000"/>
                        </a:solidFill>
                        <a:latin typeface="Cambria Math" charset="0"/>
                      </a:rPr>
                      <m:t>𝒘</m:t>
                    </m:r>
                  </m:oMath>
                </a14:m>
                <a:endParaRPr lang="en-US"/>
              </a:p>
              <a:p>
                <a:pPr lvl="1"/>
                <a:r>
                  <a:rPr lang="en-US" b="1">
                    <a:solidFill>
                      <a:srgbClr val="C00000"/>
                    </a:solidFill>
                  </a:rPr>
                  <a:t>Insight:</a:t>
                </a:r>
                <a:r>
                  <a:rPr lang="en-US"/>
                  <a:t> Neighbors of </a:t>
                </a:r>
                <a14:m>
                  <m:oMath xmlns:m="http://schemas.openxmlformats.org/officeDocument/2006/math">
                    <m:r>
                      <a:rPr lang="en-US" i="1" dirty="0" smtClean="0">
                        <a:solidFill>
                          <a:srgbClr val="008000"/>
                        </a:solidFill>
                        <a:latin typeface="Cambria Math" charset="0"/>
                      </a:rPr>
                      <m:t>𝑤</m:t>
                    </m:r>
                  </m:oMath>
                </a14:m>
                <a:r>
                  <a:rPr lang="en-US"/>
                  <a:t> can only be:</a:t>
                </a:r>
              </a:p>
              <a:p>
                <a:pPr lvl="1"/>
                <a:endParaRPr lang="en-US"/>
              </a:p>
              <a:p>
                <a:pPr lvl="1"/>
                <a:endParaRPr lang="en-US"/>
              </a:p>
              <a:p>
                <a:pPr lvl="1"/>
                <a:endParaRPr lang="en-US" sz="4000"/>
              </a:p>
              <a:p>
                <a:pPr lvl="1"/>
                <a:endParaRPr lang="en-US" sz="4000"/>
              </a:p>
              <a:p>
                <a:pPr lvl="2"/>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3630716"/>
              </a:xfrm>
              <a:blipFill>
                <a:blip r:embed="rId2"/>
                <a:stretch>
                  <a:fillRect l="-2175" t="-1008"/>
                </a:stretch>
              </a:blipFill>
            </p:spPr>
            <p:txBody>
              <a:bodyPr/>
              <a:lstStyle/>
              <a:p>
                <a:r>
                  <a:rPr lang="en-US">
                    <a:noFill/>
                  </a:rPr>
                  <a:t> </a:t>
                </a:r>
              </a:p>
            </p:txBody>
          </p:sp>
        </mc:Fallback>
      </mc:AlternateContent>
      <p:sp>
        <p:nvSpPr>
          <p:cNvPr id="20" name="Footer Placeholder 19"/>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4D267013-DFFC-4352-B274-32112D0CCE19}" type="slidenum">
              <a:rPr lang="en-US" smtClean="0">
                <a:solidFill>
                  <a:prstClr val="black">
                    <a:tint val="75000"/>
                  </a:prstClr>
                </a:solidFill>
              </a:rPr>
              <a:pPr/>
              <a:t>47</a:t>
            </a:fld>
            <a:endParaRPr lang="en-US">
              <a:solidFill>
                <a:prstClr val="black">
                  <a:tint val="75000"/>
                </a:prstClr>
              </a:solidFill>
            </a:endParaRPr>
          </a:p>
        </p:txBody>
      </p:sp>
      <p:cxnSp>
        <p:nvCxnSpPr>
          <p:cNvPr id="5" name="Straight Arrow Connector 4"/>
          <p:cNvCxnSpPr/>
          <p:nvPr/>
        </p:nvCxnSpPr>
        <p:spPr>
          <a:xfrm flipH="1" flipV="1">
            <a:off x="4328330" y="5008622"/>
            <a:ext cx="700871" cy="2899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5534946" y="5483101"/>
            <a:ext cx="719065" cy="331717"/>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3685076" y="6072309"/>
            <a:ext cx="573024" cy="487680"/>
          </a:xfrm>
          <a:prstGeom prst="ellipse">
            <a:avLst/>
          </a:prstGeom>
          <a:solidFill>
            <a:schemeClr val="accent1">
              <a:lumMod val="40000"/>
              <a:lumOff val="60000"/>
            </a:schemeClr>
          </a:solidFill>
          <a:ln w="28575">
            <a:solidFill>
              <a:srgbClr val="0070C0"/>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t</a:t>
            </a:r>
            <a:endParaRPr lang="en-US" sz="2667" baseline="-25000">
              <a:latin typeface="Helvetica Neue Light" charset="0"/>
              <a:ea typeface="Helvetica Neue Light" charset="0"/>
              <a:cs typeface="Helvetica Neue Light" charset="0"/>
            </a:endParaRPr>
          </a:p>
        </p:txBody>
      </p:sp>
      <p:cxnSp>
        <p:nvCxnSpPr>
          <p:cNvPr id="8" name="Straight Connector 7"/>
          <p:cNvCxnSpPr>
            <a:stCxn id="7" idx="2"/>
            <a:endCxn id="23" idx="6"/>
          </p:cNvCxnSpPr>
          <p:nvPr/>
        </p:nvCxnSpPr>
        <p:spPr>
          <a:xfrm flipH="1">
            <a:off x="2782825" y="6316149"/>
            <a:ext cx="902252" cy="66112"/>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p:cNvCxnSpPr>
            <a:stCxn id="6" idx="3"/>
          </p:cNvCxnSpPr>
          <p:nvPr/>
        </p:nvCxnSpPr>
        <p:spPr>
          <a:xfrm flipH="1">
            <a:off x="3685076" y="6479180"/>
            <a:ext cx="83917" cy="124652"/>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a:stCxn id="6" idx="6"/>
          </p:cNvCxnSpPr>
          <p:nvPr/>
        </p:nvCxnSpPr>
        <p:spPr>
          <a:xfrm flipV="1">
            <a:off x="4258103" y="5787970"/>
            <a:ext cx="651199" cy="518791"/>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p:cNvSpPr/>
          <p:nvPr/>
        </p:nvSpPr>
        <p:spPr>
          <a:xfrm>
            <a:off x="3733800" y="4797301"/>
            <a:ext cx="573024" cy="487680"/>
          </a:xfrm>
          <a:prstGeom prst="ellipse">
            <a:avLst/>
          </a:prstGeom>
          <a:solidFill>
            <a:srgbClr val="FF2600">
              <a:alpha val="32157"/>
            </a:srgbClr>
          </a:solidFill>
          <a:ln w="28575">
            <a:solidFill>
              <a:srgbClr val="FF0000"/>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1</a:t>
            </a:r>
          </a:p>
        </p:txBody>
      </p:sp>
      <p:sp>
        <p:nvSpPr>
          <p:cNvPr id="13" name="Oval 12"/>
          <p:cNvSpPr/>
          <p:nvPr/>
        </p:nvSpPr>
        <p:spPr>
          <a:xfrm>
            <a:off x="4825381" y="5381097"/>
            <a:ext cx="573024" cy="487680"/>
          </a:xfrm>
          <a:prstGeom prst="ellipse">
            <a:avLst/>
          </a:prstGeom>
          <a:solidFill>
            <a:srgbClr val="92D05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w</a:t>
            </a:r>
            <a:endParaRPr lang="en-US" sz="2667" baseline="-25000">
              <a:latin typeface="Helvetica Neue Light" charset="0"/>
              <a:ea typeface="Helvetica Neue Light" charset="0"/>
              <a:cs typeface="Helvetica Neue Light" charset="0"/>
            </a:endParaRPr>
          </a:p>
        </p:txBody>
      </p:sp>
      <p:cxnSp>
        <p:nvCxnSpPr>
          <p:cNvPr id="14" name="Straight Connector 13"/>
          <p:cNvCxnSpPr>
            <a:stCxn id="12" idx="5"/>
          </p:cNvCxnSpPr>
          <p:nvPr/>
        </p:nvCxnSpPr>
        <p:spPr>
          <a:xfrm>
            <a:off x="4222907" y="5213563"/>
            <a:ext cx="686395" cy="238956"/>
          </a:xfrm>
          <a:prstGeom prst="line">
            <a:avLst/>
          </a:prstGeom>
          <a:ln w="28575"/>
        </p:spPr>
        <p:style>
          <a:lnRef idx="1">
            <a:schemeClr val="dk1"/>
          </a:lnRef>
          <a:fillRef idx="0">
            <a:schemeClr val="dk1"/>
          </a:fillRef>
          <a:effectRef idx="0">
            <a:schemeClr val="dk1"/>
          </a:effectRef>
          <a:fontRef idx="minor">
            <a:schemeClr val="tx1"/>
          </a:fontRef>
        </p:style>
      </p:cxnSp>
      <p:sp>
        <p:nvSpPr>
          <p:cNvPr id="15" name="Oval 14"/>
          <p:cNvSpPr/>
          <p:nvPr/>
        </p:nvSpPr>
        <p:spPr>
          <a:xfrm>
            <a:off x="6172527" y="4938008"/>
            <a:ext cx="573024" cy="487680"/>
          </a:xfrm>
          <a:prstGeom prst="ellipse">
            <a:avLst/>
          </a:prstGeom>
          <a:solidFill>
            <a:srgbClr val="FF9300">
              <a:alpha val="29804"/>
            </a:srgbClr>
          </a:solidFill>
          <a:ln w="28575">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2</a:t>
            </a:r>
          </a:p>
        </p:txBody>
      </p:sp>
      <p:cxnSp>
        <p:nvCxnSpPr>
          <p:cNvPr id="16" name="Straight Connector 15"/>
          <p:cNvCxnSpPr>
            <a:endCxn id="15" idx="3"/>
          </p:cNvCxnSpPr>
          <p:nvPr/>
        </p:nvCxnSpPr>
        <p:spPr>
          <a:xfrm flipV="1">
            <a:off x="5398408" y="5354270"/>
            <a:ext cx="858037" cy="270671"/>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4312673" y="5925167"/>
            <a:ext cx="716529" cy="5540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209800" y="6138421"/>
            <a:ext cx="573024" cy="487680"/>
          </a:xfrm>
          <a:prstGeom prst="ellipse">
            <a:avLst/>
          </a:prstGeom>
          <a:solidFill>
            <a:schemeClr val="bg1">
              <a:lumMod val="85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u</a:t>
            </a:r>
          </a:p>
        </p:txBody>
      </p:sp>
      <p:cxnSp>
        <p:nvCxnSpPr>
          <p:cNvPr id="18" name="Straight Connector 17"/>
          <p:cNvCxnSpPr>
            <a:stCxn id="12" idx="4"/>
            <a:endCxn id="7" idx="0"/>
          </p:cNvCxnSpPr>
          <p:nvPr/>
        </p:nvCxnSpPr>
        <p:spPr>
          <a:xfrm flipH="1">
            <a:off x="3971589" y="5284981"/>
            <a:ext cx="48724" cy="787328"/>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4114802" y="6409169"/>
                <a:ext cx="1977464" cy="369332"/>
              </a:xfrm>
              <a:prstGeom prst="rect">
                <a:avLst/>
              </a:prstGeom>
              <a:noFill/>
            </p:spPr>
            <p:txBody>
              <a:bodyPr wrap="none" rtlCol="0">
                <a:spAutoFit/>
              </a:bodyPr>
              <a:lstStyle/>
              <a:p>
                <a:r>
                  <a:rPr lang="en-US" b="1">
                    <a:solidFill>
                      <a:srgbClr val="0070C0"/>
                    </a:solidFill>
                    <a:latin typeface="Helvetica Neue Light" charset="0"/>
                    <a:ea typeface="Helvetica Neue Light" charset="0"/>
                    <a:cs typeface="Helvetica Neue Light" charset="0"/>
                  </a:rPr>
                  <a:t>Distance 0 from </a:t>
                </a:r>
                <a14:m>
                  <m:oMath xmlns:m="http://schemas.openxmlformats.org/officeDocument/2006/math">
                    <m:r>
                      <a:rPr lang="en-US" b="1" i="1" dirty="0" smtClean="0">
                        <a:solidFill>
                          <a:srgbClr val="0070C0"/>
                        </a:solidFill>
                        <a:latin typeface="Cambria Math" panose="02040503050406030204" pitchFamily="18" charset="0"/>
                        <a:ea typeface="Helvetica Neue Light" charset="0"/>
                        <a:cs typeface="Helvetica Neue Light" charset="0"/>
                      </a:rPr>
                      <m:t>𝒕</m:t>
                    </m:r>
                  </m:oMath>
                </a14:m>
                <a:endParaRPr lang="en-US" b="1">
                  <a:solidFill>
                    <a:srgbClr val="0070C0"/>
                  </a:solidFill>
                  <a:latin typeface="Helvetica Neue Light" charset="0"/>
                  <a:ea typeface="Helvetica Neue Light" charset="0"/>
                  <a:cs typeface="Helvetica Neue Light"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4114802" y="6409169"/>
                <a:ext cx="1977464" cy="369332"/>
              </a:xfrm>
              <a:prstGeom prst="rect">
                <a:avLst/>
              </a:prstGeom>
              <a:blipFill>
                <a:blip r:embed="rId3"/>
                <a:stretch>
                  <a:fillRect l="-2469"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3093422" y="4427565"/>
                <a:ext cx="1977464" cy="369332"/>
              </a:xfrm>
              <a:prstGeom prst="rect">
                <a:avLst/>
              </a:prstGeom>
              <a:noFill/>
            </p:spPr>
            <p:txBody>
              <a:bodyPr wrap="none" rtlCol="0">
                <a:spAutoFit/>
              </a:bodyPr>
              <a:lstStyle/>
              <a:p>
                <a:r>
                  <a:rPr lang="en-US" b="1">
                    <a:solidFill>
                      <a:srgbClr val="FF0000"/>
                    </a:solidFill>
                    <a:latin typeface="Helvetica Neue Light" charset="0"/>
                    <a:ea typeface="Helvetica Neue Light" charset="0"/>
                    <a:cs typeface="Helvetica Neue Light" charset="0"/>
                  </a:rPr>
                  <a:t>Distance 1 from </a:t>
                </a:r>
                <a14:m>
                  <m:oMath xmlns:m="http://schemas.openxmlformats.org/officeDocument/2006/math">
                    <m:r>
                      <a:rPr lang="en-US" b="1" i="1" dirty="0" smtClean="0">
                        <a:solidFill>
                          <a:srgbClr val="FF0000"/>
                        </a:solidFill>
                        <a:latin typeface="Cambria Math" panose="02040503050406030204" pitchFamily="18" charset="0"/>
                        <a:ea typeface="Helvetica Neue Light" charset="0"/>
                        <a:cs typeface="Helvetica Neue Light" charset="0"/>
                      </a:rPr>
                      <m:t>𝒕</m:t>
                    </m:r>
                  </m:oMath>
                </a14:m>
                <a:endParaRPr lang="en-US" b="1">
                  <a:solidFill>
                    <a:srgbClr val="FF0000"/>
                  </a:solidFill>
                  <a:latin typeface="Helvetica Neue Light" charset="0"/>
                  <a:ea typeface="Helvetica Neue Light" charset="0"/>
                  <a:cs typeface="Helvetica Neue Light"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3093422" y="4427565"/>
                <a:ext cx="1977464" cy="369332"/>
              </a:xfrm>
              <a:prstGeom prst="rect">
                <a:avLst/>
              </a:prstGeom>
              <a:blipFill>
                <a:blip r:embed="rId4"/>
                <a:stretch>
                  <a:fillRect l="-2462"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227116" y="5418569"/>
                <a:ext cx="1977464" cy="369332"/>
              </a:xfrm>
              <a:prstGeom prst="rect">
                <a:avLst/>
              </a:prstGeom>
              <a:noFill/>
            </p:spPr>
            <p:txBody>
              <a:bodyPr wrap="none" rtlCol="0">
                <a:spAutoFit/>
              </a:bodyPr>
              <a:lstStyle/>
              <a:p>
                <a:r>
                  <a:rPr lang="en-US" b="1">
                    <a:solidFill>
                      <a:schemeClr val="accent6">
                        <a:lumMod val="75000"/>
                      </a:schemeClr>
                    </a:solidFill>
                    <a:latin typeface="Helvetica Neue Light" charset="0"/>
                    <a:ea typeface="Helvetica Neue Light" charset="0"/>
                    <a:cs typeface="Helvetica Neue Light" charset="0"/>
                  </a:rPr>
                  <a:t>Distance 2 from </a:t>
                </a:r>
                <a14:m>
                  <m:oMath xmlns:m="http://schemas.openxmlformats.org/officeDocument/2006/math">
                    <m:r>
                      <a:rPr lang="en-US" b="1" i="1" smtClean="0">
                        <a:solidFill>
                          <a:schemeClr val="accent6">
                            <a:lumMod val="75000"/>
                          </a:schemeClr>
                        </a:solidFill>
                        <a:latin typeface="Cambria Math" panose="02040503050406030204" pitchFamily="18" charset="0"/>
                        <a:ea typeface="Helvetica Neue Light" charset="0"/>
                        <a:cs typeface="Helvetica Neue Light" charset="0"/>
                      </a:rPr>
                      <m:t>𝒕</m:t>
                    </m:r>
                  </m:oMath>
                </a14:m>
                <a:endParaRPr lang="en-US" b="1">
                  <a:solidFill>
                    <a:schemeClr val="accent6">
                      <a:lumMod val="75000"/>
                    </a:schemeClr>
                  </a:solidFill>
                  <a:latin typeface="Helvetica Neue Light" charset="0"/>
                  <a:ea typeface="Helvetica Neue Light" charset="0"/>
                  <a:cs typeface="Helvetica Neue Light"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6227116" y="5418569"/>
                <a:ext cx="1977464" cy="369332"/>
              </a:xfrm>
              <a:prstGeom prst="rect">
                <a:avLst/>
              </a:prstGeom>
              <a:blipFill>
                <a:blip r:embed="rId5"/>
                <a:stretch>
                  <a:fillRect l="-2778" t="-10000" b="-26667"/>
                </a:stretch>
              </a:blipFill>
            </p:spPr>
            <p:txBody>
              <a:bodyPr/>
              <a:lstStyle/>
              <a:p>
                <a:r>
                  <a:rPr lang="en-US">
                    <a:noFill/>
                  </a:rPr>
                  <a:t> </a:t>
                </a:r>
              </a:p>
            </p:txBody>
          </p:sp>
        </mc:Fallback>
      </mc:AlternateContent>
      <p:sp>
        <p:nvSpPr>
          <p:cNvPr id="10" name="Date Placeholder 9">
            <a:extLst>
              <a:ext uri="{FF2B5EF4-FFF2-40B4-BE49-F238E27FC236}">
                <a16:creationId xmlns:a16="http://schemas.microsoft.com/office/drawing/2014/main" id="{6B652E59-8962-CF4C-8ACC-DD87DC40FF73}"/>
              </a:ext>
            </a:extLst>
          </p:cNvPr>
          <p:cNvSpPr>
            <a:spLocks noGrp="1"/>
          </p:cNvSpPr>
          <p:nvPr>
            <p:ph type="dt" sz="half" idx="10"/>
          </p:nvPr>
        </p:nvSpPr>
        <p:spPr/>
        <p:txBody>
          <a:bodyPr/>
          <a:lstStyle/>
          <a:p>
            <a:fld id="{E8C76FDD-1288-0C49-8626-507EBF642964}" type="datetime1">
              <a:rPr lang="en-US" smtClean="0"/>
              <a:t>9/26/24</a:t>
            </a:fld>
            <a:endParaRPr lang="en-US"/>
          </a:p>
        </p:txBody>
      </p:sp>
    </p:spTree>
    <p:extLst>
      <p:ext uri="{BB962C8B-B14F-4D97-AF65-F5344CB8AC3E}">
        <p14:creationId xmlns:p14="http://schemas.microsoft.com/office/powerpoint/2010/main" val="398527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fontScale="90000"/>
          </a:bodyPr>
          <a:lstStyle/>
          <a:p>
            <a:r>
              <a:rPr lang="en-US"/>
              <a:t>One Step of the Biased Random Walk</a:t>
            </a:r>
          </a:p>
        </p:txBody>
      </p:sp>
      <mc:AlternateContent xmlns:mc="http://schemas.openxmlformats.org/markup-compatibility/2006" xmlns:a14="http://schemas.microsoft.com/office/drawing/2010/main">
        <mc:Choice Requires="a14">
          <p:sp>
            <p:nvSpPr>
              <p:cNvPr id="12" name="Content Placeholder 11"/>
              <p:cNvSpPr>
                <a:spLocks noGrp="1"/>
              </p:cNvSpPr>
              <p:nvPr>
                <p:ph idx="1"/>
              </p:nvPr>
            </p:nvSpPr>
            <p:spPr>
              <a:xfrm>
                <a:off x="457200" y="1295400"/>
                <a:ext cx="8686800" cy="5257801"/>
              </a:xfrm>
            </p:spPr>
            <p:txBody>
              <a:bodyPr>
                <a:normAutofit lnSpcReduction="10000"/>
              </a:bodyPr>
              <a:lstStyle/>
              <a:p>
                <a:r>
                  <a:rPr lang="en-US" b="1"/>
                  <a:t>Walker came over edge </a:t>
                </a:r>
                <a14:m>
                  <m:oMath xmlns:m="http://schemas.openxmlformats.org/officeDocument/2006/math">
                    <m:r>
                      <a:rPr lang="en-US" b="1" i="0" dirty="0" smtClean="0">
                        <a:latin typeface="Cambria Math" panose="02040503050406030204" pitchFamily="18" charset="0"/>
                      </a:rPr>
                      <m:t>(</m:t>
                    </m:r>
                    <m:r>
                      <a:rPr lang="en-US" b="1" i="1" dirty="0" smtClean="0">
                        <a:latin typeface="Cambria Math" panose="02040503050406030204" pitchFamily="18" charset="0"/>
                      </a:rPr>
                      <m:t>𝒕</m:t>
                    </m:r>
                    <m:r>
                      <a:rPr lang="en-US" b="1" i="0" dirty="0" smtClean="0">
                        <a:latin typeface="Cambria Math" panose="02040503050406030204" pitchFamily="18" charset="0"/>
                      </a:rPr>
                      <m:t>,</m:t>
                    </m:r>
                    <m:r>
                      <a:rPr lang="en-US" b="1" i="0" dirty="0" smtClean="0">
                        <a:solidFill>
                          <a:srgbClr val="008000"/>
                        </a:solidFill>
                        <a:latin typeface="Cambria Math" panose="02040503050406030204" pitchFamily="18" charset="0"/>
                      </a:rPr>
                      <m:t>𝐰</m:t>
                    </m:r>
                  </m:oMath>
                </a14:m>
                <a:r>
                  <a:rPr lang="en-US" b="1"/>
                  <a:t>) and is now at </a:t>
                </a:r>
                <a14:m>
                  <m:oMath xmlns:m="http://schemas.openxmlformats.org/officeDocument/2006/math">
                    <m:r>
                      <a:rPr lang="en-US" b="1" i="0" smtClean="0">
                        <a:solidFill>
                          <a:srgbClr val="008000"/>
                        </a:solidFill>
                        <a:latin typeface="Cambria Math" panose="02040503050406030204" pitchFamily="18" charset="0"/>
                      </a:rPr>
                      <m:t>𝐰</m:t>
                    </m:r>
                  </m:oMath>
                </a14:m>
                <a:r>
                  <a:rPr lang="en-US" b="1"/>
                  <a:t>. </a:t>
                </a:r>
                <a:r>
                  <a:rPr lang="en-US" b="1">
                    <a:solidFill>
                      <a:srgbClr val="D60093"/>
                    </a:solidFill>
                  </a:rPr>
                  <a:t>How to set edge transition probabilities?</a:t>
                </a:r>
                <a:r>
                  <a:rPr lang="en-US" sz="4000" b="1">
                    <a:solidFill>
                      <a:srgbClr val="D60093"/>
                    </a:solidFill>
                  </a:rPr>
                  <a:t>  </a:t>
                </a:r>
                <a:endParaRPr lang="en-US" b="1">
                  <a:solidFill>
                    <a:srgbClr val="D60093"/>
                  </a:solidFill>
                </a:endParaRPr>
              </a:p>
              <a:p>
                <a:pPr lvl="4"/>
                <a:endParaRPr lang="en-US"/>
              </a:p>
              <a:p>
                <a:pPr lvl="4"/>
                <a:endParaRPr lang="en-US"/>
              </a:p>
              <a:p>
                <a:endParaRPr lang="en-US"/>
              </a:p>
              <a:p>
                <a:pPr lvl="3"/>
                <a:endParaRPr lang="en-US" sz="3600"/>
              </a:p>
              <a:p>
                <a:pPr lvl="3"/>
                <a:endParaRPr lang="en-US" sz="3600"/>
              </a:p>
              <a:p>
                <a14:m>
                  <m:oMath xmlns:m="http://schemas.openxmlformats.org/officeDocument/2006/math">
                    <m:r>
                      <a:rPr lang="en-US" i="1" smtClean="0">
                        <a:solidFill>
                          <a:srgbClr val="0070C0"/>
                        </a:solidFill>
                        <a:latin typeface="Cambria Math" charset="0"/>
                      </a:rPr>
                      <m:t>𝑝</m:t>
                    </m:r>
                    <m:r>
                      <a:rPr lang="en-US" i="1">
                        <a:latin typeface="Cambria Math" charset="0"/>
                      </a:rPr>
                      <m:t>,</m:t>
                    </m:r>
                    <m:r>
                      <a:rPr lang="en-US" i="1" smtClean="0">
                        <a:solidFill>
                          <a:schemeClr val="accent6">
                            <a:lumMod val="75000"/>
                          </a:schemeClr>
                        </a:solidFill>
                        <a:latin typeface="Cambria Math" charset="0"/>
                      </a:rPr>
                      <m:t>𝑞</m:t>
                    </m:r>
                  </m:oMath>
                </a14:m>
                <a:r>
                  <a:rPr lang="en-US"/>
                  <a:t> model transition probabilities</a:t>
                </a:r>
              </a:p>
              <a:p>
                <a:pPr marL="749789" lvl="1" indent="-457189"/>
                <a14:m>
                  <m:oMath xmlns:m="http://schemas.openxmlformats.org/officeDocument/2006/math">
                    <m:r>
                      <a:rPr lang="en-US" i="1" dirty="0" smtClean="0">
                        <a:solidFill>
                          <a:srgbClr val="0070C0"/>
                        </a:solidFill>
                        <a:latin typeface="Cambria Math" charset="0"/>
                      </a:rPr>
                      <m:t>𝑝</m:t>
                    </m:r>
                  </m:oMath>
                </a14:m>
                <a:r>
                  <a:rPr lang="en-US"/>
                  <a:t> </a:t>
                </a:r>
                <a:r>
                  <a:rPr lang="mr-IN"/>
                  <a:t>…</a:t>
                </a:r>
                <a:r>
                  <a:rPr lang="en-US"/>
                  <a:t> return parameter</a:t>
                </a:r>
              </a:p>
              <a:p>
                <a:pPr marL="749789" lvl="1" indent="-457189"/>
                <a14:m>
                  <m:oMath xmlns:m="http://schemas.openxmlformats.org/officeDocument/2006/math">
                    <m:r>
                      <a:rPr lang="en-US" i="1" dirty="0" smtClean="0">
                        <a:solidFill>
                          <a:schemeClr val="accent6">
                            <a:lumMod val="75000"/>
                          </a:schemeClr>
                        </a:solidFill>
                        <a:latin typeface="Cambria Math" charset="0"/>
                      </a:rPr>
                      <m:t>𝑞</m:t>
                    </m:r>
                  </m:oMath>
                </a14:m>
                <a:r>
                  <a:rPr lang="en-US"/>
                  <a:t> </a:t>
                </a:r>
                <a:r>
                  <a:rPr lang="mr-IN"/>
                  <a:t>…</a:t>
                </a:r>
                <a:r>
                  <a:rPr lang="en-US"/>
                  <a:t> ”walk away” parameter</a:t>
                </a:r>
              </a:p>
              <a:p>
                <a:pPr marL="0" indent="0">
                  <a:buNone/>
                </a:pPr>
                <a:endParaRPr lang="en-US">
                  <a:solidFill>
                    <a:srgbClr val="C00000"/>
                  </a:solidFill>
                </a:endParaRPr>
              </a:p>
            </p:txBody>
          </p:sp>
        </mc:Choice>
        <mc:Fallback xmlns="">
          <p:sp>
            <p:nvSpPr>
              <p:cNvPr id="12" name="Content Placeholder 11"/>
              <p:cNvSpPr>
                <a:spLocks noGrp="1" noRot="1" noChangeAspect="1" noMove="1" noResize="1" noEditPoints="1" noAdjustHandles="1" noChangeArrowheads="1" noChangeShapeType="1" noTextEdit="1"/>
              </p:cNvSpPr>
              <p:nvPr>
                <p:ph idx="1"/>
              </p:nvPr>
            </p:nvSpPr>
            <p:spPr>
              <a:xfrm>
                <a:off x="457200" y="1295400"/>
                <a:ext cx="8686800" cy="5257801"/>
              </a:xfrm>
              <a:blipFill>
                <a:blip r:embed="rId2"/>
                <a:stretch>
                  <a:fillRect l="-281" t="-1508"/>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8" name="Slide Number Placeholder 7"/>
          <p:cNvSpPr>
            <a:spLocks noGrp="1"/>
          </p:cNvSpPr>
          <p:nvPr>
            <p:ph type="sldNum" sz="quarter" idx="12"/>
          </p:nvPr>
        </p:nvSpPr>
        <p:spPr/>
        <p:txBody>
          <a:bodyPr/>
          <a:lstStyle/>
          <a:p>
            <a:fld id="{4D267013-DFFC-4352-B274-32112D0CCE19}" type="slidenum">
              <a:rPr lang="en-US" smtClean="0"/>
              <a:t>48</a:t>
            </a:fld>
            <a:endParaRPr lang="en-US"/>
          </a:p>
        </p:txBody>
      </p:sp>
      <p:sp>
        <p:nvSpPr>
          <p:cNvPr id="5" name="Content Placeholder 2"/>
          <p:cNvSpPr txBox="1">
            <a:spLocks/>
          </p:cNvSpPr>
          <p:nvPr/>
        </p:nvSpPr>
        <p:spPr>
          <a:xfrm>
            <a:off x="628654" y="1558601"/>
            <a:ext cx="8025953" cy="5074275"/>
          </a:xfrm>
          <a:prstGeom prst="rect">
            <a:avLst/>
          </a:prstGeom>
        </p:spPr>
        <p:txBody>
          <a:bodyPr vert="horz" lIns="68580" tIns="34291" rIns="68580" bIns="34291"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400">
              <a:latin typeface="Helvetica Neue Light" charset="0"/>
              <a:ea typeface="Helvetica Neue Light" charset="0"/>
              <a:cs typeface="Helvetica Neue Light" charset="0"/>
            </a:endParaRPr>
          </a:p>
        </p:txBody>
      </p:sp>
      <mc:AlternateContent xmlns:mc="http://schemas.openxmlformats.org/markup-compatibility/2006" xmlns:a14="http://schemas.microsoft.com/office/drawing/2010/main">
        <mc:Choice Requires="a14">
          <p:sp>
            <p:nvSpPr>
              <p:cNvPr id="49" name="TextBox 48"/>
              <p:cNvSpPr txBox="1"/>
              <p:nvPr/>
            </p:nvSpPr>
            <p:spPr>
              <a:xfrm>
                <a:off x="3758725" y="2520880"/>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dirty="0">
                          <a:solidFill>
                            <a:srgbClr val="FF0000"/>
                          </a:solidFill>
                          <a:latin typeface="Cambria Math" charset="0"/>
                          <a:ea typeface="Helvetica Neue Light" charset="0"/>
                          <a:cs typeface="Helvetica Neue Light" charset="0"/>
                        </a:rPr>
                        <m:t>1</m:t>
                      </m:r>
                    </m:oMath>
                  </m:oMathPara>
                </a14:m>
                <a:endParaRPr lang="en-US" sz="2400">
                  <a:solidFill>
                    <a:srgbClr val="FF0000"/>
                  </a:solidFill>
                  <a:latin typeface="Helvetica Neue Light" charset="0"/>
                  <a:ea typeface="Helvetica Neue Light" charset="0"/>
                  <a:cs typeface="Helvetica Neue Light" charset="0"/>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3758725" y="2520880"/>
                <a:ext cx="439543" cy="4616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638949" y="3472144"/>
                <a:ext cx="74422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dirty="0">
                          <a:solidFill>
                            <a:schemeClr val="accent6">
                              <a:lumMod val="75000"/>
                            </a:schemeClr>
                          </a:solidFill>
                          <a:latin typeface="Cambria Math" charset="0"/>
                          <a:ea typeface="Helvetica Neue Light" charset="0"/>
                          <a:cs typeface="Helvetica Neue Light" charset="0"/>
                        </a:rPr>
                        <m:t>1/</m:t>
                      </m:r>
                      <m:r>
                        <a:rPr lang="en-US" sz="2400" i="1" dirty="0">
                          <a:solidFill>
                            <a:schemeClr val="accent6">
                              <a:lumMod val="75000"/>
                            </a:schemeClr>
                          </a:solidFill>
                          <a:latin typeface="Cambria Math" charset="0"/>
                          <a:ea typeface="Helvetica Neue Light" charset="0"/>
                          <a:cs typeface="Helvetica Neue Light" charset="0"/>
                        </a:rPr>
                        <m:t>𝑞</m:t>
                      </m:r>
                    </m:oMath>
                  </m:oMathPara>
                </a14:m>
                <a:endParaRPr lang="en-US" sz="2400">
                  <a:solidFill>
                    <a:schemeClr val="accent6">
                      <a:lumMod val="75000"/>
                    </a:schemeClr>
                  </a:solidFill>
                  <a:latin typeface="Helvetica Neue Light" charset="0"/>
                  <a:ea typeface="Helvetica Neue Light" charset="0"/>
                  <a:cs typeface="Helvetica Neue Light" charset="0"/>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4638949" y="3472144"/>
                <a:ext cx="744223" cy="461665"/>
              </a:xfrm>
              <a:prstGeom prst="rect">
                <a:avLst/>
              </a:prstGeom>
              <a:blipFill>
                <a:blip r:embed="rId4"/>
                <a:stretch>
                  <a:fillRect b="-18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3675378" y="3944928"/>
                <a:ext cx="74422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dirty="0">
                          <a:solidFill>
                            <a:srgbClr val="0070C0"/>
                          </a:solidFill>
                          <a:latin typeface="Cambria Math" charset="0"/>
                          <a:ea typeface="Helvetica Neue Light" charset="0"/>
                          <a:cs typeface="Helvetica Neue Light" charset="0"/>
                        </a:rPr>
                        <m:t>1/</m:t>
                      </m:r>
                      <m:r>
                        <a:rPr lang="en-US" sz="2400" i="1" dirty="0">
                          <a:solidFill>
                            <a:srgbClr val="0070C0"/>
                          </a:solidFill>
                          <a:latin typeface="Cambria Math" charset="0"/>
                          <a:ea typeface="Helvetica Neue Light" charset="0"/>
                          <a:cs typeface="Helvetica Neue Light" charset="0"/>
                        </a:rPr>
                        <m:t>𝑝</m:t>
                      </m:r>
                    </m:oMath>
                  </m:oMathPara>
                </a14:m>
                <a:endParaRPr lang="en-US" sz="2400">
                  <a:solidFill>
                    <a:srgbClr val="0070C0"/>
                  </a:solidFill>
                  <a:latin typeface="Helvetica Neue Light" charset="0"/>
                  <a:ea typeface="Helvetica Neue Light" charset="0"/>
                  <a:cs typeface="Helvetica Neue Light" charset="0"/>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3675378" y="3944928"/>
                <a:ext cx="744223" cy="461665"/>
              </a:xfrm>
              <a:prstGeom prst="rect">
                <a:avLst/>
              </a:prstGeom>
              <a:blipFill>
                <a:blip r:embed="rId5"/>
                <a:stretch>
                  <a:fillRect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433280" y="2819401"/>
                <a:ext cx="2634520" cy="1384995"/>
              </a:xfrm>
              <a:prstGeom prst="rect">
                <a:avLst/>
              </a:prstGeom>
              <a:noFill/>
            </p:spPr>
            <p:txBody>
              <a:bodyPr wrap="square" rtlCol="0">
                <a:spAutoFit/>
              </a:bodyPr>
              <a:lstStyle/>
              <a:p>
                <a14:m>
                  <m:oMath xmlns:m="http://schemas.openxmlformats.org/officeDocument/2006/math">
                    <m:r>
                      <a:rPr lang="en-US" sz="2400" i="1" dirty="0">
                        <a:solidFill>
                          <a:srgbClr val="008000"/>
                        </a:solidFill>
                        <a:latin typeface="Cambria Math" charset="0"/>
                        <a:cs typeface="Arial" pitchFamily="34" charset="0"/>
                      </a:rPr>
                      <m:t>1/</m:t>
                    </m:r>
                    <m:r>
                      <a:rPr lang="en-US" sz="2400" i="1" dirty="0">
                        <a:solidFill>
                          <a:srgbClr val="008000"/>
                        </a:solidFill>
                        <a:latin typeface="Cambria Math" charset="0"/>
                        <a:cs typeface="Arial" pitchFamily="34" charset="0"/>
                      </a:rPr>
                      <m:t>𝑝</m:t>
                    </m:r>
                    <m:r>
                      <a:rPr lang="en-US" sz="2400" i="1" dirty="0">
                        <a:solidFill>
                          <a:srgbClr val="008000"/>
                        </a:solidFill>
                        <a:latin typeface="Cambria Math" charset="0"/>
                        <a:cs typeface="Arial" pitchFamily="34" charset="0"/>
                      </a:rPr>
                      <m:t>,1/</m:t>
                    </m:r>
                    <m:r>
                      <a:rPr lang="en-US" sz="2400" i="1" dirty="0">
                        <a:solidFill>
                          <a:srgbClr val="008000"/>
                        </a:solidFill>
                        <a:latin typeface="Cambria Math" charset="0"/>
                        <a:cs typeface="Arial" pitchFamily="34" charset="0"/>
                      </a:rPr>
                      <m:t>𝑞</m:t>
                    </m:r>
                    <m:r>
                      <a:rPr lang="en-US" sz="2400" i="1" dirty="0">
                        <a:solidFill>
                          <a:srgbClr val="008000"/>
                        </a:solidFill>
                        <a:latin typeface="Cambria Math" charset="0"/>
                        <a:cs typeface="Arial" pitchFamily="34" charset="0"/>
                      </a:rPr>
                      <m:t>,1</m:t>
                    </m:r>
                  </m:oMath>
                </a14:m>
                <a:r>
                  <a:rPr lang="en-US" sz="2400">
                    <a:solidFill>
                      <a:srgbClr val="008000"/>
                    </a:solidFill>
                    <a:latin typeface="Arial" pitchFamily="34" charset="0"/>
                    <a:cs typeface="Arial" pitchFamily="34" charset="0"/>
                  </a:rPr>
                  <a:t> </a:t>
                </a:r>
                <a:r>
                  <a:rPr lang="en-US" sz="2800">
                    <a:solidFill>
                      <a:srgbClr val="008000"/>
                    </a:solidFill>
                    <a:latin typeface="Arial" panose="020B0604020202020204" pitchFamily="34" charset="0"/>
                    <a:ea typeface="Helvetica Neue Light" charset="0"/>
                    <a:cs typeface="Arial" panose="020B0604020202020204" pitchFamily="34" charset="0"/>
                  </a:rPr>
                  <a:t>are unnormalized</a:t>
                </a:r>
                <a:br>
                  <a:rPr lang="en-US" sz="2800">
                    <a:solidFill>
                      <a:srgbClr val="008000"/>
                    </a:solidFill>
                    <a:latin typeface="Arial" panose="020B0604020202020204" pitchFamily="34" charset="0"/>
                    <a:ea typeface="Helvetica Neue Light" charset="0"/>
                    <a:cs typeface="Arial" panose="020B0604020202020204" pitchFamily="34" charset="0"/>
                  </a:rPr>
                </a:br>
                <a:r>
                  <a:rPr lang="en-US" sz="2800">
                    <a:solidFill>
                      <a:srgbClr val="008000"/>
                    </a:solidFill>
                    <a:latin typeface="Arial" panose="020B0604020202020204" pitchFamily="34" charset="0"/>
                    <a:ea typeface="Helvetica Neue Light" charset="0"/>
                    <a:cs typeface="Arial" panose="020B0604020202020204" pitchFamily="34" charset="0"/>
                  </a:rPr>
                  <a:t>probabilities</a:t>
                </a:r>
                <a:endParaRPr lang="en-US" sz="2400">
                  <a:solidFill>
                    <a:srgbClr val="008000"/>
                  </a:solidFill>
                  <a:latin typeface="Arial" panose="020B0604020202020204" pitchFamily="34" charset="0"/>
                  <a:ea typeface="Helvetica Neue Light" charset="0"/>
                  <a:cs typeface="Arial" panose="020B0604020202020204" pitchFamily="34"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6433280" y="2819401"/>
                <a:ext cx="2634520" cy="1384995"/>
              </a:xfrm>
              <a:prstGeom prst="rect">
                <a:avLst/>
              </a:prstGeom>
              <a:blipFill>
                <a:blip r:embed="rId6"/>
                <a:stretch>
                  <a:fillRect l="-4619" t="-4846" b="-11013"/>
                </a:stretch>
              </a:blipFill>
            </p:spPr>
            <p:txBody>
              <a:bodyPr/>
              <a:lstStyle/>
              <a:p>
                <a:r>
                  <a:rPr lang="en-US">
                    <a:noFill/>
                  </a:rPr>
                  <a:t> </a:t>
                </a:r>
              </a:p>
            </p:txBody>
          </p:sp>
        </mc:Fallback>
      </mc:AlternateContent>
      <p:cxnSp>
        <p:nvCxnSpPr>
          <p:cNvPr id="25" name="Straight Arrow Connector 24"/>
          <p:cNvCxnSpPr/>
          <p:nvPr/>
        </p:nvCxnSpPr>
        <p:spPr>
          <a:xfrm flipH="1" flipV="1">
            <a:off x="3413930" y="2802121"/>
            <a:ext cx="700871" cy="2899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4557276" y="3027561"/>
            <a:ext cx="735429" cy="300036"/>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770676" y="3865808"/>
            <a:ext cx="573024" cy="487680"/>
          </a:xfrm>
          <a:prstGeom prst="ellipse">
            <a:avLst/>
          </a:prstGeom>
          <a:solidFill>
            <a:schemeClr val="accent1">
              <a:lumMod val="40000"/>
              <a:lumOff val="60000"/>
            </a:schemeClr>
          </a:solidFill>
          <a:ln w="28575">
            <a:solidFill>
              <a:srgbClr val="0070C0"/>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w</a:t>
            </a:r>
            <a:endParaRPr lang="en-US" sz="2667" baseline="-25000">
              <a:latin typeface="Helvetica Neue Light" charset="0"/>
              <a:ea typeface="Helvetica Neue Light" charset="0"/>
              <a:cs typeface="Helvetica Neue Light" charset="0"/>
            </a:endParaRPr>
          </a:p>
        </p:txBody>
      </p:sp>
      <p:cxnSp>
        <p:nvCxnSpPr>
          <p:cNvPr id="29" name="Straight Connector 28"/>
          <p:cNvCxnSpPr>
            <a:stCxn id="31" idx="2"/>
          </p:cNvCxnSpPr>
          <p:nvPr/>
        </p:nvCxnSpPr>
        <p:spPr>
          <a:xfrm flipH="1">
            <a:off x="1868425" y="4109648"/>
            <a:ext cx="902252" cy="66112"/>
          </a:xfrm>
          <a:prstGeom prst="line">
            <a:avLst/>
          </a:prstGeom>
          <a:ln w="28575"/>
        </p:spPr>
        <p:style>
          <a:lnRef idx="1">
            <a:schemeClr val="dk1"/>
          </a:lnRef>
          <a:fillRef idx="0">
            <a:schemeClr val="dk1"/>
          </a:fillRef>
          <a:effectRef idx="0">
            <a:schemeClr val="dk1"/>
          </a:effectRef>
          <a:fontRef idx="minor">
            <a:schemeClr val="tx1"/>
          </a:fontRef>
        </p:style>
      </p:cxnSp>
      <p:cxnSp>
        <p:nvCxnSpPr>
          <p:cNvPr id="30" name="Straight Connector 29"/>
          <p:cNvCxnSpPr>
            <a:stCxn id="30" idx="3"/>
          </p:cNvCxnSpPr>
          <p:nvPr/>
        </p:nvCxnSpPr>
        <p:spPr>
          <a:xfrm flipH="1">
            <a:off x="2770676" y="4272679"/>
            <a:ext cx="83917" cy="124652"/>
          </a:xfrm>
          <a:prstGeom prst="line">
            <a:avLst/>
          </a:prstGeom>
          <a:ln w="28575"/>
        </p:spPr>
        <p:style>
          <a:lnRef idx="1">
            <a:schemeClr val="dk1"/>
          </a:lnRef>
          <a:fillRef idx="0">
            <a:schemeClr val="dk1"/>
          </a:fillRef>
          <a:effectRef idx="0">
            <a:schemeClr val="dk1"/>
          </a:effectRef>
          <a:fontRef idx="minor">
            <a:schemeClr val="tx1"/>
          </a:fontRef>
        </p:style>
      </p:cxnSp>
      <p:cxnSp>
        <p:nvCxnSpPr>
          <p:cNvPr id="31" name="Straight Connector 30"/>
          <p:cNvCxnSpPr>
            <a:stCxn id="30" idx="6"/>
          </p:cNvCxnSpPr>
          <p:nvPr/>
        </p:nvCxnSpPr>
        <p:spPr>
          <a:xfrm flipV="1">
            <a:off x="3343703" y="3581469"/>
            <a:ext cx="651199" cy="518791"/>
          </a:xfrm>
          <a:prstGeom prst="line">
            <a:avLst/>
          </a:prstGeom>
          <a:ln w="28575"/>
        </p:spPr>
        <p:style>
          <a:lnRef idx="1">
            <a:schemeClr val="dk1"/>
          </a:lnRef>
          <a:fillRef idx="0">
            <a:schemeClr val="dk1"/>
          </a:fillRef>
          <a:effectRef idx="0">
            <a:schemeClr val="dk1"/>
          </a:effectRef>
          <a:fontRef idx="minor">
            <a:schemeClr val="tx1"/>
          </a:fontRef>
        </p:style>
      </p:cxnSp>
      <p:sp>
        <p:nvSpPr>
          <p:cNvPr id="34" name="Oval 33"/>
          <p:cNvSpPr/>
          <p:nvPr/>
        </p:nvSpPr>
        <p:spPr>
          <a:xfrm>
            <a:off x="2819400" y="2590800"/>
            <a:ext cx="573024" cy="487680"/>
          </a:xfrm>
          <a:prstGeom prst="ellipse">
            <a:avLst/>
          </a:prstGeom>
          <a:solidFill>
            <a:srgbClr val="FF2600">
              <a:alpha val="32157"/>
            </a:srgbClr>
          </a:solidFill>
          <a:ln w="28575">
            <a:solidFill>
              <a:srgbClr val="FF0000"/>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1</a:t>
            </a:r>
          </a:p>
        </p:txBody>
      </p:sp>
      <p:sp>
        <p:nvSpPr>
          <p:cNvPr id="35" name="Oval 34"/>
          <p:cNvSpPr/>
          <p:nvPr/>
        </p:nvSpPr>
        <p:spPr>
          <a:xfrm>
            <a:off x="3910981" y="3174596"/>
            <a:ext cx="573024" cy="487680"/>
          </a:xfrm>
          <a:prstGeom prst="ellipse">
            <a:avLst/>
          </a:prstGeom>
          <a:solidFill>
            <a:srgbClr val="92D05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w</a:t>
            </a:r>
            <a:endParaRPr lang="en-US" sz="2667" baseline="-25000">
              <a:latin typeface="Helvetica Neue Light" charset="0"/>
              <a:ea typeface="Helvetica Neue Light" charset="0"/>
              <a:cs typeface="Helvetica Neue Light" charset="0"/>
            </a:endParaRPr>
          </a:p>
        </p:txBody>
      </p:sp>
      <p:cxnSp>
        <p:nvCxnSpPr>
          <p:cNvPr id="36" name="Straight Connector 35"/>
          <p:cNvCxnSpPr>
            <a:stCxn id="38" idx="5"/>
          </p:cNvCxnSpPr>
          <p:nvPr/>
        </p:nvCxnSpPr>
        <p:spPr>
          <a:xfrm>
            <a:off x="3308507" y="3007062"/>
            <a:ext cx="686395" cy="238956"/>
          </a:xfrm>
          <a:prstGeom prst="line">
            <a:avLst/>
          </a:prstGeom>
          <a:ln w="28575"/>
        </p:spPr>
        <p:style>
          <a:lnRef idx="1">
            <a:schemeClr val="dk1"/>
          </a:lnRef>
          <a:fillRef idx="0">
            <a:schemeClr val="dk1"/>
          </a:fillRef>
          <a:effectRef idx="0">
            <a:schemeClr val="dk1"/>
          </a:effectRef>
          <a:fontRef idx="minor">
            <a:schemeClr val="tx1"/>
          </a:fontRef>
        </p:style>
      </p:cxnSp>
      <p:sp>
        <p:nvSpPr>
          <p:cNvPr id="37" name="Oval 36"/>
          <p:cNvSpPr/>
          <p:nvPr/>
        </p:nvSpPr>
        <p:spPr>
          <a:xfrm>
            <a:off x="5258127" y="2731507"/>
            <a:ext cx="573024" cy="487680"/>
          </a:xfrm>
          <a:prstGeom prst="ellipse">
            <a:avLst/>
          </a:prstGeom>
          <a:solidFill>
            <a:srgbClr val="FF9300">
              <a:alpha val="29804"/>
            </a:srgbClr>
          </a:solidFill>
          <a:ln w="28575">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2</a:t>
            </a:r>
          </a:p>
        </p:txBody>
      </p:sp>
      <p:cxnSp>
        <p:nvCxnSpPr>
          <p:cNvPr id="38" name="Straight Connector 37"/>
          <p:cNvCxnSpPr>
            <a:endCxn id="41" idx="3"/>
          </p:cNvCxnSpPr>
          <p:nvPr/>
        </p:nvCxnSpPr>
        <p:spPr>
          <a:xfrm flipV="1">
            <a:off x="4484008" y="3147769"/>
            <a:ext cx="858037" cy="270671"/>
          </a:xfrm>
          <a:prstGeom prst="line">
            <a:avLst/>
          </a:prstGeom>
          <a:ln w="28575"/>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flipH="1">
            <a:off x="3398273" y="3718666"/>
            <a:ext cx="716529" cy="5540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1295400" y="3931920"/>
            <a:ext cx="573024" cy="487680"/>
          </a:xfrm>
          <a:prstGeom prst="ellipse">
            <a:avLst/>
          </a:prstGeom>
          <a:solidFill>
            <a:schemeClr val="bg1">
              <a:lumMod val="85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u</a:t>
            </a:r>
          </a:p>
        </p:txBody>
      </p:sp>
      <p:cxnSp>
        <p:nvCxnSpPr>
          <p:cNvPr id="41" name="Straight Connector 40"/>
          <p:cNvCxnSpPr>
            <a:stCxn id="38" idx="4"/>
            <a:endCxn id="31" idx="0"/>
          </p:cNvCxnSpPr>
          <p:nvPr/>
        </p:nvCxnSpPr>
        <p:spPr>
          <a:xfrm flipH="1">
            <a:off x="3057189" y="3078480"/>
            <a:ext cx="48724" cy="787328"/>
          </a:xfrm>
          <a:prstGeom prst="line">
            <a:avLst/>
          </a:prstGeom>
          <a:ln w="28575"/>
        </p:spPr>
        <p:style>
          <a:lnRef idx="1">
            <a:schemeClr val="dk1"/>
          </a:lnRef>
          <a:fillRef idx="0">
            <a:schemeClr val="dk1"/>
          </a:fillRef>
          <a:effectRef idx="0">
            <a:schemeClr val="dk1"/>
          </a:effectRef>
          <a:fontRef idx="minor">
            <a:schemeClr val="tx1"/>
          </a:fontRef>
        </p:style>
      </p:cxnSp>
      <p:sp>
        <p:nvSpPr>
          <p:cNvPr id="3" name="Date Placeholder 2">
            <a:extLst>
              <a:ext uri="{FF2B5EF4-FFF2-40B4-BE49-F238E27FC236}">
                <a16:creationId xmlns:a16="http://schemas.microsoft.com/office/drawing/2014/main" id="{18E6F29C-74E4-3E49-9BF2-8BF7B1285D35}"/>
              </a:ext>
            </a:extLst>
          </p:cNvPr>
          <p:cNvSpPr>
            <a:spLocks noGrp="1"/>
          </p:cNvSpPr>
          <p:nvPr>
            <p:ph type="dt" sz="half" idx="10"/>
          </p:nvPr>
        </p:nvSpPr>
        <p:spPr/>
        <p:txBody>
          <a:bodyPr/>
          <a:lstStyle/>
          <a:p>
            <a:fld id="{8B5F2146-ED93-FA4B-BF90-544AE3FA42A1}" type="datetime1">
              <a:rPr lang="en-US" smtClean="0"/>
              <a:t>9/26/24</a:t>
            </a:fld>
            <a:endParaRPr lang="en-US"/>
          </a:p>
        </p:txBody>
      </p:sp>
      <p:sp>
        <p:nvSpPr>
          <p:cNvPr id="28" name="Oval 27">
            <a:extLst>
              <a:ext uri="{FF2B5EF4-FFF2-40B4-BE49-F238E27FC236}">
                <a16:creationId xmlns:a16="http://schemas.microsoft.com/office/drawing/2014/main" id="{5FBC0B2D-114D-4848-9E9B-942789BE9922}"/>
              </a:ext>
            </a:extLst>
          </p:cNvPr>
          <p:cNvSpPr/>
          <p:nvPr/>
        </p:nvSpPr>
        <p:spPr>
          <a:xfrm>
            <a:off x="5218176" y="3962400"/>
            <a:ext cx="573024" cy="487680"/>
          </a:xfrm>
          <a:prstGeom prst="ellipse">
            <a:avLst/>
          </a:prstGeom>
          <a:solidFill>
            <a:srgbClr val="FF9300">
              <a:alpha val="29804"/>
            </a:srgbClr>
          </a:solidFill>
          <a:ln w="28575">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3</a:t>
            </a:r>
          </a:p>
        </p:txBody>
      </p:sp>
      <p:cxnSp>
        <p:nvCxnSpPr>
          <p:cNvPr id="32" name="Straight Connector 31">
            <a:extLst>
              <a:ext uri="{FF2B5EF4-FFF2-40B4-BE49-F238E27FC236}">
                <a16:creationId xmlns:a16="http://schemas.microsoft.com/office/drawing/2014/main" id="{DFF1CFE7-924D-3143-9B37-4A39E53C47D3}"/>
              </a:ext>
            </a:extLst>
          </p:cNvPr>
          <p:cNvCxnSpPr>
            <a:cxnSpLocks/>
            <a:stCxn id="35" idx="5"/>
          </p:cNvCxnSpPr>
          <p:nvPr/>
        </p:nvCxnSpPr>
        <p:spPr>
          <a:xfrm>
            <a:off x="4400088" y="3590857"/>
            <a:ext cx="804334" cy="594754"/>
          </a:xfrm>
          <a:prstGeom prst="line">
            <a:avLst/>
          </a:prstGeom>
          <a:ln w="28575"/>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D42EE6C4-D692-974E-A955-3C57C2ADC344}"/>
              </a:ext>
            </a:extLst>
          </p:cNvPr>
          <p:cNvCxnSpPr>
            <a:cxnSpLocks/>
          </p:cNvCxnSpPr>
          <p:nvPr/>
        </p:nvCxnSpPr>
        <p:spPr>
          <a:xfrm>
            <a:off x="4419601" y="3709053"/>
            <a:ext cx="750977" cy="546921"/>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948D13C-9385-034C-9B3C-8073A695E1E3}"/>
                  </a:ext>
                </a:extLst>
              </p:cNvPr>
              <p:cNvSpPr txBox="1"/>
              <p:nvPr/>
            </p:nvSpPr>
            <p:spPr>
              <a:xfrm>
                <a:off x="4437377" y="2738735"/>
                <a:ext cx="74422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dirty="0">
                          <a:solidFill>
                            <a:schemeClr val="accent6">
                              <a:lumMod val="75000"/>
                            </a:schemeClr>
                          </a:solidFill>
                          <a:latin typeface="Cambria Math" charset="0"/>
                          <a:ea typeface="Helvetica Neue Light" charset="0"/>
                          <a:cs typeface="Helvetica Neue Light" charset="0"/>
                        </a:rPr>
                        <m:t>1/</m:t>
                      </m:r>
                      <m:r>
                        <a:rPr lang="en-US" sz="2400" i="1" dirty="0">
                          <a:solidFill>
                            <a:schemeClr val="accent6">
                              <a:lumMod val="75000"/>
                            </a:schemeClr>
                          </a:solidFill>
                          <a:latin typeface="Cambria Math" charset="0"/>
                          <a:ea typeface="Helvetica Neue Light" charset="0"/>
                          <a:cs typeface="Helvetica Neue Light" charset="0"/>
                        </a:rPr>
                        <m:t>𝑞</m:t>
                      </m:r>
                    </m:oMath>
                  </m:oMathPara>
                </a14:m>
                <a:endParaRPr lang="en-US" sz="2400">
                  <a:solidFill>
                    <a:schemeClr val="accent6">
                      <a:lumMod val="75000"/>
                    </a:schemeClr>
                  </a:solidFill>
                  <a:latin typeface="Helvetica Neue Light" charset="0"/>
                  <a:ea typeface="Helvetica Neue Light" charset="0"/>
                  <a:cs typeface="Helvetica Neue Light" charset="0"/>
                </a:endParaRPr>
              </a:p>
            </p:txBody>
          </p:sp>
        </mc:Choice>
        <mc:Fallback xmlns="">
          <p:sp>
            <p:nvSpPr>
              <p:cNvPr id="42" name="TextBox 41">
                <a:extLst>
                  <a:ext uri="{FF2B5EF4-FFF2-40B4-BE49-F238E27FC236}">
                    <a16:creationId xmlns:a16="http://schemas.microsoft.com/office/drawing/2014/main" id="{8948D13C-9385-034C-9B3C-8073A695E1E3}"/>
                  </a:ext>
                </a:extLst>
              </p:cNvPr>
              <p:cNvSpPr txBox="1">
                <a:spLocks noRot="1" noChangeAspect="1" noMove="1" noResize="1" noEditPoints="1" noAdjustHandles="1" noChangeArrowheads="1" noChangeShapeType="1" noTextEdit="1"/>
              </p:cNvSpPr>
              <p:nvPr/>
            </p:nvSpPr>
            <p:spPr>
              <a:xfrm>
                <a:off x="4437377" y="2738735"/>
                <a:ext cx="744223" cy="461665"/>
              </a:xfrm>
              <a:prstGeom prst="rect">
                <a:avLst/>
              </a:prstGeom>
              <a:blipFill>
                <a:blip r:embed="rId7"/>
                <a:stretch>
                  <a:fillRect b="-17105"/>
                </a:stretch>
              </a:blipFill>
            </p:spPr>
            <p:txBody>
              <a:bodyPr/>
              <a:lstStyle/>
              <a:p>
                <a:r>
                  <a:rPr lang="en-US">
                    <a:noFill/>
                  </a:rPr>
                  <a:t> </a:t>
                </a:r>
              </a:p>
            </p:txBody>
          </p:sp>
        </mc:Fallback>
      </mc:AlternateContent>
    </p:spTree>
    <p:extLst>
      <p:ext uri="{BB962C8B-B14F-4D97-AF65-F5344CB8AC3E}">
        <p14:creationId xmlns:p14="http://schemas.microsoft.com/office/powerpoint/2010/main" val="3605272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fontScale="90000"/>
          </a:bodyPr>
          <a:lstStyle/>
          <a:p>
            <a:r>
              <a:rPr lang="en-US"/>
              <a:t>One Step of the Biased Random Walk</a:t>
            </a:r>
          </a:p>
        </p:txBody>
      </p:sp>
      <mc:AlternateContent xmlns:mc="http://schemas.openxmlformats.org/markup-compatibility/2006" xmlns:a14="http://schemas.microsoft.com/office/drawing/2010/main">
        <mc:Choice Requires="a14">
          <p:sp>
            <p:nvSpPr>
              <p:cNvPr id="12" name="Content Placeholder 11"/>
              <p:cNvSpPr>
                <a:spLocks noGrp="1"/>
              </p:cNvSpPr>
              <p:nvPr>
                <p:ph idx="1"/>
              </p:nvPr>
            </p:nvSpPr>
            <p:spPr>
              <a:xfrm>
                <a:off x="457200" y="1295400"/>
                <a:ext cx="8229600" cy="5562600"/>
              </a:xfrm>
            </p:spPr>
            <p:txBody>
              <a:bodyPr>
                <a:normAutofit/>
              </a:bodyPr>
              <a:lstStyle/>
              <a:p>
                <a:r>
                  <a:rPr lang="en-US" b="1"/>
                  <a:t>Walker came over edge </a:t>
                </a:r>
                <a14:m>
                  <m:oMath xmlns:m="http://schemas.openxmlformats.org/officeDocument/2006/math">
                    <m:r>
                      <a:rPr lang="en-US" b="1" i="0" dirty="0">
                        <a:latin typeface="Cambria Math" panose="02040503050406030204" pitchFamily="18" charset="0"/>
                      </a:rPr>
                      <m:t>(</m:t>
                    </m:r>
                    <m:sSub>
                      <m:sSubPr>
                        <m:ctrlPr>
                          <a:rPr lang="en-US" b="1" i="1" dirty="0" smtClean="0">
                            <a:latin typeface="Cambria Math" panose="02040503050406030204" pitchFamily="18" charset="0"/>
                          </a:rPr>
                        </m:ctrlPr>
                      </m:sSubPr>
                      <m:e>
                        <m:r>
                          <a:rPr lang="en-US" b="1" i="0" dirty="0">
                            <a:latin typeface="Cambria Math" panose="02040503050406030204" pitchFamily="18" charset="0"/>
                          </a:rPr>
                          <m:t>𝐬</m:t>
                        </m:r>
                      </m:e>
                      <m:sub>
                        <m:r>
                          <a:rPr lang="en-US" b="1" i="0" dirty="0">
                            <a:latin typeface="Cambria Math" panose="02040503050406030204" pitchFamily="18" charset="0"/>
                          </a:rPr>
                          <m:t>𝟏</m:t>
                        </m:r>
                      </m:sub>
                    </m:sSub>
                    <m:r>
                      <a:rPr lang="en-US" b="1" i="0" dirty="0">
                        <a:latin typeface="Cambria Math" panose="02040503050406030204" pitchFamily="18" charset="0"/>
                      </a:rPr>
                      <m:t>,</m:t>
                    </m:r>
                    <m:r>
                      <a:rPr lang="en-US" b="1" i="0" dirty="0" smtClean="0">
                        <a:solidFill>
                          <a:srgbClr val="008000"/>
                        </a:solidFill>
                        <a:latin typeface="Cambria Math" panose="02040503050406030204" pitchFamily="18" charset="0"/>
                      </a:rPr>
                      <m:t>𝐰</m:t>
                    </m:r>
                  </m:oMath>
                </a14:m>
                <a:r>
                  <a:rPr lang="en-US" b="1"/>
                  <a:t>) and is at </a:t>
                </a:r>
                <a14:m>
                  <m:oMath xmlns:m="http://schemas.openxmlformats.org/officeDocument/2006/math">
                    <m:r>
                      <a:rPr lang="en-US" b="1" i="1">
                        <a:solidFill>
                          <a:srgbClr val="008000"/>
                        </a:solidFill>
                        <a:latin typeface="Cambria Math" panose="02040503050406030204" pitchFamily="18" charset="0"/>
                      </a:rPr>
                      <m:t>𝐰</m:t>
                    </m:r>
                  </m:oMath>
                </a14:m>
                <a:r>
                  <a:rPr lang="en-US" b="1"/>
                  <a:t>. </a:t>
                </a:r>
                <a:r>
                  <a:rPr lang="en-US" b="1">
                    <a:solidFill>
                      <a:srgbClr val="D60093"/>
                    </a:solidFill>
                  </a:rPr>
                  <a:t>How to set edge transition probabilities?</a:t>
                </a:r>
                <a:r>
                  <a:rPr lang="en-US" sz="4000" b="1">
                    <a:solidFill>
                      <a:srgbClr val="D60093"/>
                    </a:solidFill>
                  </a:rPr>
                  <a:t>  </a:t>
                </a:r>
                <a:endParaRPr lang="en-US" b="1">
                  <a:solidFill>
                    <a:srgbClr val="D60093"/>
                  </a:solidFill>
                </a:endParaRPr>
              </a:p>
              <a:p>
                <a:pPr lvl="4"/>
                <a:endParaRPr lang="en-US" b="1"/>
              </a:p>
              <a:p>
                <a:pPr lvl="4"/>
                <a:endParaRPr lang="en-US"/>
              </a:p>
              <a:p>
                <a:endParaRPr lang="en-US"/>
              </a:p>
              <a:p>
                <a:pPr lvl="3"/>
                <a:endParaRPr lang="en-US" sz="3600"/>
              </a:p>
              <a:p>
                <a:pPr lvl="3"/>
                <a:endParaRPr lang="en-US" sz="3600"/>
              </a:p>
              <a:p>
                <a:pPr lvl="1"/>
                <a:r>
                  <a:rPr lang="en-US" b="1"/>
                  <a:t>BFS-like</a:t>
                </a:r>
                <a:r>
                  <a:rPr lang="en-US"/>
                  <a:t> walk: Low value of </a:t>
                </a:r>
                <a14:m>
                  <m:oMath xmlns:m="http://schemas.openxmlformats.org/officeDocument/2006/math">
                    <m:r>
                      <a:rPr lang="en-US" i="1" smtClean="0">
                        <a:solidFill>
                          <a:srgbClr val="0070C0"/>
                        </a:solidFill>
                        <a:latin typeface="Cambria Math" charset="0"/>
                      </a:rPr>
                      <m:t>𝑝</m:t>
                    </m:r>
                  </m:oMath>
                </a14:m>
                <a:endParaRPr lang="en-US"/>
              </a:p>
              <a:p>
                <a:pPr lvl="1"/>
                <a:r>
                  <a:rPr lang="en-US" b="1"/>
                  <a:t>DFS-like</a:t>
                </a:r>
                <a:r>
                  <a:rPr lang="en-US"/>
                  <a:t> walk: Low value of </a:t>
                </a:r>
                <a14:m>
                  <m:oMath xmlns:m="http://schemas.openxmlformats.org/officeDocument/2006/math">
                    <m:r>
                      <a:rPr lang="en-US" b="0" i="1" smtClean="0">
                        <a:solidFill>
                          <a:schemeClr val="accent6">
                            <a:lumMod val="75000"/>
                          </a:schemeClr>
                        </a:solidFill>
                        <a:latin typeface="Cambria Math" charset="0"/>
                      </a:rPr>
                      <m:t>𝑞</m:t>
                    </m:r>
                  </m:oMath>
                </a14:m>
                <a:endParaRPr lang="en-US"/>
              </a:p>
              <a:p>
                <a:pPr marL="0" indent="0">
                  <a:buNone/>
                </a:pPr>
                <a14:m>
                  <m:oMath xmlns:m="http://schemas.openxmlformats.org/officeDocument/2006/math">
                    <m:sSub>
                      <m:sSubPr>
                        <m:ctrlPr>
                          <a:rPr lang="en-US" i="1" dirty="0" smtClean="0">
                            <a:solidFill>
                              <a:srgbClr val="C00000"/>
                            </a:solidFill>
                            <a:latin typeface="Cambria Math" panose="02040503050406030204" pitchFamily="18" charset="0"/>
                          </a:rPr>
                        </m:ctrlPr>
                      </m:sSubPr>
                      <m:e>
                        <m:r>
                          <a:rPr lang="en-US" i="1" dirty="0" smtClean="0">
                            <a:solidFill>
                              <a:srgbClr val="C00000"/>
                            </a:solidFill>
                            <a:latin typeface="Cambria Math" charset="0"/>
                          </a:rPr>
                          <m:t>𝑁</m:t>
                        </m:r>
                      </m:e>
                      <m:sub>
                        <m:r>
                          <a:rPr lang="en-US" b="0" i="1" dirty="0" smtClean="0">
                            <a:solidFill>
                              <a:srgbClr val="C00000"/>
                            </a:solidFill>
                            <a:latin typeface="Cambria Math" panose="02040503050406030204" pitchFamily="18" charset="0"/>
                          </a:rPr>
                          <m:t>𝑅</m:t>
                        </m:r>
                      </m:sub>
                    </m:sSub>
                    <m:r>
                      <a:rPr lang="en-US" i="1" dirty="0" smtClean="0">
                        <a:solidFill>
                          <a:srgbClr val="C00000"/>
                        </a:solidFill>
                        <a:latin typeface="Cambria Math" charset="0"/>
                      </a:rPr>
                      <m:t>(</m:t>
                    </m:r>
                    <m:r>
                      <a:rPr lang="en-US" i="1" dirty="0" smtClean="0">
                        <a:solidFill>
                          <a:srgbClr val="C00000"/>
                        </a:solidFill>
                        <a:latin typeface="Cambria Math" charset="0"/>
                      </a:rPr>
                      <m:t>𝑢</m:t>
                    </m:r>
                    <m:r>
                      <a:rPr lang="en-US" i="1" dirty="0" smtClean="0">
                        <a:solidFill>
                          <a:srgbClr val="C00000"/>
                        </a:solidFill>
                        <a:latin typeface="Cambria Math" charset="0"/>
                      </a:rPr>
                      <m:t>)</m:t>
                    </m:r>
                  </m:oMath>
                </a14:m>
                <a:r>
                  <a:rPr lang="en-US">
                    <a:solidFill>
                      <a:srgbClr val="C00000"/>
                    </a:solidFill>
                  </a:rPr>
                  <a:t> are the nodes visited by the biased walk</a:t>
                </a:r>
              </a:p>
            </p:txBody>
          </p:sp>
        </mc:Choice>
        <mc:Fallback xmlns="">
          <p:sp>
            <p:nvSpPr>
              <p:cNvPr id="12" name="Content Placeholder 11"/>
              <p:cNvSpPr>
                <a:spLocks noGrp="1" noRot="1" noChangeAspect="1" noMove="1" noResize="1" noEditPoints="1" noAdjustHandles="1" noChangeArrowheads="1" noChangeShapeType="1" noTextEdit="1"/>
              </p:cNvSpPr>
              <p:nvPr>
                <p:ph idx="1"/>
              </p:nvPr>
            </p:nvSpPr>
            <p:spPr>
              <a:xfrm>
                <a:off x="457200" y="1295400"/>
                <a:ext cx="8229600" cy="5562600"/>
              </a:xfrm>
              <a:blipFill>
                <a:blip r:embed="rId2"/>
                <a:stretch>
                  <a:fillRect l="-296" t="-548"/>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8" name="Slide Number Placeholder 7"/>
          <p:cNvSpPr>
            <a:spLocks noGrp="1"/>
          </p:cNvSpPr>
          <p:nvPr>
            <p:ph type="sldNum" sz="quarter" idx="12"/>
          </p:nvPr>
        </p:nvSpPr>
        <p:spPr/>
        <p:txBody>
          <a:bodyPr/>
          <a:lstStyle/>
          <a:p>
            <a:fld id="{4D267013-DFFC-4352-B274-32112D0CCE19}" type="slidenum">
              <a:rPr lang="en-US" smtClean="0"/>
              <a:t>49</a:t>
            </a:fld>
            <a:endParaRPr lang="en-US"/>
          </a:p>
        </p:txBody>
      </p:sp>
      <p:sp>
        <p:nvSpPr>
          <p:cNvPr id="5" name="Content Placeholder 2"/>
          <p:cNvSpPr txBox="1">
            <a:spLocks/>
          </p:cNvSpPr>
          <p:nvPr/>
        </p:nvSpPr>
        <p:spPr>
          <a:xfrm>
            <a:off x="628654" y="1558601"/>
            <a:ext cx="8025953" cy="5074275"/>
          </a:xfrm>
          <a:prstGeom prst="rect">
            <a:avLst/>
          </a:prstGeom>
        </p:spPr>
        <p:txBody>
          <a:bodyPr vert="horz" lIns="68580" tIns="34291" rIns="68580" bIns="34291"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400">
              <a:latin typeface="Helvetica Neue Light" charset="0"/>
              <a:ea typeface="Helvetica Neue Light" charset="0"/>
              <a:cs typeface="Helvetica Neue Light" charset="0"/>
            </a:endParaRPr>
          </a:p>
        </p:txBody>
      </p:sp>
      <mc:AlternateContent xmlns:mc="http://schemas.openxmlformats.org/markup-compatibility/2006" xmlns:a14="http://schemas.microsoft.com/office/drawing/2010/main">
        <mc:Choice Requires="a14">
          <p:sp>
            <p:nvSpPr>
              <p:cNvPr id="28" name="TextBox 27"/>
              <p:cNvSpPr txBox="1"/>
              <p:nvPr/>
            </p:nvSpPr>
            <p:spPr>
              <a:xfrm>
                <a:off x="5181600" y="3305805"/>
                <a:ext cx="1441420" cy="646331"/>
              </a:xfrm>
              <a:prstGeom prst="rect">
                <a:avLst/>
              </a:prstGeom>
              <a:noFill/>
            </p:spPr>
            <p:txBody>
              <a:bodyPr wrap="none" rtlCol="0">
                <a:spAutoFit/>
              </a:bodyPr>
              <a:lstStyle/>
              <a:p>
                <a14:m>
                  <m:oMath xmlns:m="http://schemas.openxmlformats.org/officeDocument/2006/math">
                    <m:r>
                      <m:rPr>
                        <m:sty m:val="p"/>
                      </m:rPr>
                      <a:rPr lang="en-US" sz="3600">
                        <a:solidFill>
                          <a:srgbClr val="008000"/>
                        </a:solidFill>
                        <a:latin typeface="Cambria Math" charset="0"/>
                        <a:ea typeface="Helvetica Neue Light" charset="0"/>
                        <a:cs typeface="Helvetica Neue Light" charset="0"/>
                      </a:rPr>
                      <m:t>w</m:t>
                    </m:r>
                    <m:r>
                      <a:rPr lang="en-US" sz="3600">
                        <a:solidFill>
                          <a:schemeClr val="accent6">
                            <a:lumMod val="75000"/>
                          </a:schemeClr>
                        </a:solidFill>
                        <a:latin typeface="Cambria Math" charset="0"/>
                        <a:ea typeface="Helvetica Neue Light" charset="0"/>
                        <a:cs typeface="Helvetica Neue Light" charset="0"/>
                      </a:rPr>
                      <m:t>→</m:t>
                    </m:r>
                  </m:oMath>
                </a14:m>
                <a:r>
                  <a:rPr lang="en-US" sz="3600">
                    <a:solidFill>
                      <a:schemeClr val="accent6">
                        <a:lumMod val="75000"/>
                      </a:schemeClr>
                    </a:solidFill>
                    <a:latin typeface="Helvetica Neue Light" charset="0"/>
                    <a:ea typeface="Helvetica Neue Light" charset="0"/>
                    <a:cs typeface="Helvetica Neue Light" charset="0"/>
                  </a:rPr>
                  <a:t>   </a:t>
                </a:r>
              </a:p>
            </p:txBody>
          </p:sp>
        </mc:Choice>
        <mc:Fallback xmlns="">
          <p:sp>
            <p:nvSpPr>
              <p:cNvPr id="28" name="TextBox 27"/>
              <p:cNvSpPr txBox="1">
                <a:spLocks noRot="1" noChangeAspect="1" noMove="1" noResize="1" noEditPoints="1" noAdjustHandles="1" noChangeArrowheads="1" noChangeShapeType="1" noTextEdit="1"/>
              </p:cNvSpPr>
              <p:nvPr/>
            </p:nvSpPr>
            <p:spPr>
              <a:xfrm>
                <a:off x="5181600" y="3305805"/>
                <a:ext cx="1441420" cy="646331"/>
              </a:xfrm>
              <a:prstGeom prst="rect">
                <a:avLst/>
              </a:prstGeom>
              <a:blipFill>
                <a:blip r:embed="rId3"/>
                <a:stretch>
                  <a:fillRect/>
                </a:stretch>
              </a:blipFill>
            </p:spPr>
            <p:txBody>
              <a:bodyPr/>
              <a:lstStyle/>
              <a:p>
                <a:r>
                  <a:rPr lang="en-US">
                    <a:noFill/>
                  </a:rPr>
                  <a:t> </a:t>
                </a:r>
              </a:p>
            </p:txBody>
          </p:sp>
        </mc:Fallback>
      </mc:AlternateContent>
      <p:sp>
        <p:nvSpPr>
          <p:cNvPr id="32" name="TextBox 31"/>
          <p:cNvSpPr txBox="1"/>
          <p:nvPr/>
        </p:nvSpPr>
        <p:spPr>
          <a:xfrm>
            <a:off x="6345106" y="2819401"/>
            <a:ext cx="616807" cy="2062103"/>
          </a:xfrm>
          <a:prstGeom prst="rect">
            <a:avLst/>
          </a:prstGeom>
          <a:noFill/>
          <a:ln w="38100">
            <a:solidFill>
              <a:srgbClr val="961100"/>
            </a:solidFill>
          </a:ln>
        </p:spPr>
        <p:txBody>
          <a:bodyPr wrap="square" rtlCol="0">
            <a:spAutoFit/>
          </a:bodyPr>
          <a:lstStyle/>
          <a:p>
            <a:pPr algn="ctr"/>
            <a:r>
              <a:rPr lang="en-US" sz="3200">
                <a:solidFill>
                  <a:srgbClr val="0070C0"/>
                </a:solidFill>
                <a:latin typeface="Helvetica Neue Light" charset="0"/>
                <a:ea typeface="Helvetica Neue Light" charset="0"/>
                <a:cs typeface="Helvetica Neue Light" charset="0"/>
              </a:rPr>
              <a:t>t</a:t>
            </a:r>
            <a:br>
              <a:rPr lang="en-US" sz="3200" baseline="-25000">
                <a:solidFill>
                  <a:schemeClr val="accent5"/>
                </a:solidFill>
                <a:latin typeface="Helvetica Neue Light" charset="0"/>
                <a:ea typeface="Helvetica Neue Light" charset="0"/>
                <a:cs typeface="Helvetica Neue Light" charset="0"/>
              </a:rPr>
            </a:br>
            <a:r>
              <a:rPr lang="en-US" sz="3200">
                <a:solidFill>
                  <a:srgbClr val="FF0000"/>
                </a:solidFill>
                <a:latin typeface="Helvetica Neue Light" charset="0"/>
                <a:ea typeface="Helvetica Neue Light" charset="0"/>
                <a:cs typeface="Helvetica Neue Light" charset="0"/>
              </a:rPr>
              <a:t>s</a:t>
            </a:r>
            <a:r>
              <a:rPr lang="en-US" sz="3200" baseline="-25000">
                <a:solidFill>
                  <a:srgbClr val="FF0000"/>
                </a:solidFill>
                <a:latin typeface="Helvetica Neue Light" charset="0"/>
                <a:ea typeface="Helvetica Neue Light" charset="0"/>
                <a:cs typeface="Helvetica Neue Light" charset="0"/>
              </a:rPr>
              <a:t>1</a:t>
            </a:r>
            <a:br>
              <a:rPr lang="en-US" sz="3200" baseline="-25000">
                <a:solidFill>
                  <a:schemeClr val="accent5"/>
                </a:solidFill>
                <a:latin typeface="Helvetica Neue Light" charset="0"/>
                <a:ea typeface="Helvetica Neue Light" charset="0"/>
                <a:cs typeface="Helvetica Neue Light" charset="0"/>
              </a:rPr>
            </a:br>
            <a:r>
              <a:rPr lang="en-US" sz="3200">
                <a:solidFill>
                  <a:schemeClr val="accent6">
                    <a:lumMod val="75000"/>
                  </a:schemeClr>
                </a:solidFill>
                <a:latin typeface="Helvetica Neue Light" charset="0"/>
                <a:ea typeface="Helvetica Neue Light" charset="0"/>
                <a:cs typeface="Helvetica Neue Light" charset="0"/>
              </a:rPr>
              <a:t>s</a:t>
            </a:r>
            <a:r>
              <a:rPr lang="en-US" sz="3200" baseline="-25000">
                <a:solidFill>
                  <a:schemeClr val="accent6">
                    <a:lumMod val="75000"/>
                  </a:schemeClr>
                </a:solidFill>
                <a:latin typeface="Helvetica Neue Light" charset="0"/>
                <a:ea typeface="Helvetica Neue Light" charset="0"/>
                <a:cs typeface="Helvetica Neue Light" charset="0"/>
              </a:rPr>
              <a:t>2</a:t>
            </a:r>
          </a:p>
          <a:p>
            <a:pPr algn="ctr"/>
            <a:r>
              <a:rPr lang="en-US" sz="3200">
                <a:solidFill>
                  <a:schemeClr val="accent6">
                    <a:lumMod val="75000"/>
                  </a:schemeClr>
                </a:solidFill>
                <a:latin typeface="Helvetica Neue Light" charset="0"/>
                <a:ea typeface="Helvetica Neue Light" charset="0"/>
                <a:cs typeface="Helvetica Neue Light" charset="0"/>
              </a:rPr>
              <a:t>s</a:t>
            </a:r>
            <a:r>
              <a:rPr lang="en-US" sz="3200" baseline="-25000">
                <a:solidFill>
                  <a:schemeClr val="accent6">
                    <a:lumMod val="75000"/>
                  </a:schemeClr>
                </a:solidFill>
                <a:latin typeface="Helvetica Neue Light" charset="0"/>
                <a:ea typeface="Helvetica Neue Light" charset="0"/>
                <a:cs typeface="Helvetica Neue Light" charset="0"/>
              </a:rPr>
              <a:t>3</a:t>
            </a:r>
          </a:p>
        </p:txBody>
      </p:sp>
      <mc:AlternateContent xmlns:mc="http://schemas.openxmlformats.org/markup-compatibility/2006" xmlns:a14="http://schemas.microsoft.com/office/drawing/2010/main">
        <mc:Choice Requires="a14">
          <p:sp>
            <p:nvSpPr>
              <p:cNvPr id="33" name="TextBox 32"/>
              <p:cNvSpPr txBox="1"/>
              <p:nvPr/>
            </p:nvSpPr>
            <p:spPr>
              <a:xfrm>
                <a:off x="7162800" y="2819400"/>
                <a:ext cx="847113" cy="2028056"/>
              </a:xfrm>
              <a:prstGeom prst="rect">
                <a:avLst/>
              </a:prstGeom>
              <a:noFill/>
              <a:ln w="38100">
                <a:solidFill>
                  <a:srgbClr val="961100"/>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3200" i="1" dirty="0" smtClean="0">
                          <a:solidFill>
                            <a:srgbClr val="0070C0"/>
                          </a:solidFill>
                          <a:latin typeface="Cambria Math" charset="0"/>
                          <a:ea typeface="Helvetica Neue Light" charset="0"/>
                          <a:cs typeface="Helvetica Neue Light" charset="0"/>
                        </a:rPr>
                        <m:t>1/</m:t>
                      </m:r>
                      <m:r>
                        <a:rPr lang="en-US" sz="3200" i="1" dirty="0" smtClean="0">
                          <a:solidFill>
                            <a:srgbClr val="0070C0"/>
                          </a:solidFill>
                          <a:latin typeface="Cambria Math" charset="0"/>
                          <a:ea typeface="Helvetica Neue Light" charset="0"/>
                          <a:cs typeface="Helvetica Neue Light" charset="0"/>
                        </a:rPr>
                        <m:t>𝑝</m:t>
                      </m:r>
                    </m:oMath>
                  </m:oMathPara>
                </a14:m>
                <a:endParaRPr lang="en-US" sz="3200">
                  <a:solidFill>
                    <a:srgbClr val="0070C0"/>
                  </a:solidFill>
                  <a:latin typeface="Helvetica Neue Light" charset="0"/>
                  <a:ea typeface="Helvetica Neue Light" charset="0"/>
                  <a:cs typeface="Helvetica Neue Light" charset="0"/>
                </a:endParaRPr>
              </a:p>
              <a:p>
                <a:pPr algn="ctr"/>
                <a14:m>
                  <m:oMathPara xmlns:m="http://schemas.openxmlformats.org/officeDocument/2006/math">
                    <m:oMathParaPr>
                      <m:jc m:val="centerGroup"/>
                    </m:oMathParaPr>
                    <m:oMath xmlns:m="http://schemas.openxmlformats.org/officeDocument/2006/math">
                      <m:r>
                        <a:rPr lang="en-US" sz="3200" i="1" dirty="0">
                          <a:solidFill>
                            <a:srgbClr val="FF0000"/>
                          </a:solidFill>
                          <a:latin typeface="Cambria Math" charset="0"/>
                          <a:ea typeface="Helvetica Neue Light" charset="0"/>
                          <a:cs typeface="Helvetica Neue Light" charset="0"/>
                        </a:rPr>
                        <m:t>1</m:t>
                      </m:r>
                    </m:oMath>
                  </m:oMathPara>
                </a14:m>
                <a:endParaRPr lang="en-US" sz="3200" baseline="-25000">
                  <a:solidFill>
                    <a:srgbClr val="FF0000"/>
                  </a:solidFill>
                  <a:latin typeface="Helvetica Neue Light" charset="0"/>
                  <a:ea typeface="Helvetica Neue Light" charset="0"/>
                  <a:cs typeface="Helvetica Neue Light" charset="0"/>
                </a:endParaRPr>
              </a:p>
              <a:p>
                <a:pPr algn="ctr"/>
                <a14:m>
                  <m:oMathPara xmlns:m="http://schemas.openxmlformats.org/officeDocument/2006/math">
                    <m:oMathParaPr>
                      <m:jc m:val="centerGroup"/>
                    </m:oMathParaPr>
                    <m:oMath xmlns:m="http://schemas.openxmlformats.org/officeDocument/2006/math">
                      <m:r>
                        <a:rPr lang="en-US" sz="3200" i="1" dirty="0" smtClean="0">
                          <a:solidFill>
                            <a:schemeClr val="accent6">
                              <a:lumMod val="75000"/>
                            </a:schemeClr>
                          </a:solidFill>
                          <a:latin typeface="Cambria Math" charset="0"/>
                          <a:ea typeface="Helvetica Neue Light" charset="0"/>
                          <a:cs typeface="Helvetica Neue Light" charset="0"/>
                        </a:rPr>
                        <m:t>1/</m:t>
                      </m:r>
                      <m:r>
                        <a:rPr lang="en-US" sz="3200" i="1" dirty="0" smtClean="0">
                          <a:solidFill>
                            <a:schemeClr val="accent6">
                              <a:lumMod val="75000"/>
                            </a:schemeClr>
                          </a:solidFill>
                          <a:latin typeface="Cambria Math" charset="0"/>
                          <a:ea typeface="Helvetica Neue Light" charset="0"/>
                          <a:cs typeface="Helvetica Neue Light" charset="0"/>
                        </a:rPr>
                        <m:t>𝑞</m:t>
                      </m:r>
                    </m:oMath>
                  </m:oMathPara>
                </a14:m>
                <a:endParaRPr lang="en-US" sz="3200" baseline="-25000">
                  <a:solidFill>
                    <a:schemeClr val="accent6">
                      <a:lumMod val="75000"/>
                    </a:schemeClr>
                  </a:solidFill>
                  <a:latin typeface="Helvetica Neue Light" charset="0"/>
                  <a:ea typeface="Helvetica Neue Light" charset="0"/>
                  <a:cs typeface="Helvetica Neue Light" charset="0"/>
                </a:endParaRPr>
              </a:p>
              <a:p>
                <a:pPr algn="ctr"/>
                <a14:m>
                  <m:oMathPara xmlns:m="http://schemas.openxmlformats.org/officeDocument/2006/math">
                    <m:oMathParaPr>
                      <m:jc m:val="centerGroup"/>
                    </m:oMathParaPr>
                    <m:oMath xmlns:m="http://schemas.openxmlformats.org/officeDocument/2006/math">
                      <m:r>
                        <a:rPr lang="en-US" sz="3200" i="1" dirty="0">
                          <a:solidFill>
                            <a:schemeClr val="accent6">
                              <a:lumMod val="75000"/>
                            </a:schemeClr>
                          </a:solidFill>
                          <a:latin typeface="Cambria Math" charset="0"/>
                          <a:ea typeface="Helvetica Neue Light" charset="0"/>
                          <a:cs typeface="Helvetica Neue Light" charset="0"/>
                        </a:rPr>
                        <m:t>1/</m:t>
                      </m:r>
                      <m:r>
                        <a:rPr lang="en-US" sz="3200" i="1" dirty="0">
                          <a:solidFill>
                            <a:schemeClr val="accent6">
                              <a:lumMod val="75000"/>
                            </a:schemeClr>
                          </a:solidFill>
                          <a:latin typeface="Cambria Math" charset="0"/>
                          <a:ea typeface="Helvetica Neue Light" charset="0"/>
                          <a:cs typeface="Helvetica Neue Light" charset="0"/>
                        </a:rPr>
                        <m:t>𝑞</m:t>
                      </m:r>
                    </m:oMath>
                  </m:oMathPara>
                </a14:m>
                <a:endParaRPr lang="en-US" sz="3200" baseline="-25000">
                  <a:solidFill>
                    <a:schemeClr val="accent6">
                      <a:lumMod val="75000"/>
                    </a:schemeClr>
                  </a:solidFill>
                  <a:latin typeface="Helvetica Neue Light" charset="0"/>
                  <a:ea typeface="Helvetica Neue Light" charset="0"/>
                  <a:cs typeface="Helvetica Neue Light" charset="0"/>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7162800" y="2819400"/>
                <a:ext cx="847113" cy="2028056"/>
              </a:xfrm>
              <a:prstGeom prst="rect">
                <a:avLst/>
              </a:prstGeom>
              <a:blipFill>
                <a:blip r:embed="rId4"/>
                <a:stretch>
                  <a:fillRect/>
                </a:stretch>
              </a:blipFill>
              <a:ln w="38100">
                <a:solidFill>
                  <a:srgbClr val="9611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6877020" y="4927256"/>
                <a:ext cx="1728491" cy="954107"/>
              </a:xfrm>
              <a:prstGeom prst="rect">
                <a:avLst/>
              </a:prstGeom>
              <a:noFill/>
            </p:spPr>
            <p:txBody>
              <a:bodyPr wrap="square" rtlCol="0">
                <a:spAutoFit/>
              </a:bodyPr>
              <a:lstStyle/>
              <a:p>
                <a:r>
                  <a:rPr lang="en-US" sz="1400">
                    <a:solidFill>
                      <a:srgbClr val="008000"/>
                    </a:solidFill>
                    <a:latin typeface="Arial" pitchFamily="34" charset="0"/>
                    <a:cs typeface="Arial" pitchFamily="34" charset="0"/>
                  </a:rPr>
                  <a:t>Unnormalized</a:t>
                </a:r>
                <a:br>
                  <a:rPr lang="en-US" sz="1400">
                    <a:solidFill>
                      <a:srgbClr val="008000"/>
                    </a:solidFill>
                    <a:latin typeface="Arial" pitchFamily="34" charset="0"/>
                    <a:cs typeface="Arial" pitchFamily="34" charset="0"/>
                  </a:rPr>
                </a:br>
                <a:r>
                  <a:rPr lang="en-US" sz="1400">
                    <a:solidFill>
                      <a:srgbClr val="008000"/>
                    </a:solidFill>
                    <a:latin typeface="Arial" pitchFamily="34" charset="0"/>
                    <a:cs typeface="Arial" pitchFamily="34" charset="0"/>
                  </a:rPr>
                  <a:t>transition prob.</a:t>
                </a:r>
              </a:p>
              <a:p>
                <a:r>
                  <a:rPr lang="en-US" sz="1400">
                    <a:solidFill>
                      <a:srgbClr val="008000"/>
                    </a:solidFill>
                    <a:latin typeface="Arial" pitchFamily="34" charset="0"/>
                    <a:cs typeface="Arial" pitchFamily="34" charset="0"/>
                  </a:rPr>
                  <a:t>segmented based on distance from </a:t>
                </a:r>
                <a14:m>
                  <m:oMath xmlns:m="http://schemas.openxmlformats.org/officeDocument/2006/math">
                    <m:r>
                      <a:rPr lang="en-US" sz="1400" b="0" i="1" dirty="0" smtClean="0">
                        <a:solidFill>
                          <a:srgbClr val="008000"/>
                        </a:solidFill>
                        <a:latin typeface="Cambria Math" panose="02040503050406030204" pitchFamily="18" charset="0"/>
                        <a:cs typeface="Arial" pitchFamily="34" charset="0"/>
                      </a:rPr>
                      <m:t>𝑡</m:t>
                    </m:r>
                  </m:oMath>
                </a14:m>
                <a:r>
                  <a:rPr lang="en-US" sz="1400">
                    <a:solidFill>
                      <a:srgbClr val="008000"/>
                    </a:solidFill>
                    <a:latin typeface="Arial" pitchFamily="34" charset="0"/>
                    <a:cs typeface="Arial" pitchFamily="34" charset="0"/>
                  </a:rPr>
                  <a:t> </a:t>
                </a:r>
              </a:p>
            </p:txBody>
          </p:sp>
        </mc:Choice>
        <mc:Fallback xmlns="">
          <p:sp>
            <p:nvSpPr>
              <p:cNvPr id="42" name="TextBox 41"/>
              <p:cNvSpPr txBox="1">
                <a:spLocks noRot="1" noChangeAspect="1" noMove="1" noResize="1" noEditPoints="1" noAdjustHandles="1" noChangeArrowheads="1" noChangeShapeType="1" noTextEdit="1"/>
              </p:cNvSpPr>
              <p:nvPr/>
            </p:nvSpPr>
            <p:spPr>
              <a:xfrm>
                <a:off x="6877020" y="4927256"/>
                <a:ext cx="1728491" cy="954107"/>
              </a:xfrm>
              <a:prstGeom prst="rect">
                <a:avLst/>
              </a:prstGeom>
              <a:blipFill>
                <a:blip r:embed="rId5"/>
                <a:stretch>
                  <a:fillRect l="-1056" t="-637" b="-5732"/>
                </a:stretch>
              </a:blipFill>
            </p:spPr>
            <p:txBody>
              <a:bodyPr/>
              <a:lstStyle/>
              <a:p>
                <a:r>
                  <a:rPr lang="en-US">
                    <a:noFill/>
                  </a:rPr>
                  <a:t> </a:t>
                </a:r>
              </a:p>
            </p:txBody>
          </p:sp>
        </mc:Fallback>
      </mc:AlternateContent>
      <p:sp>
        <p:nvSpPr>
          <p:cNvPr id="3" name="Date Placeholder 2">
            <a:extLst>
              <a:ext uri="{FF2B5EF4-FFF2-40B4-BE49-F238E27FC236}">
                <a16:creationId xmlns:a16="http://schemas.microsoft.com/office/drawing/2014/main" id="{EB1F516C-44F4-7B43-8A32-8804FF5A185A}"/>
              </a:ext>
            </a:extLst>
          </p:cNvPr>
          <p:cNvSpPr>
            <a:spLocks noGrp="1"/>
          </p:cNvSpPr>
          <p:nvPr>
            <p:ph type="dt" sz="half" idx="10"/>
          </p:nvPr>
        </p:nvSpPr>
        <p:spPr/>
        <p:txBody>
          <a:bodyPr/>
          <a:lstStyle/>
          <a:p>
            <a:fld id="{4220D4AD-6A70-2B45-B709-E493828A9EAF}" type="datetime1">
              <a:rPr lang="en-US" smtClean="0"/>
              <a:t>9/26/24</a:t>
            </a:fld>
            <a:endParaRPr lang="en-US"/>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247DED2A-D7F9-1648-9539-6B33325495D5}"/>
                  </a:ext>
                </a:extLst>
              </p:cNvPr>
              <p:cNvSpPr txBox="1"/>
              <p:nvPr/>
            </p:nvSpPr>
            <p:spPr>
              <a:xfrm>
                <a:off x="7948909" y="2514362"/>
                <a:ext cx="1305169" cy="2323713"/>
              </a:xfrm>
              <a:prstGeom prst="rect">
                <a:avLst/>
              </a:prstGeom>
              <a:noFill/>
            </p:spPr>
            <p:txBody>
              <a:bodyPr wrap="square" rtlCol="0">
                <a:spAutoFit/>
              </a:bodyPr>
              <a:lstStyle/>
              <a:p>
                <a:r>
                  <a:rPr lang="en-US" sz="1400" b="1">
                    <a:solidFill>
                      <a:srgbClr val="008000"/>
                    </a:solidFill>
                    <a:latin typeface="Arial" pitchFamily="34" charset="0"/>
                    <a:cs typeface="Arial" pitchFamily="34" charset="0"/>
                  </a:rPr>
                  <a:t>Dist. </a:t>
                </a:r>
                <a14:m>
                  <m:oMath xmlns:m="http://schemas.openxmlformats.org/officeDocument/2006/math">
                    <m:r>
                      <a:rPr lang="en-US" sz="1400" b="1" i="0" smtClean="0">
                        <a:solidFill>
                          <a:srgbClr val="008000"/>
                        </a:solidFill>
                        <a:latin typeface="Cambria Math" panose="02040503050406030204" pitchFamily="18" charset="0"/>
                        <a:cs typeface="Arial" pitchFamily="34" charset="0"/>
                      </a:rPr>
                      <m:t>(</m:t>
                    </m:r>
                    <m:r>
                      <a:rPr lang="en-US" sz="1400" b="1" i="1" smtClean="0">
                        <a:solidFill>
                          <a:srgbClr val="008000"/>
                        </a:solidFill>
                        <a:latin typeface="Cambria Math" panose="02040503050406030204" pitchFamily="18" charset="0"/>
                        <a:cs typeface="Arial" pitchFamily="34" charset="0"/>
                      </a:rPr>
                      <m:t>𝒕</m:t>
                    </m:r>
                    <m:r>
                      <a:rPr lang="en-US" sz="1400" b="1" i="1" smtClean="0">
                        <a:solidFill>
                          <a:srgbClr val="008000"/>
                        </a:solidFill>
                        <a:latin typeface="Cambria Math" panose="02040503050406030204" pitchFamily="18" charset="0"/>
                        <a:cs typeface="Arial" pitchFamily="34" charset="0"/>
                      </a:rPr>
                      <m:t>,</m:t>
                    </m:r>
                    <m:r>
                      <a:rPr lang="en-US" sz="1400" b="1" i="1" smtClean="0">
                        <a:solidFill>
                          <a:srgbClr val="008000"/>
                        </a:solidFill>
                        <a:latin typeface="Cambria Math" panose="02040503050406030204" pitchFamily="18" charset="0"/>
                        <a:cs typeface="Arial" pitchFamily="34" charset="0"/>
                      </a:rPr>
                      <m:t>𝒙</m:t>
                    </m:r>
                    <m:r>
                      <a:rPr lang="en-US" sz="1400" b="1" i="1" smtClean="0">
                        <a:solidFill>
                          <a:srgbClr val="008000"/>
                        </a:solidFill>
                        <a:latin typeface="Cambria Math" panose="02040503050406030204" pitchFamily="18" charset="0"/>
                        <a:cs typeface="Arial" pitchFamily="34" charset="0"/>
                      </a:rPr>
                      <m:t>)</m:t>
                    </m:r>
                  </m:oMath>
                </a14:m>
                <a:endParaRPr lang="en-US" sz="1400" b="1">
                  <a:solidFill>
                    <a:srgbClr val="008000"/>
                  </a:solidFill>
                  <a:latin typeface="Arial" pitchFamily="34" charset="0"/>
                  <a:cs typeface="Arial" pitchFamily="34" charset="0"/>
                </a:endParaRPr>
              </a:p>
              <a:p>
                <a:endParaRPr lang="en-US" sz="1100">
                  <a:solidFill>
                    <a:srgbClr val="008000"/>
                  </a:solidFill>
                  <a:latin typeface="Arial" pitchFamily="34" charset="0"/>
                  <a:cs typeface="Arial" pitchFamily="34" charset="0"/>
                </a:endParaRPr>
              </a:p>
              <a:p>
                <a:r>
                  <a:rPr lang="en-US" sz="2400">
                    <a:solidFill>
                      <a:srgbClr val="008000"/>
                    </a:solidFill>
                    <a:latin typeface="Arial" pitchFamily="34" charset="0"/>
                    <a:cs typeface="Arial" pitchFamily="34" charset="0"/>
                  </a:rPr>
                  <a:t>   0</a:t>
                </a:r>
              </a:p>
              <a:p>
                <a:endParaRPr lang="en-US" sz="800">
                  <a:solidFill>
                    <a:srgbClr val="008000"/>
                  </a:solidFill>
                  <a:latin typeface="Arial" pitchFamily="34" charset="0"/>
                  <a:cs typeface="Arial" pitchFamily="34" charset="0"/>
                </a:endParaRPr>
              </a:p>
              <a:p>
                <a:r>
                  <a:rPr lang="en-US" sz="2400">
                    <a:solidFill>
                      <a:srgbClr val="008000"/>
                    </a:solidFill>
                    <a:latin typeface="Arial" pitchFamily="34" charset="0"/>
                    <a:cs typeface="Arial" pitchFamily="34" charset="0"/>
                  </a:rPr>
                  <a:t>   1</a:t>
                </a:r>
              </a:p>
              <a:p>
                <a:endParaRPr lang="en-US" sz="800">
                  <a:solidFill>
                    <a:srgbClr val="008000"/>
                  </a:solidFill>
                  <a:latin typeface="Arial" pitchFamily="34" charset="0"/>
                  <a:cs typeface="Arial" pitchFamily="34" charset="0"/>
                </a:endParaRPr>
              </a:p>
              <a:p>
                <a:r>
                  <a:rPr lang="en-US" sz="2400">
                    <a:solidFill>
                      <a:srgbClr val="008000"/>
                    </a:solidFill>
                    <a:latin typeface="Arial" pitchFamily="34" charset="0"/>
                    <a:cs typeface="Arial" pitchFamily="34" charset="0"/>
                  </a:rPr>
                  <a:t>   2</a:t>
                </a:r>
              </a:p>
              <a:p>
                <a:endParaRPr lang="en-US" sz="800">
                  <a:solidFill>
                    <a:srgbClr val="008000"/>
                  </a:solidFill>
                  <a:latin typeface="Arial" pitchFamily="34" charset="0"/>
                  <a:cs typeface="Arial" pitchFamily="34" charset="0"/>
                </a:endParaRPr>
              </a:p>
              <a:p>
                <a:r>
                  <a:rPr lang="en-US" sz="2400">
                    <a:solidFill>
                      <a:srgbClr val="008000"/>
                    </a:solidFill>
                    <a:latin typeface="Arial" pitchFamily="34" charset="0"/>
                    <a:cs typeface="Arial" pitchFamily="34" charset="0"/>
                  </a:rPr>
                  <a:t>   2</a:t>
                </a:r>
              </a:p>
            </p:txBody>
          </p:sp>
        </mc:Choice>
        <mc:Fallback xmlns="">
          <p:sp>
            <p:nvSpPr>
              <p:cNvPr id="30" name="TextBox 29">
                <a:extLst>
                  <a:ext uri="{FF2B5EF4-FFF2-40B4-BE49-F238E27FC236}">
                    <a16:creationId xmlns:a16="http://schemas.microsoft.com/office/drawing/2014/main" id="{247DED2A-D7F9-1648-9539-6B33325495D5}"/>
                  </a:ext>
                </a:extLst>
              </p:cNvPr>
              <p:cNvSpPr txBox="1">
                <a:spLocks noRot="1" noChangeAspect="1" noMove="1" noResize="1" noEditPoints="1" noAdjustHandles="1" noChangeArrowheads="1" noChangeShapeType="1" noTextEdit="1"/>
              </p:cNvSpPr>
              <p:nvPr/>
            </p:nvSpPr>
            <p:spPr>
              <a:xfrm>
                <a:off x="7948909" y="2514362"/>
                <a:ext cx="1305169" cy="2323713"/>
              </a:xfrm>
              <a:prstGeom prst="rect">
                <a:avLst/>
              </a:prstGeom>
              <a:blipFill>
                <a:blip r:embed="rId6"/>
                <a:stretch>
                  <a:fillRect l="-1402" t="-262" b="-49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EEEABDF-09B0-CB4E-B79A-91366A027BEC}"/>
                  </a:ext>
                </a:extLst>
              </p:cNvPr>
              <p:cNvSpPr txBox="1"/>
              <p:nvPr/>
            </p:nvSpPr>
            <p:spPr>
              <a:xfrm>
                <a:off x="2539525" y="2642800"/>
                <a:ext cx="4395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dirty="0">
                          <a:solidFill>
                            <a:srgbClr val="FF0000"/>
                          </a:solidFill>
                          <a:latin typeface="Cambria Math" charset="0"/>
                          <a:ea typeface="Helvetica Neue Light" charset="0"/>
                          <a:cs typeface="Helvetica Neue Light" charset="0"/>
                        </a:rPr>
                        <m:t>1</m:t>
                      </m:r>
                    </m:oMath>
                  </m:oMathPara>
                </a14:m>
                <a:endParaRPr lang="en-US" sz="2400">
                  <a:solidFill>
                    <a:srgbClr val="FF0000"/>
                  </a:solidFill>
                  <a:latin typeface="Helvetica Neue Light" charset="0"/>
                  <a:ea typeface="Helvetica Neue Light" charset="0"/>
                  <a:cs typeface="Helvetica Neue Light" charset="0"/>
                </a:endParaRPr>
              </a:p>
            </p:txBody>
          </p:sp>
        </mc:Choice>
        <mc:Fallback xmlns="">
          <p:sp>
            <p:nvSpPr>
              <p:cNvPr id="31" name="TextBox 30">
                <a:extLst>
                  <a:ext uri="{FF2B5EF4-FFF2-40B4-BE49-F238E27FC236}">
                    <a16:creationId xmlns:a16="http://schemas.microsoft.com/office/drawing/2014/main" id="{FEEEABDF-09B0-CB4E-B79A-91366A027BEC}"/>
                  </a:ext>
                </a:extLst>
              </p:cNvPr>
              <p:cNvSpPr txBox="1">
                <a:spLocks noRot="1" noChangeAspect="1" noMove="1" noResize="1" noEditPoints="1" noAdjustHandles="1" noChangeArrowheads="1" noChangeShapeType="1" noTextEdit="1"/>
              </p:cNvSpPr>
              <p:nvPr/>
            </p:nvSpPr>
            <p:spPr>
              <a:xfrm>
                <a:off x="2539525" y="2642800"/>
                <a:ext cx="439543" cy="46166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D1BC2F4-6CF4-F949-B1D1-B7DF48D9EAB7}"/>
                  </a:ext>
                </a:extLst>
              </p:cNvPr>
              <p:cNvSpPr txBox="1"/>
              <p:nvPr/>
            </p:nvSpPr>
            <p:spPr>
              <a:xfrm>
                <a:off x="3419749" y="3594064"/>
                <a:ext cx="74422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dirty="0">
                          <a:solidFill>
                            <a:schemeClr val="accent6">
                              <a:lumMod val="75000"/>
                            </a:schemeClr>
                          </a:solidFill>
                          <a:latin typeface="Cambria Math" charset="0"/>
                          <a:ea typeface="Helvetica Neue Light" charset="0"/>
                          <a:cs typeface="Helvetica Neue Light" charset="0"/>
                        </a:rPr>
                        <m:t>1/</m:t>
                      </m:r>
                      <m:r>
                        <a:rPr lang="en-US" sz="2400" i="1" dirty="0">
                          <a:solidFill>
                            <a:schemeClr val="accent6">
                              <a:lumMod val="75000"/>
                            </a:schemeClr>
                          </a:solidFill>
                          <a:latin typeface="Cambria Math" charset="0"/>
                          <a:ea typeface="Helvetica Neue Light" charset="0"/>
                          <a:cs typeface="Helvetica Neue Light" charset="0"/>
                        </a:rPr>
                        <m:t>𝑞</m:t>
                      </m:r>
                    </m:oMath>
                  </m:oMathPara>
                </a14:m>
                <a:endParaRPr lang="en-US" sz="2400">
                  <a:solidFill>
                    <a:schemeClr val="accent6">
                      <a:lumMod val="75000"/>
                    </a:schemeClr>
                  </a:solidFill>
                  <a:latin typeface="Helvetica Neue Light" charset="0"/>
                  <a:ea typeface="Helvetica Neue Light" charset="0"/>
                  <a:cs typeface="Helvetica Neue Light" charset="0"/>
                </a:endParaRPr>
              </a:p>
            </p:txBody>
          </p:sp>
        </mc:Choice>
        <mc:Fallback xmlns="">
          <p:sp>
            <p:nvSpPr>
              <p:cNvPr id="34" name="TextBox 33">
                <a:extLst>
                  <a:ext uri="{FF2B5EF4-FFF2-40B4-BE49-F238E27FC236}">
                    <a16:creationId xmlns:a16="http://schemas.microsoft.com/office/drawing/2014/main" id="{9D1BC2F4-6CF4-F949-B1D1-B7DF48D9EAB7}"/>
                  </a:ext>
                </a:extLst>
              </p:cNvPr>
              <p:cNvSpPr txBox="1">
                <a:spLocks noRot="1" noChangeAspect="1" noMove="1" noResize="1" noEditPoints="1" noAdjustHandles="1" noChangeArrowheads="1" noChangeShapeType="1" noTextEdit="1"/>
              </p:cNvSpPr>
              <p:nvPr/>
            </p:nvSpPr>
            <p:spPr>
              <a:xfrm>
                <a:off x="3419749" y="3594064"/>
                <a:ext cx="744223" cy="461665"/>
              </a:xfrm>
              <a:prstGeom prst="rect">
                <a:avLst/>
              </a:prstGeom>
              <a:blipFill>
                <a:blip r:embed="rId8"/>
                <a:stretch>
                  <a:fillRect b="-18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41CFB169-C52C-B74D-926D-2FE239F2F7B1}"/>
                  </a:ext>
                </a:extLst>
              </p:cNvPr>
              <p:cNvSpPr txBox="1"/>
              <p:nvPr/>
            </p:nvSpPr>
            <p:spPr>
              <a:xfrm>
                <a:off x="2456178" y="4066848"/>
                <a:ext cx="74422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dirty="0">
                          <a:solidFill>
                            <a:srgbClr val="0070C0"/>
                          </a:solidFill>
                          <a:latin typeface="Cambria Math" charset="0"/>
                          <a:ea typeface="Helvetica Neue Light" charset="0"/>
                          <a:cs typeface="Helvetica Neue Light" charset="0"/>
                        </a:rPr>
                        <m:t>1/</m:t>
                      </m:r>
                      <m:r>
                        <a:rPr lang="en-US" sz="2400" i="1" dirty="0">
                          <a:solidFill>
                            <a:srgbClr val="0070C0"/>
                          </a:solidFill>
                          <a:latin typeface="Cambria Math" charset="0"/>
                          <a:ea typeface="Helvetica Neue Light" charset="0"/>
                          <a:cs typeface="Helvetica Neue Light" charset="0"/>
                        </a:rPr>
                        <m:t>𝑝</m:t>
                      </m:r>
                    </m:oMath>
                  </m:oMathPara>
                </a14:m>
                <a:endParaRPr lang="en-US" sz="2400">
                  <a:solidFill>
                    <a:srgbClr val="0070C0"/>
                  </a:solidFill>
                  <a:latin typeface="Helvetica Neue Light" charset="0"/>
                  <a:ea typeface="Helvetica Neue Light" charset="0"/>
                  <a:cs typeface="Helvetica Neue Light" charset="0"/>
                </a:endParaRPr>
              </a:p>
            </p:txBody>
          </p:sp>
        </mc:Choice>
        <mc:Fallback xmlns="">
          <p:sp>
            <p:nvSpPr>
              <p:cNvPr id="35" name="TextBox 34">
                <a:extLst>
                  <a:ext uri="{FF2B5EF4-FFF2-40B4-BE49-F238E27FC236}">
                    <a16:creationId xmlns:a16="http://schemas.microsoft.com/office/drawing/2014/main" id="{41CFB169-C52C-B74D-926D-2FE239F2F7B1}"/>
                  </a:ext>
                </a:extLst>
              </p:cNvPr>
              <p:cNvSpPr txBox="1">
                <a:spLocks noRot="1" noChangeAspect="1" noMove="1" noResize="1" noEditPoints="1" noAdjustHandles="1" noChangeArrowheads="1" noChangeShapeType="1" noTextEdit="1"/>
              </p:cNvSpPr>
              <p:nvPr/>
            </p:nvSpPr>
            <p:spPr>
              <a:xfrm>
                <a:off x="2456178" y="4066848"/>
                <a:ext cx="744223" cy="461665"/>
              </a:xfrm>
              <a:prstGeom prst="rect">
                <a:avLst/>
              </a:prstGeom>
              <a:blipFill>
                <a:blip r:embed="rId9"/>
                <a:stretch>
                  <a:fillRect b="-17105"/>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3DF84B5A-3DB9-3346-97D3-884A6A84D9A1}"/>
              </a:ext>
            </a:extLst>
          </p:cNvPr>
          <p:cNvCxnSpPr>
            <a:cxnSpLocks/>
          </p:cNvCxnSpPr>
          <p:nvPr/>
        </p:nvCxnSpPr>
        <p:spPr>
          <a:xfrm flipH="1" flipV="1">
            <a:off x="2225322" y="2971739"/>
            <a:ext cx="670280" cy="24227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DAA81C4-5CF1-BE46-9293-A9D4DE7192CF}"/>
              </a:ext>
            </a:extLst>
          </p:cNvPr>
          <p:cNvCxnSpPr>
            <a:cxnSpLocks/>
          </p:cNvCxnSpPr>
          <p:nvPr/>
        </p:nvCxnSpPr>
        <p:spPr>
          <a:xfrm flipV="1">
            <a:off x="3343275" y="3149481"/>
            <a:ext cx="730230" cy="279519"/>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CE788AD6-849F-3B46-90B3-EE4CD76CDF99}"/>
              </a:ext>
            </a:extLst>
          </p:cNvPr>
          <p:cNvSpPr/>
          <p:nvPr/>
        </p:nvSpPr>
        <p:spPr>
          <a:xfrm>
            <a:off x="1551476" y="3987728"/>
            <a:ext cx="573024" cy="487680"/>
          </a:xfrm>
          <a:prstGeom prst="ellipse">
            <a:avLst/>
          </a:prstGeom>
          <a:solidFill>
            <a:schemeClr val="accent1">
              <a:lumMod val="40000"/>
              <a:lumOff val="60000"/>
            </a:schemeClr>
          </a:solidFill>
          <a:ln w="28575">
            <a:solidFill>
              <a:srgbClr val="0070C0"/>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t</a:t>
            </a:r>
            <a:endParaRPr lang="en-US" sz="2667" baseline="-25000">
              <a:latin typeface="Helvetica Neue Light" charset="0"/>
              <a:ea typeface="Helvetica Neue Light" charset="0"/>
              <a:cs typeface="Helvetica Neue Light" charset="0"/>
            </a:endParaRPr>
          </a:p>
        </p:txBody>
      </p:sp>
      <p:cxnSp>
        <p:nvCxnSpPr>
          <p:cNvPr id="39" name="Straight Connector 38">
            <a:extLst>
              <a:ext uri="{FF2B5EF4-FFF2-40B4-BE49-F238E27FC236}">
                <a16:creationId xmlns:a16="http://schemas.microsoft.com/office/drawing/2014/main" id="{D99244C7-CF83-CA46-B321-C0B58CDF955F}"/>
              </a:ext>
            </a:extLst>
          </p:cNvPr>
          <p:cNvCxnSpPr>
            <a:stCxn id="41" idx="2"/>
          </p:cNvCxnSpPr>
          <p:nvPr/>
        </p:nvCxnSpPr>
        <p:spPr>
          <a:xfrm flipH="1">
            <a:off x="649225" y="4231568"/>
            <a:ext cx="902252" cy="66112"/>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7C8CE58E-247D-FB4E-9135-526304318C7D}"/>
              </a:ext>
            </a:extLst>
          </p:cNvPr>
          <p:cNvCxnSpPr>
            <a:stCxn id="40" idx="3"/>
          </p:cNvCxnSpPr>
          <p:nvPr/>
        </p:nvCxnSpPr>
        <p:spPr>
          <a:xfrm flipH="1">
            <a:off x="1551476" y="4394599"/>
            <a:ext cx="83917" cy="124652"/>
          </a:xfrm>
          <a:prstGeom prst="line">
            <a:avLst/>
          </a:prstGeom>
          <a:ln w="28575"/>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A14028CB-DC70-C340-BC75-AC0EDD118716}"/>
              </a:ext>
            </a:extLst>
          </p:cNvPr>
          <p:cNvCxnSpPr>
            <a:stCxn id="40" idx="6"/>
          </p:cNvCxnSpPr>
          <p:nvPr/>
        </p:nvCxnSpPr>
        <p:spPr>
          <a:xfrm flipV="1">
            <a:off x="2124503" y="3703389"/>
            <a:ext cx="651199" cy="518791"/>
          </a:xfrm>
          <a:prstGeom prst="line">
            <a:avLst/>
          </a:prstGeom>
          <a:ln w="28575"/>
        </p:spPr>
        <p:style>
          <a:lnRef idx="1">
            <a:schemeClr val="dk1"/>
          </a:lnRef>
          <a:fillRef idx="0">
            <a:schemeClr val="dk1"/>
          </a:fillRef>
          <a:effectRef idx="0">
            <a:schemeClr val="dk1"/>
          </a:effectRef>
          <a:fontRef idx="minor">
            <a:schemeClr val="tx1"/>
          </a:fontRef>
        </p:style>
      </p:cxnSp>
      <p:sp>
        <p:nvSpPr>
          <p:cNvPr id="44" name="Oval 43">
            <a:extLst>
              <a:ext uri="{FF2B5EF4-FFF2-40B4-BE49-F238E27FC236}">
                <a16:creationId xmlns:a16="http://schemas.microsoft.com/office/drawing/2014/main" id="{696D86AA-748F-B441-B7B5-6D34DB9DDA10}"/>
              </a:ext>
            </a:extLst>
          </p:cNvPr>
          <p:cNvSpPr/>
          <p:nvPr/>
        </p:nvSpPr>
        <p:spPr>
          <a:xfrm>
            <a:off x="1600200" y="2712720"/>
            <a:ext cx="573024" cy="487680"/>
          </a:xfrm>
          <a:prstGeom prst="ellipse">
            <a:avLst/>
          </a:prstGeom>
          <a:solidFill>
            <a:srgbClr val="FF2600">
              <a:alpha val="32157"/>
            </a:srgbClr>
          </a:solidFill>
          <a:ln w="28575">
            <a:solidFill>
              <a:srgbClr val="FF0000"/>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1</a:t>
            </a:r>
          </a:p>
        </p:txBody>
      </p:sp>
      <p:sp>
        <p:nvSpPr>
          <p:cNvPr id="45" name="Oval 44">
            <a:extLst>
              <a:ext uri="{FF2B5EF4-FFF2-40B4-BE49-F238E27FC236}">
                <a16:creationId xmlns:a16="http://schemas.microsoft.com/office/drawing/2014/main" id="{322E2EFA-AB87-6844-BDF5-2851517FC447}"/>
              </a:ext>
            </a:extLst>
          </p:cNvPr>
          <p:cNvSpPr/>
          <p:nvPr/>
        </p:nvSpPr>
        <p:spPr>
          <a:xfrm>
            <a:off x="2691781" y="3296516"/>
            <a:ext cx="573024" cy="487680"/>
          </a:xfrm>
          <a:prstGeom prst="ellipse">
            <a:avLst/>
          </a:prstGeom>
          <a:solidFill>
            <a:srgbClr val="92D05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w</a:t>
            </a:r>
            <a:endParaRPr lang="en-US" sz="2667" baseline="-25000">
              <a:latin typeface="Helvetica Neue Light" charset="0"/>
              <a:ea typeface="Helvetica Neue Light" charset="0"/>
              <a:cs typeface="Helvetica Neue Light" charset="0"/>
            </a:endParaRPr>
          </a:p>
        </p:txBody>
      </p:sp>
      <p:cxnSp>
        <p:nvCxnSpPr>
          <p:cNvPr id="46" name="Straight Connector 45">
            <a:extLst>
              <a:ext uri="{FF2B5EF4-FFF2-40B4-BE49-F238E27FC236}">
                <a16:creationId xmlns:a16="http://schemas.microsoft.com/office/drawing/2014/main" id="{5501387D-2CB5-5144-82EA-38F21CA7ADC6}"/>
              </a:ext>
            </a:extLst>
          </p:cNvPr>
          <p:cNvCxnSpPr>
            <a:stCxn id="48" idx="5"/>
          </p:cNvCxnSpPr>
          <p:nvPr/>
        </p:nvCxnSpPr>
        <p:spPr>
          <a:xfrm>
            <a:off x="2089307" y="3128982"/>
            <a:ext cx="686395" cy="238956"/>
          </a:xfrm>
          <a:prstGeom prst="line">
            <a:avLst/>
          </a:prstGeom>
          <a:ln w="28575"/>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C6D3716B-E8D3-F043-91B7-9586DBFBC35B}"/>
              </a:ext>
            </a:extLst>
          </p:cNvPr>
          <p:cNvSpPr/>
          <p:nvPr/>
        </p:nvSpPr>
        <p:spPr>
          <a:xfrm>
            <a:off x="4038927" y="2853427"/>
            <a:ext cx="573024" cy="487680"/>
          </a:xfrm>
          <a:prstGeom prst="ellipse">
            <a:avLst/>
          </a:prstGeom>
          <a:solidFill>
            <a:srgbClr val="FF9300">
              <a:alpha val="29804"/>
            </a:srgbClr>
          </a:solidFill>
          <a:ln w="28575">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2</a:t>
            </a:r>
          </a:p>
        </p:txBody>
      </p:sp>
      <p:cxnSp>
        <p:nvCxnSpPr>
          <p:cNvPr id="48" name="Straight Connector 47">
            <a:extLst>
              <a:ext uri="{FF2B5EF4-FFF2-40B4-BE49-F238E27FC236}">
                <a16:creationId xmlns:a16="http://schemas.microsoft.com/office/drawing/2014/main" id="{8EEE0BC2-DCF4-F84D-8927-B229772A9A94}"/>
              </a:ext>
            </a:extLst>
          </p:cNvPr>
          <p:cNvCxnSpPr>
            <a:endCxn id="51" idx="3"/>
          </p:cNvCxnSpPr>
          <p:nvPr/>
        </p:nvCxnSpPr>
        <p:spPr>
          <a:xfrm flipV="1">
            <a:off x="3264808" y="3269689"/>
            <a:ext cx="858037" cy="270671"/>
          </a:xfrm>
          <a:prstGeom prst="line">
            <a:avLst/>
          </a:prstGeom>
          <a:ln w="28575"/>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666CD4FD-C696-154B-A657-709E9E73B2E5}"/>
              </a:ext>
            </a:extLst>
          </p:cNvPr>
          <p:cNvCxnSpPr/>
          <p:nvPr/>
        </p:nvCxnSpPr>
        <p:spPr>
          <a:xfrm flipH="1">
            <a:off x="2179073" y="3840586"/>
            <a:ext cx="716529" cy="5540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C3BC5754-D780-7C41-BF0A-FC32E12D1719}"/>
              </a:ext>
            </a:extLst>
          </p:cNvPr>
          <p:cNvSpPr/>
          <p:nvPr/>
        </p:nvSpPr>
        <p:spPr>
          <a:xfrm>
            <a:off x="76200" y="4053840"/>
            <a:ext cx="573024" cy="487680"/>
          </a:xfrm>
          <a:prstGeom prst="ellipse">
            <a:avLst/>
          </a:prstGeom>
          <a:solidFill>
            <a:schemeClr val="bg1">
              <a:lumMod val="85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u</a:t>
            </a:r>
          </a:p>
        </p:txBody>
      </p:sp>
      <p:cxnSp>
        <p:nvCxnSpPr>
          <p:cNvPr id="51" name="Straight Connector 50">
            <a:extLst>
              <a:ext uri="{FF2B5EF4-FFF2-40B4-BE49-F238E27FC236}">
                <a16:creationId xmlns:a16="http://schemas.microsoft.com/office/drawing/2014/main" id="{CB6C066F-86A5-D642-987C-B45D60F90EB6}"/>
              </a:ext>
            </a:extLst>
          </p:cNvPr>
          <p:cNvCxnSpPr>
            <a:stCxn id="48" idx="4"/>
            <a:endCxn id="41" idx="0"/>
          </p:cNvCxnSpPr>
          <p:nvPr/>
        </p:nvCxnSpPr>
        <p:spPr>
          <a:xfrm flipH="1">
            <a:off x="1837989" y="3200400"/>
            <a:ext cx="48724" cy="787328"/>
          </a:xfrm>
          <a:prstGeom prst="line">
            <a:avLst/>
          </a:prstGeom>
          <a:ln w="28575"/>
        </p:spPr>
        <p:style>
          <a:lnRef idx="1">
            <a:schemeClr val="dk1"/>
          </a:lnRef>
          <a:fillRef idx="0">
            <a:schemeClr val="dk1"/>
          </a:fillRef>
          <a:effectRef idx="0">
            <a:schemeClr val="dk1"/>
          </a:effectRef>
          <a:fontRef idx="minor">
            <a:schemeClr val="tx1"/>
          </a:fontRef>
        </p:style>
      </p:cxnSp>
      <p:sp>
        <p:nvSpPr>
          <p:cNvPr id="52" name="Oval 51">
            <a:extLst>
              <a:ext uri="{FF2B5EF4-FFF2-40B4-BE49-F238E27FC236}">
                <a16:creationId xmlns:a16="http://schemas.microsoft.com/office/drawing/2014/main" id="{0A239BA6-8EC3-D748-AEAD-7913FA272F9C}"/>
              </a:ext>
            </a:extLst>
          </p:cNvPr>
          <p:cNvSpPr/>
          <p:nvPr/>
        </p:nvSpPr>
        <p:spPr>
          <a:xfrm>
            <a:off x="3998976" y="4084320"/>
            <a:ext cx="573024" cy="487680"/>
          </a:xfrm>
          <a:prstGeom prst="ellipse">
            <a:avLst/>
          </a:prstGeom>
          <a:solidFill>
            <a:srgbClr val="FF9300">
              <a:alpha val="29804"/>
            </a:srgbClr>
          </a:solidFill>
          <a:ln w="28575">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wrap="none" lIns="0" tIns="0" rIns="0" bIns="0" rtlCol="0" anchor="b"/>
          <a:lstStyle/>
          <a:p>
            <a:pPr algn="ctr"/>
            <a:r>
              <a:rPr lang="en-US" sz="2667">
                <a:latin typeface="Helvetica Neue Light" charset="0"/>
                <a:ea typeface="Helvetica Neue Light" charset="0"/>
                <a:cs typeface="Helvetica Neue Light" charset="0"/>
              </a:rPr>
              <a:t>s</a:t>
            </a:r>
            <a:r>
              <a:rPr lang="en-US" sz="2667" baseline="-25000">
                <a:latin typeface="Helvetica Neue Light" charset="0"/>
                <a:ea typeface="Helvetica Neue Light" charset="0"/>
                <a:cs typeface="Helvetica Neue Light" charset="0"/>
              </a:rPr>
              <a:t>3</a:t>
            </a:r>
          </a:p>
        </p:txBody>
      </p:sp>
      <p:cxnSp>
        <p:nvCxnSpPr>
          <p:cNvPr id="53" name="Straight Connector 52">
            <a:extLst>
              <a:ext uri="{FF2B5EF4-FFF2-40B4-BE49-F238E27FC236}">
                <a16:creationId xmlns:a16="http://schemas.microsoft.com/office/drawing/2014/main" id="{F97DF3B4-25E9-C140-80B1-D30471529A09}"/>
              </a:ext>
            </a:extLst>
          </p:cNvPr>
          <p:cNvCxnSpPr>
            <a:cxnSpLocks/>
            <a:stCxn id="45" idx="5"/>
          </p:cNvCxnSpPr>
          <p:nvPr/>
        </p:nvCxnSpPr>
        <p:spPr>
          <a:xfrm>
            <a:off x="3180888" y="3712777"/>
            <a:ext cx="804334" cy="594754"/>
          </a:xfrm>
          <a:prstGeom prst="line">
            <a:avLst/>
          </a:prstGeom>
          <a:ln w="28575"/>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6C816F53-D359-FD44-BA3D-D1E92389117D}"/>
              </a:ext>
            </a:extLst>
          </p:cNvPr>
          <p:cNvCxnSpPr>
            <a:cxnSpLocks/>
          </p:cNvCxnSpPr>
          <p:nvPr/>
        </p:nvCxnSpPr>
        <p:spPr>
          <a:xfrm>
            <a:off x="3186322" y="3850452"/>
            <a:ext cx="750977" cy="546921"/>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CCE0F524-5791-164A-A213-58F63BA08833}"/>
                  </a:ext>
                </a:extLst>
              </p:cNvPr>
              <p:cNvSpPr txBox="1"/>
              <p:nvPr/>
            </p:nvSpPr>
            <p:spPr>
              <a:xfrm>
                <a:off x="3218177" y="2860655"/>
                <a:ext cx="74422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dirty="0">
                          <a:solidFill>
                            <a:schemeClr val="accent6">
                              <a:lumMod val="75000"/>
                            </a:schemeClr>
                          </a:solidFill>
                          <a:latin typeface="Cambria Math" charset="0"/>
                          <a:ea typeface="Helvetica Neue Light" charset="0"/>
                          <a:cs typeface="Helvetica Neue Light" charset="0"/>
                        </a:rPr>
                        <m:t>1/</m:t>
                      </m:r>
                      <m:r>
                        <a:rPr lang="en-US" sz="2400" i="1" dirty="0">
                          <a:solidFill>
                            <a:schemeClr val="accent6">
                              <a:lumMod val="75000"/>
                            </a:schemeClr>
                          </a:solidFill>
                          <a:latin typeface="Cambria Math" charset="0"/>
                          <a:ea typeface="Helvetica Neue Light" charset="0"/>
                          <a:cs typeface="Helvetica Neue Light" charset="0"/>
                        </a:rPr>
                        <m:t>𝑞</m:t>
                      </m:r>
                    </m:oMath>
                  </m:oMathPara>
                </a14:m>
                <a:endParaRPr lang="en-US" sz="2400">
                  <a:solidFill>
                    <a:schemeClr val="accent6">
                      <a:lumMod val="75000"/>
                    </a:schemeClr>
                  </a:solidFill>
                  <a:latin typeface="Helvetica Neue Light" charset="0"/>
                  <a:ea typeface="Helvetica Neue Light" charset="0"/>
                  <a:cs typeface="Helvetica Neue Light" charset="0"/>
                </a:endParaRPr>
              </a:p>
            </p:txBody>
          </p:sp>
        </mc:Choice>
        <mc:Fallback xmlns="">
          <p:sp>
            <p:nvSpPr>
              <p:cNvPr id="55" name="TextBox 54">
                <a:extLst>
                  <a:ext uri="{FF2B5EF4-FFF2-40B4-BE49-F238E27FC236}">
                    <a16:creationId xmlns:a16="http://schemas.microsoft.com/office/drawing/2014/main" id="{CCE0F524-5791-164A-A213-58F63BA08833}"/>
                  </a:ext>
                </a:extLst>
              </p:cNvPr>
              <p:cNvSpPr txBox="1">
                <a:spLocks noRot="1" noChangeAspect="1" noMove="1" noResize="1" noEditPoints="1" noAdjustHandles="1" noChangeArrowheads="1" noChangeShapeType="1" noTextEdit="1"/>
              </p:cNvSpPr>
              <p:nvPr/>
            </p:nvSpPr>
            <p:spPr>
              <a:xfrm>
                <a:off x="3218177" y="2860655"/>
                <a:ext cx="744223" cy="461665"/>
              </a:xfrm>
              <a:prstGeom prst="rect">
                <a:avLst/>
              </a:prstGeom>
              <a:blipFill>
                <a:blip r:embed="rId10"/>
                <a:stretch>
                  <a:fillRect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5503F1CB-4D24-E046-95C5-B5956A6B52C6}"/>
                  </a:ext>
                </a:extLst>
              </p:cNvPr>
              <p:cNvSpPr txBox="1"/>
              <p:nvPr/>
            </p:nvSpPr>
            <p:spPr>
              <a:xfrm>
                <a:off x="6248400" y="2504873"/>
                <a:ext cx="1305169" cy="307777"/>
              </a:xfrm>
              <a:prstGeom prst="rect">
                <a:avLst/>
              </a:prstGeom>
              <a:noFill/>
            </p:spPr>
            <p:txBody>
              <a:bodyPr wrap="square" rtlCol="0">
                <a:spAutoFit/>
              </a:bodyPr>
              <a:lstStyle/>
              <a:p>
                <a:r>
                  <a:rPr lang="en-US" sz="1400" b="1">
                    <a:solidFill>
                      <a:srgbClr val="008000"/>
                    </a:solidFill>
                    <a:latin typeface="Arial" pitchFamily="34" charset="0"/>
                    <a:cs typeface="Arial" pitchFamily="34" charset="0"/>
                  </a:rPr>
                  <a:t>Target</a:t>
                </a:r>
                <a14:m>
                  <m:oMath xmlns:m="http://schemas.openxmlformats.org/officeDocument/2006/math">
                    <m:r>
                      <a:rPr lang="en-US" sz="1400" b="1" i="0" smtClean="0">
                        <a:solidFill>
                          <a:srgbClr val="008000"/>
                        </a:solidFill>
                        <a:latin typeface="Cambria Math" panose="02040503050406030204" pitchFamily="18" charset="0"/>
                        <a:cs typeface="Arial" pitchFamily="34" charset="0"/>
                      </a:rPr>
                      <m:t> </m:t>
                    </m:r>
                    <m:r>
                      <a:rPr lang="en-US" sz="1400" b="1" i="1" smtClean="0">
                        <a:solidFill>
                          <a:srgbClr val="008000"/>
                        </a:solidFill>
                        <a:latin typeface="Cambria Math" panose="02040503050406030204" pitchFamily="18" charset="0"/>
                        <a:cs typeface="Arial" pitchFamily="34" charset="0"/>
                      </a:rPr>
                      <m:t>𝒙</m:t>
                    </m:r>
                  </m:oMath>
                </a14:m>
                <a:endParaRPr lang="en-US" sz="1400" b="1">
                  <a:solidFill>
                    <a:srgbClr val="008000"/>
                  </a:solidFill>
                  <a:latin typeface="Arial" pitchFamily="34" charset="0"/>
                  <a:cs typeface="Arial" pitchFamily="34" charset="0"/>
                </a:endParaRPr>
              </a:p>
            </p:txBody>
          </p:sp>
        </mc:Choice>
        <mc:Fallback xmlns="">
          <p:sp>
            <p:nvSpPr>
              <p:cNvPr id="56" name="TextBox 55">
                <a:extLst>
                  <a:ext uri="{FF2B5EF4-FFF2-40B4-BE49-F238E27FC236}">
                    <a16:creationId xmlns:a16="http://schemas.microsoft.com/office/drawing/2014/main" id="{5503F1CB-4D24-E046-95C5-B5956A6B52C6}"/>
                  </a:ext>
                </a:extLst>
              </p:cNvPr>
              <p:cNvSpPr txBox="1">
                <a:spLocks noRot="1" noChangeAspect="1" noMove="1" noResize="1" noEditPoints="1" noAdjustHandles="1" noChangeArrowheads="1" noChangeShapeType="1" noTextEdit="1"/>
              </p:cNvSpPr>
              <p:nvPr/>
            </p:nvSpPr>
            <p:spPr>
              <a:xfrm>
                <a:off x="6248400" y="2504873"/>
                <a:ext cx="1305169" cy="307777"/>
              </a:xfrm>
              <a:prstGeom prst="rect">
                <a:avLst/>
              </a:prstGeom>
              <a:blipFill>
                <a:blip r:embed="rId11"/>
                <a:stretch>
                  <a:fillRect l="-1402" t="-4000" b="-20000"/>
                </a:stretch>
              </a:blipFill>
            </p:spPr>
            <p:txBody>
              <a:bodyPr/>
              <a:lstStyle/>
              <a:p>
                <a:r>
                  <a:rPr lang="en-US">
                    <a:noFill/>
                  </a:rPr>
                  <a:t> </a:t>
                </a:r>
              </a:p>
            </p:txBody>
          </p:sp>
        </mc:Fallback>
      </mc:AlternateContent>
      <p:sp>
        <p:nvSpPr>
          <p:cNvPr id="57" name="TextBox 56">
            <a:extLst>
              <a:ext uri="{FF2B5EF4-FFF2-40B4-BE49-F238E27FC236}">
                <a16:creationId xmlns:a16="http://schemas.microsoft.com/office/drawing/2014/main" id="{DB0DFD23-DA27-4B46-B638-53DE059C9E03}"/>
              </a:ext>
            </a:extLst>
          </p:cNvPr>
          <p:cNvSpPr txBox="1"/>
          <p:nvPr/>
        </p:nvSpPr>
        <p:spPr>
          <a:xfrm>
            <a:off x="7153031" y="2514600"/>
            <a:ext cx="1305169" cy="307777"/>
          </a:xfrm>
          <a:prstGeom prst="rect">
            <a:avLst/>
          </a:prstGeom>
          <a:noFill/>
        </p:spPr>
        <p:txBody>
          <a:bodyPr wrap="square" rtlCol="0">
            <a:spAutoFit/>
          </a:bodyPr>
          <a:lstStyle/>
          <a:p>
            <a:r>
              <a:rPr lang="en-US" sz="1400" b="1">
                <a:solidFill>
                  <a:srgbClr val="008000"/>
                </a:solidFill>
                <a:latin typeface="Arial" pitchFamily="34" charset="0"/>
                <a:cs typeface="Arial" pitchFamily="34" charset="0"/>
              </a:rPr>
              <a:t>Prob.</a:t>
            </a:r>
          </a:p>
        </p:txBody>
      </p:sp>
    </p:spTree>
    <p:extLst>
      <p:ext uri="{BB962C8B-B14F-4D97-AF65-F5344CB8AC3E}">
        <p14:creationId xmlns:p14="http://schemas.microsoft.com/office/powerpoint/2010/main" val="4563368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node2vec algorithm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991600" cy="5080000"/>
              </a:xfrm>
            </p:spPr>
            <p:txBody>
              <a:bodyPr>
                <a:normAutofit/>
              </a:bodyPr>
              <a:lstStyle/>
              <a:p>
                <a:r>
                  <a:rPr lang="en-US">
                    <a:solidFill>
                      <a:srgbClr val="C00000"/>
                    </a:solidFill>
                  </a:rPr>
                  <a:t>1) </a:t>
                </a:r>
                <a:r>
                  <a:rPr lang="en-US"/>
                  <a:t>Compute edge transition probabilities:</a:t>
                </a:r>
              </a:p>
              <a:p>
                <a:pPr lvl="1"/>
                <a:r>
                  <a:rPr lang="en-US"/>
                  <a:t>For each edge </a:t>
                </a:r>
                <a14:m>
                  <m:oMath xmlns:m="http://schemas.openxmlformats.org/officeDocument/2006/math">
                    <m:r>
                      <a:rPr lang="en-US" i="1" dirty="0" smtClean="0">
                        <a:latin typeface="Cambria Math" panose="02040503050406030204" pitchFamily="18" charset="0"/>
                      </a:rPr>
                      <m:t>(</m:t>
                    </m:r>
                    <m:r>
                      <a:rPr lang="en-US" b="0" i="1" dirty="0" smtClean="0">
                        <a:latin typeface="Cambria Math" panose="02040503050406030204" pitchFamily="18" charset="0"/>
                      </a:rPr>
                      <m:t>𝑡</m:t>
                    </m:r>
                    <m:r>
                      <a:rPr lang="en-US" i="1" dirty="0" smtClean="0">
                        <a:latin typeface="Cambria Math" panose="02040503050406030204" pitchFamily="18" charset="0"/>
                      </a:rPr>
                      <m:t>, </m:t>
                    </m:r>
                    <m:r>
                      <a:rPr lang="en-US" i="1" dirty="0" smtClean="0">
                        <a:latin typeface="Cambria Math" panose="02040503050406030204" pitchFamily="18" charset="0"/>
                      </a:rPr>
                      <m:t>𝑤</m:t>
                    </m:r>
                    <m:r>
                      <a:rPr lang="en-US" i="1" dirty="0" smtClean="0">
                        <a:latin typeface="Cambria Math" panose="02040503050406030204" pitchFamily="18" charset="0"/>
                      </a:rPr>
                      <m:t>)</m:t>
                    </m:r>
                  </m:oMath>
                </a14:m>
                <a:r>
                  <a:rPr lang="en-US"/>
                  <a:t> we compute edge walk probabilities (based on </a:t>
                </a:r>
                <a14:m>
                  <m:oMath xmlns:m="http://schemas.openxmlformats.org/officeDocument/2006/math">
                    <m:r>
                      <a:rPr lang="en-US" i="1" dirty="0" smtClean="0">
                        <a:latin typeface="Cambria Math" panose="02040503050406030204" pitchFamily="18" charset="0"/>
                      </a:rPr>
                      <m:t>𝑝</m:t>
                    </m:r>
                    <m:r>
                      <a:rPr lang="en-US" i="1" dirty="0" smtClean="0">
                        <a:latin typeface="Cambria Math" panose="02040503050406030204" pitchFamily="18" charset="0"/>
                      </a:rPr>
                      <m:t>,</m:t>
                    </m:r>
                    <m:r>
                      <a:rPr lang="en-US" i="1" dirty="0" smtClean="0">
                        <a:latin typeface="Cambria Math" panose="02040503050406030204" pitchFamily="18" charset="0"/>
                      </a:rPr>
                      <m:t>𝑞</m:t>
                    </m:r>
                  </m:oMath>
                </a14:m>
                <a:r>
                  <a:rPr lang="en-US"/>
                  <a:t>) of edges </a:t>
                </a:r>
                <a14:m>
                  <m:oMath xmlns:m="http://schemas.openxmlformats.org/officeDocument/2006/math">
                    <m:r>
                      <a:rPr lang="en-US" i="1" dirty="0">
                        <a:latin typeface="Cambria Math" panose="02040503050406030204" pitchFamily="18" charset="0"/>
                      </a:rPr>
                      <m:t>(</m:t>
                    </m:r>
                    <m:r>
                      <a:rPr lang="en-US" i="1" dirty="0">
                        <a:latin typeface="Cambria Math" panose="02040503050406030204" pitchFamily="18" charset="0"/>
                      </a:rPr>
                      <m:t>𝑤</m:t>
                    </m:r>
                    <m:r>
                      <a:rPr lang="en-US" b="0" i="1" dirty="0" smtClean="0">
                        <a:latin typeface="Cambria Math" panose="02040503050406030204" pitchFamily="18" charset="0"/>
                      </a:rPr>
                      <m:t>,⋅</m:t>
                    </m:r>
                    <m:r>
                      <a:rPr lang="en-US" i="1" dirty="0">
                        <a:latin typeface="Cambria Math" panose="02040503050406030204" pitchFamily="18" charset="0"/>
                      </a:rPr>
                      <m:t>)</m:t>
                    </m:r>
                  </m:oMath>
                </a14:m>
                <a:endParaRPr lang="en-US"/>
              </a:p>
              <a:p>
                <a:r>
                  <a:rPr lang="en-US">
                    <a:solidFill>
                      <a:srgbClr val="C00000"/>
                    </a:solidFill>
                  </a:rPr>
                  <a:t>2) </a:t>
                </a:r>
                <a:r>
                  <a:rPr lang="en-US"/>
                  <a:t>Simulate </a:t>
                </a:r>
                <a14:m>
                  <m:oMath xmlns:m="http://schemas.openxmlformats.org/officeDocument/2006/math">
                    <m:r>
                      <a:rPr lang="en-US" b="0" i="1">
                        <a:latin typeface="Cambria Math" charset="0"/>
                        <a:ea typeface="Helvetica Neue Light" charset="0"/>
                        <a:cs typeface="Helvetica Neue Light" charset="0"/>
                      </a:rPr>
                      <m:t>𝑟</m:t>
                    </m:r>
                  </m:oMath>
                </a14:m>
                <a:r>
                  <a:rPr lang="en-US"/>
                  <a:t> random walks of length </a:t>
                </a:r>
                <a14:m>
                  <m:oMath xmlns:m="http://schemas.openxmlformats.org/officeDocument/2006/math">
                    <m:r>
                      <a:rPr lang="en-US" b="0" i="1">
                        <a:latin typeface="Cambria Math" charset="0"/>
                        <a:ea typeface="Helvetica Neue Light" charset="0"/>
                        <a:cs typeface="Helvetica Neue Light" charset="0"/>
                      </a:rPr>
                      <m:t>𝑙</m:t>
                    </m:r>
                  </m:oMath>
                </a14:m>
                <a:r>
                  <a:rPr lang="en-US"/>
                  <a:t> starting from each node </a:t>
                </a:r>
                <a14:m>
                  <m:oMath xmlns:m="http://schemas.openxmlformats.org/officeDocument/2006/math">
                    <m:r>
                      <a:rPr lang="en-US" i="1" dirty="0" smtClean="0">
                        <a:latin typeface="Cambria Math" panose="02040503050406030204" pitchFamily="18" charset="0"/>
                      </a:rPr>
                      <m:t>𝑢</m:t>
                    </m:r>
                  </m:oMath>
                </a14:m>
                <a:endParaRPr lang="en-US"/>
              </a:p>
              <a:p>
                <a:r>
                  <a:rPr lang="en-US">
                    <a:solidFill>
                      <a:srgbClr val="C00000"/>
                    </a:solidFill>
                  </a:rPr>
                  <a:t>3)</a:t>
                </a:r>
                <a:r>
                  <a:rPr lang="en-US">
                    <a:solidFill>
                      <a:schemeClr val="accent5"/>
                    </a:solidFill>
                  </a:rPr>
                  <a:t> </a:t>
                </a:r>
                <a:r>
                  <a:rPr lang="en-US"/>
                  <a:t>Optimize the node2vec objective using Stochastic Gradient Descent</a:t>
                </a:r>
              </a:p>
              <a:p>
                <a:pPr lvl="3"/>
                <a:endParaRPr lang="en-US"/>
              </a:p>
              <a:p>
                <a:pPr marL="457200" indent="-457200"/>
                <a:r>
                  <a:rPr lang="en-US"/>
                  <a:t>  </a:t>
                </a:r>
                <a:r>
                  <a:rPr lang="en-US" b="1">
                    <a:solidFill>
                      <a:srgbClr val="0000FF"/>
                    </a:solidFill>
                  </a:rPr>
                  <a:t>Linear-time</a:t>
                </a:r>
                <a:r>
                  <a:rPr lang="en-US">
                    <a:solidFill>
                      <a:srgbClr val="0000FF"/>
                    </a:solidFill>
                  </a:rPr>
                  <a:t> complexity</a:t>
                </a:r>
                <a:endParaRPr lang="en-US"/>
              </a:p>
              <a:p>
                <a:pPr marL="457200" indent="-457200"/>
                <a:r>
                  <a:rPr lang="en-US"/>
                  <a:t>  All 3 steps are </a:t>
                </a:r>
                <a:r>
                  <a:rPr lang="en-US">
                    <a:solidFill>
                      <a:srgbClr val="008000"/>
                    </a:solidFill>
                  </a:rPr>
                  <a:t>individually parallelizable</a:t>
                </a:r>
              </a:p>
              <a:p>
                <a:endParaRPr lang="en-US"/>
              </a:p>
              <a:p>
                <a:endParaRPr lang="en-US"/>
              </a:p>
              <a:p>
                <a:endParaRPr lang="en-US"/>
              </a:p>
              <a:p>
                <a:endParaRPr lang="en-US"/>
              </a:p>
              <a:p>
                <a:endParaRPr lang="en-US"/>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991600" cy="5080000"/>
              </a:xfrm>
              <a:blipFill>
                <a:blip r:embed="rId2"/>
                <a:stretch>
                  <a:fillRect l="-1559" t="-720"/>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57411" y="14001751"/>
            <a:ext cx="5202611" cy="29557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771711" y="14116051"/>
            <a:ext cx="5202611" cy="29557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886011" y="14230351"/>
            <a:ext cx="5202611" cy="295572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000311" y="14344651"/>
            <a:ext cx="5202611" cy="2955725"/>
          </a:xfrm>
          <a:prstGeom prst="rect">
            <a:avLst/>
          </a:prstGeom>
        </p:spPr>
      </p:pic>
      <p:sp>
        <p:nvSpPr>
          <p:cNvPr id="14" name="Content Placeholder 2"/>
          <p:cNvSpPr txBox="1">
            <a:spLocks/>
          </p:cNvSpPr>
          <p:nvPr/>
        </p:nvSpPr>
        <p:spPr>
          <a:xfrm>
            <a:off x="659627" y="2761761"/>
            <a:ext cx="7886700" cy="282907"/>
          </a:xfrm>
          <a:prstGeom prst="rect">
            <a:avLst/>
          </a:prstGeom>
        </p:spPr>
        <p:txBody>
          <a:bodyPr vert="horz" lIns="68580" tIns="34291" rIns="68580" bIns="34291"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400">
              <a:latin typeface="Times New Roman" panose="02020603050405020304" pitchFamily="18" charset="0"/>
              <a:ea typeface="Times New Roman" charset="0"/>
              <a:cs typeface="Times New Roman" panose="02020603050405020304" pitchFamily="18" charset="0"/>
            </a:endParaRPr>
          </a:p>
        </p:txBody>
      </p:sp>
      <p:sp>
        <p:nvSpPr>
          <p:cNvPr id="15" name="Content Placeholder 2"/>
          <p:cNvSpPr txBox="1">
            <a:spLocks/>
          </p:cNvSpPr>
          <p:nvPr/>
        </p:nvSpPr>
        <p:spPr>
          <a:xfrm>
            <a:off x="693247" y="3683141"/>
            <a:ext cx="7886700" cy="282907"/>
          </a:xfrm>
          <a:prstGeom prst="rect">
            <a:avLst/>
          </a:prstGeom>
        </p:spPr>
        <p:txBody>
          <a:bodyPr vert="horz" lIns="68580" tIns="34291" rIns="68580" bIns="34291"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400">
              <a:latin typeface="Times New Roman" panose="02020603050405020304" pitchFamily="18" charset="0"/>
              <a:ea typeface="Times New Roman" charset="0"/>
              <a:cs typeface="Times New Roman" panose="02020603050405020304" pitchFamily="18" charset="0"/>
            </a:endParaRPr>
          </a:p>
        </p:txBody>
      </p:sp>
      <p:sp>
        <p:nvSpPr>
          <p:cNvPr id="16" name="Content Placeholder 2"/>
          <p:cNvSpPr txBox="1">
            <a:spLocks/>
          </p:cNvSpPr>
          <p:nvPr/>
        </p:nvSpPr>
        <p:spPr>
          <a:xfrm>
            <a:off x="693247" y="4739149"/>
            <a:ext cx="7886700" cy="282907"/>
          </a:xfrm>
          <a:prstGeom prst="rect">
            <a:avLst/>
          </a:prstGeom>
        </p:spPr>
        <p:txBody>
          <a:bodyPr vert="horz" lIns="68580" tIns="34291" rIns="68580" bIns="34291"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US" sz="2400">
              <a:latin typeface="Times New Roman" charset="0"/>
              <a:ea typeface="Times New Roman" charset="0"/>
              <a:cs typeface="Times New Roman" charset="0"/>
            </a:endParaRPr>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4D267013-DFFC-4352-B274-32112D0CCE19}" type="slidenum">
              <a:rPr lang="en-US" smtClean="0"/>
              <a:t>50</a:t>
            </a:fld>
            <a:endParaRPr lang="en-US"/>
          </a:p>
        </p:txBody>
      </p:sp>
      <p:sp>
        <p:nvSpPr>
          <p:cNvPr id="10" name="Date Placeholder 9"/>
          <p:cNvSpPr>
            <a:spLocks noGrp="1"/>
          </p:cNvSpPr>
          <p:nvPr>
            <p:ph type="dt" sz="half" idx="10"/>
          </p:nvPr>
        </p:nvSpPr>
        <p:spPr/>
        <p:txBody>
          <a:bodyPr/>
          <a:lstStyle/>
          <a:p>
            <a:fld id="{44B6CDBF-8259-F148-A132-536C437C0F0E}" type="datetime1">
              <a:rPr lang="en-US" smtClean="0"/>
              <a:t>9/26/24</a:t>
            </a:fld>
            <a:endParaRPr lang="en-US"/>
          </a:p>
        </p:txBody>
      </p:sp>
    </p:spTree>
    <p:extLst>
      <p:ext uri="{BB962C8B-B14F-4D97-AF65-F5344CB8AC3E}">
        <p14:creationId xmlns:p14="http://schemas.microsoft.com/office/powerpoint/2010/main" val="2757725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67"/>
              <a:t>Other Random Walk Ideas</a:t>
            </a:r>
          </a:p>
        </p:txBody>
      </p:sp>
      <p:sp>
        <p:nvSpPr>
          <p:cNvPr id="6" name="Content Placeholder 5"/>
          <p:cNvSpPr>
            <a:spLocks noGrp="1"/>
          </p:cNvSpPr>
          <p:nvPr>
            <p:ph idx="1"/>
          </p:nvPr>
        </p:nvSpPr>
        <p:spPr/>
        <p:txBody>
          <a:bodyPr>
            <a:normAutofit/>
          </a:bodyPr>
          <a:lstStyle/>
          <a:p>
            <a:r>
              <a:rPr lang="en-CA" sz="2667" b="1"/>
              <a:t>Different kinds of biased random walks:</a:t>
            </a:r>
          </a:p>
          <a:p>
            <a:pPr lvl="1">
              <a:spcBef>
                <a:spcPts val="0"/>
              </a:spcBef>
            </a:pPr>
            <a:r>
              <a:rPr lang="en-CA" sz="2400"/>
              <a:t>Based on node attributes (</a:t>
            </a:r>
            <a:r>
              <a:rPr lang="en-CA" sz="2400">
                <a:hlinkClick r:id="rId2"/>
              </a:rPr>
              <a:t>Dong et al.</a:t>
            </a:r>
            <a:r>
              <a:rPr lang="en-CA" sz="2400"/>
              <a:t>).</a:t>
            </a:r>
          </a:p>
          <a:p>
            <a:pPr lvl="1">
              <a:spcBef>
                <a:spcPts val="0"/>
              </a:spcBef>
            </a:pPr>
            <a:r>
              <a:rPr lang="en-CA" sz="2400"/>
              <a:t>Based on learned weights (</a:t>
            </a:r>
            <a:r>
              <a:rPr lang="en-CA" sz="2400">
                <a:hlinkClick r:id="rId3"/>
              </a:rPr>
              <a:t>Abu-El-Haija et al.</a:t>
            </a:r>
            <a:r>
              <a:rPr lang="en-CA" sz="2400"/>
              <a:t>)</a:t>
            </a:r>
          </a:p>
          <a:p>
            <a:pPr lvl="6"/>
            <a:endParaRPr lang="en-CA" sz="1267" b="1"/>
          </a:p>
          <a:p>
            <a:r>
              <a:rPr lang="en-CA" sz="2667" b="1"/>
              <a:t>Alternative optimization schemes:</a:t>
            </a:r>
            <a:endParaRPr lang="en-CA" sz="2667"/>
          </a:p>
          <a:p>
            <a:pPr lvl="1"/>
            <a:r>
              <a:rPr lang="en-CA" sz="2400"/>
              <a:t>Directly optimize based on 1-hop and 2-hop random walk probabilities (as in </a:t>
            </a:r>
            <a:r>
              <a:rPr lang="en-CA" sz="2400">
                <a:hlinkClick r:id="rId4"/>
              </a:rPr>
              <a:t>LINE from Tang et al.</a:t>
            </a:r>
            <a:r>
              <a:rPr lang="en-CA" sz="2400"/>
              <a:t>).</a:t>
            </a:r>
          </a:p>
          <a:p>
            <a:pPr lvl="6"/>
            <a:endParaRPr lang="en-CA" sz="1267" b="1"/>
          </a:p>
          <a:p>
            <a:r>
              <a:rPr lang="en-CA" sz="2667" b="1"/>
              <a:t>Network preprocessing techniques:</a:t>
            </a:r>
            <a:endParaRPr lang="en-CA" sz="2667"/>
          </a:p>
          <a:p>
            <a:pPr lvl="1"/>
            <a:r>
              <a:rPr lang="en-CA" sz="2400"/>
              <a:t>Run random walks on modified versions of the original network (e.g., </a:t>
            </a:r>
            <a:r>
              <a:rPr lang="en-CA" sz="2400">
                <a:hlinkClick r:id="rId5"/>
              </a:rPr>
              <a:t>Ribeiro et al. struct2vec</a:t>
            </a:r>
            <a:r>
              <a:rPr lang="en-CA" sz="2400"/>
              <a:t>, </a:t>
            </a:r>
            <a:r>
              <a:rPr lang="en-CA" sz="2400">
                <a:hlinkClick r:id="rId6"/>
              </a:rPr>
              <a:t>Chen et al. HARP</a:t>
            </a:r>
            <a:r>
              <a:rPr lang="en-CA" sz="2400"/>
              <a:t>).</a:t>
            </a:r>
            <a:r>
              <a:rPr lang="en-CA" sz="2667" b="1"/>
              <a:t> </a:t>
            </a:r>
          </a:p>
          <a:p>
            <a:endParaRPr lang="en-CA" sz="2933"/>
          </a:p>
          <a:p>
            <a:pPr lvl="1"/>
            <a:endParaRPr lang="en-US"/>
          </a:p>
        </p:txBody>
      </p:sp>
      <p:sp>
        <p:nvSpPr>
          <p:cNvPr id="3" name="Date Placeholder 2">
            <a:extLst>
              <a:ext uri="{FF2B5EF4-FFF2-40B4-BE49-F238E27FC236}">
                <a16:creationId xmlns:a16="http://schemas.microsoft.com/office/drawing/2014/main" id="{19FC3403-FAAF-3746-ADCB-D3285ED72A91}"/>
              </a:ext>
            </a:extLst>
          </p:cNvPr>
          <p:cNvSpPr>
            <a:spLocks noGrp="1"/>
          </p:cNvSpPr>
          <p:nvPr>
            <p:ph type="dt" sz="half" idx="10"/>
          </p:nvPr>
        </p:nvSpPr>
        <p:spPr/>
        <p:txBody>
          <a:bodyPr/>
          <a:lstStyle/>
          <a:p>
            <a:fld id="{E4E6B985-3AE3-E746-ACD6-21BDA8FD8365}"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4D267013-DFFC-4352-B274-32112D0CCE19}" type="slidenum">
              <a:rPr lang="en-US" smtClean="0"/>
              <a:t>51</a:t>
            </a:fld>
            <a:endParaRPr lang="en-US"/>
          </a:p>
        </p:txBody>
      </p:sp>
    </p:spTree>
    <p:extLst>
      <p:ext uri="{BB962C8B-B14F-4D97-AF65-F5344CB8AC3E}">
        <p14:creationId xmlns:p14="http://schemas.microsoft.com/office/powerpoint/2010/main" val="23780971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 so far</a:t>
            </a:r>
          </a:p>
        </p:txBody>
      </p:sp>
      <p:sp>
        <p:nvSpPr>
          <p:cNvPr id="6" name="Content Placeholder 5"/>
          <p:cNvSpPr>
            <a:spLocks noGrp="1"/>
          </p:cNvSpPr>
          <p:nvPr>
            <p:ph idx="1"/>
          </p:nvPr>
        </p:nvSpPr>
        <p:spPr/>
        <p:txBody>
          <a:bodyPr>
            <a:normAutofit/>
          </a:bodyPr>
          <a:lstStyle/>
          <a:p>
            <a:r>
              <a:rPr lang="en-US" b="1">
                <a:solidFill>
                  <a:srgbClr val="C00000"/>
                </a:solidFill>
              </a:rPr>
              <a:t>Core idea: </a:t>
            </a:r>
            <a:r>
              <a:rPr lang="en-US"/>
              <a:t>Embed nodes so that distances in embedding space reflect node similarities in the original network.</a:t>
            </a:r>
          </a:p>
          <a:p>
            <a:r>
              <a:rPr lang="en-US" b="1"/>
              <a:t>Different notions of node similarity:</a:t>
            </a:r>
          </a:p>
          <a:p>
            <a:pPr lvl="1"/>
            <a:r>
              <a:rPr lang="en-US"/>
              <a:t>Naïve: Similar if two nodes are connected </a:t>
            </a:r>
          </a:p>
          <a:p>
            <a:pPr lvl="1"/>
            <a:r>
              <a:rPr lang="en-US"/>
              <a:t>Random walk approaches (covered today) </a:t>
            </a:r>
          </a:p>
          <a:p>
            <a:pPr lvl="1"/>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4D267013-DFFC-4352-B274-32112D0CCE19}" type="slidenum">
              <a:rPr lang="en-US" smtClean="0"/>
              <a:t>52</a:t>
            </a:fld>
            <a:endParaRPr lang="en-US"/>
          </a:p>
        </p:txBody>
      </p:sp>
      <p:sp>
        <p:nvSpPr>
          <p:cNvPr id="3" name="Date Placeholder 2">
            <a:extLst>
              <a:ext uri="{FF2B5EF4-FFF2-40B4-BE49-F238E27FC236}">
                <a16:creationId xmlns:a16="http://schemas.microsoft.com/office/drawing/2014/main" id="{55B187D4-07EC-4544-822D-9A71E6BC4CE2}"/>
              </a:ext>
            </a:extLst>
          </p:cNvPr>
          <p:cNvSpPr>
            <a:spLocks noGrp="1"/>
          </p:cNvSpPr>
          <p:nvPr>
            <p:ph type="dt" sz="half" idx="10"/>
          </p:nvPr>
        </p:nvSpPr>
        <p:spPr/>
        <p:txBody>
          <a:bodyPr/>
          <a:lstStyle/>
          <a:p>
            <a:fld id="{CAC1A21B-A0CD-4E48-9963-78EADB276CC2}" type="datetime1">
              <a:rPr lang="en-US" smtClean="0"/>
              <a:t>9/26/24</a:t>
            </a:fld>
            <a:endParaRPr lang="en-US"/>
          </a:p>
        </p:txBody>
      </p:sp>
    </p:spTree>
    <p:extLst>
      <p:ext uri="{BB962C8B-B14F-4D97-AF65-F5344CB8AC3E}">
        <p14:creationId xmlns:p14="http://schemas.microsoft.com/office/powerpoint/2010/main" val="10642338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 so far</a:t>
            </a:r>
          </a:p>
        </p:txBody>
      </p:sp>
      <p:sp>
        <p:nvSpPr>
          <p:cNvPr id="6" name="Content Placeholder 5"/>
          <p:cNvSpPr>
            <a:spLocks noGrp="1"/>
          </p:cNvSpPr>
          <p:nvPr>
            <p:ph idx="1"/>
          </p:nvPr>
        </p:nvSpPr>
        <p:spPr/>
        <p:txBody>
          <a:bodyPr>
            <a:normAutofit/>
          </a:bodyPr>
          <a:lstStyle/>
          <a:p>
            <a:r>
              <a:rPr lang="en-US" b="1">
                <a:solidFill>
                  <a:srgbClr val="C00000"/>
                </a:solidFill>
              </a:rPr>
              <a:t>So, what method should I use..?</a:t>
            </a:r>
            <a:endParaRPr lang="en-US">
              <a:solidFill>
                <a:srgbClr val="C00000"/>
              </a:solidFill>
            </a:endParaRPr>
          </a:p>
          <a:p>
            <a:r>
              <a:rPr lang="en-US"/>
              <a:t>No one method wins in all cases</a:t>
            </a:r>
            <a:r>
              <a:rPr lang="mr-IN"/>
              <a:t>…</a:t>
            </a:r>
            <a:r>
              <a:rPr lang="en-CA"/>
              <a:t>.</a:t>
            </a:r>
          </a:p>
          <a:p>
            <a:pPr lvl="1"/>
            <a:r>
              <a:rPr lang="en-CA" sz="2667"/>
              <a:t>E.g., node2vec performs better on node classification while alternative methods perform better on link prediction (</a:t>
            </a:r>
            <a:r>
              <a:rPr lang="en-CA" sz="2667">
                <a:hlinkClick r:id="rId2"/>
              </a:rPr>
              <a:t>Goyal and Ferrara, survey</a:t>
            </a:r>
            <a:r>
              <a:rPr lang="en-CA" sz="2667"/>
              <a:t>).</a:t>
            </a:r>
          </a:p>
          <a:p>
            <a:r>
              <a:rPr lang="en-CA"/>
              <a:t>Random walk approaches are generally more efficient.</a:t>
            </a:r>
            <a:endParaRPr lang="en-CA">
              <a:latin typeface="Cambria Math" charset="0"/>
              <a:ea typeface="Cambria Math" charset="0"/>
              <a:cs typeface="Cambria Math" charset="0"/>
            </a:endParaRPr>
          </a:p>
          <a:p>
            <a:r>
              <a:rPr lang="en-US" b="1">
                <a:solidFill>
                  <a:srgbClr val="C00000"/>
                </a:solidFill>
              </a:rPr>
              <a:t>In general: </a:t>
            </a:r>
            <a:r>
              <a:rPr lang="en-US"/>
              <a:t>Must choose definition of node similarity that matches your application.</a:t>
            </a:r>
            <a:endParaRPr lang="en-CA"/>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4D267013-DFFC-4352-B274-32112D0CCE19}" type="slidenum">
              <a:rPr lang="en-US" smtClean="0"/>
              <a:t>53</a:t>
            </a:fld>
            <a:endParaRPr lang="en-US"/>
          </a:p>
        </p:txBody>
      </p:sp>
      <p:sp>
        <p:nvSpPr>
          <p:cNvPr id="3" name="Date Placeholder 2">
            <a:extLst>
              <a:ext uri="{FF2B5EF4-FFF2-40B4-BE49-F238E27FC236}">
                <a16:creationId xmlns:a16="http://schemas.microsoft.com/office/drawing/2014/main" id="{27942498-328B-3B4F-A2FF-ADC3B789DD57}"/>
              </a:ext>
            </a:extLst>
          </p:cNvPr>
          <p:cNvSpPr>
            <a:spLocks noGrp="1"/>
          </p:cNvSpPr>
          <p:nvPr>
            <p:ph type="dt" sz="half" idx="10"/>
          </p:nvPr>
        </p:nvSpPr>
        <p:spPr/>
        <p:txBody>
          <a:bodyPr/>
          <a:lstStyle/>
          <a:p>
            <a:fld id="{52EA4E3A-AB6E-9243-A931-228211BE43D5}" type="datetime1">
              <a:rPr lang="en-US" smtClean="0"/>
              <a:t>9/26/24</a:t>
            </a:fld>
            <a:endParaRPr lang="en-US"/>
          </a:p>
        </p:txBody>
      </p:sp>
    </p:spTree>
    <p:extLst>
      <p:ext uri="{BB962C8B-B14F-4D97-AF65-F5344CB8AC3E}">
        <p14:creationId xmlns:p14="http://schemas.microsoft.com/office/powerpoint/2010/main" val="1145971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458200" cy="3581400"/>
          </a:xfrm>
        </p:spPr>
        <p:txBody>
          <a:bodyPr anchor="b">
            <a:normAutofit/>
          </a:bodyPr>
          <a:lstStyle/>
          <a:p>
            <a:r>
              <a:rPr lang="en-US">
                <a:latin typeface="Corbel"/>
              </a:rPr>
              <a:t>Stanford CS224W:</a:t>
            </a:r>
            <a:br>
              <a:rPr lang="en-US"/>
            </a:br>
            <a:r>
              <a:rPr lang="en-US"/>
              <a:t>Embedding Entire Graphs</a:t>
            </a:r>
          </a:p>
        </p:txBody>
      </p:sp>
      <p:sp>
        <p:nvSpPr>
          <p:cNvPr id="7" name="TextBox 6"/>
          <p:cNvSpPr txBox="1"/>
          <p:nvPr/>
        </p:nvSpPr>
        <p:spPr>
          <a:xfrm>
            <a:off x="762000" y="5257800"/>
            <a:ext cx="6705600" cy="1323439"/>
          </a:xfrm>
          <a:prstGeom prst="rect">
            <a:avLst/>
          </a:prstGeom>
          <a:noFill/>
        </p:spPr>
        <p:txBody>
          <a:bodyPr wrap="square" lIns="91440" tIns="45720" rIns="91440" bIns="45720" rtlCol="0" anchor="t">
            <a:spAutoFit/>
          </a:bodyPr>
          <a:lstStyle/>
          <a:p>
            <a:r>
              <a:rPr lang="en-US" sz="2400">
                <a:latin typeface="Arial" panose="020B0604020202020204" pitchFamily="34" charset="0"/>
              </a:rPr>
              <a:t>CS224W: Machine Learning with Graphs</a:t>
            </a:r>
          </a:p>
          <a:p>
            <a:r>
              <a:rPr lang="en-US" sz="2400">
                <a:latin typeface="Arial" panose="020B0604020202020204" pitchFamily="34" charset="0"/>
              </a:rPr>
              <a:t>Jure </a:t>
            </a:r>
            <a:r>
              <a:rPr lang="en-US" sz="2400" err="1">
                <a:latin typeface="Arial" panose="020B0604020202020204" pitchFamily="34" charset="0"/>
              </a:rPr>
              <a:t>Leskovec</a:t>
            </a:r>
            <a:r>
              <a:rPr lang="en-US" sz="2400">
                <a:latin typeface="Arial" panose="020B0604020202020204" pitchFamily="34" charset="0"/>
              </a:rPr>
              <a:t>, </a:t>
            </a:r>
            <a:r>
              <a:rPr lang="en-US" sz="2000">
                <a:latin typeface="Arial" panose="020B0604020202020204" pitchFamily="34" charset="0"/>
              </a:rPr>
              <a:t>Stanford University</a:t>
            </a:r>
          </a:p>
          <a:p>
            <a:r>
              <a:rPr lang="en-US" sz="3200">
                <a:latin typeface="Arial" panose="020B0604020202020204" pitchFamily="34" charset="0"/>
              </a:rPr>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49336303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3160-25DE-8B4F-BBE8-72A3B099F930}"/>
              </a:ext>
            </a:extLst>
          </p:cNvPr>
          <p:cNvSpPr>
            <a:spLocks noGrp="1"/>
          </p:cNvSpPr>
          <p:nvPr>
            <p:ph type="title"/>
          </p:nvPr>
        </p:nvSpPr>
        <p:spPr/>
        <p:txBody>
          <a:bodyPr/>
          <a:lstStyle/>
          <a:p>
            <a:r>
              <a:rPr lang="en-US"/>
              <a:t>Embedding Entire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0EA798-1C94-1B4E-891A-4DF141B12782}"/>
                  </a:ext>
                </a:extLst>
              </p:cNvPr>
              <p:cNvSpPr>
                <a:spLocks noGrp="1"/>
              </p:cNvSpPr>
              <p:nvPr>
                <p:ph idx="1"/>
              </p:nvPr>
            </p:nvSpPr>
            <p:spPr>
              <a:xfrm>
                <a:off x="457200" y="1295400"/>
                <a:ext cx="8229600" cy="5562600"/>
              </a:xfrm>
            </p:spPr>
            <p:txBody>
              <a:bodyPr>
                <a:normAutofit lnSpcReduction="10000"/>
              </a:bodyPr>
              <a:lstStyle/>
              <a:p>
                <a:r>
                  <a:rPr lang="en-US" b="1"/>
                  <a:t>Goal:</a:t>
                </a:r>
                <a:r>
                  <a:rPr lang="en-US"/>
                  <a:t> Want  to embed a subgraph or an entire graph </a:t>
                </a:r>
                <a14:m>
                  <m:oMath xmlns:m="http://schemas.openxmlformats.org/officeDocument/2006/math">
                    <m:r>
                      <a:rPr lang="en-US" i="1" dirty="0" smtClean="0">
                        <a:latin typeface="Cambria Math" panose="02040503050406030204" pitchFamily="18" charset="0"/>
                      </a:rPr>
                      <m:t>𝐺</m:t>
                    </m:r>
                  </m:oMath>
                </a14:m>
                <a:r>
                  <a:rPr lang="en-US"/>
                  <a:t>. Graph embedding: </a:t>
                </a:r>
                <a14:m>
                  <m:oMath xmlns:m="http://schemas.openxmlformats.org/officeDocument/2006/math">
                    <m:sSub>
                      <m:sSubPr>
                        <m:ctrlPr>
                          <a:rPr lang="en-US" b="1" i="1" dirty="0" smtClean="0">
                            <a:solidFill>
                              <a:srgbClr val="C00000"/>
                            </a:solidFill>
                            <a:latin typeface="Cambria Math" panose="02040503050406030204" pitchFamily="18" charset="0"/>
                          </a:rPr>
                        </m:ctrlPr>
                      </m:sSubPr>
                      <m:e>
                        <m:r>
                          <a:rPr lang="en-US" b="1" i="0" dirty="0" smtClean="0">
                            <a:solidFill>
                              <a:srgbClr val="C00000"/>
                            </a:solidFill>
                            <a:latin typeface="Cambria Math" panose="02040503050406030204" pitchFamily="18" charset="0"/>
                          </a:rPr>
                          <m:t>𝐳</m:t>
                        </m:r>
                      </m:e>
                      <m:sub>
                        <m:r>
                          <a:rPr lang="en-US" b="1" i="1" dirty="0">
                            <a:solidFill>
                              <a:srgbClr val="C00000"/>
                            </a:solidFill>
                            <a:latin typeface="Cambria Math" panose="02040503050406030204" pitchFamily="18" charset="0"/>
                          </a:rPr>
                          <m:t>𝑮</m:t>
                        </m:r>
                      </m:sub>
                    </m:sSub>
                  </m:oMath>
                </a14:m>
                <a:r>
                  <a:rPr lang="en-US"/>
                  <a:t>.</a:t>
                </a:r>
              </a:p>
              <a:p>
                <a:endParaRPr lang="en-US"/>
              </a:p>
              <a:p>
                <a:endParaRPr lang="en-US"/>
              </a:p>
              <a:p>
                <a:endParaRPr lang="en-US"/>
              </a:p>
              <a:p>
                <a:pPr lvl="3"/>
                <a:endParaRPr lang="en-US"/>
              </a:p>
              <a:p>
                <a:endParaRPr lang="en-US"/>
              </a:p>
              <a:p>
                <a:pPr lvl="4"/>
                <a:endParaRPr lang="en-US"/>
              </a:p>
              <a:p>
                <a:pPr lvl="5"/>
                <a:endParaRPr lang="en-US"/>
              </a:p>
              <a:p>
                <a:r>
                  <a:rPr lang="en-US" b="1">
                    <a:solidFill>
                      <a:srgbClr val="C00000"/>
                    </a:solidFill>
                  </a:rPr>
                  <a:t>Tasks:</a:t>
                </a:r>
              </a:p>
              <a:p>
                <a:pPr lvl="1"/>
                <a:r>
                  <a:rPr lang="en-US"/>
                  <a:t>Classifying toxic vs. non-toxic molecules</a:t>
                </a:r>
              </a:p>
              <a:p>
                <a:pPr lvl="1"/>
                <a:r>
                  <a:rPr lang="en-US"/>
                  <a:t>Identifying anomalous graphs</a:t>
                </a:r>
              </a:p>
            </p:txBody>
          </p:sp>
        </mc:Choice>
        <mc:Fallback xmlns="">
          <p:sp>
            <p:nvSpPr>
              <p:cNvPr id="3" name="Content Placeholder 2">
                <a:extLst>
                  <a:ext uri="{FF2B5EF4-FFF2-40B4-BE49-F238E27FC236}">
                    <a16:creationId xmlns:a16="http://schemas.microsoft.com/office/drawing/2014/main" id="{1C0EA798-1C94-1B4E-891A-4DF141B12782}"/>
                  </a:ext>
                </a:extLst>
              </p:cNvPr>
              <p:cNvSpPr>
                <a:spLocks noGrp="1" noRot="1" noChangeAspect="1" noMove="1" noResize="1" noEditPoints="1" noAdjustHandles="1" noChangeArrowheads="1" noChangeShapeType="1" noTextEdit="1"/>
              </p:cNvSpPr>
              <p:nvPr>
                <p:ph idx="1"/>
              </p:nvPr>
            </p:nvSpPr>
            <p:spPr>
              <a:xfrm>
                <a:off x="457200" y="1295400"/>
                <a:ext cx="8229600" cy="5562600"/>
              </a:xfrm>
              <a:blipFill>
                <a:blip r:embed="rId2"/>
                <a:stretch>
                  <a:fillRect l="-296" t="-1535" r="-22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264AC81-08B8-404D-A306-C49D7DD0B971}"/>
              </a:ext>
            </a:extLst>
          </p:cNvPr>
          <p:cNvSpPr>
            <a:spLocks noGrp="1"/>
          </p:cNvSpPr>
          <p:nvPr>
            <p:ph type="dt" sz="half" idx="10"/>
          </p:nvPr>
        </p:nvSpPr>
        <p:spPr/>
        <p:txBody>
          <a:bodyPr/>
          <a:lstStyle/>
          <a:p>
            <a:fld id="{41ED10E3-BF2D-4E47-9047-85EDA3D4B822}" type="datetime1">
              <a:rPr lang="en-US" smtClean="0"/>
              <a:t>9/26/24</a:t>
            </a:fld>
            <a:endParaRPr lang="en-US"/>
          </a:p>
        </p:txBody>
      </p:sp>
      <p:sp>
        <p:nvSpPr>
          <p:cNvPr id="5" name="Footer Placeholder 4">
            <a:extLst>
              <a:ext uri="{FF2B5EF4-FFF2-40B4-BE49-F238E27FC236}">
                <a16:creationId xmlns:a16="http://schemas.microsoft.com/office/drawing/2014/main" id="{D3C51552-086B-4F40-A065-B31BF5ADCA2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2289D72-B859-3543-AB3B-D80059EDF3EF}"/>
              </a:ext>
            </a:extLst>
          </p:cNvPr>
          <p:cNvSpPr>
            <a:spLocks noGrp="1"/>
          </p:cNvSpPr>
          <p:nvPr>
            <p:ph type="sldNum" sz="quarter" idx="12"/>
          </p:nvPr>
        </p:nvSpPr>
        <p:spPr/>
        <p:txBody>
          <a:bodyPr/>
          <a:lstStyle/>
          <a:p>
            <a:fld id="{19B12225-5612-419B-A8D5-4B8EEE4C217E}" type="slidenum">
              <a:rPr lang="en-US" smtClean="0"/>
              <a:pPr/>
              <a:t>55</a:t>
            </a:fld>
            <a:endParaRPr lang="en-US"/>
          </a:p>
        </p:txBody>
      </p:sp>
      <p:pic>
        <p:nvPicPr>
          <p:cNvPr id="8" name="Picture 7">
            <a:extLst>
              <a:ext uri="{FF2B5EF4-FFF2-40B4-BE49-F238E27FC236}">
                <a16:creationId xmlns:a16="http://schemas.microsoft.com/office/drawing/2014/main" id="{5896675D-75DC-F24B-BC5A-E218063A5684}"/>
              </a:ext>
            </a:extLst>
          </p:cNvPr>
          <p:cNvPicPr>
            <a:picLocks noChangeAspect="1"/>
          </p:cNvPicPr>
          <p:nvPr/>
        </p:nvPicPr>
        <p:blipFill>
          <a:blip r:embed="rId3"/>
          <a:stretch>
            <a:fillRect/>
          </a:stretch>
        </p:blipFill>
        <p:spPr>
          <a:xfrm>
            <a:off x="1066799" y="2209800"/>
            <a:ext cx="7466283" cy="2590800"/>
          </a:xfrm>
          <a:prstGeom prst="rect">
            <a:avLst/>
          </a:prstGeom>
        </p:spPr>
      </p:pic>
      <p:sp>
        <p:nvSpPr>
          <p:cNvPr id="9" name="Oval 8">
            <a:extLst>
              <a:ext uri="{FF2B5EF4-FFF2-40B4-BE49-F238E27FC236}">
                <a16:creationId xmlns:a16="http://schemas.microsoft.com/office/drawing/2014/main" id="{EC181392-F076-0247-8341-5EDE2C28508F}"/>
              </a:ext>
            </a:extLst>
          </p:cNvPr>
          <p:cNvSpPr/>
          <p:nvPr/>
        </p:nvSpPr>
        <p:spPr>
          <a:xfrm rot="21215738">
            <a:off x="528771" y="2584254"/>
            <a:ext cx="3429000" cy="1835605"/>
          </a:xfrm>
          <a:prstGeom prst="ellipse">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C292703-BAFA-F344-B138-EDA3120CC3F8}"/>
                  </a:ext>
                </a:extLst>
              </p:cNvPr>
              <p:cNvSpPr txBox="1"/>
              <p:nvPr/>
            </p:nvSpPr>
            <p:spPr>
              <a:xfrm>
                <a:off x="6825232" y="2831068"/>
                <a:ext cx="413768" cy="369332"/>
              </a:xfrm>
              <a:prstGeom prst="rect">
                <a:avLst/>
              </a:prstGeom>
              <a:solidFill>
                <a:srgbClr val="CC9A97"/>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dirty="0" smtClean="0">
                              <a:latin typeface="Cambria Math" panose="02040503050406030204" pitchFamily="18" charset="0"/>
                              <a:cs typeface="Arial" pitchFamily="34" charset="0"/>
                            </a:rPr>
                          </m:ctrlPr>
                        </m:sSubPr>
                        <m:e>
                          <m:r>
                            <a:rPr lang="en-US" sz="2400" b="1" i="1" dirty="0" smtClean="0">
                              <a:latin typeface="Cambria Math" panose="02040503050406030204" pitchFamily="18" charset="0"/>
                              <a:cs typeface="Arial" pitchFamily="34" charset="0"/>
                            </a:rPr>
                            <m:t>𝒛</m:t>
                          </m:r>
                        </m:e>
                        <m:sub>
                          <m:r>
                            <a:rPr lang="en-US" sz="2400" i="1" dirty="0" smtClean="0">
                              <a:latin typeface="Cambria Math" panose="02040503050406030204" pitchFamily="18" charset="0"/>
                              <a:cs typeface="Arial" pitchFamily="34" charset="0"/>
                            </a:rPr>
                            <m:t>𝐺</m:t>
                          </m:r>
                        </m:sub>
                      </m:sSub>
                    </m:oMath>
                  </m:oMathPara>
                </a14:m>
                <a:endParaRPr lang="en-US" sz="2400">
                  <a:latin typeface="Arial" pitchFamily="34" charset="0"/>
                  <a:cs typeface="Arial" pitchFamily="34" charset="0"/>
                </a:endParaRPr>
              </a:p>
            </p:txBody>
          </p:sp>
        </mc:Choice>
        <mc:Fallback xmlns="">
          <p:sp>
            <p:nvSpPr>
              <p:cNvPr id="10" name="TextBox 9">
                <a:extLst>
                  <a:ext uri="{FF2B5EF4-FFF2-40B4-BE49-F238E27FC236}">
                    <a16:creationId xmlns:a16="http://schemas.microsoft.com/office/drawing/2014/main" id="{8C292703-BAFA-F344-B138-EDA3120CC3F8}"/>
                  </a:ext>
                </a:extLst>
              </p:cNvPr>
              <p:cNvSpPr txBox="1">
                <a:spLocks noRot="1" noChangeAspect="1" noMove="1" noResize="1" noEditPoints="1" noAdjustHandles="1" noChangeArrowheads="1" noChangeShapeType="1" noTextEdit="1"/>
              </p:cNvSpPr>
              <p:nvPr/>
            </p:nvSpPr>
            <p:spPr>
              <a:xfrm>
                <a:off x="6825232" y="2831068"/>
                <a:ext cx="413768" cy="369332"/>
              </a:xfrm>
              <a:prstGeom prst="rect">
                <a:avLst/>
              </a:prstGeom>
              <a:blipFill>
                <a:blip r:embed="rId4"/>
                <a:stretch>
                  <a:fillRect l="-8824" r="-1471" b="-18033"/>
                </a:stretch>
              </a:blipFill>
            </p:spPr>
            <p:txBody>
              <a:bodyPr/>
              <a:lstStyle/>
              <a:p>
                <a:r>
                  <a:rPr lang="en-US">
                    <a:noFill/>
                  </a:rPr>
                  <a:t> </a:t>
                </a:r>
              </a:p>
            </p:txBody>
          </p:sp>
        </mc:Fallback>
      </mc:AlternateContent>
      <p:sp>
        <p:nvSpPr>
          <p:cNvPr id="11" name="Freeform 10">
            <a:extLst>
              <a:ext uri="{FF2B5EF4-FFF2-40B4-BE49-F238E27FC236}">
                <a16:creationId xmlns:a16="http://schemas.microsoft.com/office/drawing/2014/main" id="{E88815BB-5705-8A42-A6CD-196E246B7C4E}"/>
              </a:ext>
            </a:extLst>
          </p:cNvPr>
          <p:cNvSpPr/>
          <p:nvPr/>
        </p:nvSpPr>
        <p:spPr>
          <a:xfrm>
            <a:off x="3141921" y="2908005"/>
            <a:ext cx="584791" cy="223283"/>
          </a:xfrm>
          <a:custGeom>
            <a:avLst/>
            <a:gdLst>
              <a:gd name="connsiteX0" fmla="*/ 0 w 584791"/>
              <a:gd name="connsiteY0" fmla="*/ 164804 h 223283"/>
              <a:gd name="connsiteX1" fmla="*/ 122274 w 584791"/>
              <a:gd name="connsiteY1" fmla="*/ 223283 h 223283"/>
              <a:gd name="connsiteX2" fmla="*/ 584791 w 584791"/>
              <a:gd name="connsiteY2" fmla="*/ 101009 h 223283"/>
              <a:gd name="connsiteX3" fmla="*/ 510363 w 584791"/>
              <a:gd name="connsiteY3" fmla="*/ 0 h 223283"/>
              <a:gd name="connsiteX4" fmla="*/ 0 w 584791"/>
              <a:gd name="connsiteY4" fmla="*/ 164804 h 223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791" h="223283">
                <a:moveTo>
                  <a:pt x="0" y="164804"/>
                </a:moveTo>
                <a:lnTo>
                  <a:pt x="122274" y="223283"/>
                </a:lnTo>
                <a:lnTo>
                  <a:pt x="584791" y="101009"/>
                </a:lnTo>
                <a:lnTo>
                  <a:pt x="510363" y="0"/>
                </a:lnTo>
                <a:lnTo>
                  <a:pt x="0" y="164804"/>
                </a:lnTo>
                <a:close/>
              </a:path>
            </a:pathLst>
          </a:cu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921338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Approach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562600"/>
              </a:xfrm>
            </p:spPr>
            <p:txBody>
              <a:bodyPr>
                <a:normAutofit/>
              </a:bodyPr>
              <a:lstStyle/>
              <a:p>
                <a:pPr marL="118872" indent="0">
                  <a:buNone/>
                </a:pPr>
                <a:r>
                  <a:rPr lang="en-CA" b="1"/>
                  <a:t>Simple (but effective) approach 1: </a:t>
                </a:r>
              </a:p>
              <a:p>
                <a:r>
                  <a:rPr lang="en-US"/>
                  <a:t>Run a standard graph embedding technique </a:t>
                </a:r>
                <a:r>
                  <a:rPr lang="en-US" i="1"/>
                  <a:t>on </a:t>
                </a:r>
                <a:r>
                  <a:rPr lang="en-CA"/>
                  <a:t>the (sub)graph </a:t>
                </a:r>
                <a14:m>
                  <m:oMath xmlns:m="http://schemas.openxmlformats.org/officeDocument/2006/math">
                    <m:r>
                      <a:rPr lang="en-CA" i="1" dirty="0">
                        <a:latin typeface="Cambria Math" panose="02040503050406030204" pitchFamily="18" charset="0"/>
                      </a:rPr>
                      <m:t>𝐺</m:t>
                    </m:r>
                  </m:oMath>
                </a14:m>
                <a:r>
                  <a:rPr lang="en-CA"/>
                  <a:t>.</a:t>
                </a:r>
              </a:p>
              <a:p>
                <a:r>
                  <a:rPr lang="en-CA"/>
                  <a:t>Then just sum (or average) the node embeddings in the (sub)graph </a:t>
                </a:r>
                <a14:m>
                  <m:oMath xmlns:m="http://schemas.openxmlformats.org/officeDocument/2006/math">
                    <m:r>
                      <a:rPr lang="en-CA" i="1" dirty="0" smtClean="0">
                        <a:latin typeface="Cambria Math" panose="02040503050406030204" pitchFamily="18" charset="0"/>
                      </a:rPr>
                      <m:t>𝐺</m:t>
                    </m:r>
                    <m:r>
                      <a:rPr lang="en-US" b="0" i="1" dirty="0" smtClean="0">
                        <a:latin typeface="Cambria Math" panose="02040503050406030204" pitchFamily="18" charset="0"/>
                      </a:rPr>
                      <m:t>.</m:t>
                    </m:r>
                  </m:oMath>
                </a14:m>
                <a:endParaRPr lang="en-CA"/>
              </a:p>
              <a:p>
                <a:endParaRPr lang="en-CA"/>
              </a:p>
              <a:p>
                <a:endParaRPr lang="en-CA"/>
              </a:p>
              <a:p>
                <a:endParaRPr lang="en-CA"/>
              </a:p>
              <a:p>
                <a:endParaRPr lang="en-CA"/>
              </a:p>
              <a:p>
                <a:r>
                  <a:rPr lang="en-CA">
                    <a:solidFill>
                      <a:srgbClr val="0000FF"/>
                    </a:solidFill>
                  </a:rPr>
                  <a:t>Used by </a:t>
                </a:r>
                <a:r>
                  <a:rPr lang="en-CA">
                    <a:solidFill>
                      <a:srgbClr val="0000FF"/>
                    </a:solidFill>
                    <a:hlinkClick r:id="rId2"/>
                  </a:rPr>
                  <a:t>Duvenaud et al.</a:t>
                </a:r>
                <a:r>
                  <a:rPr lang="en-CA">
                    <a:solidFill>
                      <a:srgbClr val="0000FF"/>
                    </a:solidFill>
                  </a:rPr>
                  <a:t> to classify molecules based on their graph structure</a:t>
                </a:r>
              </a:p>
              <a:p>
                <a:pPr lvl="1"/>
                <a:endParaRPr lang="en-CA"/>
              </a:p>
              <a:p>
                <a:endParaRPr lang="en-CA">
                  <a:solidFill>
                    <a:schemeClr val="accent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562600"/>
              </a:xfrm>
              <a:blipFill>
                <a:blip r:embed="rId3"/>
                <a:stretch>
                  <a:fillRect l="-889" t="-658" r="-1111" b="-2522"/>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56</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A5C6A71-6C92-2347-9575-92E0F0570429}"/>
                  </a:ext>
                </a:extLst>
              </p:cNvPr>
              <p:cNvSpPr txBox="1"/>
              <p:nvPr/>
            </p:nvSpPr>
            <p:spPr>
              <a:xfrm>
                <a:off x="2819400" y="4051277"/>
                <a:ext cx="2852126" cy="15866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4000" b="1" i="1" smtClean="0">
                              <a:solidFill>
                                <a:srgbClr val="C00000"/>
                              </a:solidFill>
                              <a:latin typeface="Cambria Math" panose="02040503050406030204" pitchFamily="18" charset="0"/>
                              <a:cs typeface="Arial" pitchFamily="34" charset="0"/>
                            </a:rPr>
                          </m:ctrlPr>
                        </m:sSubPr>
                        <m:e>
                          <m:r>
                            <a:rPr lang="en-US" sz="4000" b="1" i="1" smtClean="0">
                              <a:solidFill>
                                <a:srgbClr val="C00000"/>
                              </a:solidFill>
                              <a:latin typeface="Cambria Math" panose="02040503050406030204" pitchFamily="18" charset="0"/>
                              <a:cs typeface="Arial" pitchFamily="34" charset="0"/>
                            </a:rPr>
                            <m:t>𝒛</m:t>
                          </m:r>
                        </m:e>
                        <m:sub>
                          <m:r>
                            <a:rPr lang="en-US" sz="4000" b="1" i="1" smtClean="0">
                              <a:solidFill>
                                <a:srgbClr val="C00000"/>
                              </a:solidFill>
                              <a:latin typeface="Cambria Math" panose="02040503050406030204" pitchFamily="18" charset="0"/>
                              <a:cs typeface="Arial" pitchFamily="34" charset="0"/>
                            </a:rPr>
                            <m:t>𝑮</m:t>
                          </m:r>
                        </m:sub>
                      </m:sSub>
                      <m:r>
                        <a:rPr lang="en-US" sz="4000" b="0" i="1" smtClean="0">
                          <a:solidFill>
                            <a:srgbClr val="C00000"/>
                          </a:solidFill>
                          <a:latin typeface="Cambria Math" panose="02040503050406030204" pitchFamily="18" charset="0"/>
                          <a:cs typeface="Arial" pitchFamily="34" charset="0"/>
                        </a:rPr>
                        <m:t>=</m:t>
                      </m:r>
                      <m:nary>
                        <m:naryPr>
                          <m:chr m:val="∑"/>
                          <m:supHide m:val="on"/>
                          <m:ctrlPr>
                            <a:rPr lang="en-US" sz="4000" b="0" i="1" smtClean="0">
                              <a:solidFill>
                                <a:srgbClr val="C00000"/>
                              </a:solidFill>
                              <a:latin typeface="Cambria Math" panose="02040503050406030204" pitchFamily="18" charset="0"/>
                              <a:cs typeface="Arial" pitchFamily="34" charset="0"/>
                            </a:rPr>
                          </m:ctrlPr>
                        </m:naryPr>
                        <m:sub>
                          <m:r>
                            <a:rPr lang="en-US" sz="4000" b="0" i="1" smtClean="0">
                              <a:solidFill>
                                <a:srgbClr val="C00000"/>
                              </a:solidFill>
                              <a:latin typeface="Cambria Math" panose="02040503050406030204" pitchFamily="18" charset="0"/>
                              <a:cs typeface="Arial" pitchFamily="34" charset="0"/>
                            </a:rPr>
                            <m:t>𝑣</m:t>
                          </m:r>
                          <m:r>
                            <a:rPr lang="en-US" sz="4000" b="0" i="1" smtClean="0">
                              <a:solidFill>
                                <a:srgbClr val="C00000"/>
                              </a:solidFill>
                              <a:latin typeface="Cambria Math" panose="02040503050406030204" pitchFamily="18" charset="0"/>
                              <a:cs typeface="Arial" pitchFamily="34" charset="0"/>
                            </a:rPr>
                            <m:t>∈</m:t>
                          </m:r>
                          <m:r>
                            <a:rPr lang="en-US" sz="4000" b="0" i="1" smtClean="0">
                              <a:solidFill>
                                <a:srgbClr val="C00000"/>
                              </a:solidFill>
                              <a:latin typeface="Cambria Math" panose="02040503050406030204" pitchFamily="18" charset="0"/>
                              <a:cs typeface="Arial" pitchFamily="34" charset="0"/>
                            </a:rPr>
                            <m:t>𝐺</m:t>
                          </m:r>
                        </m:sub>
                        <m:sup/>
                        <m:e>
                          <m:sSub>
                            <m:sSubPr>
                              <m:ctrlPr>
                                <a:rPr lang="en-US" sz="4000" b="0" i="1" smtClean="0">
                                  <a:solidFill>
                                    <a:srgbClr val="C00000"/>
                                  </a:solidFill>
                                  <a:latin typeface="Cambria Math" panose="02040503050406030204" pitchFamily="18" charset="0"/>
                                  <a:cs typeface="Arial" pitchFamily="34" charset="0"/>
                                </a:rPr>
                              </m:ctrlPr>
                            </m:sSubPr>
                            <m:e>
                              <m:r>
                                <a:rPr lang="en-US" sz="4000" b="1" i="1" smtClean="0">
                                  <a:solidFill>
                                    <a:srgbClr val="C00000"/>
                                  </a:solidFill>
                                  <a:latin typeface="Cambria Math" panose="02040503050406030204" pitchFamily="18" charset="0"/>
                                  <a:cs typeface="Arial" pitchFamily="34" charset="0"/>
                                </a:rPr>
                                <m:t>𝒛</m:t>
                              </m:r>
                            </m:e>
                            <m:sub>
                              <m:r>
                                <a:rPr lang="en-US" sz="4000" b="0" i="1" smtClean="0">
                                  <a:solidFill>
                                    <a:srgbClr val="C00000"/>
                                  </a:solidFill>
                                  <a:latin typeface="Cambria Math" panose="02040503050406030204" pitchFamily="18" charset="0"/>
                                  <a:cs typeface="Arial" pitchFamily="34" charset="0"/>
                                </a:rPr>
                                <m:t>𝑣</m:t>
                              </m:r>
                            </m:sub>
                          </m:sSub>
                        </m:e>
                      </m:nary>
                    </m:oMath>
                  </m:oMathPara>
                </a14:m>
                <a:endParaRPr lang="en-US" sz="4000">
                  <a:solidFill>
                    <a:srgbClr val="C00000"/>
                  </a:solidFill>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2A5C6A71-6C92-2347-9575-92E0F0570429}"/>
                  </a:ext>
                </a:extLst>
              </p:cNvPr>
              <p:cNvSpPr txBox="1">
                <a:spLocks noRot="1" noChangeAspect="1" noMove="1" noResize="1" noEditPoints="1" noAdjustHandles="1" noChangeArrowheads="1" noChangeShapeType="1" noTextEdit="1"/>
              </p:cNvSpPr>
              <p:nvPr/>
            </p:nvSpPr>
            <p:spPr>
              <a:xfrm>
                <a:off x="2819400" y="4051277"/>
                <a:ext cx="2852126" cy="1586653"/>
              </a:xfrm>
              <a:prstGeom prst="rect">
                <a:avLst/>
              </a:prstGeom>
              <a:blipFill>
                <a:blip r:embed="rId4"/>
                <a:stretch>
                  <a:fillRect/>
                </a:stretch>
              </a:blipFill>
            </p:spPr>
            <p:txBody>
              <a:bodyPr/>
              <a:lstStyle/>
              <a:p>
                <a:r>
                  <a:rPr lang="en-US">
                    <a:noFill/>
                  </a:rPr>
                  <a:t> </a:t>
                </a:r>
              </a:p>
            </p:txBody>
          </p:sp>
        </mc:Fallback>
      </mc:AlternateContent>
      <p:sp>
        <p:nvSpPr>
          <p:cNvPr id="6" name="Date Placeholder 5">
            <a:extLst>
              <a:ext uri="{FF2B5EF4-FFF2-40B4-BE49-F238E27FC236}">
                <a16:creationId xmlns:a16="http://schemas.microsoft.com/office/drawing/2014/main" id="{1FA0ADE5-1F97-D248-8FF9-872146C5FF3D}"/>
              </a:ext>
            </a:extLst>
          </p:cNvPr>
          <p:cNvSpPr>
            <a:spLocks noGrp="1"/>
          </p:cNvSpPr>
          <p:nvPr>
            <p:ph type="dt" sz="half" idx="10"/>
          </p:nvPr>
        </p:nvSpPr>
        <p:spPr/>
        <p:txBody>
          <a:bodyPr/>
          <a:lstStyle/>
          <a:p>
            <a:fld id="{24F4B819-F97F-BA4B-938F-0212D6C520F1}" type="datetime1">
              <a:rPr lang="en-US" smtClean="0"/>
              <a:t>9/26/24</a:t>
            </a:fld>
            <a:endParaRPr lang="en-US"/>
          </a:p>
        </p:txBody>
      </p:sp>
    </p:spTree>
    <p:extLst>
      <p:ext uri="{BB962C8B-B14F-4D97-AF65-F5344CB8AC3E}">
        <p14:creationId xmlns:p14="http://schemas.microsoft.com/office/powerpoint/2010/main" val="20861688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Approach 2</a:t>
            </a:r>
          </a:p>
        </p:txBody>
      </p:sp>
      <p:sp>
        <p:nvSpPr>
          <p:cNvPr id="3" name="Content Placeholder 2"/>
          <p:cNvSpPr>
            <a:spLocks noGrp="1"/>
          </p:cNvSpPr>
          <p:nvPr>
            <p:ph idx="1"/>
          </p:nvPr>
        </p:nvSpPr>
        <p:spPr>
          <a:xfrm>
            <a:off x="457200" y="1295400"/>
            <a:ext cx="8229600" cy="5562600"/>
          </a:xfrm>
        </p:spPr>
        <p:txBody>
          <a:bodyPr>
            <a:normAutofit/>
          </a:bodyPr>
          <a:lstStyle/>
          <a:p>
            <a:r>
              <a:rPr lang="en-CA" b="1"/>
              <a:t>Approach 2: </a:t>
            </a:r>
            <a:r>
              <a:rPr lang="en-CA"/>
              <a:t>Introduce a </a:t>
            </a:r>
            <a:r>
              <a:rPr lang="en-CA" b="1">
                <a:solidFill>
                  <a:srgbClr val="C00000"/>
                </a:solidFill>
              </a:rPr>
              <a:t>“virtual node”</a:t>
            </a:r>
            <a:r>
              <a:rPr lang="en-CA" b="1">
                <a:solidFill>
                  <a:schemeClr val="accent2"/>
                </a:solidFill>
              </a:rPr>
              <a:t> </a:t>
            </a:r>
            <a:r>
              <a:rPr lang="en-CA"/>
              <a:t>to represent the (sub)graph and run a standard graph embedding technique</a:t>
            </a:r>
          </a:p>
          <a:p>
            <a:endParaRPr lang="en-CA"/>
          </a:p>
          <a:p>
            <a:endParaRPr lang="en-CA"/>
          </a:p>
          <a:p>
            <a:endParaRPr lang="en-CA"/>
          </a:p>
          <a:p>
            <a:endParaRPr lang="en-CA"/>
          </a:p>
          <a:p>
            <a:pPr lvl="3"/>
            <a:endParaRPr lang="en-CA"/>
          </a:p>
          <a:p>
            <a:endParaRPr lang="en-CA"/>
          </a:p>
          <a:p>
            <a:r>
              <a:rPr lang="en-CA">
                <a:solidFill>
                  <a:srgbClr val="0000FF"/>
                </a:solidFill>
              </a:rPr>
              <a:t>Proposed by </a:t>
            </a:r>
            <a:r>
              <a:rPr lang="en-US">
                <a:solidFill>
                  <a:srgbClr val="0000FF"/>
                </a:solidFill>
                <a:sym typeface="Open Sans"/>
                <a:hlinkClick r:id="rId2"/>
              </a:rPr>
              <a:t>Li et al.</a:t>
            </a:r>
            <a:r>
              <a:rPr lang="en-US">
                <a:solidFill>
                  <a:srgbClr val="0000FF"/>
                </a:solidFill>
                <a:sym typeface="Open Sans"/>
              </a:rPr>
              <a:t> as a general technique for subgraph embedding</a:t>
            </a:r>
            <a:endParaRPr lang="en-CA">
              <a:solidFill>
                <a:srgbClr val="0000FF"/>
              </a:solidFill>
            </a:endParaRPr>
          </a:p>
          <a:p>
            <a:pPr lvl="1"/>
            <a:endParaRPr lang="en-CA"/>
          </a:p>
          <a:p>
            <a:endParaRPr lang="en-CA">
              <a:solidFill>
                <a:schemeClr val="accent1"/>
              </a:solidFill>
            </a:endParaRP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57</a:t>
            </a:fld>
            <a:endParaRPr lang="en-US"/>
          </a:p>
        </p:txBody>
      </p:sp>
      <p:pic>
        <p:nvPicPr>
          <p:cNvPr id="7" name="Picture 6"/>
          <p:cNvPicPr>
            <a:picLocks noChangeAspect="1"/>
          </p:cNvPicPr>
          <p:nvPr/>
        </p:nvPicPr>
        <p:blipFill>
          <a:blip r:embed="rId3"/>
          <a:stretch>
            <a:fillRect/>
          </a:stretch>
        </p:blipFill>
        <p:spPr>
          <a:xfrm>
            <a:off x="1499616" y="2971800"/>
            <a:ext cx="6539581" cy="2269235"/>
          </a:xfrm>
          <a:prstGeom prst="rect">
            <a:avLst/>
          </a:prstGeom>
        </p:spPr>
      </p:pic>
      <p:sp>
        <p:nvSpPr>
          <p:cNvPr id="6" name="Date Placeholder 5">
            <a:extLst>
              <a:ext uri="{FF2B5EF4-FFF2-40B4-BE49-F238E27FC236}">
                <a16:creationId xmlns:a16="http://schemas.microsoft.com/office/drawing/2014/main" id="{FDC5E343-F2C6-5540-9B7D-0E8275B14649}"/>
              </a:ext>
            </a:extLst>
          </p:cNvPr>
          <p:cNvSpPr>
            <a:spLocks noGrp="1"/>
          </p:cNvSpPr>
          <p:nvPr>
            <p:ph type="dt" sz="half" idx="10"/>
          </p:nvPr>
        </p:nvSpPr>
        <p:spPr/>
        <p:txBody>
          <a:bodyPr/>
          <a:lstStyle/>
          <a:p>
            <a:fld id="{E887C39D-E737-9949-A9AF-95B440D092C3}" type="datetime1">
              <a:rPr lang="en-US" smtClean="0"/>
              <a:t>9/26/24</a:t>
            </a:fld>
            <a:endParaRPr lang="en-US"/>
          </a:p>
        </p:txBody>
      </p:sp>
    </p:spTree>
    <p:extLst>
      <p:ext uri="{BB962C8B-B14F-4D97-AF65-F5344CB8AC3E}">
        <p14:creationId xmlns:p14="http://schemas.microsoft.com/office/powerpoint/2010/main" val="23154492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41C8-6F07-0849-B2D8-71187FD02A2E}"/>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9F750387-49C8-854C-BE72-64682E91C16C}"/>
              </a:ext>
            </a:extLst>
          </p:cNvPr>
          <p:cNvSpPr>
            <a:spLocks noGrp="1"/>
          </p:cNvSpPr>
          <p:nvPr>
            <p:ph idx="1"/>
          </p:nvPr>
        </p:nvSpPr>
        <p:spPr>
          <a:xfrm>
            <a:off x="457200" y="1295400"/>
            <a:ext cx="8686800" cy="5410200"/>
          </a:xfrm>
        </p:spPr>
        <p:txBody>
          <a:bodyPr vert="horz" lIns="54864" tIns="91440" rIns="91440" bIns="45720" rtlCol="0" anchor="t">
            <a:normAutofit/>
          </a:bodyPr>
          <a:lstStyle/>
          <a:p>
            <a:pPr marL="118745" indent="0">
              <a:buNone/>
            </a:pPr>
            <a:r>
              <a:rPr lang="en-US" b="1">
                <a:solidFill>
                  <a:srgbClr val="0070C0"/>
                </a:solidFill>
                <a:latin typeface="Calibri"/>
                <a:cs typeface="Calibri"/>
              </a:rPr>
              <a:t>We discussed 2 ideas to graph embeddings:</a:t>
            </a:r>
            <a:endParaRPr lang="en-US">
              <a:latin typeface="Calibri"/>
              <a:cs typeface="Calibri"/>
            </a:endParaRPr>
          </a:p>
          <a:p>
            <a:pPr marL="118745" indent="0">
              <a:buNone/>
            </a:pPr>
            <a:endParaRPr lang="en-US" b="1">
              <a:solidFill>
                <a:srgbClr val="0070C0"/>
              </a:solidFill>
            </a:endParaRPr>
          </a:p>
          <a:p>
            <a:pPr marL="438785"/>
            <a:r>
              <a:rPr lang="en-US" b="1">
                <a:solidFill>
                  <a:srgbClr val="C00000"/>
                </a:solidFill>
                <a:latin typeface="Calibri"/>
                <a:cs typeface="Calibri"/>
              </a:rPr>
              <a:t>Approach 1:</a:t>
            </a:r>
            <a:r>
              <a:rPr lang="en-US" b="1">
                <a:latin typeface="Calibri"/>
                <a:cs typeface="Calibri"/>
              </a:rPr>
              <a:t> Embed nodes and sum/avg them</a:t>
            </a:r>
          </a:p>
          <a:p>
            <a:pPr marL="2230755" lvl="8"/>
            <a:endParaRPr lang="en-US" b="1"/>
          </a:p>
          <a:p>
            <a:pPr marL="2230755" lvl="8"/>
            <a:endParaRPr lang="en-US" b="1"/>
          </a:p>
          <a:p>
            <a:pPr marL="438785"/>
            <a:r>
              <a:rPr lang="en-US" b="1">
                <a:solidFill>
                  <a:srgbClr val="C00000"/>
                </a:solidFill>
                <a:latin typeface="Calibri"/>
                <a:cs typeface="Calibri"/>
              </a:rPr>
              <a:t>Approach 2:</a:t>
            </a:r>
            <a:r>
              <a:rPr lang="en-US" b="1">
                <a:latin typeface="Calibri"/>
                <a:cs typeface="Calibri"/>
              </a:rPr>
              <a:t> Create super-node that spans the (sub) graph and then embed that node.</a:t>
            </a:r>
          </a:p>
        </p:txBody>
      </p:sp>
      <p:sp>
        <p:nvSpPr>
          <p:cNvPr id="4" name="Date Placeholder 3">
            <a:extLst>
              <a:ext uri="{FF2B5EF4-FFF2-40B4-BE49-F238E27FC236}">
                <a16:creationId xmlns:a16="http://schemas.microsoft.com/office/drawing/2014/main" id="{45323775-E9B4-0A4A-86E7-C7C834777220}"/>
              </a:ext>
            </a:extLst>
          </p:cNvPr>
          <p:cNvSpPr>
            <a:spLocks noGrp="1"/>
          </p:cNvSpPr>
          <p:nvPr>
            <p:ph type="dt" sz="half" idx="10"/>
          </p:nvPr>
        </p:nvSpPr>
        <p:spPr/>
        <p:txBody>
          <a:bodyPr/>
          <a:lstStyle/>
          <a:p>
            <a:fld id="{85D7DBBD-2DDA-424E-A1BF-0F1BC4BBCBBE}" type="datetime1">
              <a:rPr lang="en-US" smtClean="0"/>
              <a:t>9/26/24</a:t>
            </a:fld>
            <a:endParaRPr lang="en-US"/>
          </a:p>
        </p:txBody>
      </p:sp>
      <p:sp>
        <p:nvSpPr>
          <p:cNvPr id="5" name="Footer Placeholder 4">
            <a:extLst>
              <a:ext uri="{FF2B5EF4-FFF2-40B4-BE49-F238E27FC236}">
                <a16:creationId xmlns:a16="http://schemas.microsoft.com/office/drawing/2014/main" id="{EB0A2FC1-58E1-4246-8BFB-A35EC0F5ABF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2B26484-36E2-4B41-ADD2-ADC52FC7A2A3}"/>
              </a:ext>
            </a:extLst>
          </p:cNvPr>
          <p:cNvSpPr>
            <a:spLocks noGrp="1"/>
          </p:cNvSpPr>
          <p:nvPr>
            <p:ph type="sldNum" sz="quarter" idx="12"/>
          </p:nvPr>
        </p:nvSpPr>
        <p:spPr/>
        <p:txBody>
          <a:bodyPr/>
          <a:lstStyle/>
          <a:p>
            <a:fld id="{19B12225-5612-419B-A8D5-4B8EEE4C217E}" type="slidenum">
              <a:rPr lang="en-US" smtClean="0"/>
              <a:pPr/>
              <a:t>58</a:t>
            </a:fld>
            <a:endParaRPr lang="en-US"/>
          </a:p>
        </p:txBody>
      </p:sp>
    </p:spTree>
    <p:extLst>
      <p:ext uri="{BB962C8B-B14F-4D97-AF65-F5344CB8AC3E}">
        <p14:creationId xmlns:p14="http://schemas.microsoft.com/office/powerpoint/2010/main" val="37536325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A225-33DD-4583-9098-3AF3D6B4F459}"/>
              </a:ext>
            </a:extLst>
          </p:cNvPr>
          <p:cNvSpPr>
            <a:spLocks noGrp="1"/>
          </p:cNvSpPr>
          <p:nvPr>
            <p:ph type="title"/>
          </p:nvPr>
        </p:nvSpPr>
        <p:spPr/>
        <p:txBody>
          <a:bodyPr>
            <a:normAutofit fontScale="90000"/>
          </a:bodyPr>
          <a:lstStyle/>
          <a:p>
            <a:r>
              <a:rPr lang="en-US"/>
              <a:t>Preview: Hierarchical Embeddings</a:t>
            </a:r>
          </a:p>
        </p:txBody>
      </p:sp>
      <p:sp>
        <p:nvSpPr>
          <p:cNvPr id="3" name="Content Placeholder 2">
            <a:extLst>
              <a:ext uri="{FF2B5EF4-FFF2-40B4-BE49-F238E27FC236}">
                <a16:creationId xmlns:a16="http://schemas.microsoft.com/office/drawing/2014/main" id="{99C7F6DA-0187-4DD4-8023-882FD6007629}"/>
              </a:ext>
            </a:extLst>
          </p:cNvPr>
          <p:cNvSpPr>
            <a:spLocks noGrp="1"/>
          </p:cNvSpPr>
          <p:nvPr>
            <p:ph idx="1"/>
          </p:nvPr>
        </p:nvSpPr>
        <p:spPr/>
        <p:txBody>
          <a:bodyPr/>
          <a:lstStyle/>
          <a:p>
            <a:r>
              <a:rPr lang="en-US" b="1" err="1">
                <a:solidFill>
                  <a:srgbClr val="0000FF"/>
                </a:solidFill>
              </a:rPr>
              <a:t>DiffPool</a:t>
            </a:r>
            <a:r>
              <a:rPr lang="en-US" b="1">
                <a:solidFill>
                  <a:srgbClr val="0000FF"/>
                </a:solidFill>
              </a:rPr>
              <a:t>: </a:t>
            </a:r>
            <a:r>
              <a:rPr lang="en-US"/>
              <a:t>We can also </a:t>
            </a:r>
            <a:r>
              <a:rPr lang="en-US" b="1"/>
              <a:t>hierarchically</a:t>
            </a:r>
            <a:r>
              <a:rPr lang="en-US"/>
              <a:t> cluster nodes in graphs, and </a:t>
            </a:r>
            <a:r>
              <a:rPr lang="en-US" b="1"/>
              <a:t>sum/avg </a:t>
            </a:r>
            <a:r>
              <a:rPr lang="en-US"/>
              <a:t>the node embeddings according to these clusters.</a:t>
            </a:r>
          </a:p>
          <a:p>
            <a:endParaRPr lang="en-US"/>
          </a:p>
        </p:txBody>
      </p:sp>
      <p:sp>
        <p:nvSpPr>
          <p:cNvPr id="4" name="Date Placeholder 3">
            <a:extLst>
              <a:ext uri="{FF2B5EF4-FFF2-40B4-BE49-F238E27FC236}">
                <a16:creationId xmlns:a16="http://schemas.microsoft.com/office/drawing/2014/main" id="{523A106A-A22F-44EB-A799-1B780F4EAAB8}"/>
              </a:ext>
            </a:extLst>
          </p:cNvPr>
          <p:cNvSpPr>
            <a:spLocks noGrp="1"/>
          </p:cNvSpPr>
          <p:nvPr>
            <p:ph type="dt" sz="half" idx="10"/>
          </p:nvPr>
        </p:nvSpPr>
        <p:spPr/>
        <p:txBody>
          <a:bodyPr/>
          <a:lstStyle/>
          <a:p>
            <a:fld id="{8668109C-DBB1-0C40-BB7C-3AE0A686B461}" type="datetime1">
              <a:rPr lang="en-US" smtClean="0"/>
              <a:t>9/26/24</a:t>
            </a:fld>
            <a:endParaRPr lang="en-US"/>
          </a:p>
        </p:txBody>
      </p:sp>
      <p:sp>
        <p:nvSpPr>
          <p:cNvPr id="5" name="Footer Placeholder 4">
            <a:extLst>
              <a:ext uri="{FF2B5EF4-FFF2-40B4-BE49-F238E27FC236}">
                <a16:creationId xmlns:a16="http://schemas.microsoft.com/office/drawing/2014/main" id="{0EDCB39B-25E2-4F92-8856-697B894C698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2A57D7-838C-437E-A836-315EC63B87C2}"/>
              </a:ext>
            </a:extLst>
          </p:cNvPr>
          <p:cNvSpPr>
            <a:spLocks noGrp="1"/>
          </p:cNvSpPr>
          <p:nvPr>
            <p:ph type="sldNum" sz="quarter" idx="12"/>
          </p:nvPr>
        </p:nvSpPr>
        <p:spPr/>
        <p:txBody>
          <a:bodyPr/>
          <a:lstStyle/>
          <a:p>
            <a:fld id="{19B12225-5612-419B-A8D5-4B8EEE4C217E}" type="slidenum">
              <a:rPr lang="en-US" smtClean="0"/>
              <a:pPr/>
              <a:t>59</a:t>
            </a:fld>
            <a:endParaRPr lang="en-US"/>
          </a:p>
        </p:txBody>
      </p:sp>
      <p:pic>
        <p:nvPicPr>
          <p:cNvPr id="8" name="Picture 7">
            <a:extLst>
              <a:ext uri="{FF2B5EF4-FFF2-40B4-BE49-F238E27FC236}">
                <a16:creationId xmlns:a16="http://schemas.microsoft.com/office/drawing/2014/main" id="{B9429043-3B29-487C-9E20-4FC319465B1B}"/>
              </a:ext>
            </a:extLst>
          </p:cNvPr>
          <p:cNvPicPr>
            <a:picLocks noChangeAspect="1"/>
          </p:cNvPicPr>
          <p:nvPr/>
        </p:nvPicPr>
        <p:blipFill>
          <a:blip r:embed="rId2"/>
          <a:stretch>
            <a:fillRect/>
          </a:stretch>
        </p:blipFill>
        <p:spPr>
          <a:xfrm>
            <a:off x="257175" y="3499587"/>
            <a:ext cx="8854168" cy="2430383"/>
          </a:xfrm>
          <a:prstGeom prst="rect">
            <a:avLst/>
          </a:prstGeom>
        </p:spPr>
      </p:pic>
    </p:spTree>
    <p:extLst>
      <p:ext uri="{BB962C8B-B14F-4D97-AF65-F5344CB8AC3E}">
        <p14:creationId xmlns:p14="http://schemas.microsoft.com/office/powerpoint/2010/main" val="1046751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31225"/>
            <a:ext cx="8077200" cy="3581400"/>
          </a:xfrm>
        </p:spPr>
        <p:txBody>
          <a:bodyPr anchor="b">
            <a:normAutofit/>
          </a:bodyPr>
          <a:lstStyle/>
          <a:p>
            <a:br>
              <a:rPr lang="en-US" altLang="zh-CN" sz="4800"/>
            </a:br>
            <a:r>
              <a:rPr lang="en-US" altLang="zh-CN" sz="4800"/>
              <a:t>Stanford CS224W:</a:t>
            </a:r>
            <a:br>
              <a:rPr lang="en-US" sz="4800"/>
            </a:br>
            <a:r>
              <a:rPr lang="en-US" sz="4800"/>
              <a:t>Matrix Factorization and Node Embeddings</a:t>
            </a:r>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62402490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6D983-720F-4FEF-8465-CEEAAA3F11B7}"/>
              </a:ext>
            </a:extLst>
          </p:cNvPr>
          <p:cNvSpPr>
            <a:spLocks noGrp="1"/>
          </p:cNvSpPr>
          <p:nvPr>
            <p:ph type="title"/>
          </p:nvPr>
        </p:nvSpPr>
        <p:spPr/>
        <p:txBody>
          <a:bodyPr>
            <a:normAutofit fontScale="90000"/>
          </a:bodyPr>
          <a:lstStyle/>
          <a:p>
            <a:r>
              <a:rPr lang="en-US"/>
              <a:t>Embeddings &amp; Matrix Factorization</a:t>
            </a:r>
          </a:p>
        </p:txBody>
      </p:sp>
      <p:sp>
        <p:nvSpPr>
          <p:cNvPr id="3" name="Content Placeholder 2">
            <a:extLst>
              <a:ext uri="{FF2B5EF4-FFF2-40B4-BE49-F238E27FC236}">
                <a16:creationId xmlns:a16="http://schemas.microsoft.com/office/drawing/2014/main" id="{2B6A9A17-F078-498D-8360-B93BC43C0823}"/>
              </a:ext>
            </a:extLst>
          </p:cNvPr>
          <p:cNvSpPr>
            <a:spLocks noGrp="1"/>
          </p:cNvSpPr>
          <p:nvPr>
            <p:ph idx="1"/>
          </p:nvPr>
        </p:nvSpPr>
        <p:spPr/>
        <p:txBody>
          <a:bodyPr/>
          <a:lstStyle/>
          <a:p>
            <a:r>
              <a:rPr lang="en-US" b="1">
                <a:solidFill>
                  <a:schemeClr val="accent2"/>
                </a:solidFill>
              </a:rPr>
              <a:t>Recall:</a:t>
            </a:r>
            <a:r>
              <a:rPr lang="en-US">
                <a:solidFill>
                  <a:schemeClr val="accent2"/>
                </a:solidFill>
              </a:rPr>
              <a:t> encoder as an embedding lookup</a:t>
            </a:r>
          </a:p>
        </p:txBody>
      </p:sp>
      <p:sp>
        <p:nvSpPr>
          <p:cNvPr id="4" name="Date Placeholder 3">
            <a:extLst>
              <a:ext uri="{FF2B5EF4-FFF2-40B4-BE49-F238E27FC236}">
                <a16:creationId xmlns:a16="http://schemas.microsoft.com/office/drawing/2014/main" id="{ED7BD8E2-F43B-44CF-B0F7-B40ADB587C48}"/>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8783BDED-1768-4C0E-952F-BE492392C0C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6C2D372-AEB9-45C5-9942-B0C68AA76A57}"/>
              </a:ext>
            </a:extLst>
          </p:cNvPr>
          <p:cNvSpPr>
            <a:spLocks noGrp="1"/>
          </p:cNvSpPr>
          <p:nvPr>
            <p:ph type="sldNum" sz="quarter" idx="12"/>
          </p:nvPr>
        </p:nvSpPr>
        <p:spPr/>
        <p:txBody>
          <a:bodyPr/>
          <a:lstStyle/>
          <a:p>
            <a:fld id="{19B12225-5612-419B-A8D5-4B8EEE4C217E}" type="slidenum">
              <a:rPr lang="en-US" smtClean="0"/>
              <a:pPr/>
              <a:t>61</a:t>
            </a:fld>
            <a:endParaRPr lang="en-US"/>
          </a:p>
        </p:txBody>
      </p:sp>
      <p:sp>
        <p:nvSpPr>
          <p:cNvPr id="22" name="Rectangle 21">
            <a:extLst>
              <a:ext uri="{FF2B5EF4-FFF2-40B4-BE49-F238E27FC236}">
                <a16:creationId xmlns:a16="http://schemas.microsoft.com/office/drawing/2014/main" id="{12ED7CAA-E821-435C-828D-C037338B82E0}"/>
              </a:ext>
            </a:extLst>
          </p:cNvPr>
          <p:cNvSpPr/>
          <p:nvPr/>
        </p:nvSpPr>
        <p:spPr>
          <a:xfrm>
            <a:off x="2235860" y="2809448"/>
            <a:ext cx="4217940" cy="2046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ounded Rectangle 7">
            <a:extLst>
              <a:ext uri="{FF2B5EF4-FFF2-40B4-BE49-F238E27FC236}">
                <a16:creationId xmlns:a16="http://schemas.microsoft.com/office/drawing/2014/main" id="{E090073E-E5B4-4031-BA02-E0B030DB5B3A}"/>
              </a:ext>
            </a:extLst>
          </p:cNvPr>
          <p:cNvSpPr/>
          <p:nvPr/>
        </p:nvSpPr>
        <p:spPr>
          <a:xfrm>
            <a:off x="3327721" y="2825359"/>
            <a:ext cx="219456" cy="2030967"/>
          </a:xfrm>
          <a:prstGeom prst="round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4" name="Group 23">
            <a:extLst>
              <a:ext uri="{FF2B5EF4-FFF2-40B4-BE49-F238E27FC236}">
                <a16:creationId xmlns:a16="http://schemas.microsoft.com/office/drawing/2014/main" id="{017343E6-C51C-4EF8-AED5-4DA7F35F3B5C}"/>
              </a:ext>
            </a:extLst>
          </p:cNvPr>
          <p:cNvGrpSpPr/>
          <p:nvPr/>
        </p:nvGrpSpPr>
        <p:grpSpPr>
          <a:xfrm>
            <a:off x="3364297" y="2852865"/>
            <a:ext cx="158496" cy="768096"/>
            <a:chOff x="3081528" y="2681478"/>
            <a:chExt cx="118872" cy="576072"/>
          </a:xfrm>
        </p:grpSpPr>
        <p:sp>
          <p:nvSpPr>
            <p:cNvPr id="25" name="Oval 24">
              <a:extLst>
                <a:ext uri="{FF2B5EF4-FFF2-40B4-BE49-F238E27FC236}">
                  <a16:creationId xmlns:a16="http://schemas.microsoft.com/office/drawing/2014/main" id="{88CB4713-C224-4749-81E1-36C6FD0D659B}"/>
                </a:ext>
              </a:extLst>
            </p:cNvPr>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Oval 25">
              <a:extLst>
                <a:ext uri="{FF2B5EF4-FFF2-40B4-BE49-F238E27FC236}">
                  <a16:creationId xmlns:a16="http://schemas.microsoft.com/office/drawing/2014/main" id="{2AA69198-1EAF-4A4A-8018-6FE9470C3C53}"/>
                </a:ext>
              </a:extLst>
            </p:cNvPr>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Oval 26">
              <a:extLst>
                <a:ext uri="{FF2B5EF4-FFF2-40B4-BE49-F238E27FC236}">
                  <a16:creationId xmlns:a16="http://schemas.microsoft.com/office/drawing/2014/main" id="{B3C51E2B-BA8D-4799-B138-91865620D486}"/>
                </a:ext>
              </a:extLst>
            </p:cNvPr>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a:extLst>
                <a:ext uri="{FF2B5EF4-FFF2-40B4-BE49-F238E27FC236}">
                  <a16:creationId xmlns:a16="http://schemas.microsoft.com/office/drawing/2014/main" id="{F73FA035-A2D6-4515-8786-77F9A0B33803}"/>
                </a:ext>
              </a:extLst>
            </p:cNvPr>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9" name="Group 28">
            <a:extLst>
              <a:ext uri="{FF2B5EF4-FFF2-40B4-BE49-F238E27FC236}">
                <a16:creationId xmlns:a16="http://schemas.microsoft.com/office/drawing/2014/main" id="{4DCA6B2F-3802-4FBC-98C8-689F97F31B78}"/>
              </a:ext>
            </a:extLst>
          </p:cNvPr>
          <p:cNvGrpSpPr/>
          <p:nvPr/>
        </p:nvGrpSpPr>
        <p:grpSpPr>
          <a:xfrm>
            <a:off x="3364297" y="3665665"/>
            <a:ext cx="158496" cy="768096"/>
            <a:chOff x="3081528" y="2681478"/>
            <a:chExt cx="118872" cy="576072"/>
          </a:xfrm>
        </p:grpSpPr>
        <p:sp>
          <p:nvSpPr>
            <p:cNvPr id="30" name="Oval 29">
              <a:extLst>
                <a:ext uri="{FF2B5EF4-FFF2-40B4-BE49-F238E27FC236}">
                  <a16:creationId xmlns:a16="http://schemas.microsoft.com/office/drawing/2014/main" id="{2054D291-EADA-449E-87F4-46DEE7CD938C}"/>
                </a:ext>
              </a:extLst>
            </p:cNvPr>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Oval 30">
              <a:extLst>
                <a:ext uri="{FF2B5EF4-FFF2-40B4-BE49-F238E27FC236}">
                  <a16:creationId xmlns:a16="http://schemas.microsoft.com/office/drawing/2014/main" id="{F789BB93-95CA-4766-B5C0-3ACA27FB3707}"/>
                </a:ext>
              </a:extLst>
            </p:cNvPr>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a:extLst>
                <a:ext uri="{FF2B5EF4-FFF2-40B4-BE49-F238E27FC236}">
                  <a16:creationId xmlns:a16="http://schemas.microsoft.com/office/drawing/2014/main" id="{B73BF9A4-0D45-49D6-BE89-1FCFB3FF069D}"/>
                </a:ext>
              </a:extLst>
            </p:cNvPr>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a:extLst>
                <a:ext uri="{FF2B5EF4-FFF2-40B4-BE49-F238E27FC236}">
                  <a16:creationId xmlns:a16="http://schemas.microsoft.com/office/drawing/2014/main" id="{DED84693-C0C8-4643-B447-1CEEC735B44A}"/>
                </a:ext>
              </a:extLst>
            </p:cNvPr>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34" name="Oval 33">
            <a:extLst>
              <a:ext uri="{FF2B5EF4-FFF2-40B4-BE49-F238E27FC236}">
                <a16:creationId xmlns:a16="http://schemas.microsoft.com/office/drawing/2014/main" id="{DB257C5E-9A5E-4BF2-AE67-856D6F8D5089}"/>
              </a:ext>
            </a:extLst>
          </p:cNvPr>
          <p:cNvSpPr>
            <a:spLocks noChangeAspect="1"/>
          </p:cNvSpPr>
          <p:nvPr/>
        </p:nvSpPr>
        <p:spPr>
          <a:xfrm>
            <a:off x="3364297" y="4478465"/>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a:extLst>
              <a:ext uri="{FF2B5EF4-FFF2-40B4-BE49-F238E27FC236}">
                <a16:creationId xmlns:a16="http://schemas.microsoft.com/office/drawing/2014/main" id="{FA4DBC78-F4E6-4E0B-B6E7-4ABB038E7390}"/>
              </a:ext>
            </a:extLst>
          </p:cNvPr>
          <p:cNvSpPr>
            <a:spLocks noChangeAspect="1"/>
          </p:cNvSpPr>
          <p:nvPr/>
        </p:nvSpPr>
        <p:spPr>
          <a:xfrm>
            <a:off x="3364297" y="4681665"/>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Left Brace 35">
            <a:extLst>
              <a:ext uri="{FF2B5EF4-FFF2-40B4-BE49-F238E27FC236}">
                <a16:creationId xmlns:a16="http://schemas.microsoft.com/office/drawing/2014/main" id="{DF94A31E-DC75-4561-8226-7D3995602DFF}"/>
              </a:ext>
            </a:extLst>
          </p:cNvPr>
          <p:cNvSpPr/>
          <p:nvPr/>
        </p:nvSpPr>
        <p:spPr>
          <a:xfrm rot="16200000">
            <a:off x="4098526" y="2999045"/>
            <a:ext cx="440267" cy="427027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7" name="Left Brace 36">
            <a:extLst>
              <a:ext uri="{FF2B5EF4-FFF2-40B4-BE49-F238E27FC236}">
                <a16:creationId xmlns:a16="http://schemas.microsoft.com/office/drawing/2014/main" id="{7CC5E3D8-4201-464D-B49F-01F24117234F}"/>
              </a:ext>
            </a:extLst>
          </p:cNvPr>
          <p:cNvSpPr/>
          <p:nvPr/>
        </p:nvSpPr>
        <p:spPr>
          <a:xfrm rot="10800000">
            <a:off x="6490375" y="2809446"/>
            <a:ext cx="417545" cy="20307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8" name="TextBox 37">
            <a:extLst>
              <a:ext uri="{FF2B5EF4-FFF2-40B4-BE49-F238E27FC236}">
                <a16:creationId xmlns:a16="http://schemas.microsoft.com/office/drawing/2014/main" id="{8C3AE281-2907-4635-831A-1EEBF6BC7AB9}"/>
              </a:ext>
            </a:extLst>
          </p:cNvPr>
          <p:cNvSpPr txBox="1"/>
          <p:nvPr/>
        </p:nvSpPr>
        <p:spPr>
          <a:xfrm>
            <a:off x="6920235" y="3303845"/>
            <a:ext cx="2286000" cy="1625600"/>
          </a:xfrm>
          <a:prstGeom prst="rect">
            <a:avLst/>
          </a:prstGeom>
          <a:noFill/>
          <a:ln>
            <a:noFill/>
          </a:ln>
        </p:spPr>
        <p:txBody>
          <a:bodyPr wrap="square" lIns="91425" tIns="91425" rIns="91425" bIns="91425" rtlCol="0" anchor="t" anchorCtr="0">
            <a:noAutofit/>
          </a:bodyPr>
          <a:lstStyle/>
          <a:p>
            <a:r>
              <a:rPr lang="en-US" sz="2400">
                <a:latin typeface="Arial" panose="020B0604020202020204" pitchFamily="34" charset="0"/>
                <a:ea typeface="Helvetica Neue Light" charset="0"/>
                <a:cs typeface="Arial" panose="020B0604020202020204" pitchFamily="34" charset="0"/>
                <a:sym typeface="Open Sans"/>
              </a:rPr>
              <a:t>Dimension/size of embeddings</a:t>
            </a:r>
          </a:p>
        </p:txBody>
      </p:sp>
      <p:sp>
        <p:nvSpPr>
          <p:cNvPr id="39" name="TextBox 38">
            <a:extLst>
              <a:ext uri="{FF2B5EF4-FFF2-40B4-BE49-F238E27FC236}">
                <a16:creationId xmlns:a16="http://schemas.microsoft.com/office/drawing/2014/main" id="{422D73F3-520A-4F10-987C-C899F96AC4CA}"/>
              </a:ext>
            </a:extLst>
          </p:cNvPr>
          <p:cNvSpPr txBox="1"/>
          <p:nvPr/>
        </p:nvSpPr>
        <p:spPr>
          <a:xfrm>
            <a:off x="2789734" y="5177137"/>
            <a:ext cx="3107113" cy="543708"/>
          </a:xfrm>
          <a:prstGeom prst="rect">
            <a:avLst/>
          </a:prstGeom>
          <a:noFill/>
          <a:ln>
            <a:noFill/>
          </a:ln>
        </p:spPr>
        <p:txBody>
          <a:bodyPr wrap="square" lIns="91425" tIns="91425" rIns="91425" bIns="91425" rtlCol="0" anchor="t" anchorCtr="0">
            <a:noAutofit/>
          </a:bodyPr>
          <a:lstStyle/>
          <a:p>
            <a:r>
              <a:rPr lang="en-US" sz="2400">
                <a:latin typeface="Arial" panose="020B0604020202020204" pitchFamily="34" charset="0"/>
                <a:ea typeface="Helvetica Neue Light" charset="0"/>
                <a:cs typeface="Arial" panose="020B0604020202020204" pitchFamily="34" charset="0"/>
                <a:sym typeface="Open Sans"/>
              </a:rPr>
              <a:t>one column per node</a:t>
            </a:r>
            <a:r>
              <a:rPr lang="en-US" sz="2400">
                <a:latin typeface="Helvetica Neue Light" charset="0"/>
                <a:ea typeface="Helvetica Neue Light" charset="0"/>
                <a:cs typeface="Helvetica Neue Light" charset="0"/>
                <a:sym typeface="Open Sans"/>
              </a:rPr>
              <a:t> </a:t>
            </a:r>
          </a:p>
        </p:txBody>
      </p:sp>
      <p:sp>
        <p:nvSpPr>
          <p:cNvPr id="40" name="TextBox 39">
            <a:extLst>
              <a:ext uri="{FF2B5EF4-FFF2-40B4-BE49-F238E27FC236}">
                <a16:creationId xmlns:a16="http://schemas.microsoft.com/office/drawing/2014/main" id="{C8B994D4-EB38-42DA-A45A-7586967BE3A8}"/>
              </a:ext>
            </a:extLst>
          </p:cNvPr>
          <p:cNvSpPr txBox="1"/>
          <p:nvPr/>
        </p:nvSpPr>
        <p:spPr>
          <a:xfrm>
            <a:off x="-48910" y="2243051"/>
            <a:ext cx="1935328" cy="763753"/>
          </a:xfrm>
          <a:prstGeom prst="rect">
            <a:avLst/>
          </a:prstGeom>
          <a:noFill/>
          <a:ln>
            <a:noFill/>
          </a:ln>
        </p:spPr>
        <p:txBody>
          <a:bodyPr wrap="square" lIns="91425" tIns="91425" rIns="91425" bIns="91425" rtlCol="0" anchor="t" anchorCtr="0">
            <a:noAutofit/>
          </a:bodyPr>
          <a:lstStyle/>
          <a:p>
            <a:pPr algn="ctr"/>
            <a:r>
              <a:rPr lang="en-US" sz="2400">
                <a:latin typeface="Arial" panose="020B0604020202020204" pitchFamily="34" charset="0"/>
                <a:ea typeface="Helvetica Neue Light" charset="0"/>
                <a:cs typeface="Arial" panose="020B0604020202020204" pitchFamily="34" charset="0"/>
                <a:sym typeface="Open Sans"/>
              </a:rPr>
              <a:t>embedding matrix</a:t>
            </a:r>
          </a:p>
        </p:txBody>
      </p:sp>
      <p:cxnSp>
        <p:nvCxnSpPr>
          <p:cNvPr id="41" name="Straight Arrow Connector 40">
            <a:extLst>
              <a:ext uri="{FF2B5EF4-FFF2-40B4-BE49-F238E27FC236}">
                <a16:creationId xmlns:a16="http://schemas.microsoft.com/office/drawing/2014/main" id="{5A513C6E-6D41-43DB-9269-BBC4634CCCAD}"/>
              </a:ext>
            </a:extLst>
          </p:cNvPr>
          <p:cNvCxnSpPr/>
          <p:nvPr/>
        </p:nvCxnSpPr>
        <p:spPr>
          <a:xfrm>
            <a:off x="931070" y="3056064"/>
            <a:ext cx="181033" cy="411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02B6B97-8FAD-42D4-8EA6-8D9E3016B73E}"/>
              </a:ext>
            </a:extLst>
          </p:cNvPr>
          <p:cNvSpPr txBox="1"/>
          <p:nvPr/>
        </p:nvSpPr>
        <p:spPr>
          <a:xfrm>
            <a:off x="2937513" y="1855123"/>
            <a:ext cx="3707171" cy="763753"/>
          </a:xfrm>
          <a:prstGeom prst="rect">
            <a:avLst/>
          </a:prstGeom>
          <a:noFill/>
          <a:ln>
            <a:noFill/>
          </a:ln>
        </p:spPr>
        <p:txBody>
          <a:bodyPr wrap="square" lIns="91425" tIns="91425" rIns="91425" bIns="91425" rtlCol="0" anchor="t" anchorCtr="0">
            <a:noAutofit/>
          </a:bodyPr>
          <a:lstStyle/>
          <a:p>
            <a:pPr algn="ctr"/>
            <a:r>
              <a:rPr lang="en-US" sz="2400">
                <a:latin typeface="Arial" panose="020B0604020202020204" pitchFamily="34" charset="0"/>
                <a:ea typeface="Helvetica Neue Light" charset="0"/>
                <a:cs typeface="Arial" panose="020B0604020202020204" pitchFamily="34" charset="0"/>
                <a:sym typeface="Open Sans"/>
              </a:rPr>
              <a:t>embedding vector for a specific node</a:t>
            </a:r>
          </a:p>
        </p:txBody>
      </p:sp>
      <p:cxnSp>
        <p:nvCxnSpPr>
          <p:cNvPr id="43" name="Straight Arrow Connector 42">
            <a:extLst>
              <a:ext uri="{FF2B5EF4-FFF2-40B4-BE49-F238E27FC236}">
                <a16:creationId xmlns:a16="http://schemas.microsoft.com/office/drawing/2014/main" id="{2A9F3AA2-EFCC-495A-B571-BDEE73CAEEF8}"/>
              </a:ext>
            </a:extLst>
          </p:cNvPr>
          <p:cNvCxnSpPr/>
          <p:nvPr/>
        </p:nvCxnSpPr>
        <p:spPr>
          <a:xfrm flipH="1">
            <a:off x="3624395" y="2654991"/>
            <a:ext cx="1083731" cy="886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B37F1E44-8EEA-49CE-8028-8F1142302BAB}"/>
                  </a:ext>
                </a:extLst>
              </p:cNvPr>
              <p:cNvSpPr txBox="1"/>
              <p:nvPr/>
            </p:nvSpPr>
            <p:spPr>
              <a:xfrm>
                <a:off x="872638" y="3516586"/>
                <a:ext cx="1130004" cy="73866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800" b="1" i="0" smtClean="0">
                          <a:latin typeface="Cambria Math" panose="02040503050406030204" pitchFamily="18" charset="0"/>
                          <a:cs typeface="Arial" pitchFamily="34" charset="0"/>
                        </a:rPr>
                        <m:t>𝐙</m:t>
                      </m:r>
                      <m:r>
                        <a:rPr lang="en-US" sz="4800" b="0" i="1" smtClean="0">
                          <a:latin typeface="Cambria Math" panose="02040503050406030204" pitchFamily="18" charset="0"/>
                          <a:cs typeface="Arial" pitchFamily="34" charset="0"/>
                        </a:rPr>
                        <m:t>=</m:t>
                      </m:r>
                    </m:oMath>
                  </m:oMathPara>
                </a14:m>
                <a:endParaRPr lang="en-US" sz="4800">
                  <a:latin typeface="Arial" pitchFamily="34" charset="0"/>
                  <a:cs typeface="Arial" pitchFamily="34" charset="0"/>
                </a:endParaRPr>
              </a:p>
            </p:txBody>
          </p:sp>
        </mc:Choice>
        <mc:Fallback xmlns="">
          <p:sp>
            <p:nvSpPr>
              <p:cNvPr id="44" name="TextBox 43">
                <a:extLst>
                  <a:ext uri="{FF2B5EF4-FFF2-40B4-BE49-F238E27FC236}">
                    <a16:creationId xmlns:a16="http://schemas.microsoft.com/office/drawing/2014/main" id="{B37F1E44-8EEA-49CE-8028-8F1142302BAB}"/>
                  </a:ext>
                </a:extLst>
              </p:cNvPr>
              <p:cNvSpPr txBox="1">
                <a:spLocks noRot="1" noChangeAspect="1" noMove="1" noResize="1" noEditPoints="1" noAdjustHandles="1" noChangeArrowheads="1" noChangeShapeType="1" noTextEdit="1"/>
              </p:cNvSpPr>
              <p:nvPr/>
            </p:nvSpPr>
            <p:spPr>
              <a:xfrm>
                <a:off x="872638" y="3516586"/>
                <a:ext cx="1130004" cy="738664"/>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D34F74F-BF8C-4EC3-9414-3503DC269316}"/>
                  </a:ext>
                </a:extLst>
              </p:cNvPr>
              <p:cNvSpPr txBox="1"/>
              <p:nvPr/>
            </p:nvSpPr>
            <p:spPr>
              <a:xfrm>
                <a:off x="595994" y="5822991"/>
                <a:ext cx="8137741" cy="468205"/>
              </a:xfrm>
              <a:prstGeom prst="rect">
                <a:avLst/>
              </a:prstGeom>
              <a:noFill/>
            </p:spPr>
            <p:txBody>
              <a:bodyPr wrap="none" rtlCol="0">
                <a:spAutoFit/>
              </a:bodyPr>
              <a:lstStyle/>
              <a:p>
                <a:r>
                  <a:rPr lang="en-US" sz="2400" b="1">
                    <a:solidFill>
                      <a:srgbClr val="C00000"/>
                    </a:solidFill>
                    <a:latin typeface="Calibri" panose="020F0502020204030204" pitchFamily="34" charset="0"/>
                    <a:cs typeface="Calibri" panose="020F0502020204030204" pitchFamily="34" charset="0"/>
                  </a:rPr>
                  <a:t>Objective</a:t>
                </a:r>
                <a:r>
                  <a:rPr lang="en-US" sz="2400">
                    <a:latin typeface="Calibri" panose="020F0502020204030204" pitchFamily="34" charset="0"/>
                    <a:cs typeface="Calibri" panose="020F0502020204030204" pitchFamily="34" charset="0"/>
                  </a:rPr>
                  <a:t>: maximize </a:t>
                </a:r>
                <a14:m>
                  <m:oMath xmlns:m="http://schemas.openxmlformats.org/officeDocument/2006/math">
                    <m:sSubSup>
                      <m:sSubSupPr>
                        <m:ctrlPr>
                          <a:rPr lang="en-US" sz="2400" b="0" i="1" smtClean="0">
                            <a:latin typeface="Cambria Math" panose="02040503050406030204" pitchFamily="18" charset="0"/>
                            <a:ea typeface="Cambria Math" panose="02040503050406030204" pitchFamily="18" charset="0"/>
                            <a:cs typeface="Arial" pitchFamily="34" charset="0"/>
                          </a:rPr>
                        </m:ctrlPr>
                      </m:sSubSupPr>
                      <m:e>
                        <m:r>
                          <a:rPr lang="en-US" sz="2400" b="1" i="0" smtClean="0">
                            <a:latin typeface="Cambria Math" panose="02040503050406030204" pitchFamily="18" charset="0"/>
                            <a:ea typeface="Cambria Math" panose="02040503050406030204" pitchFamily="18" charset="0"/>
                            <a:cs typeface="Arial" pitchFamily="34" charset="0"/>
                          </a:rPr>
                          <m:t>𝐳</m:t>
                        </m:r>
                      </m:e>
                      <m:sub>
                        <m:r>
                          <a:rPr lang="en-US" sz="2400" b="0" i="1" smtClean="0">
                            <a:latin typeface="Cambria Math" panose="02040503050406030204" pitchFamily="18" charset="0"/>
                            <a:ea typeface="Cambria Math" panose="02040503050406030204" pitchFamily="18" charset="0"/>
                            <a:cs typeface="Arial" pitchFamily="34" charset="0"/>
                          </a:rPr>
                          <m:t>𝑣</m:t>
                        </m:r>
                      </m:sub>
                      <m:sup>
                        <m:r>
                          <m:rPr>
                            <m:sty m:val="p"/>
                          </m:rPr>
                          <a:rPr lang="el-GR" sz="2400" b="0" i="0" smtClean="0">
                            <a:latin typeface="Cambria Math" panose="02040503050406030204" pitchFamily="18" charset="0"/>
                            <a:ea typeface="Cambria Math" panose="02040503050406030204" pitchFamily="18" charset="0"/>
                            <a:cs typeface="Arial" pitchFamily="34" charset="0"/>
                          </a:rPr>
                          <m:t>Τ</m:t>
                        </m:r>
                      </m:sup>
                    </m:sSubSup>
                    <m:sSub>
                      <m:sSubPr>
                        <m:ctrlPr>
                          <a:rPr lang="en-US" sz="2400" b="0" i="1" smtClean="0">
                            <a:latin typeface="Cambria Math" panose="02040503050406030204" pitchFamily="18" charset="0"/>
                            <a:ea typeface="Cambria Math" panose="02040503050406030204" pitchFamily="18" charset="0"/>
                            <a:cs typeface="Arial" pitchFamily="34" charset="0"/>
                          </a:rPr>
                        </m:ctrlPr>
                      </m:sSubPr>
                      <m:e>
                        <m:r>
                          <a:rPr lang="en-US" sz="2400" b="1" i="0" smtClean="0">
                            <a:latin typeface="Cambria Math" panose="02040503050406030204" pitchFamily="18" charset="0"/>
                            <a:ea typeface="Cambria Math" panose="02040503050406030204" pitchFamily="18" charset="0"/>
                            <a:cs typeface="Arial" pitchFamily="34" charset="0"/>
                          </a:rPr>
                          <m:t>𝐳</m:t>
                        </m:r>
                      </m:e>
                      <m:sub>
                        <m:r>
                          <a:rPr lang="en-US" sz="2400" b="0" i="1" smtClean="0">
                            <a:latin typeface="Cambria Math" panose="02040503050406030204" pitchFamily="18" charset="0"/>
                            <a:ea typeface="Cambria Math" panose="02040503050406030204" pitchFamily="18" charset="0"/>
                            <a:cs typeface="Arial" pitchFamily="34" charset="0"/>
                          </a:rPr>
                          <m:t>𝑢</m:t>
                        </m:r>
                      </m:sub>
                    </m:sSub>
                  </m:oMath>
                </a14:m>
                <a:r>
                  <a:rPr lang="en-US" sz="2400">
                    <a:latin typeface="Calibri" panose="020F0502020204030204" pitchFamily="34" charset="0"/>
                    <a:cs typeface="Calibri" panose="020F0502020204030204" pitchFamily="34" charset="0"/>
                  </a:rPr>
                  <a:t> for node pairs </a:t>
                </a:r>
                <a14:m>
                  <m:oMath xmlns:m="http://schemas.openxmlformats.org/officeDocument/2006/math">
                    <m:r>
                      <a:rPr lang="en-US" sz="2400" b="0" i="0" smtClean="0">
                        <a:latin typeface="Cambria Math" panose="02040503050406030204" pitchFamily="18" charset="0"/>
                        <a:ea typeface="Cambria Math" panose="02040503050406030204" pitchFamily="18" charset="0"/>
                        <a:cs typeface="Arial" pitchFamily="34" charset="0"/>
                      </a:rPr>
                      <m:t>(</m:t>
                    </m:r>
                    <m:r>
                      <a:rPr lang="en-US" sz="2400" i="1" smtClean="0">
                        <a:latin typeface="Cambria Math" panose="02040503050406030204" pitchFamily="18" charset="0"/>
                        <a:ea typeface="Cambria Math" panose="02040503050406030204" pitchFamily="18" charset="0"/>
                        <a:cs typeface="Arial" pitchFamily="34" charset="0"/>
                      </a:rPr>
                      <m:t>𝑢</m:t>
                    </m:r>
                    <m:r>
                      <a:rPr lang="en-US" sz="2400" b="0" i="1" smtClean="0">
                        <a:latin typeface="Cambria Math" panose="02040503050406030204" pitchFamily="18" charset="0"/>
                        <a:ea typeface="Cambria Math" panose="02040503050406030204" pitchFamily="18" charset="0"/>
                        <a:cs typeface="Arial" pitchFamily="34" charset="0"/>
                      </a:rPr>
                      <m:t>, </m:t>
                    </m:r>
                    <m:r>
                      <a:rPr lang="en-US" sz="2400" b="0" i="1" smtClean="0">
                        <a:latin typeface="Cambria Math" panose="02040503050406030204" pitchFamily="18" charset="0"/>
                        <a:ea typeface="Cambria Math" panose="02040503050406030204" pitchFamily="18" charset="0"/>
                        <a:cs typeface="Arial" pitchFamily="34" charset="0"/>
                      </a:rPr>
                      <m:t>𝑣</m:t>
                    </m:r>
                    <m:r>
                      <a:rPr lang="en-US" sz="2400" b="0" i="1" smtClean="0">
                        <a:latin typeface="Cambria Math" panose="02040503050406030204" pitchFamily="18" charset="0"/>
                        <a:ea typeface="Cambria Math" panose="02040503050406030204" pitchFamily="18" charset="0"/>
                        <a:cs typeface="Arial" pitchFamily="34" charset="0"/>
                      </a:rPr>
                      <m:t>)</m:t>
                    </m:r>
                  </m:oMath>
                </a14:m>
                <a:r>
                  <a:rPr lang="en-US" sz="2400">
                    <a:latin typeface="Calibri" panose="020F0502020204030204" pitchFamily="34" charset="0"/>
                    <a:cs typeface="Calibri" panose="020F0502020204030204" pitchFamily="34" charset="0"/>
                  </a:rPr>
                  <a:t> that are </a:t>
                </a:r>
                <a:r>
                  <a:rPr lang="en-US" sz="2400" b="1">
                    <a:solidFill>
                      <a:srgbClr val="C00000"/>
                    </a:solidFill>
                    <a:latin typeface="Calibri" panose="020F0502020204030204" pitchFamily="34" charset="0"/>
                    <a:cs typeface="Calibri" panose="020F0502020204030204" pitchFamily="34" charset="0"/>
                  </a:rPr>
                  <a:t>similar</a:t>
                </a:r>
              </a:p>
            </p:txBody>
          </p:sp>
        </mc:Choice>
        <mc:Fallback xmlns="">
          <p:sp>
            <p:nvSpPr>
              <p:cNvPr id="7" name="TextBox 6">
                <a:extLst>
                  <a:ext uri="{FF2B5EF4-FFF2-40B4-BE49-F238E27FC236}">
                    <a16:creationId xmlns:a16="http://schemas.microsoft.com/office/drawing/2014/main" id="{2D34F74F-BF8C-4EC3-9414-3503DC269316}"/>
                  </a:ext>
                </a:extLst>
              </p:cNvPr>
              <p:cNvSpPr txBox="1">
                <a:spLocks noRot="1" noChangeAspect="1" noMove="1" noResize="1" noEditPoints="1" noAdjustHandles="1" noChangeArrowheads="1" noChangeShapeType="1" noTextEdit="1"/>
              </p:cNvSpPr>
              <p:nvPr/>
            </p:nvSpPr>
            <p:spPr>
              <a:xfrm>
                <a:off x="595994" y="5822991"/>
                <a:ext cx="8137741" cy="468205"/>
              </a:xfrm>
              <a:prstGeom prst="rect">
                <a:avLst/>
              </a:prstGeom>
              <a:blipFill>
                <a:blip r:embed="rId3"/>
                <a:stretch>
                  <a:fillRect l="-1199" t="-9091" b="-28571"/>
                </a:stretch>
              </a:blipFill>
            </p:spPr>
            <p:txBody>
              <a:bodyPr/>
              <a:lstStyle/>
              <a:p>
                <a:r>
                  <a:rPr lang="en-US">
                    <a:noFill/>
                  </a:rPr>
                  <a:t> </a:t>
                </a:r>
              </a:p>
            </p:txBody>
          </p:sp>
        </mc:Fallback>
      </mc:AlternateContent>
    </p:spTree>
    <p:extLst>
      <p:ext uri="{BB962C8B-B14F-4D97-AF65-F5344CB8AC3E}">
        <p14:creationId xmlns:p14="http://schemas.microsoft.com/office/powerpoint/2010/main" val="23670851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BCD24-4459-4382-8794-D557F94052BD}"/>
              </a:ext>
            </a:extLst>
          </p:cNvPr>
          <p:cNvSpPr>
            <a:spLocks noGrp="1"/>
          </p:cNvSpPr>
          <p:nvPr>
            <p:ph type="title"/>
          </p:nvPr>
        </p:nvSpPr>
        <p:spPr>
          <a:xfrm>
            <a:off x="457200" y="76200"/>
            <a:ext cx="8686800" cy="987552"/>
          </a:xfrm>
        </p:spPr>
        <p:txBody>
          <a:bodyPr>
            <a:normAutofit fontScale="90000"/>
          </a:bodyPr>
          <a:lstStyle/>
          <a:p>
            <a:r>
              <a:rPr lang="en-US"/>
              <a:t>Connection to Matrix Factorization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0C9717A-E1C0-4AAF-AF27-9CD1E2ABFC11}"/>
                  </a:ext>
                </a:extLst>
              </p:cNvPr>
              <p:cNvSpPr>
                <a:spLocks noGrp="1"/>
              </p:cNvSpPr>
              <p:nvPr>
                <p:ph idx="1"/>
              </p:nvPr>
            </p:nvSpPr>
            <p:spPr/>
            <p:txBody>
              <a:bodyPr/>
              <a:lstStyle/>
              <a:p>
                <a:r>
                  <a:rPr lang="en-US"/>
                  <a:t>Simplest </a:t>
                </a:r>
                <a:r>
                  <a:rPr lang="en-US" b="1">
                    <a:solidFill>
                      <a:srgbClr val="C00000"/>
                    </a:solidFill>
                  </a:rPr>
                  <a:t>node</a:t>
                </a:r>
                <a:r>
                  <a:rPr lang="en-US"/>
                  <a:t> </a:t>
                </a:r>
                <a:r>
                  <a:rPr lang="en-US" b="1">
                    <a:solidFill>
                      <a:srgbClr val="C00000"/>
                    </a:solidFill>
                  </a:rPr>
                  <a:t>similarity</a:t>
                </a:r>
                <a:r>
                  <a:rPr lang="en-US"/>
                  <a:t>: Nodes </a:t>
                </a:r>
                <a14:m>
                  <m:oMath xmlns:m="http://schemas.openxmlformats.org/officeDocument/2006/math">
                    <m:r>
                      <a:rPr lang="en-US" sz="3200" i="1" smtClean="0">
                        <a:latin typeface="Cambria Math" panose="02040503050406030204" pitchFamily="18" charset="0"/>
                        <a:ea typeface="Cambria Math" panose="02040503050406030204" pitchFamily="18" charset="0"/>
                        <a:cs typeface="Arial" pitchFamily="34" charset="0"/>
                      </a:rPr>
                      <m:t>𝑢</m:t>
                    </m:r>
                    <m:r>
                      <a:rPr lang="en-US" sz="3200" b="0" i="1" smtClean="0">
                        <a:latin typeface="Cambria Math" panose="02040503050406030204" pitchFamily="18" charset="0"/>
                        <a:ea typeface="Cambria Math" panose="02040503050406030204" pitchFamily="18" charset="0"/>
                        <a:cs typeface="Arial" pitchFamily="34" charset="0"/>
                      </a:rPr>
                      <m:t>, </m:t>
                    </m:r>
                    <m:r>
                      <a:rPr lang="en-US" sz="3200" b="0" i="1" smtClean="0">
                        <a:latin typeface="Cambria Math" panose="02040503050406030204" pitchFamily="18" charset="0"/>
                        <a:ea typeface="Cambria Math" panose="02040503050406030204" pitchFamily="18" charset="0"/>
                        <a:cs typeface="Arial" pitchFamily="34" charset="0"/>
                      </a:rPr>
                      <m:t>𝑣</m:t>
                    </m:r>
                  </m:oMath>
                </a14:m>
                <a:r>
                  <a:rPr lang="en-US"/>
                  <a:t> are similar if they are connected by an edge</a:t>
                </a:r>
              </a:p>
              <a:p>
                <a:r>
                  <a:rPr lang="en-US"/>
                  <a:t>This means: </a:t>
                </a:r>
                <a14:m>
                  <m:oMath xmlns:m="http://schemas.openxmlformats.org/officeDocument/2006/math">
                    <m:sSubSup>
                      <m:sSubSupPr>
                        <m:ctrlPr>
                          <a:rPr lang="en-US" sz="3200" b="0" i="1" smtClean="0">
                            <a:latin typeface="Cambria Math" panose="02040503050406030204" pitchFamily="18" charset="0"/>
                            <a:ea typeface="Cambria Math" panose="02040503050406030204" pitchFamily="18" charset="0"/>
                            <a:cs typeface="Arial" pitchFamily="34" charset="0"/>
                          </a:rPr>
                        </m:ctrlPr>
                      </m:sSubSup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𝑣</m:t>
                        </m:r>
                      </m:sub>
                      <m:sup>
                        <m:r>
                          <m:rPr>
                            <m:sty m:val="p"/>
                          </m:rPr>
                          <a:rPr lang="el-GR" sz="3200" b="0" i="0" smtClean="0">
                            <a:latin typeface="Cambria Math" panose="02040503050406030204" pitchFamily="18" charset="0"/>
                            <a:ea typeface="Cambria Math" panose="02040503050406030204" pitchFamily="18" charset="0"/>
                            <a:cs typeface="Arial" pitchFamily="34" charset="0"/>
                          </a:rPr>
                          <m:t>Τ</m:t>
                        </m:r>
                      </m:sup>
                    </m:sSubSup>
                    <m:sSub>
                      <m:sSubPr>
                        <m:ctrlPr>
                          <a:rPr lang="en-US" sz="3200" b="0" i="1" smtClean="0">
                            <a:latin typeface="Cambria Math" panose="02040503050406030204" pitchFamily="18" charset="0"/>
                            <a:ea typeface="Cambria Math" panose="02040503050406030204" pitchFamily="18" charset="0"/>
                            <a:cs typeface="Arial" pitchFamily="34" charset="0"/>
                          </a:rPr>
                        </m:ctrlPr>
                      </m:sSubPr>
                      <m:e>
                        <m:r>
                          <a:rPr lang="en-US" sz="3200" b="1" i="0" smtClean="0">
                            <a:latin typeface="Cambria Math" panose="02040503050406030204" pitchFamily="18" charset="0"/>
                            <a:ea typeface="Cambria Math" panose="02040503050406030204" pitchFamily="18" charset="0"/>
                            <a:cs typeface="Arial" pitchFamily="34" charset="0"/>
                          </a:rPr>
                          <m:t>𝐳</m:t>
                        </m:r>
                      </m:e>
                      <m:sub>
                        <m:r>
                          <a:rPr lang="en-US" sz="3200" b="0" i="1" smtClean="0">
                            <a:latin typeface="Cambria Math" panose="02040503050406030204" pitchFamily="18" charset="0"/>
                            <a:ea typeface="Cambria Math" panose="02040503050406030204" pitchFamily="18" charset="0"/>
                            <a:cs typeface="Arial" pitchFamily="34" charset="0"/>
                          </a:rPr>
                          <m:t>𝑢</m:t>
                        </m:r>
                      </m:sub>
                    </m:sSub>
                    <m:r>
                      <a:rPr lang="en-US" sz="3200" b="0" i="1" smtClean="0">
                        <a:latin typeface="Cambria Math" panose="02040503050406030204" pitchFamily="18" charset="0"/>
                        <a:ea typeface="Cambria Math" panose="02040503050406030204" pitchFamily="18" charset="0"/>
                        <a:cs typeface="Arial" pitchFamily="34" charset="0"/>
                      </a:rPr>
                      <m:t>=</m:t>
                    </m:r>
                    <m:sSub>
                      <m:sSubPr>
                        <m:ctrlPr>
                          <a:rPr lang="en-US" sz="3200" b="0" i="1" smtClean="0">
                            <a:latin typeface="Cambria Math" panose="02040503050406030204" pitchFamily="18" charset="0"/>
                            <a:ea typeface="Cambria Math" panose="02040503050406030204" pitchFamily="18" charset="0"/>
                            <a:cs typeface="Arial" pitchFamily="34" charset="0"/>
                          </a:rPr>
                        </m:ctrlPr>
                      </m:sSubPr>
                      <m:e>
                        <m:r>
                          <a:rPr lang="en-US" sz="3200" b="0" i="1" smtClean="0">
                            <a:latin typeface="Cambria Math" panose="02040503050406030204" pitchFamily="18" charset="0"/>
                            <a:ea typeface="Cambria Math" panose="02040503050406030204" pitchFamily="18" charset="0"/>
                            <a:cs typeface="Arial" pitchFamily="34" charset="0"/>
                          </a:rPr>
                          <m:t>𝐴</m:t>
                        </m:r>
                      </m:e>
                      <m:sub>
                        <m:r>
                          <a:rPr lang="en-US" sz="3200" b="0" i="1" smtClean="0">
                            <a:latin typeface="Cambria Math" panose="02040503050406030204" pitchFamily="18" charset="0"/>
                            <a:ea typeface="Cambria Math" panose="02040503050406030204" pitchFamily="18" charset="0"/>
                            <a:cs typeface="Arial" pitchFamily="34" charset="0"/>
                          </a:rPr>
                          <m:t>𝑢</m:t>
                        </m:r>
                        <m:r>
                          <a:rPr lang="en-US" sz="3200" b="0" i="1" smtClean="0">
                            <a:latin typeface="Cambria Math" panose="02040503050406030204" pitchFamily="18" charset="0"/>
                            <a:ea typeface="Cambria Math" panose="02040503050406030204" pitchFamily="18" charset="0"/>
                            <a:cs typeface="Arial" pitchFamily="34" charset="0"/>
                          </a:rPr>
                          <m:t>, </m:t>
                        </m:r>
                        <m:r>
                          <a:rPr lang="en-US" sz="3200" b="0" i="1" smtClean="0">
                            <a:latin typeface="Cambria Math" panose="02040503050406030204" pitchFamily="18" charset="0"/>
                            <a:ea typeface="Cambria Math" panose="02040503050406030204" pitchFamily="18" charset="0"/>
                            <a:cs typeface="Arial" pitchFamily="34" charset="0"/>
                          </a:rPr>
                          <m:t>𝑣</m:t>
                        </m:r>
                      </m:sub>
                    </m:sSub>
                  </m:oMath>
                </a14:m>
                <a:r>
                  <a:rPr lang="en-US" sz="3200"/>
                  <a:t> </a:t>
                </a:r>
                <a:br>
                  <a:rPr lang="en-US"/>
                </a:br>
                <a:r>
                  <a:rPr lang="en-US"/>
                  <a:t>which is the </a:t>
                </a:r>
                <a14:m>
                  <m:oMath xmlns:m="http://schemas.openxmlformats.org/officeDocument/2006/math">
                    <m:r>
                      <a:rPr lang="en-US">
                        <a:latin typeface="Cambria Math" panose="02040503050406030204" pitchFamily="18" charset="0"/>
                        <a:ea typeface="Cambria Math" panose="02040503050406030204" pitchFamily="18" charset="0"/>
                        <a:cs typeface="Arial" pitchFamily="34" charset="0"/>
                      </a:rPr>
                      <m:t>(</m:t>
                    </m:r>
                    <m:r>
                      <a:rPr lang="en-US" i="1">
                        <a:latin typeface="Cambria Math" panose="02040503050406030204" pitchFamily="18" charset="0"/>
                        <a:ea typeface="Cambria Math" panose="02040503050406030204" pitchFamily="18" charset="0"/>
                        <a:cs typeface="Arial" pitchFamily="34" charset="0"/>
                      </a:rPr>
                      <m:t>𝑢</m:t>
                    </m:r>
                    <m:r>
                      <a:rPr lang="en-US" i="1">
                        <a:latin typeface="Cambria Math" panose="02040503050406030204" pitchFamily="18" charset="0"/>
                        <a:ea typeface="Cambria Math" panose="02040503050406030204" pitchFamily="18" charset="0"/>
                        <a:cs typeface="Arial" pitchFamily="34" charset="0"/>
                      </a:rPr>
                      <m:t>, </m:t>
                    </m:r>
                    <m:r>
                      <a:rPr lang="en-US" i="1">
                        <a:latin typeface="Cambria Math" panose="02040503050406030204" pitchFamily="18" charset="0"/>
                        <a:ea typeface="Cambria Math" panose="02040503050406030204" pitchFamily="18" charset="0"/>
                        <a:cs typeface="Arial" pitchFamily="34" charset="0"/>
                      </a:rPr>
                      <m:t>𝑣</m:t>
                    </m:r>
                    <m:r>
                      <a:rPr lang="en-US" i="1">
                        <a:latin typeface="Cambria Math" panose="02040503050406030204" pitchFamily="18" charset="0"/>
                        <a:ea typeface="Cambria Math" panose="02040503050406030204" pitchFamily="18" charset="0"/>
                        <a:cs typeface="Arial" pitchFamily="34" charset="0"/>
                      </a:rPr>
                      <m:t>)</m:t>
                    </m:r>
                  </m:oMath>
                </a14:m>
                <a:r>
                  <a:rPr lang="en-US"/>
                  <a:t> entry of the graph adjacency matrix </a:t>
                </a:r>
                <a14:m>
                  <m:oMath xmlns:m="http://schemas.openxmlformats.org/officeDocument/2006/math">
                    <m:r>
                      <a:rPr lang="en-US" i="1" dirty="0" smtClean="0">
                        <a:latin typeface="Cambria Math" panose="02040503050406030204" pitchFamily="18" charset="0"/>
                      </a:rPr>
                      <m:t>𝐴</m:t>
                    </m:r>
                  </m:oMath>
                </a14:m>
                <a:endParaRPr lang="en-US"/>
              </a:p>
              <a:p>
                <a:r>
                  <a:rPr lang="en-US"/>
                  <a:t>Therefore, </a:t>
                </a:r>
                <a14:m>
                  <m:oMath xmlns:m="http://schemas.openxmlformats.org/officeDocument/2006/math">
                    <m:sSup>
                      <m:sSupPr>
                        <m:ctrlPr>
                          <a:rPr lang="en-US" b="0" i="1" smtClean="0">
                            <a:solidFill>
                              <a:srgbClr val="C00000"/>
                            </a:solidFill>
                            <a:latin typeface="Cambria Math" panose="02040503050406030204" pitchFamily="18" charset="0"/>
                          </a:rPr>
                        </m:ctrlPr>
                      </m:sSupPr>
                      <m:e>
                        <m:r>
                          <a:rPr lang="en-US" b="1" i="1" smtClean="0">
                            <a:solidFill>
                              <a:srgbClr val="C00000"/>
                            </a:solidFill>
                            <a:latin typeface="Cambria Math" panose="02040503050406030204" pitchFamily="18" charset="0"/>
                          </a:rPr>
                          <m:t>𝒁</m:t>
                        </m:r>
                      </m:e>
                      <m:sup>
                        <m:r>
                          <a:rPr lang="en-US" b="0" i="1" smtClean="0">
                            <a:solidFill>
                              <a:srgbClr val="C00000"/>
                            </a:solidFill>
                            <a:latin typeface="Cambria Math" panose="02040503050406030204" pitchFamily="18" charset="0"/>
                          </a:rPr>
                          <m:t>𝑇</m:t>
                        </m:r>
                      </m:sup>
                    </m:sSup>
                    <m:r>
                      <a:rPr lang="en-US" b="1" i="1" smtClean="0">
                        <a:solidFill>
                          <a:srgbClr val="C00000"/>
                        </a:solidFill>
                        <a:latin typeface="Cambria Math" panose="02040503050406030204" pitchFamily="18" charset="0"/>
                      </a:rPr>
                      <m:t>𝒁</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𝐴</m:t>
                    </m:r>
                  </m:oMath>
                </a14:m>
                <a:endParaRPr lang="en-US" b="0"/>
              </a:p>
            </p:txBody>
          </p:sp>
        </mc:Choice>
        <mc:Fallback xmlns="">
          <p:sp>
            <p:nvSpPr>
              <p:cNvPr id="3" name="Content Placeholder 2">
                <a:extLst>
                  <a:ext uri="{FF2B5EF4-FFF2-40B4-BE49-F238E27FC236}">
                    <a16:creationId xmlns:a16="http://schemas.microsoft.com/office/drawing/2014/main" id="{30C9717A-E1C0-4AAF-AF27-9CD1E2ABFC11}"/>
                  </a:ext>
                </a:extLst>
              </p:cNvPr>
              <p:cNvSpPr>
                <a:spLocks noGrp="1" noRot="1" noChangeAspect="1" noMove="1" noResize="1" noEditPoints="1" noAdjustHandles="1" noChangeArrowheads="1" noChangeShapeType="1" noTextEdit="1"/>
              </p:cNvSpPr>
              <p:nvPr>
                <p:ph idx="1"/>
              </p:nvPr>
            </p:nvSpPr>
            <p:spPr>
              <a:blipFill>
                <a:blip r:embed="rId2"/>
                <a:stretch>
                  <a:fillRect l="-296" t="-58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0CADD69-8144-4C88-9DBC-E0F29BDCA76A}"/>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EDFB7CEC-3F28-44C3-89D9-E6A2A368219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7193FB6-754C-446B-96A5-C9609AEDCD22}"/>
              </a:ext>
            </a:extLst>
          </p:cNvPr>
          <p:cNvSpPr>
            <a:spLocks noGrp="1"/>
          </p:cNvSpPr>
          <p:nvPr>
            <p:ph type="sldNum" sz="quarter" idx="12"/>
          </p:nvPr>
        </p:nvSpPr>
        <p:spPr/>
        <p:txBody>
          <a:bodyPr/>
          <a:lstStyle/>
          <a:p>
            <a:fld id="{19B12225-5612-419B-A8D5-4B8EEE4C217E}" type="slidenum">
              <a:rPr lang="en-US" smtClean="0"/>
              <a:pPr/>
              <a:t>62</a:t>
            </a:fld>
            <a:endParaRPr lang="en-US"/>
          </a:p>
        </p:txBody>
      </p:sp>
      <p:grpSp>
        <p:nvGrpSpPr>
          <p:cNvPr id="7" name="Group 6">
            <a:extLst>
              <a:ext uri="{FF2B5EF4-FFF2-40B4-BE49-F238E27FC236}">
                <a16:creationId xmlns:a16="http://schemas.microsoft.com/office/drawing/2014/main" id="{F5A23BDE-9304-42ED-A157-9A34C80F6E17}"/>
              </a:ext>
            </a:extLst>
          </p:cNvPr>
          <p:cNvGrpSpPr/>
          <p:nvPr/>
        </p:nvGrpSpPr>
        <p:grpSpPr>
          <a:xfrm>
            <a:off x="429166" y="4771471"/>
            <a:ext cx="2412600" cy="1365351"/>
            <a:chOff x="1592344" y="1675794"/>
            <a:chExt cx="2412600" cy="1365351"/>
          </a:xfrm>
        </p:grpSpPr>
        <p:cxnSp>
          <p:nvCxnSpPr>
            <p:cNvPr id="8" name="Straight Connector 7">
              <a:extLst>
                <a:ext uri="{FF2B5EF4-FFF2-40B4-BE49-F238E27FC236}">
                  <a16:creationId xmlns:a16="http://schemas.microsoft.com/office/drawing/2014/main" id="{4DDB49D7-42B4-4CEF-827C-0E3AEF31CC61}"/>
                </a:ext>
              </a:extLst>
            </p:cNvPr>
            <p:cNvCxnSpPr/>
            <p:nvPr/>
          </p:nvCxnSpPr>
          <p:spPr>
            <a:xfrm rot="5400000">
              <a:off x="1406878" y="2258491"/>
              <a:ext cx="990606" cy="241066"/>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B269AE40-E0ED-450C-B592-EBCE767BDC16}"/>
                </a:ext>
              </a:extLst>
            </p:cNvPr>
            <p:cNvCxnSpPr/>
            <p:nvPr/>
          </p:nvCxnSpPr>
          <p:spPr>
            <a:xfrm>
              <a:off x="2051590" y="1883721"/>
              <a:ext cx="793866" cy="685799"/>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A82DEA1C-ABA2-4485-80E2-3C2E3D558FD3}"/>
                </a:ext>
              </a:extLst>
            </p:cNvPr>
            <p:cNvCxnSpPr/>
            <p:nvPr/>
          </p:nvCxnSpPr>
          <p:spPr>
            <a:xfrm flipV="1">
              <a:off x="1781649" y="2569520"/>
              <a:ext cx="1034933" cy="304808"/>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FA54CAC-55E6-4BFB-B357-055CD359B205}"/>
                </a:ext>
              </a:extLst>
            </p:cNvPr>
            <p:cNvCxnSpPr/>
            <p:nvPr/>
          </p:nvCxnSpPr>
          <p:spPr>
            <a:xfrm flipH="1" flipV="1">
              <a:off x="2061000" y="1857251"/>
              <a:ext cx="1738160" cy="376188"/>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E25FB36E-D43F-4104-978C-A100212C2472}"/>
                </a:ext>
              </a:extLst>
            </p:cNvPr>
            <p:cNvSpPr/>
            <p:nvPr/>
          </p:nvSpPr>
          <p:spPr>
            <a:xfrm>
              <a:off x="1597380" y="2692711"/>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7">
              <a:extLst>
                <a:ext uri="{FF2B5EF4-FFF2-40B4-BE49-F238E27FC236}">
                  <a16:creationId xmlns:a16="http://schemas.microsoft.com/office/drawing/2014/main" id="{16D9BB0E-CF5E-4FC8-84B9-1D43CD570D76}"/>
                </a:ext>
              </a:extLst>
            </p:cNvPr>
            <p:cNvSpPr txBox="1"/>
            <p:nvPr/>
          </p:nvSpPr>
          <p:spPr>
            <a:xfrm>
              <a:off x="1592344" y="2671813"/>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a:t>
              </a:r>
            </a:p>
          </p:txBody>
        </p:sp>
        <p:sp>
          <p:nvSpPr>
            <p:cNvPr id="14" name="Oval 13">
              <a:extLst>
                <a:ext uri="{FF2B5EF4-FFF2-40B4-BE49-F238E27FC236}">
                  <a16:creationId xmlns:a16="http://schemas.microsoft.com/office/drawing/2014/main" id="{5557B5ED-5355-41A3-8002-DACB2B3E6724}"/>
                </a:ext>
              </a:extLst>
            </p:cNvPr>
            <p:cNvSpPr/>
            <p:nvPr/>
          </p:nvSpPr>
          <p:spPr>
            <a:xfrm>
              <a:off x="1857625" y="1694777"/>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9">
              <a:extLst>
                <a:ext uri="{FF2B5EF4-FFF2-40B4-BE49-F238E27FC236}">
                  <a16:creationId xmlns:a16="http://schemas.microsoft.com/office/drawing/2014/main" id="{7D2D4C14-9BF9-4852-9675-DE411E49AF79}"/>
                </a:ext>
              </a:extLst>
            </p:cNvPr>
            <p:cNvSpPr txBox="1"/>
            <p:nvPr/>
          </p:nvSpPr>
          <p:spPr>
            <a:xfrm>
              <a:off x="1849514" y="1675794"/>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4</a:t>
              </a:r>
            </a:p>
          </p:txBody>
        </p:sp>
        <p:sp>
          <p:nvSpPr>
            <p:cNvPr id="16" name="Oval 15">
              <a:extLst>
                <a:ext uri="{FF2B5EF4-FFF2-40B4-BE49-F238E27FC236}">
                  <a16:creationId xmlns:a16="http://schemas.microsoft.com/office/drawing/2014/main" id="{E7D4803C-EE38-40C5-9172-B1165E327033}"/>
                </a:ext>
              </a:extLst>
            </p:cNvPr>
            <p:cNvSpPr/>
            <p:nvPr/>
          </p:nvSpPr>
          <p:spPr>
            <a:xfrm>
              <a:off x="3683927" y="2081673"/>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0829F177-EC14-4BB7-828F-CD1560EC761E}"/>
                </a:ext>
              </a:extLst>
            </p:cNvPr>
            <p:cNvSpPr/>
            <p:nvPr/>
          </p:nvSpPr>
          <p:spPr>
            <a:xfrm>
              <a:off x="2667320" y="2412684"/>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TextBox 12">
              <a:extLst>
                <a:ext uri="{FF2B5EF4-FFF2-40B4-BE49-F238E27FC236}">
                  <a16:creationId xmlns:a16="http://schemas.microsoft.com/office/drawing/2014/main" id="{F5BC8F4D-A108-4941-97E5-3D064B325432}"/>
                </a:ext>
              </a:extLst>
            </p:cNvPr>
            <p:cNvSpPr txBox="1"/>
            <p:nvPr/>
          </p:nvSpPr>
          <p:spPr>
            <a:xfrm>
              <a:off x="3692038" y="2051314"/>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3</a:t>
              </a:r>
            </a:p>
          </p:txBody>
        </p:sp>
        <p:sp>
          <p:nvSpPr>
            <p:cNvPr id="19" name="TextBox 13">
              <a:extLst>
                <a:ext uri="{FF2B5EF4-FFF2-40B4-BE49-F238E27FC236}">
                  <a16:creationId xmlns:a16="http://schemas.microsoft.com/office/drawing/2014/main" id="{4096ED95-0D41-4397-8B24-577D7146ABA2}"/>
                </a:ext>
              </a:extLst>
            </p:cNvPr>
            <p:cNvSpPr txBox="1"/>
            <p:nvPr/>
          </p:nvSpPr>
          <p:spPr>
            <a:xfrm>
              <a:off x="2671909" y="2416346"/>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2</a:t>
              </a:r>
            </a:p>
          </p:txBody>
        </p:sp>
      </p:grpSp>
      <p:sp>
        <p:nvSpPr>
          <p:cNvPr id="21" name="Arrow: Right 20">
            <a:extLst>
              <a:ext uri="{FF2B5EF4-FFF2-40B4-BE49-F238E27FC236}">
                <a16:creationId xmlns:a16="http://schemas.microsoft.com/office/drawing/2014/main" id="{0624750A-77B5-421E-84D6-D38A7901CBAE}"/>
              </a:ext>
            </a:extLst>
          </p:cNvPr>
          <p:cNvSpPr/>
          <p:nvPr/>
        </p:nvSpPr>
        <p:spPr>
          <a:xfrm>
            <a:off x="3005021" y="5307333"/>
            <a:ext cx="607061" cy="334735"/>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Arrow: Right 21">
            <a:extLst>
              <a:ext uri="{FF2B5EF4-FFF2-40B4-BE49-F238E27FC236}">
                <a16:creationId xmlns:a16="http://schemas.microsoft.com/office/drawing/2014/main" id="{27E3B079-2828-4D6E-945A-1D035E1EC3C3}"/>
              </a:ext>
            </a:extLst>
          </p:cNvPr>
          <p:cNvSpPr/>
          <p:nvPr/>
        </p:nvSpPr>
        <p:spPr>
          <a:xfrm>
            <a:off x="5793409" y="5307333"/>
            <a:ext cx="607061" cy="334735"/>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ectangle 22">
            <a:extLst>
              <a:ext uri="{FF2B5EF4-FFF2-40B4-BE49-F238E27FC236}">
                <a16:creationId xmlns:a16="http://schemas.microsoft.com/office/drawing/2014/main" id="{AE33883B-0F7C-49EF-9E4C-36EBEAB41713}"/>
              </a:ext>
            </a:extLst>
          </p:cNvPr>
          <p:cNvSpPr/>
          <p:nvPr/>
        </p:nvSpPr>
        <p:spPr>
          <a:xfrm>
            <a:off x="6555922" y="4865475"/>
            <a:ext cx="726621" cy="1242953"/>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ectangle 23">
            <a:extLst>
              <a:ext uri="{FF2B5EF4-FFF2-40B4-BE49-F238E27FC236}">
                <a16:creationId xmlns:a16="http://schemas.microsoft.com/office/drawing/2014/main" id="{2A1C403B-F3C0-4147-8296-F3B73492C3D9}"/>
              </a:ext>
            </a:extLst>
          </p:cNvPr>
          <p:cNvSpPr/>
          <p:nvPr/>
        </p:nvSpPr>
        <p:spPr>
          <a:xfrm rot="16200000">
            <a:off x="8043462" y="4616021"/>
            <a:ext cx="726621" cy="1242953"/>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753072FE-48A9-4BED-AC70-C2CEBC9A7569}"/>
                  </a:ext>
                </a:extLst>
              </p:cNvPr>
              <p:cNvSpPr txBox="1"/>
              <p:nvPr/>
            </p:nvSpPr>
            <p:spPr>
              <a:xfrm>
                <a:off x="7320104" y="5013035"/>
                <a:ext cx="46519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a:p>
            </p:txBody>
          </p:sp>
        </mc:Choice>
        <mc:Fallback xmlns="">
          <p:sp>
            <p:nvSpPr>
              <p:cNvPr id="25" name="TextBox 24">
                <a:extLst>
                  <a:ext uri="{FF2B5EF4-FFF2-40B4-BE49-F238E27FC236}">
                    <a16:creationId xmlns:a16="http://schemas.microsoft.com/office/drawing/2014/main" id="{753072FE-48A9-4BED-AC70-C2CEBC9A7569}"/>
                  </a:ext>
                </a:extLst>
              </p:cNvPr>
              <p:cNvSpPr txBox="1">
                <a:spLocks noRot="1" noChangeAspect="1" noMove="1" noResize="1" noEditPoints="1" noAdjustHandles="1" noChangeArrowheads="1" noChangeShapeType="1" noTextEdit="1"/>
              </p:cNvSpPr>
              <p:nvPr/>
            </p:nvSpPr>
            <p:spPr>
              <a:xfrm>
                <a:off x="7320104" y="5013035"/>
                <a:ext cx="465192" cy="4616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3C866B1-9960-44F2-8952-03DD64F2F38A}"/>
                  </a:ext>
                </a:extLst>
              </p:cNvPr>
              <p:cNvSpPr txBox="1"/>
              <p:nvPr/>
            </p:nvSpPr>
            <p:spPr>
              <a:xfrm>
                <a:off x="6721644" y="4426885"/>
                <a:ext cx="3663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solidFill>
                                <a:srgbClr val="C00000"/>
                              </a:solidFill>
                              <a:latin typeface="Cambria Math" panose="02040503050406030204" pitchFamily="18" charset="0"/>
                            </a:rPr>
                          </m:ctrlPr>
                        </m:sSupPr>
                        <m:e>
                          <m:r>
                            <a:rPr lang="en-US" sz="2400" b="1" i="1" smtClean="0">
                              <a:solidFill>
                                <a:srgbClr val="C00000"/>
                              </a:solidFill>
                              <a:latin typeface="Cambria Math" panose="02040503050406030204" pitchFamily="18" charset="0"/>
                            </a:rPr>
                            <m:t>𝒁</m:t>
                          </m:r>
                        </m:e>
                        <m:sup>
                          <m:r>
                            <a:rPr lang="en-US" sz="2400" b="0" i="1" smtClean="0">
                              <a:solidFill>
                                <a:srgbClr val="C00000"/>
                              </a:solidFill>
                              <a:latin typeface="Cambria Math" panose="02040503050406030204" pitchFamily="18" charset="0"/>
                            </a:rPr>
                            <m:t>𝑇</m:t>
                          </m:r>
                        </m:sup>
                      </m:sSup>
                    </m:oMath>
                  </m:oMathPara>
                </a14:m>
                <a:endParaRPr lang="en-US" sz="2400"/>
              </a:p>
            </p:txBody>
          </p:sp>
        </mc:Choice>
        <mc:Fallback xmlns="">
          <p:sp>
            <p:nvSpPr>
              <p:cNvPr id="27" name="TextBox 26">
                <a:extLst>
                  <a:ext uri="{FF2B5EF4-FFF2-40B4-BE49-F238E27FC236}">
                    <a16:creationId xmlns:a16="http://schemas.microsoft.com/office/drawing/2014/main" id="{B3C866B1-9960-44F2-8952-03DD64F2F38A}"/>
                  </a:ext>
                </a:extLst>
              </p:cNvPr>
              <p:cNvSpPr txBox="1">
                <a:spLocks noRot="1" noChangeAspect="1" noMove="1" noResize="1" noEditPoints="1" noAdjustHandles="1" noChangeArrowheads="1" noChangeShapeType="1" noTextEdit="1"/>
              </p:cNvSpPr>
              <p:nvPr/>
            </p:nvSpPr>
            <p:spPr>
              <a:xfrm>
                <a:off x="6721644" y="4426885"/>
                <a:ext cx="366310" cy="461665"/>
              </a:xfrm>
              <a:prstGeom prst="rect">
                <a:avLst/>
              </a:prstGeom>
              <a:blipFill>
                <a:blip r:embed="rId4"/>
                <a:stretch>
                  <a:fillRect l="-5000" r="-3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F46176A-37C4-4503-BA2A-B48924069B04}"/>
                  </a:ext>
                </a:extLst>
              </p:cNvPr>
              <p:cNvSpPr txBox="1"/>
              <p:nvPr/>
            </p:nvSpPr>
            <p:spPr>
              <a:xfrm>
                <a:off x="8223617" y="4412522"/>
                <a:ext cx="36631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1" i="1" smtClean="0">
                          <a:solidFill>
                            <a:srgbClr val="C00000"/>
                          </a:solidFill>
                          <a:latin typeface="Cambria Math" panose="02040503050406030204" pitchFamily="18" charset="0"/>
                        </a:rPr>
                        <m:t>𝒁</m:t>
                      </m:r>
                    </m:oMath>
                  </m:oMathPara>
                </a14:m>
                <a:endParaRPr lang="en-US" sz="2400" b="1"/>
              </a:p>
            </p:txBody>
          </p:sp>
        </mc:Choice>
        <mc:Fallback xmlns="">
          <p:sp>
            <p:nvSpPr>
              <p:cNvPr id="28" name="TextBox 27">
                <a:extLst>
                  <a:ext uri="{FF2B5EF4-FFF2-40B4-BE49-F238E27FC236}">
                    <a16:creationId xmlns:a16="http://schemas.microsoft.com/office/drawing/2014/main" id="{3F46176A-37C4-4503-BA2A-B48924069B04}"/>
                  </a:ext>
                </a:extLst>
              </p:cNvPr>
              <p:cNvSpPr txBox="1">
                <a:spLocks noRot="1" noChangeAspect="1" noMove="1" noResize="1" noEditPoints="1" noAdjustHandles="1" noChangeArrowheads="1" noChangeShapeType="1" noTextEdit="1"/>
              </p:cNvSpPr>
              <p:nvPr/>
            </p:nvSpPr>
            <p:spPr>
              <a:xfrm>
                <a:off x="8223617" y="4412522"/>
                <a:ext cx="366310" cy="461665"/>
              </a:xfrm>
              <a:prstGeom prst="rect">
                <a:avLst/>
              </a:prstGeom>
              <a:blipFill>
                <a:blip r:embed="rId5"/>
                <a:stretch>
                  <a:fillRect l="-3333" r="-8333"/>
                </a:stretch>
              </a:blipFill>
            </p:spPr>
            <p:txBody>
              <a:bodyPr/>
              <a:lstStyle/>
              <a:p>
                <a:r>
                  <a:rPr lang="en-US">
                    <a:noFill/>
                  </a:rPr>
                  <a:t> </a:t>
                </a:r>
              </a:p>
            </p:txBody>
          </p:sp>
        </mc:Fallback>
      </mc:AlternateContent>
      <p:sp>
        <p:nvSpPr>
          <p:cNvPr id="29" name="Rounded Rectangle 7">
            <a:extLst>
              <a:ext uri="{FF2B5EF4-FFF2-40B4-BE49-F238E27FC236}">
                <a16:creationId xmlns:a16="http://schemas.microsoft.com/office/drawing/2014/main" id="{8957999E-8579-49D5-A6CB-3E68EA177931}"/>
              </a:ext>
            </a:extLst>
          </p:cNvPr>
          <p:cNvSpPr/>
          <p:nvPr/>
        </p:nvSpPr>
        <p:spPr>
          <a:xfrm>
            <a:off x="8136450" y="4874188"/>
            <a:ext cx="206689" cy="726622"/>
          </a:xfrm>
          <a:prstGeom prst="round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Rounded Rectangle 7">
            <a:extLst>
              <a:ext uri="{FF2B5EF4-FFF2-40B4-BE49-F238E27FC236}">
                <a16:creationId xmlns:a16="http://schemas.microsoft.com/office/drawing/2014/main" id="{822ED359-ECA3-4CC9-A3AC-C6B693710429}"/>
              </a:ext>
            </a:extLst>
          </p:cNvPr>
          <p:cNvSpPr/>
          <p:nvPr/>
        </p:nvSpPr>
        <p:spPr>
          <a:xfrm rot="16200000">
            <a:off x="6828739" y="4870714"/>
            <a:ext cx="206689" cy="726622"/>
          </a:xfrm>
          <a:prstGeom prst="round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71B2E03-8048-42FD-899F-44A6D477E3E9}"/>
                  </a:ext>
                </a:extLst>
              </p:cNvPr>
              <p:cNvSpPr txBox="1"/>
              <p:nvPr/>
            </p:nvSpPr>
            <p:spPr>
              <a:xfrm>
                <a:off x="7624732" y="6126698"/>
                <a:ext cx="321128"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solidFill>
                                <a:srgbClr val="0070C0"/>
                              </a:solidFill>
                              <a:latin typeface="Cambria Math" panose="02040503050406030204" pitchFamily="18" charset="0"/>
                              <a:ea typeface="Cambria Math" panose="02040503050406030204" pitchFamily="18" charset="0"/>
                              <a:cs typeface="Arial" pitchFamily="34" charset="0"/>
                            </a:rPr>
                          </m:ctrlPr>
                        </m:sSubPr>
                        <m:e>
                          <m:r>
                            <a:rPr lang="en-US" sz="2400" b="1" i="0" smtClean="0">
                              <a:solidFill>
                                <a:srgbClr val="0070C0"/>
                              </a:solidFill>
                              <a:latin typeface="Cambria Math" panose="02040503050406030204" pitchFamily="18" charset="0"/>
                              <a:ea typeface="Cambria Math" panose="02040503050406030204" pitchFamily="18" charset="0"/>
                              <a:cs typeface="Arial" pitchFamily="34" charset="0"/>
                            </a:rPr>
                            <m:t>𝐳</m:t>
                          </m:r>
                        </m:e>
                        <m:sub>
                          <m:r>
                            <a:rPr lang="en-US" sz="2400" b="0" i="1" smtClean="0">
                              <a:solidFill>
                                <a:srgbClr val="0070C0"/>
                              </a:solidFill>
                              <a:latin typeface="Cambria Math" panose="02040503050406030204" pitchFamily="18" charset="0"/>
                              <a:ea typeface="Cambria Math" panose="02040503050406030204" pitchFamily="18" charset="0"/>
                              <a:cs typeface="Arial" pitchFamily="34" charset="0"/>
                            </a:rPr>
                            <m:t>𝑢</m:t>
                          </m:r>
                        </m:sub>
                      </m:sSub>
                    </m:oMath>
                  </m:oMathPara>
                </a14:m>
                <a:endParaRPr lang="en-US" sz="2400">
                  <a:solidFill>
                    <a:srgbClr val="0070C0"/>
                  </a:solidFill>
                </a:endParaRPr>
              </a:p>
            </p:txBody>
          </p:sp>
        </mc:Choice>
        <mc:Fallback xmlns="">
          <p:sp>
            <p:nvSpPr>
              <p:cNvPr id="32" name="TextBox 31">
                <a:extLst>
                  <a:ext uri="{FF2B5EF4-FFF2-40B4-BE49-F238E27FC236}">
                    <a16:creationId xmlns:a16="http://schemas.microsoft.com/office/drawing/2014/main" id="{071B2E03-8048-42FD-899F-44A6D477E3E9}"/>
                  </a:ext>
                </a:extLst>
              </p:cNvPr>
              <p:cNvSpPr txBox="1">
                <a:spLocks noRot="1" noChangeAspect="1" noMove="1" noResize="1" noEditPoints="1" noAdjustHandles="1" noChangeArrowheads="1" noChangeShapeType="1" noTextEdit="1"/>
              </p:cNvSpPr>
              <p:nvPr/>
            </p:nvSpPr>
            <p:spPr>
              <a:xfrm>
                <a:off x="7624732" y="6126698"/>
                <a:ext cx="321128" cy="461665"/>
              </a:xfrm>
              <a:prstGeom prst="rect">
                <a:avLst/>
              </a:prstGeom>
              <a:blipFill>
                <a:blip r:embed="rId6"/>
                <a:stretch>
                  <a:fillRect r="-40385"/>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74C66173-92F7-4004-B1EA-0BA53C3E8463}"/>
              </a:ext>
            </a:extLst>
          </p:cNvPr>
          <p:cNvCxnSpPr>
            <a:cxnSpLocks/>
          </p:cNvCxnSpPr>
          <p:nvPr/>
        </p:nvCxnSpPr>
        <p:spPr>
          <a:xfrm>
            <a:off x="7028700" y="5243867"/>
            <a:ext cx="662256" cy="962396"/>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40A56087-EDEC-47D1-80CB-AC77FAA00838}"/>
              </a:ext>
            </a:extLst>
          </p:cNvPr>
          <p:cNvCxnSpPr>
            <a:cxnSpLocks/>
          </p:cNvCxnSpPr>
          <p:nvPr/>
        </p:nvCxnSpPr>
        <p:spPr>
          <a:xfrm>
            <a:off x="8239794" y="5465400"/>
            <a:ext cx="285599" cy="787407"/>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6185077C-FBA4-254D-9729-FAD49887A0D5}"/>
                  </a:ext>
                </a:extLst>
              </p:cNvPr>
              <p:cNvSpPr txBox="1"/>
              <p:nvPr/>
            </p:nvSpPr>
            <p:spPr>
              <a:xfrm>
                <a:off x="8358803" y="6205556"/>
                <a:ext cx="321128"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solidFill>
                                <a:srgbClr val="0070C0"/>
                              </a:solidFill>
                              <a:latin typeface="Cambria Math" panose="02040503050406030204" pitchFamily="18" charset="0"/>
                              <a:ea typeface="Cambria Math" panose="02040503050406030204" pitchFamily="18" charset="0"/>
                              <a:cs typeface="Arial" pitchFamily="34" charset="0"/>
                            </a:rPr>
                          </m:ctrlPr>
                        </m:sSubPr>
                        <m:e>
                          <m:r>
                            <a:rPr lang="en-US" sz="2400" b="1" i="0" smtClean="0">
                              <a:solidFill>
                                <a:srgbClr val="0070C0"/>
                              </a:solidFill>
                              <a:latin typeface="Cambria Math" panose="02040503050406030204" pitchFamily="18" charset="0"/>
                              <a:ea typeface="Cambria Math" panose="02040503050406030204" pitchFamily="18" charset="0"/>
                              <a:cs typeface="Arial" pitchFamily="34" charset="0"/>
                            </a:rPr>
                            <m:t>𝐳</m:t>
                          </m:r>
                        </m:e>
                        <m:sub>
                          <m:r>
                            <a:rPr lang="en-US" sz="2400" b="0" i="1" smtClean="0">
                              <a:solidFill>
                                <a:srgbClr val="0070C0"/>
                              </a:solidFill>
                              <a:latin typeface="Cambria Math" panose="02040503050406030204" pitchFamily="18" charset="0"/>
                              <a:ea typeface="Cambria Math" panose="02040503050406030204" pitchFamily="18" charset="0"/>
                              <a:cs typeface="Arial" pitchFamily="34" charset="0"/>
                            </a:rPr>
                            <m:t>𝑣</m:t>
                          </m:r>
                        </m:sub>
                      </m:sSub>
                    </m:oMath>
                  </m:oMathPara>
                </a14:m>
                <a:endParaRPr lang="en-US" sz="2400">
                  <a:solidFill>
                    <a:srgbClr val="0070C0"/>
                  </a:solidFill>
                </a:endParaRPr>
              </a:p>
            </p:txBody>
          </p:sp>
        </mc:Choice>
        <mc:Fallback xmlns="">
          <p:sp>
            <p:nvSpPr>
              <p:cNvPr id="35" name="TextBox 34">
                <a:extLst>
                  <a:ext uri="{FF2B5EF4-FFF2-40B4-BE49-F238E27FC236}">
                    <a16:creationId xmlns:a16="http://schemas.microsoft.com/office/drawing/2014/main" id="{6185077C-FBA4-254D-9729-FAD49887A0D5}"/>
                  </a:ext>
                </a:extLst>
              </p:cNvPr>
              <p:cNvSpPr txBox="1">
                <a:spLocks noRot="1" noChangeAspect="1" noMove="1" noResize="1" noEditPoints="1" noAdjustHandles="1" noChangeArrowheads="1" noChangeShapeType="1" noTextEdit="1"/>
              </p:cNvSpPr>
              <p:nvPr/>
            </p:nvSpPr>
            <p:spPr>
              <a:xfrm>
                <a:off x="8358803" y="6205556"/>
                <a:ext cx="321128" cy="461665"/>
              </a:xfrm>
              <a:prstGeom prst="rect">
                <a:avLst/>
              </a:prstGeom>
              <a:blipFill>
                <a:blip r:embed="rId7"/>
                <a:stretch>
                  <a:fillRect r="-33962"/>
                </a:stretch>
              </a:blipFill>
            </p:spPr>
            <p:txBody>
              <a:bodyPr/>
              <a:lstStyle/>
              <a:p>
                <a:r>
                  <a:rPr lang="en-US">
                    <a:noFill/>
                  </a:rPr>
                  <a:t> </a:t>
                </a:r>
              </a:p>
            </p:txBody>
          </p:sp>
        </mc:Fallback>
      </mc:AlternateContent>
      <p:sp>
        <p:nvSpPr>
          <p:cNvPr id="31" name="Rectangle 30">
            <a:extLst>
              <a:ext uri="{FF2B5EF4-FFF2-40B4-BE49-F238E27FC236}">
                <a16:creationId xmlns:a16="http://schemas.microsoft.com/office/drawing/2014/main" id="{5E1F9F44-EA9A-1B4F-A6AC-7D98C07ED819}"/>
              </a:ext>
            </a:extLst>
          </p:cNvPr>
          <p:cNvSpPr/>
          <p:nvPr/>
        </p:nvSpPr>
        <p:spPr>
          <a:xfrm>
            <a:off x="5339114" y="5140803"/>
            <a:ext cx="245477" cy="324597"/>
          </a:xfrm>
          <a:prstGeom prst="rect">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aphicFrame>
        <p:nvGraphicFramePr>
          <p:cNvPr id="20" name="Object 2">
            <a:extLst>
              <a:ext uri="{FF2B5EF4-FFF2-40B4-BE49-F238E27FC236}">
                <a16:creationId xmlns:a16="http://schemas.microsoft.com/office/drawing/2014/main" id="{04A42991-D3DF-404F-A96A-C355E0171415}"/>
              </a:ext>
            </a:extLst>
          </p:cNvPr>
          <p:cNvGraphicFramePr>
            <a:graphicFrameLocks noChangeAspect="1"/>
          </p:cNvGraphicFramePr>
          <p:nvPr/>
        </p:nvGraphicFramePr>
        <p:xfrm>
          <a:off x="3614627" y="4771471"/>
          <a:ext cx="2128372" cy="1387859"/>
        </p:xfrm>
        <a:graphic>
          <a:graphicData uri="http://schemas.openxmlformats.org/presentationml/2006/ole">
            <mc:AlternateContent xmlns:mc="http://schemas.openxmlformats.org/markup-compatibility/2006">
              <mc:Choice xmlns:v="urn:schemas-microsoft-com:vml" Requires="v">
                <p:oleObj name="Equation" r:id="rId8" imgW="1168200" imgH="914400" progId="Equation.3">
                  <p:embed/>
                </p:oleObj>
              </mc:Choice>
              <mc:Fallback>
                <p:oleObj name="Equation" r:id="rId8" imgW="1168200" imgH="914400" progId="Equation.3">
                  <p:embed/>
                  <p:pic>
                    <p:nvPicPr>
                      <p:cNvPr id="20" name="Object 2">
                        <a:extLst>
                          <a:ext uri="{FF2B5EF4-FFF2-40B4-BE49-F238E27FC236}">
                            <a16:creationId xmlns:a16="http://schemas.microsoft.com/office/drawing/2014/main" id="{04A42991-D3DF-404F-A96A-C355E0171415}"/>
                          </a:ext>
                        </a:extLst>
                      </p:cNvPr>
                      <p:cNvPicPr>
                        <a:picLocks noChangeAspect="1" noChangeArrowheads="1"/>
                      </p:cNvPicPr>
                      <p:nvPr/>
                    </p:nvPicPr>
                    <p:blipFill>
                      <a:blip r:embed="rId9"/>
                      <a:srcRect/>
                      <a:stretch>
                        <a:fillRect/>
                      </a:stretch>
                    </p:blipFill>
                    <p:spPr bwMode="auto">
                      <a:xfrm>
                        <a:off x="3614627" y="4771471"/>
                        <a:ext cx="2128372" cy="1387859"/>
                      </a:xfrm>
                      <a:prstGeom prst="rect">
                        <a:avLst/>
                      </a:prstGeom>
                      <a:noFill/>
                    </p:spPr>
                  </p:pic>
                </p:oleObj>
              </mc:Fallback>
            </mc:AlternateContent>
          </a:graphicData>
        </a:graphic>
      </p:graphicFrame>
    </p:spTree>
    <p:extLst>
      <p:ext uri="{BB962C8B-B14F-4D97-AF65-F5344CB8AC3E}">
        <p14:creationId xmlns:p14="http://schemas.microsoft.com/office/powerpoint/2010/main" val="487567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28E54-104B-442C-984D-7E7A92DA6F23}"/>
              </a:ext>
            </a:extLst>
          </p:cNvPr>
          <p:cNvSpPr>
            <a:spLocks noGrp="1"/>
          </p:cNvSpPr>
          <p:nvPr>
            <p:ph type="title"/>
          </p:nvPr>
        </p:nvSpPr>
        <p:spPr/>
        <p:txBody>
          <a:bodyPr/>
          <a:lstStyle/>
          <a:p>
            <a:r>
              <a:rPr lang="en-US"/>
              <a:t>Matrix Factorization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3A5EE75-A59F-4FD2-AAFE-1A94AF6A7440}"/>
                  </a:ext>
                </a:extLst>
              </p:cNvPr>
              <p:cNvSpPr>
                <a:spLocks noGrp="1"/>
              </p:cNvSpPr>
              <p:nvPr>
                <p:ph idx="1"/>
              </p:nvPr>
            </p:nvSpPr>
            <p:spPr>
              <a:xfrm>
                <a:off x="457199" y="1295400"/>
                <a:ext cx="8760443" cy="5257801"/>
              </a:xfrm>
            </p:spPr>
            <p:txBody>
              <a:bodyPr>
                <a:normAutofit fontScale="92500" lnSpcReduction="10000"/>
              </a:bodyPr>
              <a:lstStyle/>
              <a:p>
                <a:r>
                  <a:rPr lang="en-US"/>
                  <a:t>The embedding dimension </a:t>
                </a:r>
                <a14:m>
                  <m:oMath xmlns:m="http://schemas.openxmlformats.org/officeDocument/2006/math">
                    <m:r>
                      <a:rPr lang="en-US" i="1" dirty="0" smtClean="0">
                        <a:latin typeface="Cambria Math" panose="02040503050406030204" pitchFamily="18" charset="0"/>
                      </a:rPr>
                      <m:t>𝑑</m:t>
                    </m:r>
                  </m:oMath>
                </a14:m>
                <a:r>
                  <a:rPr lang="en-US"/>
                  <a:t> (number of rows in </a:t>
                </a:r>
                <a14:m>
                  <m:oMath xmlns:m="http://schemas.openxmlformats.org/officeDocument/2006/math">
                    <m:r>
                      <a:rPr lang="en-US" sz="3200" b="1" i="1" smtClean="0">
                        <a:solidFill>
                          <a:srgbClr val="C00000"/>
                        </a:solidFill>
                        <a:latin typeface="Cambria Math" panose="02040503050406030204" pitchFamily="18" charset="0"/>
                      </a:rPr>
                      <m:t>𝒁</m:t>
                    </m:r>
                  </m:oMath>
                </a14:m>
                <a:r>
                  <a:rPr lang="en-US"/>
                  <a:t>) is much smaller than number of nodes </a:t>
                </a:r>
                <a14:m>
                  <m:oMath xmlns:m="http://schemas.openxmlformats.org/officeDocument/2006/math">
                    <m:r>
                      <a:rPr lang="en-US" b="0" i="1" dirty="0" smtClean="0">
                        <a:latin typeface="Cambria Math" panose="02040503050406030204" pitchFamily="18" charset="0"/>
                      </a:rPr>
                      <m:t>𝑛</m:t>
                    </m:r>
                  </m:oMath>
                </a14:m>
                <a:r>
                  <a:rPr lang="en-US"/>
                  <a:t>.</a:t>
                </a:r>
              </a:p>
              <a:p>
                <a:r>
                  <a:rPr lang="en-US"/>
                  <a:t>Exact factorization </a:t>
                </a:r>
                <a14:m>
                  <m:oMath xmlns:m="http://schemas.openxmlformats.org/officeDocument/2006/math">
                    <m:r>
                      <a:rPr lang="en-US" b="0" i="1" smtClean="0">
                        <a:solidFill>
                          <a:srgbClr val="C00000"/>
                        </a:solidFill>
                        <a:latin typeface="Cambria Math" panose="02040503050406030204" pitchFamily="18" charset="0"/>
                      </a:rPr>
                      <m:t>𝐴</m:t>
                    </m:r>
                    <m:r>
                      <a:rPr lang="en-US" b="0" i="1" smtClean="0">
                        <a:solidFill>
                          <a:srgbClr val="C00000"/>
                        </a:solidFill>
                        <a:latin typeface="Cambria Math" panose="02040503050406030204" pitchFamily="18" charset="0"/>
                      </a:rPr>
                      <m:t>=</m:t>
                    </m:r>
                    <m:sSup>
                      <m:sSupPr>
                        <m:ctrlPr>
                          <a:rPr lang="en-US" b="1" i="1" smtClean="0">
                            <a:solidFill>
                              <a:srgbClr val="C00000"/>
                            </a:solidFill>
                            <a:latin typeface="Cambria Math" panose="02040503050406030204" pitchFamily="18" charset="0"/>
                          </a:rPr>
                        </m:ctrlPr>
                      </m:sSupPr>
                      <m:e>
                        <m:r>
                          <a:rPr lang="en-US" b="1" i="1" smtClean="0">
                            <a:solidFill>
                              <a:srgbClr val="C00000"/>
                            </a:solidFill>
                            <a:latin typeface="Cambria Math" panose="02040503050406030204" pitchFamily="18" charset="0"/>
                          </a:rPr>
                          <m:t>𝒁</m:t>
                        </m:r>
                      </m:e>
                      <m:sup>
                        <m:r>
                          <a:rPr lang="en-US" b="1" i="1" smtClean="0">
                            <a:solidFill>
                              <a:srgbClr val="C00000"/>
                            </a:solidFill>
                            <a:latin typeface="Cambria Math" panose="02040503050406030204" pitchFamily="18" charset="0"/>
                          </a:rPr>
                          <m:t>𝑻</m:t>
                        </m:r>
                      </m:sup>
                    </m:sSup>
                    <m:r>
                      <a:rPr lang="en-US" b="1" i="1" smtClean="0">
                        <a:solidFill>
                          <a:srgbClr val="C00000"/>
                        </a:solidFill>
                        <a:latin typeface="Cambria Math" panose="02040503050406030204" pitchFamily="18" charset="0"/>
                      </a:rPr>
                      <m:t>𝒁</m:t>
                    </m:r>
                  </m:oMath>
                </a14:m>
                <a:r>
                  <a:rPr lang="en-US"/>
                  <a:t> is generally not possible </a:t>
                </a:r>
              </a:p>
              <a:p>
                <a:r>
                  <a:rPr lang="en-US"/>
                  <a:t>However, we can learn </a:t>
                </a:r>
                <a14:m>
                  <m:oMath xmlns:m="http://schemas.openxmlformats.org/officeDocument/2006/math">
                    <m:r>
                      <a:rPr lang="en-US" sz="3200" b="1" i="1" smtClean="0">
                        <a:solidFill>
                          <a:srgbClr val="C00000"/>
                        </a:solidFill>
                        <a:latin typeface="Cambria Math" panose="02040503050406030204" pitchFamily="18" charset="0"/>
                      </a:rPr>
                      <m:t>𝒁</m:t>
                    </m:r>
                  </m:oMath>
                </a14:m>
                <a:r>
                  <a:rPr lang="en-US"/>
                  <a:t> approximately</a:t>
                </a:r>
              </a:p>
              <a:p>
                <a:r>
                  <a:rPr lang="en-US" b="1">
                    <a:solidFill>
                      <a:srgbClr val="008000"/>
                    </a:solidFill>
                  </a:rPr>
                  <a:t>Objective</a:t>
                </a:r>
                <a:r>
                  <a:rPr lang="en-US"/>
                  <a:t>:</a:t>
                </a:r>
                <a14:m>
                  <m:oMath xmlns:m="http://schemas.openxmlformats.org/officeDocument/2006/math">
                    <m:limLow>
                      <m:limLowPr>
                        <m:ctrlPr>
                          <a:rPr lang="en-US" b="0" i="1" smtClean="0">
                            <a:solidFill>
                              <a:srgbClr val="C00000"/>
                            </a:solidFill>
                            <a:latin typeface="Cambria Math" panose="02040503050406030204" pitchFamily="18" charset="0"/>
                            <a:ea typeface="Cambria Math" panose="02040503050406030204" pitchFamily="18" charset="0"/>
                          </a:rPr>
                        </m:ctrlPr>
                      </m:limLowPr>
                      <m:e>
                        <m:r>
                          <m:rPr>
                            <m:sty m:val="p"/>
                          </m:rPr>
                          <a:rPr lang="en-US" b="0" i="0" smtClean="0">
                            <a:solidFill>
                              <a:srgbClr val="C00000"/>
                            </a:solidFill>
                            <a:latin typeface="Cambria Math" panose="02040503050406030204" pitchFamily="18" charset="0"/>
                            <a:ea typeface="Cambria Math" panose="02040503050406030204" pitchFamily="18" charset="0"/>
                          </a:rPr>
                          <m:t>min</m:t>
                        </m:r>
                      </m:e>
                      <m:lim>
                        <m:r>
                          <a:rPr lang="en-US" b="1" i="0" smtClean="0">
                            <a:solidFill>
                              <a:srgbClr val="C00000"/>
                            </a:solidFill>
                            <a:latin typeface="Cambria Math" panose="02040503050406030204" pitchFamily="18" charset="0"/>
                            <a:ea typeface="Cambria Math" panose="02040503050406030204" pitchFamily="18" charset="0"/>
                          </a:rPr>
                          <m:t>𝐙</m:t>
                        </m:r>
                      </m:lim>
                    </m:limLow>
                    <m:r>
                      <a:rPr lang="en-US" i="1" smtClean="0">
                        <a:solidFill>
                          <a:srgbClr val="C00000"/>
                        </a:solidFill>
                        <a:latin typeface="Cambria Math" panose="02040503050406030204" pitchFamily="18" charset="0"/>
                        <a:ea typeface="Cambria Math" panose="02040503050406030204" pitchFamily="18" charset="0"/>
                      </a:rPr>
                      <m:t>∥</m:t>
                    </m:r>
                    <m:r>
                      <m:rPr>
                        <m:sty m:val="p"/>
                      </m:rPr>
                      <a:rPr lang="en-US">
                        <a:solidFill>
                          <a:srgbClr val="C00000"/>
                        </a:solidFill>
                        <a:latin typeface="Cambria Math" panose="02040503050406030204" pitchFamily="18" charset="0"/>
                      </a:rPr>
                      <m:t>A</m:t>
                    </m:r>
                    <m:r>
                      <a:rPr lang="en-US" b="0" i="1" smtClean="0">
                        <a:solidFill>
                          <a:srgbClr val="C00000"/>
                        </a:solidFill>
                        <a:latin typeface="Cambria Math" panose="02040503050406030204" pitchFamily="18" charset="0"/>
                      </a:rPr>
                      <m:t>−</m:t>
                    </m:r>
                    <m:sSup>
                      <m:sSupPr>
                        <m:ctrlPr>
                          <a:rPr lang="en-US" i="1">
                            <a:solidFill>
                              <a:srgbClr val="C00000"/>
                            </a:solidFill>
                            <a:latin typeface="Cambria Math" panose="02040503050406030204" pitchFamily="18" charset="0"/>
                          </a:rPr>
                        </m:ctrlPr>
                      </m:sSupPr>
                      <m:e>
                        <m:r>
                          <a:rPr lang="en-US" b="1" i="1">
                            <a:solidFill>
                              <a:srgbClr val="C00000"/>
                            </a:solidFill>
                            <a:latin typeface="Cambria Math" panose="02040503050406030204" pitchFamily="18" charset="0"/>
                          </a:rPr>
                          <m:t>𝒁</m:t>
                        </m:r>
                      </m:e>
                      <m:sup>
                        <m:r>
                          <a:rPr lang="en-US" i="1">
                            <a:solidFill>
                              <a:srgbClr val="C00000"/>
                            </a:solidFill>
                            <a:latin typeface="Cambria Math" panose="02040503050406030204" pitchFamily="18" charset="0"/>
                          </a:rPr>
                          <m:t>𝑇</m:t>
                        </m:r>
                      </m:sup>
                    </m:sSup>
                    <m:r>
                      <a:rPr lang="en-US" b="1" i="1">
                        <a:solidFill>
                          <a:srgbClr val="C00000"/>
                        </a:solidFill>
                        <a:latin typeface="Cambria Math" panose="02040503050406030204" pitchFamily="18" charset="0"/>
                      </a:rPr>
                      <m:t>𝒁</m:t>
                    </m:r>
                    <m:sSub>
                      <m:sSubPr>
                        <m:ctrlPr>
                          <a:rPr lang="en-US" b="0" i="1" smtClean="0">
                            <a:solidFill>
                              <a:srgbClr val="C00000"/>
                            </a:solidFill>
                            <a:latin typeface="Cambria Math" panose="02040503050406030204" pitchFamily="18" charset="0"/>
                            <a:ea typeface="Cambria Math" panose="02040503050406030204" pitchFamily="18" charset="0"/>
                          </a:rPr>
                        </m:ctrlPr>
                      </m:sSubPr>
                      <m:e>
                        <m:r>
                          <a:rPr lang="en-US" i="1">
                            <a:solidFill>
                              <a:srgbClr val="C00000"/>
                            </a:solidFill>
                            <a:latin typeface="Cambria Math" panose="02040503050406030204" pitchFamily="18" charset="0"/>
                            <a:ea typeface="Cambria Math" panose="02040503050406030204" pitchFamily="18" charset="0"/>
                          </a:rPr>
                          <m:t>∥</m:t>
                        </m:r>
                      </m:e>
                      <m:sub>
                        <m:r>
                          <a:rPr lang="en-US" b="0" i="1" smtClean="0">
                            <a:solidFill>
                              <a:srgbClr val="C00000"/>
                            </a:solidFill>
                            <a:latin typeface="Cambria Math" panose="02040503050406030204" pitchFamily="18" charset="0"/>
                            <a:ea typeface="Cambria Math" panose="02040503050406030204" pitchFamily="18" charset="0"/>
                          </a:rPr>
                          <m:t>2</m:t>
                        </m:r>
                      </m:sub>
                    </m:sSub>
                  </m:oMath>
                </a14:m>
                <a:endParaRPr lang="en-US"/>
              </a:p>
              <a:p>
                <a:pPr lvl="1"/>
                <a:r>
                  <a:rPr lang="en-US"/>
                  <a:t>We optimize </a:t>
                </a:r>
                <a14:m>
                  <m:oMath xmlns:m="http://schemas.openxmlformats.org/officeDocument/2006/math">
                    <m:r>
                      <a:rPr lang="en-US" b="1" i="1" smtClean="0">
                        <a:solidFill>
                          <a:srgbClr val="C00000"/>
                        </a:solidFill>
                        <a:latin typeface="Cambria Math" panose="02040503050406030204" pitchFamily="18" charset="0"/>
                      </a:rPr>
                      <m:t>𝒁</m:t>
                    </m:r>
                  </m:oMath>
                </a14:m>
                <a:r>
                  <a:rPr lang="en-US"/>
                  <a:t> such that it minimizes the L2 norm (</a:t>
                </a:r>
                <a:r>
                  <a:rPr lang="en-US" err="1"/>
                  <a:t>Frobenius</a:t>
                </a:r>
                <a:r>
                  <a:rPr lang="en-US"/>
                  <a:t> norm) of </a:t>
                </a:r>
                <a14:m>
                  <m:oMath xmlns:m="http://schemas.openxmlformats.org/officeDocument/2006/math">
                    <m:r>
                      <m:rPr>
                        <m:sty m:val="p"/>
                      </m:rPr>
                      <a:rPr lang="en-US">
                        <a:solidFill>
                          <a:srgbClr val="C00000"/>
                        </a:solidFill>
                        <a:latin typeface="Cambria Math" panose="02040503050406030204" pitchFamily="18" charset="0"/>
                      </a:rPr>
                      <m:t>A</m:t>
                    </m:r>
                    <m:r>
                      <a:rPr lang="en-US" i="1">
                        <a:solidFill>
                          <a:srgbClr val="C00000"/>
                        </a:solidFill>
                        <a:latin typeface="Cambria Math" panose="02040503050406030204" pitchFamily="18" charset="0"/>
                      </a:rPr>
                      <m:t>−</m:t>
                    </m:r>
                    <m:sSup>
                      <m:sSupPr>
                        <m:ctrlPr>
                          <a:rPr lang="en-US" i="1">
                            <a:solidFill>
                              <a:srgbClr val="C00000"/>
                            </a:solidFill>
                            <a:latin typeface="Cambria Math" panose="02040503050406030204" pitchFamily="18" charset="0"/>
                          </a:rPr>
                        </m:ctrlPr>
                      </m:sSupPr>
                      <m:e>
                        <m:r>
                          <a:rPr lang="en-US" b="1" i="1">
                            <a:solidFill>
                              <a:srgbClr val="C00000"/>
                            </a:solidFill>
                            <a:latin typeface="Cambria Math" panose="02040503050406030204" pitchFamily="18" charset="0"/>
                          </a:rPr>
                          <m:t>𝒁</m:t>
                        </m:r>
                      </m:e>
                      <m:sup>
                        <m:r>
                          <a:rPr lang="en-US" i="1">
                            <a:solidFill>
                              <a:srgbClr val="C00000"/>
                            </a:solidFill>
                            <a:latin typeface="Cambria Math" panose="02040503050406030204" pitchFamily="18" charset="0"/>
                          </a:rPr>
                          <m:t>𝑇</m:t>
                        </m:r>
                      </m:sup>
                    </m:sSup>
                    <m:r>
                      <a:rPr lang="en-US" b="1" i="1">
                        <a:solidFill>
                          <a:srgbClr val="C00000"/>
                        </a:solidFill>
                        <a:latin typeface="Cambria Math" panose="02040503050406030204" pitchFamily="18" charset="0"/>
                      </a:rPr>
                      <m:t>𝒁</m:t>
                    </m:r>
                  </m:oMath>
                </a14:m>
                <a:r>
                  <a:rPr lang="en-US"/>
                  <a:t> </a:t>
                </a:r>
              </a:p>
              <a:p>
                <a:pPr lvl="1"/>
                <a:r>
                  <a:rPr lang="en-US"/>
                  <a:t>Note today we used </a:t>
                </a:r>
                <a:r>
                  <a:rPr lang="en-US" err="1"/>
                  <a:t>softmax</a:t>
                </a:r>
                <a:r>
                  <a:rPr lang="en-US"/>
                  <a:t> instead of L2. But the goal to approximate </a:t>
                </a:r>
                <a14:m>
                  <m:oMath xmlns:m="http://schemas.openxmlformats.org/officeDocument/2006/math">
                    <m:r>
                      <m:rPr>
                        <m:sty m:val="p"/>
                      </m:rPr>
                      <a:rPr lang="en-US" smtClean="0">
                        <a:solidFill>
                          <a:srgbClr val="C00000"/>
                        </a:solidFill>
                        <a:latin typeface="Cambria Math" panose="02040503050406030204" pitchFamily="18" charset="0"/>
                      </a:rPr>
                      <m:t>A</m:t>
                    </m:r>
                  </m:oMath>
                </a14:m>
                <a:r>
                  <a:rPr lang="en-US"/>
                  <a:t> with </a:t>
                </a:r>
                <a14:m>
                  <m:oMath xmlns:m="http://schemas.openxmlformats.org/officeDocument/2006/math">
                    <m:sSup>
                      <m:sSupPr>
                        <m:ctrlPr>
                          <a:rPr lang="en-US" i="1">
                            <a:solidFill>
                              <a:srgbClr val="C00000"/>
                            </a:solidFill>
                            <a:latin typeface="Cambria Math" panose="02040503050406030204" pitchFamily="18" charset="0"/>
                          </a:rPr>
                        </m:ctrlPr>
                      </m:sSupPr>
                      <m:e>
                        <m:r>
                          <a:rPr lang="en-US" b="1" i="1">
                            <a:solidFill>
                              <a:srgbClr val="C00000"/>
                            </a:solidFill>
                            <a:latin typeface="Cambria Math" panose="02040503050406030204" pitchFamily="18" charset="0"/>
                          </a:rPr>
                          <m:t>𝒁</m:t>
                        </m:r>
                      </m:e>
                      <m:sup>
                        <m:r>
                          <a:rPr lang="en-US" i="1">
                            <a:solidFill>
                              <a:srgbClr val="C00000"/>
                            </a:solidFill>
                            <a:latin typeface="Cambria Math" panose="02040503050406030204" pitchFamily="18" charset="0"/>
                          </a:rPr>
                          <m:t>𝑇</m:t>
                        </m:r>
                      </m:sup>
                    </m:sSup>
                    <m:r>
                      <a:rPr lang="en-US" b="1" i="1">
                        <a:solidFill>
                          <a:srgbClr val="C00000"/>
                        </a:solidFill>
                        <a:latin typeface="Cambria Math" panose="02040503050406030204" pitchFamily="18" charset="0"/>
                      </a:rPr>
                      <m:t>𝒁</m:t>
                    </m:r>
                  </m:oMath>
                </a14:m>
                <a:r>
                  <a:rPr lang="en-US"/>
                  <a:t> is the same.</a:t>
                </a:r>
              </a:p>
              <a:p>
                <a:r>
                  <a:rPr lang="en-US"/>
                  <a:t>Conclusion: </a:t>
                </a:r>
                <a:r>
                  <a:rPr lang="en-US" b="1">
                    <a:solidFill>
                      <a:srgbClr val="0070C0"/>
                    </a:solidFill>
                  </a:rPr>
                  <a:t>Inner product decoder with node similarity defined by edge connectivity is equivalent to </a:t>
                </a:r>
                <a:r>
                  <a:rPr lang="en-US" b="1">
                    <a:solidFill>
                      <a:srgbClr val="FF0066"/>
                    </a:solidFill>
                  </a:rPr>
                  <a:t>matrix factorization of </a:t>
                </a:r>
                <a14:m>
                  <m:oMath xmlns:m="http://schemas.openxmlformats.org/officeDocument/2006/math">
                    <m:r>
                      <a:rPr lang="en-US" b="0" i="1" smtClean="0">
                        <a:solidFill>
                          <a:schemeClr val="accent6"/>
                        </a:solidFill>
                        <a:latin typeface="Cambria Math" panose="02040503050406030204" pitchFamily="18" charset="0"/>
                      </a:rPr>
                      <m:t>𝐴</m:t>
                    </m:r>
                    <m:r>
                      <a:rPr lang="en-US" b="1" i="1" smtClean="0">
                        <a:solidFill>
                          <a:srgbClr val="FF0066"/>
                        </a:solidFill>
                        <a:latin typeface="Cambria Math" panose="02040503050406030204" pitchFamily="18" charset="0"/>
                      </a:rPr>
                      <m:t>.</m:t>
                    </m:r>
                  </m:oMath>
                </a14:m>
                <a:endParaRPr lang="en-US" b="1">
                  <a:solidFill>
                    <a:srgbClr val="FF0066"/>
                  </a:solidFill>
                </a:endParaRPr>
              </a:p>
              <a:p>
                <a:endParaRPr lang="en-US"/>
              </a:p>
            </p:txBody>
          </p:sp>
        </mc:Choice>
        <mc:Fallback xmlns="">
          <p:sp>
            <p:nvSpPr>
              <p:cNvPr id="3" name="Content Placeholder 2">
                <a:extLst>
                  <a:ext uri="{FF2B5EF4-FFF2-40B4-BE49-F238E27FC236}">
                    <a16:creationId xmlns:a16="http://schemas.microsoft.com/office/drawing/2014/main" id="{D3A5EE75-A59F-4FD2-AAFE-1A94AF6A7440}"/>
                  </a:ext>
                </a:extLst>
              </p:cNvPr>
              <p:cNvSpPr>
                <a:spLocks noGrp="1" noRot="1" noChangeAspect="1" noMove="1" noResize="1" noEditPoints="1" noAdjustHandles="1" noChangeArrowheads="1" noChangeShapeType="1" noTextEdit="1"/>
              </p:cNvSpPr>
              <p:nvPr>
                <p:ph idx="1"/>
              </p:nvPr>
            </p:nvSpPr>
            <p:spPr>
              <a:xfrm>
                <a:off x="457199" y="1295400"/>
                <a:ext cx="8760443" cy="5257801"/>
              </a:xfrm>
              <a:blipFill>
                <a:blip r:embed="rId2"/>
                <a:stretch>
                  <a:fillRect l="-209" t="-1508" r="-1949" b="-162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1298E9E-ADD1-48CD-BED6-5911928B1733}"/>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02E0290E-E055-4391-AA2C-73FD78C2122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DB9CE31-E9E4-403C-B19A-445A57FBEA48}"/>
              </a:ext>
            </a:extLst>
          </p:cNvPr>
          <p:cNvSpPr>
            <a:spLocks noGrp="1"/>
          </p:cNvSpPr>
          <p:nvPr>
            <p:ph type="sldNum" sz="quarter" idx="12"/>
          </p:nvPr>
        </p:nvSpPr>
        <p:spPr/>
        <p:txBody>
          <a:bodyPr/>
          <a:lstStyle/>
          <a:p>
            <a:fld id="{19B12225-5612-419B-A8D5-4B8EEE4C217E}" type="slidenum">
              <a:rPr lang="en-US" smtClean="0"/>
              <a:pPr/>
              <a:t>63</a:t>
            </a:fld>
            <a:endParaRPr lang="en-US"/>
          </a:p>
        </p:txBody>
      </p:sp>
    </p:spTree>
    <p:extLst>
      <p:ext uri="{BB962C8B-B14F-4D97-AF65-F5344CB8AC3E}">
        <p14:creationId xmlns:p14="http://schemas.microsoft.com/office/powerpoint/2010/main" val="26692236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BE7B6-09F5-47EE-9D26-8F2C2EBC7D28}"/>
              </a:ext>
            </a:extLst>
          </p:cNvPr>
          <p:cNvSpPr>
            <a:spLocks noGrp="1"/>
          </p:cNvSpPr>
          <p:nvPr>
            <p:ph type="title"/>
          </p:nvPr>
        </p:nvSpPr>
        <p:spPr/>
        <p:txBody>
          <a:bodyPr/>
          <a:lstStyle/>
          <a:p>
            <a:r>
              <a:rPr lang="en-US"/>
              <a:t>Random Walk-based Similarity</a:t>
            </a:r>
          </a:p>
        </p:txBody>
      </p:sp>
      <p:sp>
        <p:nvSpPr>
          <p:cNvPr id="3" name="Content Placeholder 2">
            <a:extLst>
              <a:ext uri="{FF2B5EF4-FFF2-40B4-BE49-F238E27FC236}">
                <a16:creationId xmlns:a16="http://schemas.microsoft.com/office/drawing/2014/main" id="{A2007AC9-B7D2-4BD3-9EF4-2EE08A1F17FE}"/>
              </a:ext>
            </a:extLst>
          </p:cNvPr>
          <p:cNvSpPr>
            <a:spLocks noGrp="1"/>
          </p:cNvSpPr>
          <p:nvPr>
            <p:ph idx="1"/>
          </p:nvPr>
        </p:nvSpPr>
        <p:spPr/>
        <p:txBody>
          <a:bodyPr/>
          <a:lstStyle/>
          <a:p>
            <a:r>
              <a:rPr lang="en-US" b="1" err="1"/>
              <a:t>DeepWalk</a:t>
            </a:r>
            <a:r>
              <a:rPr lang="en-US"/>
              <a:t> and </a:t>
            </a:r>
            <a:r>
              <a:rPr lang="en-US" b="1"/>
              <a:t>node2vec</a:t>
            </a:r>
            <a:r>
              <a:rPr lang="en-US"/>
              <a:t> have a more complex </a:t>
            </a:r>
            <a:r>
              <a:rPr lang="en-US" b="1">
                <a:solidFill>
                  <a:srgbClr val="C00000"/>
                </a:solidFill>
              </a:rPr>
              <a:t>node similarity </a:t>
            </a:r>
            <a:r>
              <a:rPr lang="en-US"/>
              <a:t>definition based on random walks</a:t>
            </a:r>
          </a:p>
          <a:p>
            <a:r>
              <a:rPr lang="en-US" b="1" err="1"/>
              <a:t>DeepWalk</a:t>
            </a:r>
            <a:r>
              <a:rPr lang="en-US"/>
              <a:t> is equivalent to matrix factorization of the following complex matrix expression:</a:t>
            </a:r>
          </a:p>
          <a:p>
            <a:endParaRPr lang="en-US"/>
          </a:p>
          <a:p>
            <a:endParaRPr lang="en-US"/>
          </a:p>
          <a:p>
            <a:pPr lvl="1"/>
            <a:r>
              <a:rPr lang="en-US" altLang="zh-CN">
                <a:solidFill>
                  <a:srgbClr val="0070C0"/>
                </a:solidFill>
              </a:rPr>
              <a:t>Explanation of this equation is on the next slide.</a:t>
            </a:r>
            <a:endParaRPr lang="en-US"/>
          </a:p>
        </p:txBody>
      </p:sp>
      <p:sp>
        <p:nvSpPr>
          <p:cNvPr id="4" name="Date Placeholder 3">
            <a:extLst>
              <a:ext uri="{FF2B5EF4-FFF2-40B4-BE49-F238E27FC236}">
                <a16:creationId xmlns:a16="http://schemas.microsoft.com/office/drawing/2014/main" id="{7263AEED-28D6-4BEA-86BD-8506C92770B1}"/>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2F1BEDD2-BD93-4FD3-A954-6ECC8032503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2D786EF-E497-4600-BDB1-ACD1A9E5E49C}"/>
              </a:ext>
            </a:extLst>
          </p:cNvPr>
          <p:cNvSpPr>
            <a:spLocks noGrp="1"/>
          </p:cNvSpPr>
          <p:nvPr>
            <p:ph type="sldNum" sz="quarter" idx="12"/>
          </p:nvPr>
        </p:nvSpPr>
        <p:spPr/>
        <p:txBody>
          <a:bodyPr/>
          <a:lstStyle/>
          <a:p>
            <a:fld id="{19B12225-5612-419B-A8D5-4B8EEE4C217E}" type="slidenum">
              <a:rPr lang="en-US" smtClean="0"/>
              <a:pPr/>
              <a:t>64</a:t>
            </a:fld>
            <a:endParaRPr lang="en-US"/>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B75FAB0-F821-4725-830D-F78C6D846A9E}"/>
                  </a:ext>
                </a:extLst>
              </p:cNvPr>
              <p:cNvSpPr txBox="1"/>
              <p:nvPr/>
            </p:nvSpPr>
            <p:spPr>
              <a:xfrm>
                <a:off x="1475874" y="4346360"/>
                <a:ext cx="6192251" cy="8462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Arial" pitchFamily="34" charset="0"/>
                        </a:rPr>
                        <m:t>𝑙𝑜𝑔</m:t>
                      </m:r>
                      <m:d>
                        <m:dPr>
                          <m:ctrlPr>
                            <a:rPr lang="en-US" sz="2400" b="0" i="1" smtClean="0">
                              <a:latin typeface="Cambria Math" panose="02040503050406030204" pitchFamily="18" charset="0"/>
                              <a:cs typeface="Arial" pitchFamily="34" charset="0"/>
                            </a:rPr>
                          </m:ctrlPr>
                        </m:dPr>
                        <m:e>
                          <m:r>
                            <a:rPr lang="en-US" sz="2400" b="0" i="1" smtClean="0">
                              <a:latin typeface="Cambria Math" panose="02040503050406030204" pitchFamily="18" charset="0"/>
                              <a:cs typeface="Arial" pitchFamily="34" charset="0"/>
                            </a:rPr>
                            <m:t>𝑣𝑜𝑙</m:t>
                          </m:r>
                          <m:r>
                            <a:rPr lang="en-US" sz="2400" b="0" i="1" smtClean="0">
                              <a:latin typeface="Cambria Math" panose="02040503050406030204" pitchFamily="18" charset="0"/>
                              <a:cs typeface="Arial" pitchFamily="34" charset="0"/>
                            </a:rPr>
                            <m:t>(</m:t>
                          </m:r>
                          <m:r>
                            <a:rPr lang="en-US" sz="2400" b="0" i="1" smtClean="0">
                              <a:latin typeface="Cambria Math" panose="02040503050406030204" pitchFamily="18" charset="0"/>
                              <a:cs typeface="Arial" pitchFamily="34" charset="0"/>
                            </a:rPr>
                            <m:t>𝐺</m:t>
                          </m:r>
                          <m:r>
                            <a:rPr lang="en-US" sz="2400" b="0" i="1" smtClean="0">
                              <a:latin typeface="Cambria Math" panose="02040503050406030204" pitchFamily="18" charset="0"/>
                              <a:cs typeface="Arial" pitchFamily="34" charset="0"/>
                            </a:rPr>
                            <m:t>)</m:t>
                          </m:r>
                          <m:d>
                            <m:dPr>
                              <m:ctrlPr>
                                <a:rPr lang="en-US" sz="2400" b="0" i="1" smtClean="0">
                                  <a:latin typeface="Cambria Math" panose="02040503050406030204" pitchFamily="18" charset="0"/>
                                  <a:cs typeface="Arial" pitchFamily="34" charset="0"/>
                                </a:rPr>
                              </m:ctrlPr>
                            </m:dPr>
                            <m:e>
                              <m:r>
                                <a:rPr lang="en-US" sz="2400" b="0" i="1" smtClean="0">
                                  <a:latin typeface="Cambria Math" panose="02040503050406030204" pitchFamily="18" charset="0"/>
                                  <a:cs typeface="Arial" pitchFamily="34" charset="0"/>
                                </a:rPr>
                                <m:t> </m:t>
                              </m:r>
                              <m:f>
                                <m:fPr>
                                  <m:ctrlPr>
                                    <a:rPr lang="en-US" sz="2400" i="1">
                                      <a:latin typeface="Cambria Math" panose="02040503050406030204" pitchFamily="18" charset="0"/>
                                      <a:cs typeface="Arial" pitchFamily="34" charset="0"/>
                                    </a:rPr>
                                  </m:ctrlPr>
                                </m:fPr>
                                <m:num>
                                  <m:r>
                                    <a:rPr lang="en-US" sz="2400" i="1">
                                      <a:latin typeface="Cambria Math" panose="02040503050406030204" pitchFamily="18" charset="0"/>
                                      <a:cs typeface="Arial" pitchFamily="34" charset="0"/>
                                    </a:rPr>
                                    <m:t>1</m:t>
                                  </m:r>
                                </m:num>
                                <m:den>
                                  <m:r>
                                    <a:rPr lang="en-US" sz="2400" i="1">
                                      <a:latin typeface="Cambria Math" panose="02040503050406030204" pitchFamily="18" charset="0"/>
                                      <a:cs typeface="Arial" pitchFamily="34" charset="0"/>
                                    </a:rPr>
                                    <m:t>𝑇</m:t>
                                  </m:r>
                                </m:den>
                              </m:f>
                              <m:r>
                                <a:rPr lang="en-US" sz="2400" i="1">
                                  <a:latin typeface="Cambria Math" panose="02040503050406030204" pitchFamily="18" charset="0"/>
                                  <a:cs typeface="Arial" pitchFamily="34" charset="0"/>
                                </a:rPr>
                                <m:t> </m:t>
                              </m:r>
                              <m:nary>
                                <m:naryPr>
                                  <m:chr m:val="∑"/>
                                  <m:limLoc m:val="subSup"/>
                                  <m:ctrlPr>
                                    <a:rPr lang="en-US" sz="2400" i="1">
                                      <a:latin typeface="Cambria Math" panose="02040503050406030204" pitchFamily="18" charset="0"/>
                                      <a:cs typeface="Arial" pitchFamily="34" charset="0"/>
                                    </a:rPr>
                                  </m:ctrlPr>
                                </m:naryPr>
                                <m:sub>
                                  <m:r>
                                    <m:rPr>
                                      <m:brk m:alnAt="25"/>
                                    </m:rPr>
                                    <a:rPr lang="en-US" sz="2400" i="1">
                                      <a:latin typeface="Cambria Math" panose="02040503050406030204" pitchFamily="18" charset="0"/>
                                      <a:cs typeface="Arial" pitchFamily="34" charset="0"/>
                                    </a:rPr>
                                    <m:t>𝑟</m:t>
                                  </m:r>
                                  <m:r>
                                    <a:rPr lang="en-US" sz="2400" i="1">
                                      <a:latin typeface="Cambria Math" panose="02040503050406030204" pitchFamily="18" charset="0"/>
                                      <a:cs typeface="Arial" pitchFamily="34" charset="0"/>
                                    </a:rPr>
                                    <m:t>=1</m:t>
                                  </m:r>
                                </m:sub>
                                <m:sup>
                                  <m:r>
                                    <a:rPr lang="en-US" sz="2400" i="1">
                                      <a:latin typeface="Cambria Math" panose="02040503050406030204" pitchFamily="18" charset="0"/>
                                      <a:cs typeface="Arial" pitchFamily="34" charset="0"/>
                                    </a:rPr>
                                    <m:t>𝑇</m:t>
                                  </m:r>
                                </m:sup>
                                <m:e>
                                  <m:sSup>
                                    <m:sSupPr>
                                      <m:ctrlPr>
                                        <a:rPr lang="en-US" sz="2400" i="1">
                                          <a:latin typeface="Cambria Math" panose="02040503050406030204" pitchFamily="18" charset="0"/>
                                          <a:cs typeface="Arial" pitchFamily="34" charset="0"/>
                                        </a:rPr>
                                      </m:ctrlPr>
                                    </m:sSupPr>
                                    <m:e>
                                      <m:r>
                                        <a:rPr lang="en-US" sz="2400" i="1">
                                          <a:latin typeface="Cambria Math" panose="02040503050406030204" pitchFamily="18" charset="0"/>
                                          <a:cs typeface="Arial" pitchFamily="34" charset="0"/>
                                        </a:rPr>
                                        <m:t>(</m:t>
                                      </m:r>
                                      <m:sSup>
                                        <m:sSupPr>
                                          <m:ctrlPr>
                                            <a:rPr lang="en-US" sz="2400" i="1">
                                              <a:latin typeface="Cambria Math" panose="02040503050406030204" pitchFamily="18" charset="0"/>
                                              <a:cs typeface="Arial" pitchFamily="34" charset="0"/>
                                            </a:rPr>
                                          </m:ctrlPr>
                                        </m:sSupPr>
                                        <m:e>
                                          <m:r>
                                            <a:rPr lang="en-US" sz="2400" i="1">
                                              <a:latin typeface="Cambria Math" panose="02040503050406030204" pitchFamily="18" charset="0"/>
                                              <a:cs typeface="Arial" pitchFamily="34" charset="0"/>
                                            </a:rPr>
                                            <m:t>𝐷</m:t>
                                          </m:r>
                                        </m:e>
                                        <m:sup>
                                          <m:r>
                                            <a:rPr lang="en-US" sz="2400" i="1">
                                              <a:latin typeface="Cambria Math" panose="02040503050406030204" pitchFamily="18" charset="0"/>
                                              <a:cs typeface="Arial" pitchFamily="34" charset="0"/>
                                            </a:rPr>
                                            <m:t>−1</m:t>
                                          </m:r>
                                        </m:sup>
                                      </m:sSup>
                                      <m:r>
                                        <a:rPr lang="en-US" sz="2400" i="1">
                                          <a:latin typeface="Cambria Math" panose="02040503050406030204" pitchFamily="18" charset="0"/>
                                          <a:cs typeface="Arial" pitchFamily="34" charset="0"/>
                                        </a:rPr>
                                        <m:t>𝐴</m:t>
                                      </m:r>
                                      <m:r>
                                        <a:rPr lang="en-US" sz="2400" i="1">
                                          <a:latin typeface="Cambria Math" panose="02040503050406030204" pitchFamily="18" charset="0"/>
                                          <a:cs typeface="Arial" pitchFamily="34" charset="0"/>
                                        </a:rPr>
                                        <m:t>)</m:t>
                                      </m:r>
                                    </m:e>
                                    <m:sup>
                                      <m:r>
                                        <a:rPr lang="en-US" sz="2400" i="1">
                                          <a:latin typeface="Cambria Math" panose="02040503050406030204" pitchFamily="18" charset="0"/>
                                          <a:cs typeface="Arial" pitchFamily="34" charset="0"/>
                                        </a:rPr>
                                        <m:t>𝑟</m:t>
                                      </m:r>
                                    </m:sup>
                                  </m:sSup>
                                </m:e>
                              </m:nary>
                            </m:e>
                          </m:d>
                          <m:sSup>
                            <m:sSupPr>
                              <m:ctrlPr>
                                <a:rPr lang="en-US" sz="2400" b="0" i="1" smtClean="0">
                                  <a:latin typeface="Cambria Math" panose="02040503050406030204" pitchFamily="18" charset="0"/>
                                  <a:cs typeface="Arial" pitchFamily="34" charset="0"/>
                                </a:rPr>
                              </m:ctrlPr>
                            </m:sSupPr>
                            <m:e>
                              <m:r>
                                <a:rPr lang="en-US" sz="2400" b="0" i="1" smtClean="0">
                                  <a:latin typeface="Cambria Math" panose="02040503050406030204" pitchFamily="18" charset="0"/>
                                  <a:cs typeface="Arial" pitchFamily="34" charset="0"/>
                                </a:rPr>
                                <m:t>𝐷</m:t>
                              </m:r>
                            </m:e>
                            <m:sup>
                              <m:r>
                                <a:rPr lang="en-US" sz="2400" b="0" i="1" smtClean="0">
                                  <a:latin typeface="Cambria Math" panose="02040503050406030204" pitchFamily="18" charset="0"/>
                                  <a:cs typeface="Arial" pitchFamily="34" charset="0"/>
                                </a:rPr>
                                <m:t>−1</m:t>
                              </m:r>
                            </m:sup>
                          </m:sSup>
                        </m:e>
                      </m:d>
                      <m:r>
                        <a:rPr lang="en-US" sz="2400" b="0" i="1" smtClean="0">
                          <a:latin typeface="Cambria Math" panose="02040503050406030204" pitchFamily="18" charset="0"/>
                          <a:cs typeface="Arial" pitchFamily="34" charset="0"/>
                        </a:rPr>
                        <m:t>−</m:t>
                      </m:r>
                      <m:func>
                        <m:funcPr>
                          <m:ctrlPr>
                            <a:rPr lang="en-US" sz="2400" b="0" i="1" smtClean="0">
                              <a:latin typeface="Cambria Math" panose="02040503050406030204" pitchFamily="18" charset="0"/>
                              <a:cs typeface="Arial" pitchFamily="34" charset="0"/>
                            </a:rPr>
                          </m:ctrlPr>
                        </m:funcPr>
                        <m:fName>
                          <m:r>
                            <m:rPr>
                              <m:sty m:val="p"/>
                            </m:rPr>
                            <a:rPr lang="en-US" sz="2400" b="0" i="0" smtClean="0">
                              <a:latin typeface="Cambria Math" panose="02040503050406030204" pitchFamily="18" charset="0"/>
                              <a:cs typeface="Arial" pitchFamily="34" charset="0"/>
                            </a:rPr>
                            <m:t>log</m:t>
                          </m:r>
                        </m:fName>
                        <m:e>
                          <m:r>
                            <a:rPr lang="en-US" sz="2400" b="0" i="1" smtClean="0">
                              <a:latin typeface="Cambria Math" panose="02040503050406030204" pitchFamily="18" charset="0"/>
                              <a:cs typeface="Arial" pitchFamily="34" charset="0"/>
                            </a:rPr>
                            <m:t>𝑏</m:t>
                          </m:r>
                        </m:e>
                      </m:func>
                    </m:oMath>
                  </m:oMathPara>
                </a14:m>
                <a:endParaRPr lang="en-US" sz="2400">
                  <a:latin typeface="Arial" pitchFamily="34" charset="0"/>
                  <a:cs typeface="Arial" pitchFamily="34" charset="0"/>
                </a:endParaRPr>
              </a:p>
            </p:txBody>
          </p:sp>
        </mc:Choice>
        <mc:Fallback xmlns="">
          <p:sp>
            <p:nvSpPr>
              <p:cNvPr id="17" name="TextBox 16">
                <a:extLst>
                  <a:ext uri="{FF2B5EF4-FFF2-40B4-BE49-F238E27FC236}">
                    <a16:creationId xmlns:a16="http://schemas.microsoft.com/office/drawing/2014/main" id="{DB75FAB0-F821-4725-830D-F78C6D846A9E}"/>
                  </a:ext>
                </a:extLst>
              </p:cNvPr>
              <p:cNvSpPr txBox="1">
                <a:spLocks noRot="1" noChangeAspect="1" noMove="1" noResize="1" noEditPoints="1" noAdjustHandles="1" noChangeArrowheads="1" noChangeShapeType="1" noTextEdit="1"/>
              </p:cNvSpPr>
              <p:nvPr/>
            </p:nvSpPr>
            <p:spPr>
              <a:xfrm>
                <a:off x="1475874" y="4346360"/>
                <a:ext cx="6192251" cy="846257"/>
              </a:xfrm>
              <a:prstGeom prst="rect">
                <a:avLst/>
              </a:prstGeom>
              <a:blipFill>
                <a:blip r:embed="rId2"/>
                <a:stretch>
                  <a:fillRect b="-2158"/>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92EB7C3F-A3F3-BE7A-60FD-FB78FF98DA0A}"/>
              </a:ext>
            </a:extLst>
          </p:cNvPr>
          <p:cNvSpPr txBox="1"/>
          <p:nvPr/>
        </p:nvSpPr>
        <p:spPr>
          <a:xfrm>
            <a:off x="457200" y="6418826"/>
            <a:ext cx="7434792" cy="307777"/>
          </a:xfrm>
          <a:prstGeom prst="rect">
            <a:avLst/>
          </a:prstGeom>
          <a:noFill/>
        </p:spPr>
        <p:txBody>
          <a:bodyPr wrap="none" rtlCol="0">
            <a:spAutoFit/>
          </a:bodyPr>
          <a:lstStyle/>
          <a:p>
            <a:r>
              <a:rPr lang="en-US" sz="1400">
                <a:latin typeface="Arial" pitchFamily="34" charset="0"/>
                <a:cs typeface="Arial" pitchFamily="34" charset="0"/>
                <a:hlinkClick r:id="rId3"/>
              </a:rPr>
              <a:t>Network Embedding as Matrix Factorization: Unifying DeepWalk, LINE, PTE, and node2vec</a:t>
            </a:r>
            <a:r>
              <a:rPr lang="en-US" sz="1400">
                <a:latin typeface="Arial" pitchFamily="34" charset="0"/>
                <a:cs typeface="Arial" pitchFamily="34" charset="0"/>
              </a:rPr>
              <a:t>.</a:t>
            </a:r>
          </a:p>
        </p:txBody>
      </p:sp>
    </p:spTree>
    <p:extLst>
      <p:ext uri="{BB962C8B-B14F-4D97-AF65-F5344CB8AC3E}">
        <p14:creationId xmlns:p14="http://schemas.microsoft.com/office/powerpoint/2010/main" val="22972702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87569-0FCF-4AA2-BF7B-39ED16889EB9}"/>
              </a:ext>
            </a:extLst>
          </p:cNvPr>
          <p:cNvSpPr>
            <a:spLocks noGrp="1"/>
          </p:cNvSpPr>
          <p:nvPr>
            <p:ph type="title"/>
          </p:nvPr>
        </p:nvSpPr>
        <p:spPr/>
        <p:txBody>
          <a:bodyPr/>
          <a:lstStyle/>
          <a:p>
            <a:r>
              <a:rPr lang="en-US"/>
              <a:t>Random Walk-based Similarity</a:t>
            </a:r>
          </a:p>
        </p:txBody>
      </p:sp>
      <p:sp>
        <p:nvSpPr>
          <p:cNvPr id="3" name="Content Placeholder 2">
            <a:extLst>
              <a:ext uri="{FF2B5EF4-FFF2-40B4-BE49-F238E27FC236}">
                <a16:creationId xmlns:a16="http://schemas.microsoft.com/office/drawing/2014/main" id="{56DF6DAF-C466-4FA4-B093-B888C297A73A}"/>
              </a:ext>
            </a:extLst>
          </p:cNvPr>
          <p:cNvSpPr>
            <a:spLocks noGrp="1"/>
          </p:cNvSpPr>
          <p:nvPr>
            <p:ph idx="1"/>
          </p:nvPr>
        </p:nvSpPr>
        <p:spPr/>
        <p:txBody>
          <a:bodyPr/>
          <a:lstStyle/>
          <a:p>
            <a:endParaRPr lang="en-US"/>
          </a:p>
          <a:p>
            <a:endParaRPr lang="en-US"/>
          </a:p>
          <a:p>
            <a:endParaRPr lang="en-US"/>
          </a:p>
          <a:p>
            <a:endParaRPr lang="en-US"/>
          </a:p>
          <a:p>
            <a:endParaRPr lang="en-US"/>
          </a:p>
          <a:p>
            <a:endParaRPr lang="en-US"/>
          </a:p>
          <a:p>
            <a:endParaRPr lang="en-US"/>
          </a:p>
          <a:p>
            <a:r>
              <a:rPr lang="en-US" b="1"/>
              <a:t>Node2vec</a:t>
            </a:r>
            <a:r>
              <a:rPr lang="en-US"/>
              <a:t> can also be formulated as a matrix factorization (albeit a more complex matrix)</a:t>
            </a:r>
          </a:p>
          <a:p>
            <a:r>
              <a:rPr lang="en-US"/>
              <a:t>Refer to the paper for more details:</a:t>
            </a:r>
          </a:p>
          <a:p>
            <a:endParaRPr lang="en-US"/>
          </a:p>
          <a:p>
            <a:endParaRPr lang="en-US"/>
          </a:p>
        </p:txBody>
      </p:sp>
      <p:sp>
        <p:nvSpPr>
          <p:cNvPr id="4" name="Date Placeholder 3">
            <a:extLst>
              <a:ext uri="{FF2B5EF4-FFF2-40B4-BE49-F238E27FC236}">
                <a16:creationId xmlns:a16="http://schemas.microsoft.com/office/drawing/2014/main" id="{A0FB6CB3-A5DE-4C29-ADF6-DED2A40B04A9}"/>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AFB5CEDD-55BF-492B-94D8-CECB8AE5762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E6880F4-E19B-46BC-90AF-A145535B5CF8}"/>
              </a:ext>
            </a:extLst>
          </p:cNvPr>
          <p:cNvSpPr>
            <a:spLocks noGrp="1"/>
          </p:cNvSpPr>
          <p:nvPr>
            <p:ph type="sldNum" sz="quarter" idx="12"/>
          </p:nvPr>
        </p:nvSpPr>
        <p:spPr/>
        <p:txBody>
          <a:bodyPr/>
          <a:lstStyle/>
          <a:p>
            <a:fld id="{19B12225-5612-419B-A8D5-4B8EEE4C217E}" type="slidenum">
              <a:rPr lang="en-US" smtClean="0"/>
              <a:pPr/>
              <a:t>65</a:t>
            </a:fld>
            <a:endParaRPr lang="en-US"/>
          </a:p>
        </p:txBody>
      </p:sp>
      <p:cxnSp>
        <p:nvCxnSpPr>
          <p:cNvPr id="8" name="Straight Arrow Connector 7">
            <a:extLst>
              <a:ext uri="{FF2B5EF4-FFF2-40B4-BE49-F238E27FC236}">
                <a16:creationId xmlns:a16="http://schemas.microsoft.com/office/drawing/2014/main" id="{90F7B49C-840E-40F3-92AD-7AB6B647E9D8}"/>
              </a:ext>
            </a:extLst>
          </p:cNvPr>
          <p:cNvCxnSpPr>
            <a:cxnSpLocks/>
          </p:cNvCxnSpPr>
          <p:nvPr/>
        </p:nvCxnSpPr>
        <p:spPr>
          <a:xfrm flipV="1">
            <a:off x="4609493" y="3186305"/>
            <a:ext cx="0" cy="870264"/>
          </a:xfrm>
          <a:prstGeom prst="straightConnector1">
            <a:avLst/>
          </a:prstGeom>
          <a:ln w="28575">
            <a:solidFill>
              <a:schemeClr val="accent5"/>
            </a:solidFill>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1E1F5DA1-9D9D-4007-9E7C-6F874D68A305}"/>
              </a:ext>
            </a:extLst>
          </p:cNvPr>
          <p:cNvSpPr txBox="1"/>
          <p:nvPr/>
        </p:nvSpPr>
        <p:spPr>
          <a:xfrm>
            <a:off x="3588204" y="4015760"/>
            <a:ext cx="2441694" cy="646331"/>
          </a:xfrm>
          <a:prstGeom prst="rect">
            <a:avLst/>
          </a:prstGeom>
          <a:noFill/>
        </p:spPr>
        <p:txBody>
          <a:bodyPr wrap="none" rtlCol="0">
            <a:spAutoFit/>
          </a:bodyPr>
          <a:lstStyle/>
          <a:p>
            <a:r>
              <a:rPr lang="en-US" b="1">
                <a:solidFill>
                  <a:schemeClr val="accent5"/>
                </a:solidFill>
                <a:latin typeface="Arial" pitchFamily="34" charset="0"/>
                <a:cs typeface="Arial" pitchFamily="34" charset="0"/>
              </a:rPr>
              <a:t>Power of normalized</a:t>
            </a:r>
            <a:br>
              <a:rPr lang="en-US" b="1">
                <a:solidFill>
                  <a:schemeClr val="accent5"/>
                </a:solidFill>
                <a:latin typeface="Arial" pitchFamily="34" charset="0"/>
                <a:cs typeface="Arial" pitchFamily="34" charset="0"/>
              </a:rPr>
            </a:br>
            <a:r>
              <a:rPr lang="en-US" b="1">
                <a:solidFill>
                  <a:schemeClr val="accent5"/>
                </a:solidFill>
                <a:latin typeface="Arial" pitchFamily="34" charset="0"/>
                <a:cs typeface="Arial" pitchFamily="34" charset="0"/>
              </a:rPr>
              <a:t>adjacency matrix</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0A09BAD-87D0-4655-94AE-D14DDEEF2DD5}"/>
                  </a:ext>
                </a:extLst>
              </p:cNvPr>
              <p:cNvSpPr txBox="1"/>
              <p:nvPr/>
            </p:nvSpPr>
            <p:spPr>
              <a:xfrm>
                <a:off x="604795" y="3790269"/>
                <a:ext cx="2416046" cy="923330"/>
              </a:xfrm>
              <a:prstGeom prst="rect">
                <a:avLst/>
              </a:prstGeom>
              <a:noFill/>
            </p:spPr>
            <p:txBody>
              <a:bodyPr wrap="none" rtlCol="0">
                <a:spAutoFit/>
              </a:bodyPr>
              <a:lstStyle/>
              <a:p>
                <a:r>
                  <a:rPr lang="en-US" b="1">
                    <a:solidFill>
                      <a:srgbClr val="0070C0"/>
                    </a:solidFill>
                    <a:latin typeface="Arial" panose="020B0604020202020204" pitchFamily="34" charset="0"/>
                    <a:cs typeface="Arial" panose="020B0604020202020204" pitchFamily="34" charset="0"/>
                  </a:rPr>
                  <a:t>context window size</a:t>
                </a:r>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See Lec 3 slide 30: </a:t>
                </a:r>
                <a:br>
                  <a:rPr lang="en-US">
                    <a:latin typeface="Arial" panose="020B0604020202020204" pitchFamily="34" charset="0"/>
                    <a:cs typeface="Arial" panose="020B0604020202020204" pitchFamily="34" charset="0"/>
                  </a:rPr>
                </a:br>
                <a14:m>
                  <m:oMath xmlns:m="http://schemas.openxmlformats.org/officeDocument/2006/math">
                    <m:r>
                      <a:rPr lang="en-US" i="1" dirty="0" smtClean="0">
                        <a:latin typeface="Cambria Math" panose="02040503050406030204" pitchFamily="18" charset="0"/>
                        <a:cs typeface="Arial" panose="020B0604020202020204" pitchFamily="34" charset="0"/>
                      </a:rPr>
                      <m:t>𝑇</m:t>
                    </m:r>
                    <m:r>
                      <a:rPr lang="en-US" b="0" i="1" dirty="0" smtClean="0">
                        <a:latin typeface="Cambria Math" panose="02040503050406030204" pitchFamily="18" charset="0"/>
                        <a:cs typeface="Arial" panose="020B0604020202020204" pitchFamily="34"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charset="0"/>
                          </a:rPr>
                          <m:t>𝑁</m:t>
                        </m:r>
                      </m:e>
                      <m:sub>
                        <m:r>
                          <a:rPr lang="en-US" i="1">
                            <a:latin typeface="Cambria Math" panose="02040503050406030204" pitchFamily="18" charset="0"/>
                          </a:rPr>
                          <m:t>𝑅</m:t>
                        </m:r>
                      </m:sub>
                    </m:sSub>
                    <m:d>
                      <m:dPr>
                        <m:ctrlPr>
                          <a:rPr lang="en-US" i="1">
                            <a:latin typeface="Cambria Math" panose="02040503050406030204" pitchFamily="18" charset="0"/>
                          </a:rPr>
                        </m:ctrlPr>
                      </m:dPr>
                      <m:e>
                        <m:r>
                          <a:rPr lang="en-US" i="1">
                            <a:latin typeface="Cambria Math" charset="0"/>
                          </a:rPr>
                          <m:t>𝑢</m:t>
                        </m:r>
                      </m:e>
                    </m:d>
                    <m:r>
                      <a:rPr lang="en-US" b="0" i="1" smtClean="0">
                        <a:latin typeface="Cambria Math" panose="02040503050406030204" pitchFamily="18" charset="0"/>
                      </a:rPr>
                      <m:t>|</m:t>
                    </m:r>
                  </m:oMath>
                </a14:m>
                <a:r>
                  <a:rPr lang="en-US">
                    <a:latin typeface="Arial" panose="020B0604020202020204" pitchFamily="34" charset="0"/>
                    <a:cs typeface="Arial" panose="020B0604020202020204" pitchFamily="34" charset="0"/>
                  </a:rPr>
                  <a:t> </a:t>
                </a:r>
              </a:p>
            </p:txBody>
          </p:sp>
        </mc:Choice>
        <mc:Fallback xmlns="">
          <p:sp>
            <p:nvSpPr>
              <p:cNvPr id="10" name="TextBox 9">
                <a:extLst>
                  <a:ext uri="{FF2B5EF4-FFF2-40B4-BE49-F238E27FC236}">
                    <a16:creationId xmlns:a16="http://schemas.microsoft.com/office/drawing/2014/main" id="{80A09BAD-87D0-4655-94AE-D14DDEEF2DD5}"/>
                  </a:ext>
                </a:extLst>
              </p:cNvPr>
              <p:cNvSpPr txBox="1">
                <a:spLocks noRot="1" noChangeAspect="1" noMove="1" noResize="1" noEditPoints="1" noAdjustHandles="1" noChangeArrowheads="1" noChangeShapeType="1" noTextEdit="1"/>
              </p:cNvSpPr>
              <p:nvPr/>
            </p:nvSpPr>
            <p:spPr>
              <a:xfrm>
                <a:off x="604795" y="3790269"/>
                <a:ext cx="2416046" cy="923330"/>
              </a:xfrm>
              <a:prstGeom prst="rect">
                <a:avLst/>
              </a:prstGeom>
              <a:blipFill>
                <a:blip r:embed="rId2"/>
                <a:stretch>
                  <a:fillRect l="-2015" t="-3974" r="-1259" b="-5298"/>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E372E5B8-EAFC-4A85-B0B0-784F165F4F96}"/>
              </a:ext>
            </a:extLst>
          </p:cNvPr>
          <p:cNvCxnSpPr>
            <a:cxnSpLocks/>
          </p:cNvCxnSpPr>
          <p:nvPr/>
        </p:nvCxnSpPr>
        <p:spPr>
          <a:xfrm flipV="1">
            <a:off x="1944845" y="3378073"/>
            <a:ext cx="925116" cy="412196"/>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1874C5E8-B6C6-4C59-A568-862B893F66CC}"/>
              </a:ext>
            </a:extLst>
          </p:cNvPr>
          <p:cNvSpPr txBox="1"/>
          <p:nvPr/>
        </p:nvSpPr>
        <p:spPr>
          <a:xfrm>
            <a:off x="6349026" y="3835473"/>
            <a:ext cx="2108269" cy="646331"/>
          </a:xfrm>
          <a:prstGeom prst="rect">
            <a:avLst/>
          </a:prstGeom>
          <a:noFill/>
        </p:spPr>
        <p:txBody>
          <a:bodyPr wrap="none" rtlCol="0">
            <a:spAutoFit/>
          </a:bodyPr>
          <a:lstStyle/>
          <a:p>
            <a:r>
              <a:rPr lang="en-US" b="1">
                <a:solidFill>
                  <a:srgbClr val="008000"/>
                </a:solidFill>
                <a:latin typeface="Arial" pitchFamily="34" charset="0"/>
                <a:cs typeface="Arial" pitchFamily="34" charset="0"/>
              </a:rPr>
              <a:t>Number of </a:t>
            </a:r>
            <a:br>
              <a:rPr lang="en-US" b="1">
                <a:solidFill>
                  <a:srgbClr val="008000"/>
                </a:solidFill>
                <a:latin typeface="Arial" pitchFamily="34" charset="0"/>
                <a:cs typeface="Arial" pitchFamily="34" charset="0"/>
              </a:rPr>
            </a:br>
            <a:r>
              <a:rPr lang="en-US" b="1">
                <a:solidFill>
                  <a:srgbClr val="008000"/>
                </a:solidFill>
                <a:latin typeface="Arial" pitchFamily="34" charset="0"/>
                <a:cs typeface="Arial" pitchFamily="34" charset="0"/>
              </a:rPr>
              <a:t>negative samples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AFFE094-9644-4D36-A960-C8B89747B6DA}"/>
                  </a:ext>
                </a:extLst>
              </p:cNvPr>
              <p:cNvSpPr txBox="1"/>
              <p:nvPr/>
            </p:nvSpPr>
            <p:spPr>
              <a:xfrm>
                <a:off x="6460859" y="1705783"/>
                <a:ext cx="2147063" cy="658514"/>
              </a:xfrm>
              <a:prstGeom prst="rect">
                <a:avLst/>
              </a:prstGeom>
              <a:noFill/>
            </p:spPr>
            <p:txBody>
              <a:bodyPr wrap="none" rtlCol="0">
                <a:spAutoFit/>
              </a:bodyPr>
              <a:lstStyle/>
              <a:p>
                <a:pPr/>
                <a:r>
                  <a:rPr lang="en-US" b="1">
                    <a:solidFill>
                      <a:srgbClr val="002060"/>
                    </a:solidFill>
                    <a:latin typeface="Arial" pitchFamily="34" charset="0"/>
                    <a:cs typeface="Arial" pitchFamily="34" charset="0"/>
                  </a:rPr>
                  <a:t>Diagonal matrix </a:t>
                </a:r>
                <a14:m>
                  <m:oMath xmlns:m="http://schemas.openxmlformats.org/officeDocument/2006/math">
                    <m:r>
                      <a:rPr lang="en-US" i="1">
                        <a:latin typeface="Cambria Math" panose="02040503050406030204" pitchFamily="18" charset="0"/>
                        <a:cs typeface="Arial" pitchFamily="34" charset="0"/>
                      </a:rPr>
                      <m:t>𝐷</m:t>
                    </m:r>
                  </m:oMath>
                </a14:m>
                <a:br>
                  <a:rPr lang="en-US">
                    <a:latin typeface="Arial" pitchFamily="34" charset="0"/>
                    <a:cs typeface="Arial" pitchFamily="34" charset="0"/>
                  </a:rPr>
                </a:b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𝐷</m:t>
                          </m:r>
                        </m:e>
                        <m:sub>
                          <m:r>
                            <a:rPr lang="en-US" b="0" i="1" smtClean="0">
                              <a:latin typeface="Cambria Math" panose="02040503050406030204" pitchFamily="18" charset="0"/>
                              <a:cs typeface="Arial" pitchFamily="34" charset="0"/>
                            </a:rPr>
                            <m:t>𝑢</m:t>
                          </m:r>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𝑢</m:t>
                          </m:r>
                        </m:sub>
                      </m:sSub>
                      <m:r>
                        <a:rPr lang="en-US" b="0" i="1" smtClean="0">
                          <a:latin typeface="Cambria Math" panose="02040503050406030204" pitchFamily="18" charset="0"/>
                          <a:cs typeface="Arial" pitchFamily="34" charset="0"/>
                        </a:rPr>
                        <m:t>=</m:t>
                      </m:r>
                      <m:r>
                        <m:rPr>
                          <m:sty m:val="p"/>
                        </m:rPr>
                        <a:rPr lang="en-US" b="0" i="0" smtClean="0">
                          <a:latin typeface="Cambria Math" panose="02040503050406030204" pitchFamily="18" charset="0"/>
                          <a:cs typeface="Arial" pitchFamily="34" charset="0"/>
                        </a:rPr>
                        <m:t>deg</m:t>
                      </m:r>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𝑢</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13" name="TextBox 12">
                <a:extLst>
                  <a:ext uri="{FF2B5EF4-FFF2-40B4-BE49-F238E27FC236}">
                    <a16:creationId xmlns:a16="http://schemas.microsoft.com/office/drawing/2014/main" id="{3AFFE094-9644-4D36-A960-C8B89747B6DA}"/>
                  </a:ext>
                </a:extLst>
              </p:cNvPr>
              <p:cNvSpPr txBox="1">
                <a:spLocks noRot="1" noChangeAspect="1" noMove="1" noResize="1" noEditPoints="1" noAdjustHandles="1" noChangeArrowheads="1" noChangeShapeType="1" noTextEdit="1"/>
              </p:cNvSpPr>
              <p:nvPr/>
            </p:nvSpPr>
            <p:spPr>
              <a:xfrm>
                <a:off x="6460859" y="1705783"/>
                <a:ext cx="2147063" cy="658514"/>
              </a:xfrm>
              <a:prstGeom prst="rect">
                <a:avLst/>
              </a:prstGeom>
              <a:blipFill>
                <a:blip r:embed="rId3"/>
                <a:stretch>
                  <a:fillRect l="-2557" t="-5556"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96DD5F1-1C9E-4F72-8538-3885AC60077C}"/>
                  </a:ext>
                </a:extLst>
              </p:cNvPr>
              <p:cNvSpPr txBox="1"/>
              <p:nvPr/>
            </p:nvSpPr>
            <p:spPr>
              <a:xfrm>
                <a:off x="896784" y="2657426"/>
                <a:ext cx="5847346" cy="78386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US" sz="2000" b="0" i="1" smtClean="0">
                              <a:latin typeface="Cambria Math" panose="02040503050406030204" pitchFamily="18" charset="0"/>
                              <a:cs typeface="Arial" pitchFamily="34" charset="0"/>
                            </a:rPr>
                          </m:ctrlPr>
                        </m:funcPr>
                        <m:fName>
                          <m:r>
                            <m:rPr>
                              <m:sty m:val="p"/>
                            </m:rPr>
                            <a:rPr lang="en-US" sz="2000" b="0" i="0" smtClean="0">
                              <a:latin typeface="Cambria Math" panose="02040503050406030204" pitchFamily="18" charset="0"/>
                              <a:cs typeface="Arial" pitchFamily="34" charset="0"/>
                            </a:rPr>
                            <m:t>log</m:t>
                          </m:r>
                        </m:fName>
                        <m:e>
                          <m:d>
                            <m:dPr>
                              <m:ctrlPr>
                                <a:rPr lang="en-US" sz="2000" i="1">
                                  <a:latin typeface="Cambria Math" panose="02040503050406030204" pitchFamily="18" charset="0"/>
                                  <a:cs typeface="Arial" pitchFamily="34" charset="0"/>
                                </a:rPr>
                              </m:ctrlPr>
                            </m:dPr>
                            <m:e>
                              <m:r>
                                <a:rPr lang="en-US" sz="2000" i="1">
                                  <a:latin typeface="Cambria Math" panose="02040503050406030204" pitchFamily="18" charset="0"/>
                                  <a:cs typeface="Arial" pitchFamily="34" charset="0"/>
                                </a:rPr>
                                <m:t>𝑣𝑜𝑙</m:t>
                              </m:r>
                              <m:r>
                                <a:rPr lang="en-US" sz="2000" i="1">
                                  <a:latin typeface="Cambria Math" panose="02040503050406030204" pitchFamily="18" charset="0"/>
                                  <a:cs typeface="Arial" pitchFamily="34" charset="0"/>
                                </a:rPr>
                                <m:t>(</m:t>
                              </m:r>
                              <m:r>
                                <a:rPr lang="en-US" sz="2000" i="1">
                                  <a:latin typeface="Cambria Math" panose="02040503050406030204" pitchFamily="18" charset="0"/>
                                  <a:cs typeface="Arial" pitchFamily="34" charset="0"/>
                                </a:rPr>
                                <m:t>𝐺</m:t>
                              </m:r>
                              <m:r>
                                <a:rPr lang="en-US" sz="2000" i="1">
                                  <a:latin typeface="Cambria Math" panose="02040503050406030204" pitchFamily="18" charset="0"/>
                                  <a:cs typeface="Arial" pitchFamily="34" charset="0"/>
                                </a:rPr>
                                <m:t>)</m:t>
                              </m:r>
                              <m:d>
                                <m:dPr>
                                  <m:ctrlPr>
                                    <a:rPr lang="en-US" sz="2000" i="1">
                                      <a:latin typeface="Cambria Math" panose="02040503050406030204" pitchFamily="18" charset="0"/>
                                      <a:cs typeface="Arial" pitchFamily="34" charset="0"/>
                                    </a:rPr>
                                  </m:ctrlPr>
                                </m:dPr>
                                <m:e>
                                  <m:r>
                                    <a:rPr lang="en-US" sz="2000" i="1">
                                      <a:latin typeface="Cambria Math" panose="02040503050406030204" pitchFamily="18" charset="0"/>
                                      <a:cs typeface="Arial" pitchFamily="34" charset="0"/>
                                    </a:rPr>
                                    <m:t> </m:t>
                                  </m:r>
                                  <m:f>
                                    <m:fPr>
                                      <m:ctrlPr>
                                        <a:rPr lang="en-US" sz="2000" i="1">
                                          <a:latin typeface="Cambria Math" panose="02040503050406030204" pitchFamily="18" charset="0"/>
                                          <a:cs typeface="Arial" pitchFamily="34" charset="0"/>
                                        </a:rPr>
                                      </m:ctrlPr>
                                    </m:fPr>
                                    <m:num>
                                      <m:r>
                                        <a:rPr lang="en-US" sz="2000" i="1">
                                          <a:latin typeface="Cambria Math" panose="02040503050406030204" pitchFamily="18" charset="0"/>
                                          <a:cs typeface="Arial" pitchFamily="34" charset="0"/>
                                        </a:rPr>
                                        <m:t>1</m:t>
                                      </m:r>
                                    </m:num>
                                    <m:den>
                                      <m:r>
                                        <a:rPr lang="en-US" sz="2000" i="1">
                                          <a:latin typeface="Cambria Math" panose="02040503050406030204" pitchFamily="18" charset="0"/>
                                          <a:cs typeface="Arial" pitchFamily="34" charset="0"/>
                                        </a:rPr>
                                        <m:t>𝑇</m:t>
                                      </m:r>
                                    </m:den>
                                  </m:f>
                                  <m:r>
                                    <a:rPr lang="en-US" sz="2000" i="1">
                                      <a:latin typeface="Cambria Math" panose="02040503050406030204" pitchFamily="18" charset="0"/>
                                      <a:cs typeface="Arial" pitchFamily="34" charset="0"/>
                                    </a:rPr>
                                    <m:t> </m:t>
                                  </m:r>
                                  <m:nary>
                                    <m:naryPr>
                                      <m:chr m:val="∑"/>
                                      <m:limLoc m:val="subSup"/>
                                      <m:ctrlPr>
                                        <a:rPr lang="en-US" sz="2000" i="1">
                                          <a:latin typeface="Cambria Math" panose="02040503050406030204" pitchFamily="18" charset="0"/>
                                          <a:cs typeface="Arial" pitchFamily="34" charset="0"/>
                                        </a:rPr>
                                      </m:ctrlPr>
                                    </m:naryPr>
                                    <m:sub>
                                      <m:r>
                                        <m:rPr>
                                          <m:brk m:alnAt="25"/>
                                        </m:rPr>
                                        <a:rPr lang="en-US" sz="2000" i="1">
                                          <a:latin typeface="Cambria Math" panose="02040503050406030204" pitchFamily="18" charset="0"/>
                                          <a:cs typeface="Arial" pitchFamily="34" charset="0"/>
                                        </a:rPr>
                                        <m:t>𝑟</m:t>
                                      </m:r>
                                      <m:r>
                                        <a:rPr lang="en-US" sz="2000" i="1">
                                          <a:latin typeface="Cambria Math" panose="02040503050406030204" pitchFamily="18" charset="0"/>
                                          <a:cs typeface="Arial" pitchFamily="34" charset="0"/>
                                        </a:rPr>
                                        <m:t>=1</m:t>
                                      </m:r>
                                    </m:sub>
                                    <m:sup>
                                      <m:r>
                                        <a:rPr lang="en-US" sz="2000" i="1">
                                          <a:latin typeface="Cambria Math" panose="02040503050406030204" pitchFamily="18" charset="0"/>
                                          <a:cs typeface="Arial" pitchFamily="34" charset="0"/>
                                        </a:rPr>
                                        <m:t>𝑇</m:t>
                                      </m:r>
                                    </m:sup>
                                    <m:e>
                                      <m:sSup>
                                        <m:sSupPr>
                                          <m:ctrlPr>
                                            <a:rPr lang="en-US" sz="2000" i="1">
                                              <a:latin typeface="Cambria Math" panose="02040503050406030204" pitchFamily="18" charset="0"/>
                                              <a:cs typeface="Arial" pitchFamily="34" charset="0"/>
                                            </a:rPr>
                                          </m:ctrlPr>
                                        </m:sSupPr>
                                        <m:e>
                                          <m:r>
                                            <a:rPr lang="en-US" sz="2000" i="1">
                                              <a:latin typeface="Cambria Math" panose="02040503050406030204" pitchFamily="18" charset="0"/>
                                              <a:cs typeface="Arial" pitchFamily="34" charset="0"/>
                                            </a:rPr>
                                            <m:t>(</m:t>
                                          </m:r>
                                          <m:sSup>
                                            <m:sSupPr>
                                              <m:ctrlPr>
                                                <a:rPr lang="en-US" sz="2000" i="1">
                                                  <a:latin typeface="Cambria Math" panose="02040503050406030204" pitchFamily="18" charset="0"/>
                                                  <a:cs typeface="Arial" pitchFamily="34" charset="0"/>
                                                </a:rPr>
                                              </m:ctrlPr>
                                            </m:sSupPr>
                                            <m:e>
                                              <m:r>
                                                <a:rPr lang="en-US" sz="2000" i="1">
                                                  <a:latin typeface="Cambria Math" panose="02040503050406030204" pitchFamily="18" charset="0"/>
                                                  <a:cs typeface="Arial" pitchFamily="34" charset="0"/>
                                                </a:rPr>
                                                <m:t>𝐷</m:t>
                                              </m:r>
                                            </m:e>
                                            <m:sup>
                                              <m:r>
                                                <a:rPr lang="en-US" sz="2000" i="1">
                                                  <a:latin typeface="Cambria Math" panose="02040503050406030204" pitchFamily="18" charset="0"/>
                                                  <a:cs typeface="Arial" pitchFamily="34" charset="0"/>
                                                </a:rPr>
                                                <m:t>−1</m:t>
                                              </m:r>
                                            </m:sup>
                                          </m:sSup>
                                          <m:r>
                                            <a:rPr lang="en-US" sz="2000" i="1">
                                              <a:latin typeface="Cambria Math" panose="02040503050406030204" pitchFamily="18" charset="0"/>
                                              <a:cs typeface="Arial" pitchFamily="34" charset="0"/>
                                            </a:rPr>
                                            <m:t>𝐴</m:t>
                                          </m:r>
                                          <m:r>
                                            <a:rPr lang="en-US" sz="2000" i="1">
                                              <a:latin typeface="Cambria Math" panose="02040503050406030204" pitchFamily="18" charset="0"/>
                                              <a:cs typeface="Arial" pitchFamily="34" charset="0"/>
                                            </a:rPr>
                                            <m:t>)</m:t>
                                          </m:r>
                                        </m:e>
                                        <m:sup>
                                          <m:r>
                                            <a:rPr lang="en-US" sz="2000" i="1">
                                              <a:latin typeface="Cambria Math" panose="02040503050406030204" pitchFamily="18" charset="0"/>
                                              <a:cs typeface="Arial" pitchFamily="34" charset="0"/>
                                            </a:rPr>
                                            <m:t>𝑟</m:t>
                                          </m:r>
                                        </m:sup>
                                      </m:sSup>
                                    </m:e>
                                  </m:nary>
                                </m:e>
                              </m:d>
                              <m:sSup>
                                <m:sSupPr>
                                  <m:ctrlPr>
                                    <a:rPr lang="en-US" sz="2000" i="1">
                                      <a:latin typeface="Cambria Math" panose="02040503050406030204" pitchFamily="18" charset="0"/>
                                      <a:cs typeface="Arial" pitchFamily="34" charset="0"/>
                                    </a:rPr>
                                  </m:ctrlPr>
                                </m:sSupPr>
                                <m:e>
                                  <m:r>
                                    <a:rPr lang="en-US" sz="2000" i="1">
                                      <a:latin typeface="Cambria Math" panose="02040503050406030204" pitchFamily="18" charset="0"/>
                                      <a:cs typeface="Arial" pitchFamily="34" charset="0"/>
                                    </a:rPr>
                                    <m:t>𝐷</m:t>
                                  </m:r>
                                </m:e>
                                <m:sup>
                                  <m:r>
                                    <a:rPr lang="en-US" sz="2000" i="1">
                                      <a:latin typeface="Cambria Math" panose="02040503050406030204" pitchFamily="18" charset="0"/>
                                      <a:cs typeface="Arial" pitchFamily="34" charset="0"/>
                                    </a:rPr>
                                    <m:t>−1</m:t>
                                  </m:r>
                                </m:sup>
                              </m:sSup>
                            </m:e>
                          </m:d>
                        </m:e>
                      </m:func>
                      <m:r>
                        <a:rPr lang="en-US" sz="2000" b="0" i="1" smtClean="0">
                          <a:latin typeface="Cambria Math" panose="02040503050406030204" pitchFamily="18" charset="0"/>
                          <a:cs typeface="Arial" pitchFamily="34" charset="0"/>
                        </a:rPr>
                        <m:t>−</m:t>
                      </m:r>
                      <m:func>
                        <m:funcPr>
                          <m:ctrlPr>
                            <a:rPr lang="en-US" sz="2000" b="0" i="1" smtClean="0">
                              <a:latin typeface="Cambria Math" panose="02040503050406030204" pitchFamily="18" charset="0"/>
                              <a:cs typeface="Arial" pitchFamily="34" charset="0"/>
                            </a:rPr>
                          </m:ctrlPr>
                        </m:funcPr>
                        <m:fName>
                          <m:r>
                            <m:rPr>
                              <m:sty m:val="p"/>
                            </m:rPr>
                            <a:rPr lang="en-US" sz="2000" b="0" i="0" smtClean="0">
                              <a:latin typeface="Cambria Math" panose="02040503050406030204" pitchFamily="18" charset="0"/>
                              <a:cs typeface="Arial" pitchFamily="34" charset="0"/>
                            </a:rPr>
                            <m:t>log</m:t>
                          </m:r>
                        </m:fName>
                        <m:e>
                          <m:r>
                            <a:rPr lang="en-US" sz="2000" b="0" i="1" smtClean="0">
                              <a:latin typeface="Cambria Math" panose="02040503050406030204" pitchFamily="18" charset="0"/>
                              <a:cs typeface="Arial" pitchFamily="34" charset="0"/>
                            </a:rPr>
                            <m:t>𝑏</m:t>
                          </m:r>
                        </m:e>
                      </m:func>
                    </m:oMath>
                  </m:oMathPara>
                </a14:m>
                <a:endParaRPr lang="en-US" sz="2000">
                  <a:latin typeface="Arial" pitchFamily="34" charset="0"/>
                  <a:cs typeface="Arial" pitchFamily="34" charset="0"/>
                </a:endParaRPr>
              </a:p>
            </p:txBody>
          </p:sp>
        </mc:Choice>
        <mc:Fallback xmlns="">
          <p:sp>
            <p:nvSpPr>
              <p:cNvPr id="14" name="TextBox 13">
                <a:extLst>
                  <a:ext uri="{FF2B5EF4-FFF2-40B4-BE49-F238E27FC236}">
                    <a16:creationId xmlns:a16="http://schemas.microsoft.com/office/drawing/2014/main" id="{496DD5F1-1C9E-4F72-8538-3885AC60077C}"/>
                  </a:ext>
                </a:extLst>
              </p:cNvPr>
              <p:cNvSpPr txBox="1">
                <a:spLocks noRot="1" noChangeAspect="1" noMove="1" noResize="1" noEditPoints="1" noAdjustHandles="1" noChangeArrowheads="1" noChangeShapeType="1" noTextEdit="1"/>
              </p:cNvSpPr>
              <p:nvPr/>
            </p:nvSpPr>
            <p:spPr>
              <a:xfrm>
                <a:off x="896784" y="2657426"/>
                <a:ext cx="5847346" cy="783869"/>
              </a:xfrm>
              <a:prstGeom prst="rect">
                <a:avLst/>
              </a:prstGeom>
              <a:blipFill>
                <a:blip r:embed="rId4"/>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AF9DE4B2-4BAB-47AE-8153-5D2435BC589F}"/>
              </a:ext>
            </a:extLst>
          </p:cNvPr>
          <p:cNvCxnSpPr>
            <a:cxnSpLocks/>
          </p:cNvCxnSpPr>
          <p:nvPr/>
        </p:nvCxnSpPr>
        <p:spPr>
          <a:xfrm flipH="1" flipV="1">
            <a:off x="6155545" y="3243685"/>
            <a:ext cx="1014403" cy="482638"/>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95BBB8C5-6E7D-4CB1-B5EF-5A425EF4800F}"/>
              </a:ext>
            </a:extLst>
          </p:cNvPr>
          <p:cNvCxnSpPr>
            <a:cxnSpLocks/>
          </p:cNvCxnSpPr>
          <p:nvPr/>
        </p:nvCxnSpPr>
        <p:spPr>
          <a:xfrm flipH="1">
            <a:off x="5016955" y="1997361"/>
            <a:ext cx="1420584" cy="871443"/>
          </a:xfrm>
          <a:prstGeom prst="straightConnector1">
            <a:avLst/>
          </a:prstGeom>
          <a:ln w="28575">
            <a:solidFill>
              <a:srgbClr val="00206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83E134E-46C0-4E4F-947C-742394FF5E78}"/>
                  </a:ext>
                </a:extLst>
              </p:cNvPr>
              <p:cNvSpPr txBox="1"/>
              <p:nvPr/>
            </p:nvSpPr>
            <p:spPr>
              <a:xfrm>
                <a:off x="534431" y="1197436"/>
                <a:ext cx="2325637" cy="1072858"/>
              </a:xfrm>
              <a:prstGeom prst="rect">
                <a:avLst/>
              </a:prstGeom>
              <a:noFill/>
            </p:spPr>
            <p:txBody>
              <a:bodyPr wrap="none" rtlCol="0">
                <a:spAutoFit/>
              </a:bodyPr>
              <a:lstStyle/>
              <a:p>
                <a:pPr/>
                <a:r>
                  <a:rPr lang="en-US" b="1">
                    <a:solidFill>
                      <a:srgbClr val="C00000"/>
                    </a:solidFill>
                    <a:latin typeface="Arial" pitchFamily="34" charset="0"/>
                    <a:cs typeface="Arial" pitchFamily="34" charset="0"/>
                  </a:rPr>
                  <a:t>Volume of graph</a:t>
                </a:r>
                <a:br>
                  <a:rPr lang="en-US">
                    <a:latin typeface="Arial" pitchFamily="34" charset="0"/>
                    <a:cs typeface="Arial" pitchFamily="34" charset="0"/>
                  </a:rPr>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Arial" pitchFamily="34" charset="0"/>
                        </a:rPr>
                        <m:t>𝑣𝑜𝑙</m:t>
                      </m:r>
                      <m:d>
                        <m:dPr>
                          <m:ctrlPr>
                            <a:rPr lang="en-US" b="0" i="1" smtClean="0">
                              <a:latin typeface="Cambria Math" panose="02040503050406030204" pitchFamily="18" charset="0"/>
                              <a:cs typeface="Arial" pitchFamily="34" charset="0"/>
                            </a:rPr>
                          </m:ctrlPr>
                        </m:dPr>
                        <m:e>
                          <m:r>
                            <a:rPr lang="en-US" b="0" i="1" smtClean="0">
                              <a:latin typeface="Cambria Math" panose="02040503050406030204" pitchFamily="18" charset="0"/>
                              <a:cs typeface="Arial" pitchFamily="34" charset="0"/>
                            </a:rPr>
                            <m:t>𝐺</m:t>
                          </m:r>
                        </m:e>
                      </m:d>
                      <m:r>
                        <a:rPr lang="en-US" b="0" i="1" smtClean="0">
                          <a:latin typeface="Cambria Math" panose="02040503050406030204" pitchFamily="18" charset="0"/>
                          <a:cs typeface="Arial" pitchFamily="34" charset="0"/>
                        </a:rPr>
                        <m:t>=</m:t>
                      </m:r>
                      <m:nary>
                        <m:naryPr>
                          <m:chr m:val="∑"/>
                          <m:supHide m:val="on"/>
                          <m:ctrlPr>
                            <a:rPr lang="en-US" b="0" i="1" smtClean="0">
                              <a:latin typeface="Cambria Math" panose="02040503050406030204" pitchFamily="18" charset="0"/>
                              <a:cs typeface="Arial" pitchFamily="34" charset="0"/>
                            </a:rPr>
                          </m:ctrlPr>
                        </m:naryPr>
                        <m:sub>
                          <m:r>
                            <m:rPr>
                              <m:brk m:alnAt="7"/>
                            </m:rPr>
                            <a:rPr lang="en-US" b="0" i="1" smtClean="0">
                              <a:latin typeface="Cambria Math" panose="02040503050406030204" pitchFamily="18" charset="0"/>
                              <a:cs typeface="Arial" pitchFamily="34" charset="0"/>
                            </a:rPr>
                            <m:t>𝑖</m:t>
                          </m:r>
                        </m:sub>
                        <m:sup/>
                        <m:e>
                          <m:nary>
                            <m:naryPr>
                              <m:chr m:val="∑"/>
                              <m:supHide m:val="on"/>
                              <m:ctrlPr>
                                <a:rPr lang="en-US" b="0" i="1" smtClean="0">
                                  <a:latin typeface="Cambria Math" panose="02040503050406030204" pitchFamily="18" charset="0"/>
                                  <a:cs typeface="Arial" pitchFamily="34" charset="0"/>
                                </a:rPr>
                              </m:ctrlPr>
                            </m:naryPr>
                            <m:sub>
                              <m:r>
                                <m:rPr>
                                  <m:brk m:alnAt="7"/>
                                </m:rPr>
                                <a:rPr lang="en-US" b="0" i="1" smtClean="0">
                                  <a:latin typeface="Cambria Math" panose="02040503050406030204" pitchFamily="18" charset="0"/>
                                  <a:cs typeface="Arial" pitchFamily="34" charset="0"/>
                                </a:rPr>
                                <m:t>𝑗</m:t>
                              </m:r>
                            </m:sub>
                            <m:sup/>
                            <m:e>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𝐴</m:t>
                                  </m:r>
                                </m:e>
                                <m:sub>
                                  <m:r>
                                    <a:rPr lang="en-US" b="0" i="1" smtClean="0">
                                      <a:latin typeface="Cambria Math" panose="02040503050406030204" pitchFamily="18" charset="0"/>
                                      <a:cs typeface="Arial" pitchFamily="34" charset="0"/>
                                    </a:rPr>
                                    <m:t>𝑖</m:t>
                                  </m:r>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𝑗</m:t>
                                  </m:r>
                                </m:sub>
                              </m:sSub>
                            </m:e>
                          </m:nary>
                        </m:e>
                      </m:nary>
                    </m:oMath>
                  </m:oMathPara>
                </a14:m>
                <a:endParaRPr lang="en-US">
                  <a:latin typeface="Arial" pitchFamily="34" charset="0"/>
                  <a:cs typeface="Arial" pitchFamily="34" charset="0"/>
                </a:endParaRPr>
              </a:p>
            </p:txBody>
          </p:sp>
        </mc:Choice>
        <mc:Fallback xmlns="">
          <p:sp>
            <p:nvSpPr>
              <p:cNvPr id="18" name="TextBox 17">
                <a:extLst>
                  <a:ext uri="{FF2B5EF4-FFF2-40B4-BE49-F238E27FC236}">
                    <a16:creationId xmlns:a16="http://schemas.microsoft.com/office/drawing/2014/main" id="{B83E134E-46C0-4E4F-947C-742394FF5E78}"/>
                  </a:ext>
                </a:extLst>
              </p:cNvPr>
              <p:cNvSpPr txBox="1">
                <a:spLocks noRot="1" noChangeAspect="1" noMove="1" noResize="1" noEditPoints="1" noAdjustHandles="1" noChangeArrowheads="1" noChangeShapeType="1" noTextEdit="1"/>
              </p:cNvSpPr>
              <p:nvPr/>
            </p:nvSpPr>
            <p:spPr>
              <a:xfrm>
                <a:off x="534431" y="1197436"/>
                <a:ext cx="2325637" cy="1072858"/>
              </a:xfrm>
              <a:prstGeom prst="rect">
                <a:avLst/>
              </a:prstGeom>
              <a:blipFill>
                <a:blip r:embed="rId5"/>
                <a:stretch>
                  <a:fillRect l="-2362" t="-2841"/>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EE6AB431-3642-4B93-8A0A-0E5A35347733}"/>
              </a:ext>
            </a:extLst>
          </p:cNvPr>
          <p:cNvCxnSpPr>
            <a:cxnSpLocks/>
            <a:stCxn id="18" idx="2"/>
          </p:cNvCxnSpPr>
          <p:nvPr/>
        </p:nvCxnSpPr>
        <p:spPr>
          <a:xfrm>
            <a:off x="1697250" y="2270294"/>
            <a:ext cx="432644" cy="59851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3A584EC7-DB2A-44B4-C0CD-F909029D0BBE}"/>
              </a:ext>
            </a:extLst>
          </p:cNvPr>
          <p:cNvSpPr txBox="1"/>
          <p:nvPr/>
        </p:nvSpPr>
        <p:spPr>
          <a:xfrm>
            <a:off x="457200" y="6418826"/>
            <a:ext cx="7434792" cy="307777"/>
          </a:xfrm>
          <a:prstGeom prst="rect">
            <a:avLst/>
          </a:prstGeom>
          <a:noFill/>
        </p:spPr>
        <p:txBody>
          <a:bodyPr wrap="none" rtlCol="0">
            <a:spAutoFit/>
          </a:bodyPr>
          <a:lstStyle/>
          <a:p>
            <a:r>
              <a:rPr lang="en-US" sz="1400">
                <a:latin typeface="Arial" pitchFamily="34" charset="0"/>
                <a:cs typeface="Arial" pitchFamily="34" charset="0"/>
                <a:hlinkClick r:id="rId6"/>
              </a:rPr>
              <a:t>Network Embedding as Matrix Factorization: Unifying DeepWalk, LINE, PTE, and node2vec</a:t>
            </a:r>
            <a:r>
              <a:rPr lang="en-US" sz="1400">
                <a:latin typeface="Arial" pitchFamily="34" charset="0"/>
                <a:cs typeface="Arial" pitchFamily="34" charset="0"/>
              </a:rPr>
              <a:t>.</a:t>
            </a:r>
          </a:p>
        </p:txBody>
      </p:sp>
    </p:spTree>
    <p:extLst>
      <p:ext uri="{BB962C8B-B14F-4D97-AF65-F5344CB8AC3E}">
        <p14:creationId xmlns:p14="http://schemas.microsoft.com/office/powerpoint/2010/main" val="15449134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27400-82AF-394F-8747-4DDC7E7E0F6E}"/>
              </a:ext>
            </a:extLst>
          </p:cNvPr>
          <p:cNvSpPr>
            <a:spLocks noGrp="1"/>
          </p:cNvSpPr>
          <p:nvPr>
            <p:ph type="title"/>
          </p:nvPr>
        </p:nvSpPr>
        <p:spPr/>
        <p:txBody>
          <a:bodyPr/>
          <a:lstStyle/>
          <a:p>
            <a:r>
              <a:rPr lang="en-US"/>
              <a:t>How to Use Embeddings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45AAD6-6D7F-E84D-9EFA-A9E9313C80D3}"/>
                  </a:ext>
                </a:extLst>
              </p:cNvPr>
              <p:cNvSpPr>
                <a:spLocks noGrp="1"/>
              </p:cNvSpPr>
              <p:nvPr>
                <p:ph idx="1"/>
              </p:nvPr>
            </p:nvSpPr>
            <p:spPr>
              <a:xfrm>
                <a:off x="457200" y="1295400"/>
                <a:ext cx="8686800" cy="5257801"/>
              </a:xfrm>
            </p:spPr>
            <p:txBody>
              <a:bodyPr>
                <a:normAutofit fontScale="92500" lnSpcReduction="10000"/>
              </a:bodyPr>
              <a:lstStyle/>
              <a:p>
                <a:r>
                  <a:rPr lang="en-US" b="1">
                    <a:solidFill>
                      <a:srgbClr val="C00000"/>
                    </a:solidFill>
                  </a:rPr>
                  <a:t>How to use embeddings </a:t>
                </a:r>
                <a14:m>
                  <m:oMath xmlns:m="http://schemas.openxmlformats.org/officeDocument/2006/math">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𝒛</m:t>
                        </m:r>
                      </m:e>
                      <m:sub>
                        <m:r>
                          <a:rPr lang="en-US" b="1" i="1" dirty="0">
                            <a:solidFill>
                              <a:srgbClr val="C00000"/>
                            </a:solidFill>
                            <a:latin typeface="Cambria Math" panose="02040503050406030204" pitchFamily="18" charset="0"/>
                          </a:rPr>
                          <m:t>𝒊</m:t>
                        </m:r>
                      </m:sub>
                    </m:sSub>
                  </m:oMath>
                </a14:m>
                <a:r>
                  <a:rPr lang="en-US" b="1">
                    <a:solidFill>
                      <a:srgbClr val="C00000"/>
                    </a:solidFill>
                  </a:rPr>
                  <a:t> of nodes:</a:t>
                </a:r>
              </a:p>
              <a:p>
                <a:pPr lvl="1"/>
                <a:r>
                  <a:rPr lang="en-US" b="1"/>
                  <a:t>Clustering/community detection:</a:t>
                </a:r>
                <a:r>
                  <a:rPr lang="en-US"/>
                  <a:t> Cluster points </a:t>
                </a:r>
                <a14:m>
                  <m:oMath xmlns:m="http://schemas.openxmlformats.org/officeDocument/2006/math">
                    <m:sSub>
                      <m:sSubPr>
                        <m:ctrlPr>
                          <a:rPr lang="en-US" b="1" i="1" dirty="0" smtClean="0">
                            <a:solidFill>
                              <a:srgbClr val="008000"/>
                            </a:solidFill>
                            <a:latin typeface="Cambria Math" panose="02040503050406030204" pitchFamily="18" charset="0"/>
                          </a:rPr>
                        </m:ctrlPr>
                      </m:sSubPr>
                      <m:e>
                        <m:r>
                          <a:rPr lang="en-US" b="1" i="1" dirty="0">
                            <a:solidFill>
                              <a:srgbClr val="008000"/>
                            </a:solidFill>
                            <a:latin typeface="Cambria Math" panose="02040503050406030204" pitchFamily="18" charset="0"/>
                          </a:rPr>
                          <m:t>𝒛</m:t>
                        </m:r>
                      </m:e>
                      <m:sub>
                        <m:r>
                          <a:rPr lang="en-US" b="1" i="1" dirty="0">
                            <a:solidFill>
                              <a:srgbClr val="008000"/>
                            </a:solidFill>
                            <a:latin typeface="Cambria Math" panose="02040503050406030204" pitchFamily="18" charset="0"/>
                          </a:rPr>
                          <m:t>𝒊</m:t>
                        </m:r>
                      </m:sub>
                    </m:sSub>
                  </m:oMath>
                </a14:m>
                <a:endParaRPr lang="en-US" b="1"/>
              </a:p>
              <a:p>
                <a:pPr lvl="1"/>
                <a:r>
                  <a:rPr lang="en-US" b="1"/>
                  <a:t>Node classification:</a:t>
                </a:r>
                <a:r>
                  <a:rPr lang="en-US"/>
                  <a:t> Predict label of node </a:t>
                </a:r>
                <a14:m>
                  <m:oMath xmlns:m="http://schemas.openxmlformats.org/officeDocument/2006/math">
                    <m:r>
                      <a:rPr lang="en-US" i="1" dirty="0" smtClean="0">
                        <a:latin typeface="Cambria Math" panose="02040503050406030204" pitchFamily="18" charset="0"/>
                      </a:rPr>
                      <m:t>𝑖</m:t>
                    </m:r>
                  </m:oMath>
                </a14:m>
                <a:r>
                  <a:rPr lang="en-US"/>
                  <a:t> based on </a:t>
                </a:r>
                <a14:m>
                  <m:oMath xmlns:m="http://schemas.openxmlformats.org/officeDocument/2006/math">
                    <m:sSub>
                      <m:sSubPr>
                        <m:ctrlPr>
                          <a:rPr lang="en-US" b="1" i="1" dirty="0" smtClean="0">
                            <a:solidFill>
                              <a:srgbClr val="008000"/>
                            </a:solidFill>
                            <a:latin typeface="Cambria Math" panose="02040503050406030204" pitchFamily="18" charset="0"/>
                          </a:rPr>
                        </m:ctrlPr>
                      </m:sSubPr>
                      <m:e>
                        <m:r>
                          <a:rPr lang="en-US" b="1" i="1" dirty="0">
                            <a:solidFill>
                              <a:srgbClr val="008000"/>
                            </a:solidFill>
                            <a:latin typeface="Cambria Math" panose="02040503050406030204" pitchFamily="18" charset="0"/>
                          </a:rPr>
                          <m:t>𝒛</m:t>
                        </m:r>
                      </m:e>
                      <m:sub>
                        <m:r>
                          <a:rPr lang="en-US" b="1" i="1" dirty="0">
                            <a:solidFill>
                              <a:srgbClr val="008000"/>
                            </a:solidFill>
                            <a:latin typeface="Cambria Math" panose="02040503050406030204" pitchFamily="18" charset="0"/>
                          </a:rPr>
                          <m:t>𝒊</m:t>
                        </m:r>
                      </m:sub>
                    </m:sSub>
                  </m:oMath>
                </a14:m>
                <a:endParaRPr lang="en-US" b="1"/>
              </a:p>
              <a:p>
                <a:pPr lvl="1"/>
                <a:r>
                  <a:rPr lang="en-US" b="1"/>
                  <a:t>Link prediction:</a:t>
                </a:r>
                <a:r>
                  <a:rPr lang="en-US"/>
                  <a:t> Predict edge </a:t>
                </a:r>
                <a14:m>
                  <m:oMath xmlns:m="http://schemas.openxmlformats.org/officeDocument/2006/math">
                    <m:r>
                      <a:rPr lang="en-US" i="1" dirty="0" smtClean="0">
                        <a:latin typeface="Cambria Math" panose="02040503050406030204" pitchFamily="18" charset="0"/>
                      </a:rPr>
                      <m:t>(</m:t>
                    </m:r>
                    <m:r>
                      <a:rPr lang="en-US" i="1" dirty="0" err="1">
                        <a:latin typeface="Cambria Math" panose="02040503050406030204" pitchFamily="18" charset="0"/>
                      </a:rPr>
                      <m:t>𝑖</m:t>
                    </m:r>
                    <m:r>
                      <a:rPr lang="en-US" i="1" dirty="0" err="1" smtClean="0">
                        <a:latin typeface="Cambria Math" panose="02040503050406030204" pitchFamily="18" charset="0"/>
                      </a:rPr>
                      <m:t>,</m:t>
                    </m:r>
                    <m:r>
                      <a:rPr lang="en-US" i="1" dirty="0" err="1" smtClean="0">
                        <a:latin typeface="Cambria Math" panose="02040503050406030204" pitchFamily="18" charset="0"/>
                      </a:rPr>
                      <m:t>𝑗</m:t>
                    </m:r>
                    <m:r>
                      <a:rPr lang="en-US" i="1" dirty="0" smtClean="0">
                        <a:latin typeface="Cambria Math" panose="02040503050406030204" pitchFamily="18" charset="0"/>
                      </a:rPr>
                      <m:t>)</m:t>
                    </m:r>
                  </m:oMath>
                </a14:m>
                <a:r>
                  <a:rPr lang="en-US"/>
                  <a:t> based on </a:t>
                </a:r>
                <a14:m>
                  <m:oMath xmlns:m="http://schemas.openxmlformats.org/officeDocument/2006/math">
                    <m:sSub>
                      <m:sSubPr>
                        <m:ctrlPr>
                          <a:rPr lang="en-US" b="1" i="1" dirty="0" smtClean="0">
                            <a:solidFill>
                              <a:srgbClr val="008000"/>
                            </a:solidFill>
                            <a:latin typeface="Cambria Math" panose="02040503050406030204" pitchFamily="18" charset="0"/>
                          </a:rPr>
                        </m:ctrlPr>
                      </m:sSubPr>
                      <m:e>
                        <m:r>
                          <a:rPr lang="en-US" b="1" i="1" dirty="0">
                            <a:solidFill>
                              <a:srgbClr val="008000"/>
                            </a:solidFill>
                            <a:latin typeface="Cambria Math" panose="02040503050406030204" pitchFamily="18" charset="0"/>
                          </a:rPr>
                          <m:t>(</m:t>
                        </m:r>
                        <m:r>
                          <a:rPr lang="en-US" b="1" i="1" dirty="0">
                            <a:solidFill>
                              <a:srgbClr val="008000"/>
                            </a:solidFill>
                            <a:latin typeface="Cambria Math" panose="02040503050406030204" pitchFamily="18" charset="0"/>
                          </a:rPr>
                          <m:t>𝒛</m:t>
                        </m:r>
                      </m:e>
                      <m:sub>
                        <m:r>
                          <a:rPr lang="en-US" b="1" i="1" dirty="0">
                            <a:solidFill>
                              <a:srgbClr val="008000"/>
                            </a:solidFill>
                            <a:latin typeface="Cambria Math" panose="02040503050406030204" pitchFamily="18" charset="0"/>
                          </a:rPr>
                          <m:t>𝒊</m:t>
                        </m:r>
                      </m:sub>
                    </m:sSub>
                    <m:r>
                      <a:rPr lang="en-US" b="1" i="1" dirty="0">
                        <a:solidFill>
                          <a:srgbClr val="008000"/>
                        </a:solidFill>
                        <a:latin typeface="Cambria Math" panose="02040503050406030204" pitchFamily="18" charset="0"/>
                      </a:rPr>
                      <m:t>,</m:t>
                    </m:r>
                    <m:sSub>
                      <m:sSubPr>
                        <m:ctrlPr>
                          <a:rPr lang="en-US" b="1" i="1" dirty="0">
                            <a:solidFill>
                              <a:srgbClr val="008000"/>
                            </a:solidFill>
                            <a:latin typeface="Cambria Math" panose="02040503050406030204" pitchFamily="18" charset="0"/>
                          </a:rPr>
                        </m:ctrlPr>
                      </m:sSubPr>
                      <m:e>
                        <m:r>
                          <a:rPr lang="en-US" b="1" i="1" dirty="0">
                            <a:solidFill>
                              <a:srgbClr val="008000"/>
                            </a:solidFill>
                            <a:latin typeface="Cambria Math" panose="02040503050406030204" pitchFamily="18" charset="0"/>
                          </a:rPr>
                          <m:t>𝒛</m:t>
                        </m:r>
                      </m:e>
                      <m:sub>
                        <m:r>
                          <a:rPr lang="en-US" b="1" i="1" dirty="0">
                            <a:solidFill>
                              <a:srgbClr val="008000"/>
                            </a:solidFill>
                            <a:latin typeface="Cambria Math" panose="02040503050406030204" pitchFamily="18" charset="0"/>
                          </a:rPr>
                          <m:t>𝒋</m:t>
                        </m:r>
                      </m:sub>
                    </m:sSub>
                    <m:r>
                      <a:rPr lang="en-US" b="1" i="1" dirty="0">
                        <a:solidFill>
                          <a:srgbClr val="008000"/>
                        </a:solidFill>
                        <a:latin typeface="Cambria Math" panose="02040503050406030204" pitchFamily="18" charset="0"/>
                      </a:rPr>
                      <m:t>)</m:t>
                    </m:r>
                  </m:oMath>
                </a14:m>
                <a:r>
                  <a:rPr lang="en-US" b="1">
                    <a:solidFill>
                      <a:srgbClr val="008000"/>
                    </a:solidFill>
                  </a:rPr>
                  <a:t> </a:t>
                </a:r>
              </a:p>
              <a:p>
                <a:pPr lvl="2"/>
                <a:r>
                  <a:rPr lang="en-US"/>
                  <a:t>Where we can: concatenate, avg, product, or take a difference between the embeddings:</a:t>
                </a:r>
              </a:p>
              <a:p>
                <a:pPr lvl="3"/>
                <a:r>
                  <a:rPr lang="en-US"/>
                  <a:t>Concatenate: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𝑓</m:t>
                        </m:r>
                        <m:r>
                          <a:rPr lang="en-US" i="1" dirty="0">
                            <a:latin typeface="Cambria Math" panose="02040503050406030204" pitchFamily="18" charset="0"/>
                          </a:rPr>
                          <m:t>(</m:t>
                        </m:r>
                        <m:r>
                          <a:rPr lang="en-US" b="1" i="1" dirty="0">
                            <a:latin typeface="Cambria Math" panose="02040503050406030204" pitchFamily="18" charset="0"/>
                          </a:rPr>
                          <m:t>𝒛</m:t>
                        </m:r>
                      </m:e>
                      <m:sub>
                        <m:r>
                          <a:rPr lang="en-US" i="1" dirty="0">
                            <a:latin typeface="Cambria Math" panose="02040503050406030204" pitchFamily="18" charset="0"/>
                          </a:rPr>
                          <m:t>𝑖</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1" i="1" dirty="0">
                            <a:latin typeface="Cambria Math" panose="02040503050406030204" pitchFamily="18" charset="0"/>
                          </a:rPr>
                          <m:t>𝒛</m:t>
                        </m:r>
                      </m:e>
                      <m:sub>
                        <m:r>
                          <a:rPr lang="en-US" i="1" dirty="0">
                            <a:latin typeface="Cambria Math" panose="02040503050406030204" pitchFamily="18" charset="0"/>
                          </a:rPr>
                          <m:t>𝑗</m:t>
                        </m:r>
                      </m:sub>
                    </m:sSub>
                    <m:r>
                      <a:rPr lang="en-US" i="1" dirty="0">
                        <a:latin typeface="Cambria Math" panose="02040503050406030204" pitchFamily="18" charset="0"/>
                      </a:rPr>
                      <m:t>)</m:t>
                    </m:r>
                  </m:oMath>
                </a14:m>
                <a:r>
                  <a:rPr lang="en-US"/>
                  <a:t>= </a:t>
                </a:r>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𝑔</m:t>
                        </m:r>
                        <m:r>
                          <a:rPr lang="en-US" i="1" dirty="0">
                            <a:latin typeface="Cambria Math" panose="02040503050406030204" pitchFamily="18" charset="0"/>
                          </a:rPr>
                          <m:t>(</m:t>
                        </m:r>
                        <m:r>
                          <a:rPr lang="en-US" b="0" i="1" dirty="0" smtClean="0">
                            <a:latin typeface="Cambria Math" panose="02040503050406030204" pitchFamily="18" charset="0"/>
                          </a:rPr>
                          <m:t>[</m:t>
                        </m:r>
                        <m:r>
                          <a:rPr lang="en-US" b="1" i="1" dirty="0" smtClean="0">
                            <a:latin typeface="Cambria Math" panose="02040503050406030204" pitchFamily="18" charset="0"/>
                          </a:rPr>
                          <m:t>𝒛</m:t>
                        </m:r>
                      </m:e>
                      <m:sub>
                        <m:r>
                          <a:rPr lang="en-US" i="1" dirty="0">
                            <a:latin typeface="Cambria Math" panose="02040503050406030204" pitchFamily="18" charset="0"/>
                          </a:rPr>
                          <m:t>𝑖</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1" i="1" dirty="0" smtClean="0">
                            <a:latin typeface="Cambria Math" panose="02040503050406030204" pitchFamily="18" charset="0"/>
                          </a:rPr>
                          <m:t>𝒛</m:t>
                        </m:r>
                      </m:e>
                      <m:sub>
                        <m:r>
                          <a:rPr lang="en-US" i="1" dirty="0">
                            <a:latin typeface="Cambria Math" panose="02040503050406030204" pitchFamily="18" charset="0"/>
                          </a:rPr>
                          <m:t>𝑗</m:t>
                        </m:r>
                      </m:sub>
                    </m:sSub>
                    <m:r>
                      <a:rPr lang="en-US" b="0" i="1" dirty="0" smtClean="0">
                        <a:latin typeface="Cambria Math" panose="02040503050406030204" pitchFamily="18" charset="0"/>
                      </a:rPr>
                      <m:t>]</m:t>
                    </m:r>
                    <m:r>
                      <a:rPr lang="en-US" i="1" dirty="0">
                        <a:latin typeface="Cambria Math" panose="02040503050406030204" pitchFamily="18" charset="0"/>
                      </a:rPr>
                      <m:t>)</m:t>
                    </m:r>
                  </m:oMath>
                </a14:m>
                <a:endParaRPr lang="en-US"/>
              </a:p>
              <a:p>
                <a:pPr lvl="3"/>
                <a:r>
                  <a:rPr lang="en-US"/>
                  <a:t>Hadamard: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𝑓</m:t>
                        </m:r>
                        <m:r>
                          <a:rPr lang="en-US" i="1" dirty="0">
                            <a:latin typeface="Cambria Math" panose="02040503050406030204" pitchFamily="18" charset="0"/>
                          </a:rPr>
                          <m:t>(</m:t>
                        </m:r>
                        <m:r>
                          <a:rPr lang="en-US" b="1" i="1" dirty="0">
                            <a:latin typeface="Cambria Math" panose="02040503050406030204" pitchFamily="18" charset="0"/>
                          </a:rPr>
                          <m:t>𝒛</m:t>
                        </m:r>
                      </m:e>
                      <m:sub>
                        <m:r>
                          <a:rPr lang="en-US" i="1" dirty="0">
                            <a:latin typeface="Cambria Math" panose="02040503050406030204" pitchFamily="18" charset="0"/>
                          </a:rPr>
                          <m:t>𝑖</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1" i="1" dirty="0">
                            <a:latin typeface="Cambria Math" panose="02040503050406030204" pitchFamily="18" charset="0"/>
                          </a:rPr>
                          <m:t>𝒛</m:t>
                        </m:r>
                      </m:e>
                      <m:sub>
                        <m:r>
                          <a:rPr lang="en-US" i="1" dirty="0">
                            <a:latin typeface="Cambria Math" panose="02040503050406030204" pitchFamily="18" charset="0"/>
                          </a:rPr>
                          <m:t>𝑗</m:t>
                        </m:r>
                      </m:sub>
                    </m:sSub>
                    <m:r>
                      <a:rPr lang="en-US" i="1" dirty="0">
                        <a:latin typeface="Cambria Math" panose="02040503050406030204" pitchFamily="18" charset="0"/>
                      </a:rPr>
                      <m:t>)</m:t>
                    </m:r>
                  </m:oMath>
                </a14:m>
                <a:r>
                  <a:rPr lang="en-US"/>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𝑔</m:t>
                        </m:r>
                        <m:r>
                          <a:rPr lang="en-US" i="1" dirty="0">
                            <a:latin typeface="Cambria Math" panose="02040503050406030204" pitchFamily="18" charset="0"/>
                          </a:rPr>
                          <m:t>(</m:t>
                        </m:r>
                        <m:r>
                          <a:rPr lang="en-US" b="1" i="1" dirty="0">
                            <a:latin typeface="Cambria Math" panose="02040503050406030204" pitchFamily="18" charset="0"/>
                          </a:rPr>
                          <m:t>𝒛</m:t>
                        </m:r>
                      </m:e>
                      <m:sub>
                        <m:r>
                          <a:rPr lang="en-US" i="1" dirty="0">
                            <a:latin typeface="Cambria Math" panose="02040503050406030204" pitchFamily="18" charset="0"/>
                          </a:rPr>
                          <m:t>𝑖</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b="1" i="1" dirty="0" smtClean="0">
                            <a:latin typeface="Cambria Math" panose="02040503050406030204" pitchFamily="18" charset="0"/>
                          </a:rPr>
                          <m:t>𝒛</m:t>
                        </m:r>
                      </m:e>
                      <m:sub>
                        <m:r>
                          <a:rPr lang="en-US" i="1" dirty="0">
                            <a:latin typeface="Cambria Math" panose="02040503050406030204" pitchFamily="18" charset="0"/>
                          </a:rPr>
                          <m:t>𝑗</m:t>
                        </m:r>
                      </m:sub>
                    </m:sSub>
                    <m:r>
                      <a:rPr lang="en-US" i="1" dirty="0">
                        <a:latin typeface="Cambria Math" panose="02040503050406030204" pitchFamily="18" charset="0"/>
                      </a:rPr>
                      <m:t>)</m:t>
                    </m:r>
                  </m:oMath>
                </a14:m>
                <a:r>
                  <a:rPr lang="en-US"/>
                  <a:t>  (per coordinate product)</a:t>
                </a:r>
              </a:p>
              <a:p>
                <a:pPr lvl="3"/>
                <a:r>
                  <a:rPr lang="en-US"/>
                  <a:t>Sum/Avg: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𝑓</m:t>
                        </m:r>
                        <m:r>
                          <a:rPr lang="en-US" i="1" dirty="0">
                            <a:latin typeface="Cambria Math" panose="02040503050406030204" pitchFamily="18" charset="0"/>
                          </a:rPr>
                          <m:t>(</m:t>
                        </m:r>
                        <m:r>
                          <a:rPr lang="en-US" b="1" i="1" dirty="0">
                            <a:latin typeface="Cambria Math" panose="02040503050406030204" pitchFamily="18" charset="0"/>
                          </a:rPr>
                          <m:t>𝒛</m:t>
                        </m:r>
                      </m:e>
                      <m:sub>
                        <m:r>
                          <a:rPr lang="en-US" i="1" dirty="0">
                            <a:latin typeface="Cambria Math" panose="02040503050406030204" pitchFamily="18" charset="0"/>
                          </a:rPr>
                          <m:t>𝑖</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1" i="1" dirty="0">
                            <a:latin typeface="Cambria Math" panose="02040503050406030204" pitchFamily="18" charset="0"/>
                          </a:rPr>
                          <m:t>𝒛</m:t>
                        </m:r>
                      </m:e>
                      <m:sub>
                        <m:r>
                          <a:rPr lang="en-US" i="1" dirty="0">
                            <a:latin typeface="Cambria Math" panose="02040503050406030204" pitchFamily="18" charset="0"/>
                          </a:rPr>
                          <m:t>𝑗</m:t>
                        </m:r>
                      </m:sub>
                    </m:sSub>
                    <m:r>
                      <a:rPr lang="en-US" i="1" dirty="0">
                        <a:latin typeface="Cambria Math" panose="02040503050406030204" pitchFamily="18" charset="0"/>
                      </a:rPr>
                      <m:t>)</m:t>
                    </m:r>
                  </m:oMath>
                </a14:m>
                <a:r>
                  <a:rPr lang="en-US"/>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𝑔</m:t>
                        </m:r>
                        <m:r>
                          <a:rPr lang="en-US" i="1" dirty="0">
                            <a:latin typeface="Cambria Math" panose="02040503050406030204" pitchFamily="18" charset="0"/>
                          </a:rPr>
                          <m:t>(</m:t>
                        </m:r>
                        <m:r>
                          <a:rPr lang="en-US" b="1" i="1" dirty="0">
                            <a:latin typeface="Cambria Math" panose="02040503050406030204" pitchFamily="18" charset="0"/>
                          </a:rPr>
                          <m:t>𝒛</m:t>
                        </m:r>
                      </m:e>
                      <m:sub>
                        <m:r>
                          <a:rPr lang="en-US" i="1" dirty="0">
                            <a:latin typeface="Cambria Math" panose="02040503050406030204" pitchFamily="18" charset="0"/>
                          </a:rPr>
                          <m:t>𝑖</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b="1" i="1" dirty="0">
                            <a:latin typeface="Cambria Math" panose="02040503050406030204" pitchFamily="18" charset="0"/>
                          </a:rPr>
                          <m:t>𝒛</m:t>
                        </m:r>
                      </m:e>
                      <m:sub>
                        <m:r>
                          <a:rPr lang="en-US" i="1" dirty="0">
                            <a:latin typeface="Cambria Math" panose="02040503050406030204" pitchFamily="18" charset="0"/>
                          </a:rPr>
                          <m:t>𝑗</m:t>
                        </m:r>
                      </m:sub>
                    </m:sSub>
                    <m:r>
                      <a:rPr lang="en-US" i="1" dirty="0">
                        <a:latin typeface="Cambria Math" panose="02040503050406030204" pitchFamily="18" charset="0"/>
                      </a:rPr>
                      <m:t>)</m:t>
                    </m:r>
                  </m:oMath>
                </a14:m>
                <a:endParaRPr lang="en-US"/>
              </a:p>
              <a:p>
                <a:pPr lvl="3"/>
                <a:r>
                  <a:rPr lang="en-US"/>
                  <a:t>Distance: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𝑓</m:t>
                        </m:r>
                        <m:r>
                          <a:rPr lang="en-US" i="1" dirty="0">
                            <a:latin typeface="Cambria Math" panose="02040503050406030204" pitchFamily="18" charset="0"/>
                          </a:rPr>
                          <m:t>(</m:t>
                        </m:r>
                        <m:r>
                          <a:rPr lang="en-US" b="1" i="1" dirty="0">
                            <a:latin typeface="Cambria Math" panose="02040503050406030204" pitchFamily="18" charset="0"/>
                          </a:rPr>
                          <m:t>𝒛</m:t>
                        </m:r>
                      </m:e>
                      <m:sub>
                        <m:r>
                          <a:rPr lang="en-US" i="1" dirty="0">
                            <a:latin typeface="Cambria Math" panose="02040503050406030204" pitchFamily="18" charset="0"/>
                          </a:rPr>
                          <m:t>𝑖</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1" i="1" dirty="0">
                            <a:latin typeface="Cambria Math" panose="02040503050406030204" pitchFamily="18" charset="0"/>
                          </a:rPr>
                          <m:t>𝒛</m:t>
                        </m:r>
                      </m:e>
                      <m:sub>
                        <m:r>
                          <a:rPr lang="en-US" i="1" dirty="0">
                            <a:latin typeface="Cambria Math" panose="02040503050406030204" pitchFamily="18" charset="0"/>
                          </a:rPr>
                          <m:t>𝑗</m:t>
                        </m:r>
                      </m:sub>
                    </m:sSub>
                    <m:r>
                      <a:rPr lang="en-US" i="1" dirty="0">
                        <a:latin typeface="Cambria Math" panose="02040503050406030204" pitchFamily="18" charset="0"/>
                      </a:rPr>
                      <m:t>)</m:t>
                    </m:r>
                  </m:oMath>
                </a14:m>
                <a:r>
                  <a:rPr lang="en-US"/>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𝑔</m:t>
                        </m:r>
                        <m:r>
                          <a:rPr lang="en-US" i="1" dirty="0">
                            <a:latin typeface="Cambria Math" panose="02040503050406030204" pitchFamily="18" charset="0"/>
                          </a:rPr>
                          <m:t>(||</m:t>
                        </m:r>
                        <m:r>
                          <a:rPr lang="en-US" b="1" i="1" dirty="0">
                            <a:latin typeface="Cambria Math" panose="02040503050406030204" pitchFamily="18" charset="0"/>
                          </a:rPr>
                          <m:t>𝒛</m:t>
                        </m:r>
                      </m:e>
                      <m:sub>
                        <m:r>
                          <a:rPr lang="en-US" i="1" dirty="0">
                            <a:latin typeface="Cambria Math" panose="02040503050406030204" pitchFamily="18" charset="0"/>
                          </a:rPr>
                          <m:t>𝑖</m:t>
                        </m:r>
                      </m:sub>
                    </m:sSub>
                    <m:r>
                      <a:rPr lang="en-US" b="0" i="1" dirty="0" smtClean="0">
                        <a:latin typeface="Cambria Math" panose="02040503050406030204" pitchFamily="18" charset="0"/>
                      </a:rPr>
                      <m:t>−</m:t>
                    </m:r>
                    <m:sSub>
                      <m:sSubPr>
                        <m:ctrlPr>
                          <a:rPr lang="en-US" b="1" i="1" dirty="0">
                            <a:latin typeface="Cambria Math" panose="02040503050406030204" pitchFamily="18" charset="0"/>
                          </a:rPr>
                        </m:ctrlPr>
                      </m:sSubPr>
                      <m:e>
                        <m:r>
                          <a:rPr lang="en-US" b="1" i="1" dirty="0">
                            <a:latin typeface="Cambria Math" panose="02040503050406030204" pitchFamily="18" charset="0"/>
                          </a:rPr>
                          <m:t>𝒛</m:t>
                        </m:r>
                      </m:e>
                      <m:sub>
                        <m:r>
                          <a:rPr lang="en-US" b="1" i="1" dirty="0">
                            <a:latin typeface="Cambria Math" panose="02040503050406030204" pitchFamily="18" charset="0"/>
                          </a:rPr>
                          <m:t>𝒋</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d>
                          <m:dPr>
                            <m:begChr m:val=""/>
                            <m:endChr m:val="|"/>
                            <m:ctrlPr>
                              <a:rPr lang="en-US" b="0" i="1" dirty="0" smtClean="0">
                                <a:latin typeface="Cambria Math" panose="02040503050406030204" pitchFamily="18" charset="0"/>
                              </a:rPr>
                            </m:ctrlPr>
                          </m:dPr>
                          <m:e>
                            <m:r>
                              <a:rPr lang="en-US" i="1" dirty="0">
                                <a:latin typeface="Cambria Math" panose="02040503050406030204" pitchFamily="18" charset="0"/>
                              </a:rPr>
                              <m:t>​</m:t>
                            </m:r>
                          </m:e>
                        </m:d>
                      </m:e>
                      <m:sub>
                        <m:r>
                          <a:rPr lang="en-US" b="0" i="1" dirty="0" smtClean="0">
                            <a:latin typeface="Cambria Math" panose="02040503050406030204" pitchFamily="18" charset="0"/>
                          </a:rPr>
                          <m:t>2</m:t>
                        </m:r>
                      </m:sub>
                    </m:sSub>
                    <m:r>
                      <a:rPr lang="en-US" i="1" dirty="0">
                        <a:latin typeface="Cambria Math" panose="02040503050406030204" pitchFamily="18" charset="0"/>
                      </a:rPr>
                      <m:t>)</m:t>
                    </m:r>
                  </m:oMath>
                </a14:m>
                <a:endParaRPr lang="en-US"/>
              </a:p>
              <a:p>
                <a:pPr lvl="1"/>
                <a:r>
                  <a:rPr lang="en-US" b="1"/>
                  <a:t>Graph classification</a:t>
                </a:r>
                <a:r>
                  <a:rPr lang="en-US"/>
                  <a:t>:</a:t>
                </a:r>
                <a:r>
                  <a:rPr lang="zh-CN" altLang="en-US"/>
                  <a:t> </a:t>
                </a:r>
                <a:r>
                  <a:rPr lang="en-US" altLang="zh-CN"/>
                  <a:t>Graph embedding </a:t>
                </a:r>
                <a14:m>
                  <m:oMath xmlns:m="http://schemas.openxmlformats.org/officeDocument/2006/math">
                    <m:sSub>
                      <m:sSubPr>
                        <m:ctrlPr>
                          <a:rPr lang="en-US" b="1" i="1" dirty="0" smtClean="0">
                            <a:solidFill>
                              <a:srgbClr val="008000"/>
                            </a:solidFill>
                            <a:latin typeface="Cambria Math" panose="02040503050406030204" pitchFamily="18" charset="0"/>
                          </a:rPr>
                        </m:ctrlPr>
                      </m:sSubPr>
                      <m:e>
                        <m:r>
                          <a:rPr lang="en-US" b="1" i="1" dirty="0">
                            <a:solidFill>
                              <a:srgbClr val="008000"/>
                            </a:solidFill>
                            <a:latin typeface="Cambria Math" panose="02040503050406030204" pitchFamily="18" charset="0"/>
                          </a:rPr>
                          <m:t>𝒛</m:t>
                        </m:r>
                      </m:e>
                      <m:sub>
                        <m:r>
                          <a:rPr lang="en-US" b="1" i="1" dirty="0">
                            <a:solidFill>
                              <a:srgbClr val="008000"/>
                            </a:solidFill>
                            <a:latin typeface="Cambria Math" panose="02040503050406030204" pitchFamily="18" charset="0"/>
                          </a:rPr>
                          <m:t>𝑮</m:t>
                        </m:r>
                      </m:sub>
                    </m:sSub>
                    <m:r>
                      <a:rPr lang="en-US" i="1" dirty="0">
                        <a:latin typeface="Cambria Math" panose="02040503050406030204" pitchFamily="18" charset="0"/>
                      </a:rPr>
                      <m:t> </m:t>
                    </m:r>
                  </m:oMath>
                </a14:m>
                <a:r>
                  <a:rPr lang="en-US" altLang="zh-CN"/>
                  <a:t>via aggregating node embeddings or virtual-node. </a:t>
                </a:r>
                <a:br>
                  <a:rPr lang="en-US" altLang="zh-CN"/>
                </a:br>
                <a:r>
                  <a:rPr lang="en-US" altLang="zh-CN"/>
                  <a:t>Predict label </a:t>
                </a:r>
                <a:r>
                  <a:rPr lang="en-US"/>
                  <a:t>based on graph embedding </a:t>
                </a:r>
                <a14:m>
                  <m:oMath xmlns:m="http://schemas.openxmlformats.org/officeDocument/2006/math">
                    <m:sSub>
                      <m:sSubPr>
                        <m:ctrlPr>
                          <a:rPr lang="en-US" i="1" dirty="0">
                            <a:latin typeface="Cambria Math" panose="02040503050406030204" pitchFamily="18" charset="0"/>
                          </a:rPr>
                        </m:ctrlPr>
                      </m:sSubPr>
                      <m:e>
                        <m:r>
                          <a:rPr lang="en-US" b="1" i="1" dirty="0">
                            <a:latin typeface="Cambria Math" panose="02040503050406030204" pitchFamily="18" charset="0"/>
                          </a:rPr>
                          <m:t>𝒛</m:t>
                        </m:r>
                      </m:e>
                      <m:sub>
                        <m:r>
                          <a:rPr lang="en-US" i="1" dirty="0">
                            <a:latin typeface="Cambria Math" panose="02040503050406030204" pitchFamily="18" charset="0"/>
                          </a:rPr>
                          <m:t>𝐺</m:t>
                        </m:r>
                      </m:sub>
                    </m:sSub>
                  </m:oMath>
                </a14:m>
                <a:r>
                  <a:rPr lang="en-US"/>
                  <a:t>.</a:t>
                </a:r>
              </a:p>
              <a:p>
                <a:pPr lvl="3"/>
                <a:endParaRPr lang="en-US"/>
              </a:p>
              <a:p>
                <a:endParaRPr lang="en-US"/>
              </a:p>
            </p:txBody>
          </p:sp>
        </mc:Choice>
        <mc:Fallback xmlns="">
          <p:sp>
            <p:nvSpPr>
              <p:cNvPr id="3" name="Content Placeholder 2">
                <a:extLst>
                  <a:ext uri="{FF2B5EF4-FFF2-40B4-BE49-F238E27FC236}">
                    <a16:creationId xmlns:a16="http://schemas.microsoft.com/office/drawing/2014/main" id="{C145AAD6-6D7F-E84D-9EFA-A9E9313C80D3}"/>
                  </a:ext>
                </a:extLst>
              </p:cNvPr>
              <p:cNvSpPr>
                <a:spLocks noGrp="1" noRot="1" noChangeAspect="1" noMove="1" noResize="1" noEditPoints="1" noAdjustHandles="1" noChangeArrowheads="1" noChangeShapeType="1" noTextEdit="1"/>
              </p:cNvSpPr>
              <p:nvPr>
                <p:ph idx="1"/>
              </p:nvPr>
            </p:nvSpPr>
            <p:spPr>
              <a:xfrm>
                <a:off x="457200" y="1295400"/>
                <a:ext cx="8686800" cy="5257801"/>
              </a:xfrm>
              <a:blipFill>
                <a:blip r:embed="rId2"/>
                <a:stretch>
                  <a:fillRect l="-211" t="-1508" r="-168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339B8AE-2D36-024E-9C94-1B50AF904A90}"/>
              </a:ext>
            </a:extLst>
          </p:cNvPr>
          <p:cNvSpPr>
            <a:spLocks noGrp="1"/>
          </p:cNvSpPr>
          <p:nvPr>
            <p:ph type="dt" sz="half" idx="10"/>
          </p:nvPr>
        </p:nvSpPr>
        <p:spPr/>
        <p:txBody>
          <a:bodyPr/>
          <a:lstStyle/>
          <a:p>
            <a:fld id="{38F387A8-B1E4-6F4B-886E-741EB22DAE10}" type="datetime1">
              <a:rPr lang="en-US" smtClean="0"/>
              <a:t>9/26/24</a:t>
            </a:fld>
            <a:endParaRPr lang="en-US"/>
          </a:p>
        </p:txBody>
      </p:sp>
      <p:sp>
        <p:nvSpPr>
          <p:cNvPr id="5" name="Footer Placeholder 4">
            <a:extLst>
              <a:ext uri="{FF2B5EF4-FFF2-40B4-BE49-F238E27FC236}">
                <a16:creationId xmlns:a16="http://schemas.microsoft.com/office/drawing/2014/main" id="{764C3EAF-0A12-CF41-8C69-57DD310F84C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9370CF1-ABD5-684C-B31A-CC4FBF47F813}"/>
              </a:ext>
            </a:extLst>
          </p:cNvPr>
          <p:cNvSpPr>
            <a:spLocks noGrp="1"/>
          </p:cNvSpPr>
          <p:nvPr>
            <p:ph type="sldNum" sz="quarter" idx="12"/>
          </p:nvPr>
        </p:nvSpPr>
        <p:spPr/>
        <p:txBody>
          <a:bodyPr/>
          <a:lstStyle/>
          <a:p>
            <a:fld id="{19B12225-5612-419B-A8D5-4B8EEE4C217E}" type="slidenum">
              <a:rPr lang="en-US" smtClean="0"/>
              <a:pPr/>
              <a:t>66</a:t>
            </a:fld>
            <a:endParaRPr lang="en-US"/>
          </a:p>
        </p:txBody>
      </p:sp>
    </p:spTree>
    <p:extLst>
      <p:ext uri="{BB962C8B-B14F-4D97-AF65-F5344CB8AC3E}">
        <p14:creationId xmlns:p14="http://schemas.microsoft.com/office/powerpoint/2010/main" val="301597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41C8-6F07-0849-B2D8-71187FD02A2E}"/>
              </a:ext>
            </a:extLst>
          </p:cNvPr>
          <p:cNvSpPr>
            <a:spLocks noGrp="1"/>
          </p:cNvSpPr>
          <p:nvPr>
            <p:ph type="title"/>
          </p:nvPr>
        </p:nvSpPr>
        <p:spPr/>
        <p:txBody>
          <a:bodyPr/>
          <a:lstStyle/>
          <a:p>
            <a:r>
              <a:rPr lang="en-US"/>
              <a:t>Today’s Summary</a:t>
            </a:r>
          </a:p>
        </p:txBody>
      </p:sp>
      <p:sp>
        <p:nvSpPr>
          <p:cNvPr id="3" name="Content Placeholder 2">
            <a:extLst>
              <a:ext uri="{FF2B5EF4-FFF2-40B4-BE49-F238E27FC236}">
                <a16:creationId xmlns:a16="http://schemas.microsoft.com/office/drawing/2014/main" id="{9F750387-49C8-854C-BE72-64682E91C16C}"/>
              </a:ext>
            </a:extLst>
          </p:cNvPr>
          <p:cNvSpPr>
            <a:spLocks noGrp="1"/>
          </p:cNvSpPr>
          <p:nvPr>
            <p:ph idx="1"/>
          </p:nvPr>
        </p:nvSpPr>
        <p:spPr>
          <a:xfrm>
            <a:off x="457200" y="1295400"/>
            <a:ext cx="8686800" cy="5410200"/>
          </a:xfrm>
        </p:spPr>
        <p:txBody>
          <a:bodyPr>
            <a:normAutofit fontScale="92500" lnSpcReduction="20000"/>
          </a:bodyPr>
          <a:lstStyle/>
          <a:p>
            <a:pPr marL="118872" indent="0">
              <a:buNone/>
            </a:pPr>
            <a:r>
              <a:rPr lang="en-US">
                <a:solidFill>
                  <a:srgbClr val="0070C0"/>
                </a:solidFill>
              </a:rPr>
              <a:t>We discussed </a:t>
            </a:r>
            <a:r>
              <a:rPr lang="en-US" b="1">
                <a:solidFill>
                  <a:srgbClr val="0070C0"/>
                </a:solidFill>
              </a:rPr>
              <a:t>graph representation learning</a:t>
            </a:r>
            <a:r>
              <a:rPr lang="en-US">
                <a:solidFill>
                  <a:srgbClr val="0070C0"/>
                </a:solidFill>
              </a:rPr>
              <a:t>, a way to learn </a:t>
            </a:r>
            <a:r>
              <a:rPr lang="en-US" b="1">
                <a:solidFill>
                  <a:srgbClr val="0070C0"/>
                </a:solidFill>
              </a:rPr>
              <a:t>node and graph embeddings </a:t>
            </a:r>
            <a:r>
              <a:rPr lang="en-US">
                <a:solidFill>
                  <a:srgbClr val="0070C0"/>
                </a:solidFill>
              </a:rPr>
              <a:t>for downstream tasks, </a:t>
            </a:r>
            <a:r>
              <a:rPr lang="en-US" b="1">
                <a:solidFill>
                  <a:srgbClr val="0070C0"/>
                </a:solidFill>
              </a:rPr>
              <a:t>without feature engineering</a:t>
            </a:r>
            <a:r>
              <a:rPr lang="en-US">
                <a:solidFill>
                  <a:srgbClr val="0070C0"/>
                </a:solidFill>
              </a:rPr>
              <a:t>.</a:t>
            </a:r>
          </a:p>
          <a:p>
            <a:pPr lvl="8"/>
            <a:endParaRPr lang="en-US" b="1"/>
          </a:p>
          <a:p>
            <a:r>
              <a:rPr lang="en-US" b="1">
                <a:solidFill>
                  <a:srgbClr val="C00000"/>
                </a:solidFill>
              </a:rPr>
              <a:t>Encoder-decoder framework:</a:t>
            </a:r>
            <a:r>
              <a:rPr lang="en-US" b="1"/>
              <a:t> </a:t>
            </a:r>
          </a:p>
          <a:p>
            <a:pPr lvl="1"/>
            <a:r>
              <a:rPr lang="en-US" b="1"/>
              <a:t>Encoder: embedding lookup</a:t>
            </a:r>
          </a:p>
          <a:p>
            <a:pPr lvl="1"/>
            <a:r>
              <a:rPr lang="en-US" b="1"/>
              <a:t>Decoder: predict score based on embedding to match node similarity</a:t>
            </a:r>
          </a:p>
          <a:p>
            <a:pPr lvl="8"/>
            <a:endParaRPr lang="en-US" b="1"/>
          </a:p>
          <a:p>
            <a:r>
              <a:rPr lang="en-US" b="1">
                <a:solidFill>
                  <a:srgbClr val="C00000"/>
                </a:solidFill>
              </a:rPr>
              <a:t>Node similarity measure:</a:t>
            </a:r>
            <a:r>
              <a:rPr lang="en-US" b="1"/>
              <a:t> (biased) random walk</a:t>
            </a:r>
          </a:p>
          <a:p>
            <a:pPr lvl="1"/>
            <a:r>
              <a:rPr lang="en-US" b="1"/>
              <a:t>Examples: </a:t>
            </a:r>
            <a:r>
              <a:rPr lang="en-US" b="1" err="1"/>
              <a:t>DeepWalk</a:t>
            </a:r>
            <a:r>
              <a:rPr lang="en-US" b="1"/>
              <a:t>, Node2Vec</a:t>
            </a:r>
          </a:p>
          <a:p>
            <a:endParaRPr lang="en-US" b="1"/>
          </a:p>
          <a:p>
            <a:r>
              <a:rPr lang="en-US" b="1">
                <a:solidFill>
                  <a:srgbClr val="C00000"/>
                </a:solidFill>
              </a:rPr>
              <a:t>Extension to Graph embedding:</a:t>
            </a:r>
            <a:r>
              <a:rPr lang="en-US" b="1"/>
              <a:t> Node embedding aggregation</a:t>
            </a:r>
          </a:p>
        </p:txBody>
      </p:sp>
      <p:sp>
        <p:nvSpPr>
          <p:cNvPr id="4" name="Date Placeholder 3">
            <a:extLst>
              <a:ext uri="{FF2B5EF4-FFF2-40B4-BE49-F238E27FC236}">
                <a16:creationId xmlns:a16="http://schemas.microsoft.com/office/drawing/2014/main" id="{45323775-E9B4-0A4A-86E7-C7C834777220}"/>
              </a:ext>
            </a:extLst>
          </p:cNvPr>
          <p:cNvSpPr>
            <a:spLocks noGrp="1"/>
          </p:cNvSpPr>
          <p:nvPr>
            <p:ph type="dt" sz="half" idx="10"/>
          </p:nvPr>
        </p:nvSpPr>
        <p:spPr/>
        <p:txBody>
          <a:bodyPr/>
          <a:lstStyle/>
          <a:p>
            <a:fld id="{85D7DBBD-2DDA-424E-A1BF-0F1BC4BBCBBE}" type="datetime1">
              <a:rPr lang="en-US" smtClean="0"/>
              <a:t>9/26/24</a:t>
            </a:fld>
            <a:endParaRPr lang="en-US"/>
          </a:p>
        </p:txBody>
      </p:sp>
      <p:sp>
        <p:nvSpPr>
          <p:cNvPr id="5" name="Footer Placeholder 4">
            <a:extLst>
              <a:ext uri="{FF2B5EF4-FFF2-40B4-BE49-F238E27FC236}">
                <a16:creationId xmlns:a16="http://schemas.microsoft.com/office/drawing/2014/main" id="{EB0A2FC1-58E1-4246-8BFB-A35EC0F5ABF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2B26484-36E2-4B41-ADD2-ADC52FC7A2A3}"/>
              </a:ext>
            </a:extLst>
          </p:cNvPr>
          <p:cNvSpPr>
            <a:spLocks noGrp="1"/>
          </p:cNvSpPr>
          <p:nvPr>
            <p:ph type="sldNum" sz="quarter" idx="12"/>
          </p:nvPr>
        </p:nvSpPr>
        <p:spPr/>
        <p:txBody>
          <a:bodyPr/>
          <a:lstStyle/>
          <a:p>
            <a:fld id="{19B12225-5612-419B-A8D5-4B8EEE4C217E}" type="slidenum">
              <a:rPr lang="en-US" smtClean="0"/>
              <a:pPr/>
              <a:t>67</a:t>
            </a:fld>
            <a:endParaRPr lang="en-US"/>
          </a:p>
        </p:txBody>
      </p:sp>
    </p:spTree>
    <p:extLst>
      <p:ext uri="{BB962C8B-B14F-4D97-AF65-F5344CB8AC3E}">
        <p14:creationId xmlns:p14="http://schemas.microsoft.com/office/powerpoint/2010/main" val="3355283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7A182-65C6-4D1B-BFC3-E4694E073111}"/>
              </a:ext>
            </a:extLst>
          </p:cNvPr>
          <p:cNvSpPr>
            <a:spLocks noGrp="1"/>
          </p:cNvSpPr>
          <p:nvPr>
            <p:ph type="title"/>
          </p:nvPr>
        </p:nvSpPr>
        <p:spPr>
          <a:xfrm>
            <a:off x="457200" y="76200"/>
            <a:ext cx="8686800" cy="987552"/>
          </a:xfrm>
        </p:spPr>
        <p:txBody>
          <a:bodyPr>
            <a:normAutofit/>
          </a:bodyPr>
          <a:lstStyle/>
          <a:p>
            <a:r>
              <a:rPr lang="en-US"/>
              <a:t>Limitations (1)</a:t>
            </a:r>
          </a:p>
        </p:txBody>
      </p:sp>
      <p:sp>
        <p:nvSpPr>
          <p:cNvPr id="3" name="Content Placeholder 2">
            <a:extLst>
              <a:ext uri="{FF2B5EF4-FFF2-40B4-BE49-F238E27FC236}">
                <a16:creationId xmlns:a16="http://schemas.microsoft.com/office/drawing/2014/main" id="{2A9AA674-733F-4D5F-ACFA-8577E31364F2}"/>
              </a:ext>
            </a:extLst>
          </p:cNvPr>
          <p:cNvSpPr>
            <a:spLocks noGrp="1"/>
          </p:cNvSpPr>
          <p:nvPr>
            <p:ph idx="1"/>
          </p:nvPr>
        </p:nvSpPr>
        <p:spPr>
          <a:xfrm>
            <a:off x="457200" y="1295401"/>
            <a:ext cx="8686800" cy="3439842"/>
          </a:xfrm>
        </p:spPr>
        <p:txBody>
          <a:bodyPr/>
          <a:lstStyle/>
          <a:p>
            <a:pPr marL="118872" indent="0">
              <a:buNone/>
            </a:pPr>
            <a:r>
              <a:rPr lang="en-US" b="1">
                <a:solidFill>
                  <a:schemeClr val="accent2"/>
                </a:solidFill>
              </a:rPr>
              <a:t>Limitations of node embeddings via matrix factorization and random walks</a:t>
            </a:r>
          </a:p>
          <a:p>
            <a:pPr lvl="1"/>
            <a:r>
              <a:rPr lang="en-US" b="1" err="1">
                <a:solidFill>
                  <a:srgbClr val="0000FF"/>
                </a:solidFill>
              </a:rPr>
              <a:t>Transductive</a:t>
            </a:r>
            <a:r>
              <a:rPr lang="en-US" b="1">
                <a:solidFill>
                  <a:srgbClr val="0000FF"/>
                </a:solidFill>
              </a:rPr>
              <a:t> (not inductive) method:</a:t>
            </a:r>
            <a:r>
              <a:rPr lang="en-US"/>
              <a:t> </a:t>
            </a:r>
          </a:p>
          <a:p>
            <a:pPr lvl="2"/>
            <a:r>
              <a:rPr lang="en-US"/>
              <a:t>Cannot obtain embeddings for nodes not in the training set </a:t>
            </a:r>
          </a:p>
          <a:p>
            <a:pPr lvl="2"/>
            <a:r>
              <a:rPr lang="en-US"/>
              <a:t>Cannot apply to new graphs</a:t>
            </a:r>
          </a:p>
          <a:p>
            <a:pPr lvl="3"/>
            <a:r>
              <a:rPr lang="en-US"/>
              <a:t>If you apply </a:t>
            </a:r>
            <a:r>
              <a:rPr lang="en-US" err="1"/>
              <a:t>DeepWalk</a:t>
            </a:r>
            <a:r>
              <a:rPr lang="en-US"/>
              <a:t> to the same graph multiple times, each time you’ll get a different embedding each time. Why?</a:t>
            </a:r>
          </a:p>
        </p:txBody>
      </p:sp>
      <p:sp>
        <p:nvSpPr>
          <p:cNvPr id="4" name="Date Placeholder 3">
            <a:extLst>
              <a:ext uri="{FF2B5EF4-FFF2-40B4-BE49-F238E27FC236}">
                <a16:creationId xmlns:a16="http://schemas.microsoft.com/office/drawing/2014/main" id="{D26A5BD1-F2B3-4FEA-B75F-BCA2524F9F16}"/>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2357F101-E201-4058-95C9-2998B9CF042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F57ED7F-4BA6-45A8-A1E8-D44941C4FBB0}"/>
              </a:ext>
            </a:extLst>
          </p:cNvPr>
          <p:cNvSpPr>
            <a:spLocks noGrp="1"/>
          </p:cNvSpPr>
          <p:nvPr>
            <p:ph type="sldNum" sz="quarter" idx="12"/>
          </p:nvPr>
        </p:nvSpPr>
        <p:spPr/>
        <p:txBody>
          <a:bodyPr/>
          <a:lstStyle/>
          <a:p>
            <a:fld id="{19B12225-5612-419B-A8D5-4B8EEE4C217E}" type="slidenum">
              <a:rPr lang="en-US" smtClean="0"/>
              <a:pPr/>
              <a:t>68</a:t>
            </a:fld>
            <a:endParaRPr lang="en-US"/>
          </a:p>
        </p:txBody>
      </p:sp>
      <p:sp>
        <p:nvSpPr>
          <p:cNvPr id="7" name="Oval 6">
            <a:extLst>
              <a:ext uri="{FF2B5EF4-FFF2-40B4-BE49-F238E27FC236}">
                <a16:creationId xmlns:a16="http://schemas.microsoft.com/office/drawing/2014/main" id="{71377C52-BF48-4FC4-9BFD-B39AD777332F}"/>
              </a:ext>
            </a:extLst>
          </p:cNvPr>
          <p:cNvSpPr/>
          <p:nvPr/>
        </p:nvSpPr>
        <p:spPr>
          <a:xfrm>
            <a:off x="3406714" y="5846866"/>
            <a:ext cx="320040" cy="320040"/>
          </a:xfrm>
          <a:prstGeom prst="ellipse">
            <a:avLst/>
          </a:prstGeom>
          <a:solidFill>
            <a:srgbClr val="002060"/>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8" name="Group 7">
            <a:extLst>
              <a:ext uri="{FF2B5EF4-FFF2-40B4-BE49-F238E27FC236}">
                <a16:creationId xmlns:a16="http://schemas.microsoft.com/office/drawing/2014/main" id="{7FF89FBD-5BF1-4599-8082-A5A016143FAF}"/>
              </a:ext>
            </a:extLst>
          </p:cNvPr>
          <p:cNvGrpSpPr/>
          <p:nvPr/>
        </p:nvGrpSpPr>
        <p:grpSpPr>
          <a:xfrm>
            <a:off x="995685" y="4860279"/>
            <a:ext cx="2731069" cy="1365351"/>
            <a:chOff x="1592344" y="1675794"/>
            <a:chExt cx="2731069" cy="1365351"/>
          </a:xfrm>
        </p:grpSpPr>
        <p:cxnSp>
          <p:nvCxnSpPr>
            <p:cNvPr id="9" name="Straight Connector 8">
              <a:extLst>
                <a:ext uri="{FF2B5EF4-FFF2-40B4-BE49-F238E27FC236}">
                  <a16:creationId xmlns:a16="http://schemas.microsoft.com/office/drawing/2014/main" id="{40DF930C-8F8B-451A-A649-BA487EAC3124}"/>
                </a:ext>
              </a:extLst>
            </p:cNvPr>
            <p:cNvCxnSpPr/>
            <p:nvPr/>
          </p:nvCxnSpPr>
          <p:spPr>
            <a:xfrm rot="5400000">
              <a:off x="1406878" y="2258491"/>
              <a:ext cx="990606" cy="241066"/>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CFDE3C7-9721-422C-A0F8-4C4385C28107}"/>
                </a:ext>
              </a:extLst>
            </p:cNvPr>
            <p:cNvCxnSpPr/>
            <p:nvPr/>
          </p:nvCxnSpPr>
          <p:spPr>
            <a:xfrm>
              <a:off x="2051590" y="1883721"/>
              <a:ext cx="793866" cy="685799"/>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C050E82-EAB1-4BE1-B297-7AE452298B0F}"/>
                </a:ext>
              </a:extLst>
            </p:cNvPr>
            <p:cNvCxnSpPr/>
            <p:nvPr/>
          </p:nvCxnSpPr>
          <p:spPr>
            <a:xfrm flipV="1">
              <a:off x="1781649" y="2569520"/>
              <a:ext cx="1034933" cy="304808"/>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6A7E492A-2934-42EA-946C-6B38BEBDA8FC}"/>
                </a:ext>
              </a:extLst>
            </p:cNvPr>
            <p:cNvCxnSpPr/>
            <p:nvPr/>
          </p:nvCxnSpPr>
          <p:spPr>
            <a:xfrm flipH="1" flipV="1">
              <a:off x="2061000" y="1857251"/>
              <a:ext cx="1738160" cy="376188"/>
            </a:xfrm>
            <a:prstGeom prst="line">
              <a:avLst/>
            </a:prstGeom>
            <a:ln w="28575"/>
          </p:spPr>
          <p:style>
            <a:lnRef idx="1">
              <a:schemeClr val="dk1"/>
            </a:lnRef>
            <a:fillRef idx="0">
              <a:schemeClr val="dk1"/>
            </a:fillRef>
            <a:effectRef idx="0">
              <a:schemeClr val="dk1"/>
            </a:effectRef>
            <a:fontRef idx="minor">
              <a:schemeClr val="tx1"/>
            </a:fontRef>
          </p:style>
        </p:cxnSp>
        <p:sp>
          <p:nvSpPr>
            <p:cNvPr id="13" name="Oval 12">
              <a:extLst>
                <a:ext uri="{FF2B5EF4-FFF2-40B4-BE49-F238E27FC236}">
                  <a16:creationId xmlns:a16="http://schemas.microsoft.com/office/drawing/2014/main" id="{A0E0AB58-E222-4AAC-AD45-58601AB8ABDA}"/>
                </a:ext>
              </a:extLst>
            </p:cNvPr>
            <p:cNvSpPr/>
            <p:nvPr/>
          </p:nvSpPr>
          <p:spPr>
            <a:xfrm>
              <a:off x="1597380" y="2692711"/>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TextBox 7">
              <a:extLst>
                <a:ext uri="{FF2B5EF4-FFF2-40B4-BE49-F238E27FC236}">
                  <a16:creationId xmlns:a16="http://schemas.microsoft.com/office/drawing/2014/main" id="{45F8F9B9-E78C-46BB-9810-1A9DAD92FD7E}"/>
                </a:ext>
              </a:extLst>
            </p:cNvPr>
            <p:cNvSpPr txBox="1"/>
            <p:nvPr/>
          </p:nvSpPr>
          <p:spPr>
            <a:xfrm>
              <a:off x="1592344" y="2671813"/>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latin typeface="Helvetica"/>
                  <a:cs typeface="Helvetica"/>
                </a:rPr>
                <a:t>1</a:t>
              </a:r>
            </a:p>
          </p:txBody>
        </p:sp>
        <p:sp>
          <p:nvSpPr>
            <p:cNvPr id="15" name="Oval 14">
              <a:extLst>
                <a:ext uri="{FF2B5EF4-FFF2-40B4-BE49-F238E27FC236}">
                  <a16:creationId xmlns:a16="http://schemas.microsoft.com/office/drawing/2014/main" id="{EF64F99B-9EEF-44AF-88AD-4F6F6311472F}"/>
                </a:ext>
              </a:extLst>
            </p:cNvPr>
            <p:cNvSpPr/>
            <p:nvPr/>
          </p:nvSpPr>
          <p:spPr>
            <a:xfrm>
              <a:off x="1857625" y="1694777"/>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9">
              <a:extLst>
                <a:ext uri="{FF2B5EF4-FFF2-40B4-BE49-F238E27FC236}">
                  <a16:creationId xmlns:a16="http://schemas.microsoft.com/office/drawing/2014/main" id="{DA35D2D7-512B-4F16-84F8-27AE0E182006}"/>
                </a:ext>
              </a:extLst>
            </p:cNvPr>
            <p:cNvSpPr txBox="1"/>
            <p:nvPr/>
          </p:nvSpPr>
          <p:spPr>
            <a:xfrm>
              <a:off x="1849514" y="1675794"/>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latin typeface="Helvetica"/>
                  <a:cs typeface="Helvetica"/>
                </a:rPr>
                <a:t>4</a:t>
              </a:r>
            </a:p>
          </p:txBody>
        </p:sp>
        <p:sp>
          <p:nvSpPr>
            <p:cNvPr id="17" name="Oval 16">
              <a:extLst>
                <a:ext uri="{FF2B5EF4-FFF2-40B4-BE49-F238E27FC236}">
                  <a16:creationId xmlns:a16="http://schemas.microsoft.com/office/drawing/2014/main" id="{76D50DA3-57D7-43DF-8654-25C1B989142E}"/>
                </a:ext>
              </a:extLst>
            </p:cNvPr>
            <p:cNvSpPr/>
            <p:nvPr/>
          </p:nvSpPr>
          <p:spPr>
            <a:xfrm>
              <a:off x="3683927" y="2081673"/>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Oval 17">
              <a:extLst>
                <a:ext uri="{FF2B5EF4-FFF2-40B4-BE49-F238E27FC236}">
                  <a16:creationId xmlns:a16="http://schemas.microsoft.com/office/drawing/2014/main" id="{766F67F8-F301-43D6-BE22-3F03C4148389}"/>
                </a:ext>
              </a:extLst>
            </p:cNvPr>
            <p:cNvSpPr/>
            <p:nvPr/>
          </p:nvSpPr>
          <p:spPr>
            <a:xfrm>
              <a:off x="2667320" y="2412684"/>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TextBox 12">
              <a:extLst>
                <a:ext uri="{FF2B5EF4-FFF2-40B4-BE49-F238E27FC236}">
                  <a16:creationId xmlns:a16="http://schemas.microsoft.com/office/drawing/2014/main" id="{160A346F-9B35-4F6E-995E-045909703006}"/>
                </a:ext>
              </a:extLst>
            </p:cNvPr>
            <p:cNvSpPr txBox="1"/>
            <p:nvPr/>
          </p:nvSpPr>
          <p:spPr>
            <a:xfrm>
              <a:off x="3691089" y="2069204"/>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latin typeface="Helvetica"/>
                  <a:cs typeface="Helvetica"/>
                </a:rPr>
                <a:t>3</a:t>
              </a:r>
            </a:p>
          </p:txBody>
        </p:sp>
        <p:sp>
          <p:nvSpPr>
            <p:cNvPr id="20" name="TextBox 13">
              <a:extLst>
                <a:ext uri="{FF2B5EF4-FFF2-40B4-BE49-F238E27FC236}">
                  <a16:creationId xmlns:a16="http://schemas.microsoft.com/office/drawing/2014/main" id="{6D0C1C72-06CE-4884-8F36-DDA0CDB5D137}"/>
                </a:ext>
              </a:extLst>
            </p:cNvPr>
            <p:cNvSpPr txBox="1"/>
            <p:nvPr/>
          </p:nvSpPr>
          <p:spPr>
            <a:xfrm>
              <a:off x="2671909" y="2416346"/>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latin typeface="Helvetica"/>
                  <a:cs typeface="Helvetica"/>
                </a:rPr>
                <a:t>2</a:t>
              </a:r>
            </a:p>
          </p:txBody>
        </p:sp>
        <p:sp>
          <p:nvSpPr>
            <p:cNvPr id="21" name="TextBox 12">
              <a:extLst>
                <a:ext uri="{FF2B5EF4-FFF2-40B4-BE49-F238E27FC236}">
                  <a16:creationId xmlns:a16="http://schemas.microsoft.com/office/drawing/2014/main" id="{D48E5F82-3196-450A-8913-DEB43B53D497}"/>
                </a:ext>
              </a:extLst>
            </p:cNvPr>
            <p:cNvSpPr txBox="1"/>
            <p:nvPr/>
          </p:nvSpPr>
          <p:spPr>
            <a:xfrm>
              <a:off x="4010507" y="2643419"/>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latin typeface="Helvetica"/>
                  <a:cs typeface="Helvetica"/>
                </a:rPr>
                <a:t>5</a:t>
              </a:r>
            </a:p>
          </p:txBody>
        </p:sp>
      </p:grpSp>
      <p:sp>
        <p:nvSpPr>
          <p:cNvPr id="22" name="TextBox 21">
            <a:extLst>
              <a:ext uri="{FF2B5EF4-FFF2-40B4-BE49-F238E27FC236}">
                <a16:creationId xmlns:a16="http://schemas.microsoft.com/office/drawing/2014/main" id="{EFB511C9-CA9D-4C3D-BAB6-B8C19F5F2581}"/>
              </a:ext>
            </a:extLst>
          </p:cNvPr>
          <p:cNvSpPr txBox="1"/>
          <p:nvPr/>
        </p:nvSpPr>
        <p:spPr>
          <a:xfrm>
            <a:off x="1075277" y="6387046"/>
            <a:ext cx="1479957" cy="369332"/>
          </a:xfrm>
          <a:prstGeom prst="rect">
            <a:avLst/>
          </a:prstGeom>
          <a:noFill/>
        </p:spPr>
        <p:txBody>
          <a:bodyPr wrap="none" rtlCol="0">
            <a:spAutoFit/>
          </a:bodyPr>
          <a:lstStyle/>
          <a:p>
            <a:r>
              <a:rPr lang="en-US" b="1">
                <a:solidFill>
                  <a:srgbClr val="FF0000"/>
                </a:solidFill>
                <a:latin typeface="Arial" pitchFamily="34" charset="0"/>
                <a:cs typeface="Arial" pitchFamily="34" charset="0"/>
              </a:rPr>
              <a:t>Training set</a:t>
            </a:r>
          </a:p>
        </p:txBody>
      </p:sp>
      <p:cxnSp>
        <p:nvCxnSpPr>
          <p:cNvPr id="23" name="Straight Connector 22">
            <a:extLst>
              <a:ext uri="{FF2B5EF4-FFF2-40B4-BE49-F238E27FC236}">
                <a16:creationId xmlns:a16="http://schemas.microsoft.com/office/drawing/2014/main" id="{87B2680B-9D40-4930-A5D0-EB8F90697D13}"/>
              </a:ext>
            </a:extLst>
          </p:cNvPr>
          <p:cNvCxnSpPr>
            <a:cxnSpLocks/>
            <a:stCxn id="21" idx="1"/>
            <a:endCxn id="20" idx="3"/>
          </p:cNvCxnSpPr>
          <p:nvPr/>
        </p:nvCxnSpPr>
        <p:spPr>
          <a:xfrm flipH="1" flipV="1">
            <a:off x="2388156" y="5785497"/>
            <a:ext cx="1025692" cy="227073"/>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6BC08F03-9F32-4ECA-AD86-5A0C1E771101}"/>
              </a:ext>
            </a:extLst>
          </p:cNvPr>
          <p:cNvSpPr txBox="1"/>
          <p:nvPr/>
        </p:nvSpPr>
        <p:spPr>
          <a:xfrm>
            <a:off x="4489396" y="4896624"/>
            <a:ext cx="3749744" cy="646331"/>
          </a:xfrm>
          <a:prstGeom prst="rect">
            <a:avLst/>
          </a:prstGeom>
          <a:noFill/>
        </p:spPr>
        <p:txBody>
          <a:bodyPr wrap="none" rtlCol="0">
            <a:spAutoFit/>
          </a:bodyPr>
          <a:lstStyle/>
          <a:p>
            <a:r>
              <a:rPr lang="en-US">
                <a:latin typeface="Arial" pitchFamily="34" charset="0"/>
                <a:cs typeface="Arial" pitchFamily="34" charset="0"/>
              </a:rPr>
              <a:t>A newly added node 5 at test time </a:t>
            </a:r>
            <a:br>
              <a:rPr lang="en-US">
                <a:latin typeface="Arial" pitchFamily="34" charset="0"/>
                <a:cs typeface="Arial" pitchFamily="34" charset="0"/>
              </a:rPr>
            </a:br>
            <a:r>
              <a:rPr lang="en-US">
                <a:latin typeface="Arial" pitchFamily="34" charset="0"/>
                <a:cs typeface="Arial" pitchFamily="34" charset="0"/>
              </a:rPr>
              <a:t>(e.g., new user in a social network)</a:t>
            </a:r>
          </a:p>
        </p:txBody>
      </p:sp>
      <p:sp>
        <p:nvSpPr>
          <p:cNvPr id="25" name="TextBox 24">
            <a:extLst>
              <a:ext uri="{FF2B5EF4-FFF2-40B4-BE49-F238E27FC236}">
                <a16:creationId xmlns:a16="http://schemas.microsoft.com/office/drawing/2014/main" id="{CA0C1671-EFBE-4A3C-865A-484EAF828B42}"/>
              </a:ext>
            </a:extLst>
          </p:cNvPr>
          <p:cNvSpPr txBox="1"/>
          <p:nvPr/>
        </p:nvSpPr>
        <p:spPr>
          <a:xfrm>
            <a:off x="4489396" y="5636651"/>
            <a:ext cx="4448864" cy="923330"/>
          </a:xfrm>
          <a:prstGeom prst="rect">
            <a:avLst/>
          </a:prstGeom>
          <a:noFill/>
        </p:spPr>
        <p:txBody>
          <a:bodyPr wrap="square" rtlCol="0">
            <a:spAutoFit/>
          </a:bodyPr>
          <a:lstStyle/>
          <a:p>
            <a:r>
              <a:rPr lang="en-US">
                <a:solidFill>
                  <a:srgbClr val="008000"/>
                </a:solidFill>
                <a:latin typeface="Arial" pitchFamily="34" charset="0"/>
                <a:cs typeface="Arial" pitchFamily="34" charset="0"/>
              </a:rPr>
              <a:t>Cannot compute its embedding </a:t>
            </a:r>
            <a:br>
              <a:rPr lang="en-US">
                <a:solidFill>
                  <a:srgbClr val="008000"/>
                </a:solidFill>
                <a:latin typeface="Arial" pitchFamily="34" charset="0"/>
                <a:cs typeface="Arial" pitchFamily="34" charset="0"/>
              </a:rPr>
            </a:br>
            <a:r>
              <a:rPr lang="en-US">
                <a:solidFill>
                  <a:srgbClr val="008000"/>
                </a:solidFill>
                <a:latin typeface="Arial" pitchFamily="34" charset="0"/>
                <a:cs typeface="Arial" pitchFamily="34" charset="0"/>
              </a:rPr>
              <a:t>with </a:t>
            </a:r>
            <a:r>
              <a:rPr lang="en-US" err="1">
                <a:solidFill>
                  <a:srgbClr val="008000"/>
                </a:solidFill>
                <a:latin typeface="Arial" pitchFamily="34" charset="0"/>
                <a:cs typeface="Arial" pitchFamily="34" charset="0"/>
              </a:rPr>
              <a:t>DeepWalk</a:t>
            </a:r>
            <a:r>
              <a:rPr lang="en-US">
                <a:solidFill>
                  <a:srgbClr val="008000"/>
                </a:solidFill>
                <a:latin typeface="Arial" pitchFamily="34" charset="0"/>
                <a:cs typeface="Arial" pitchFamily="34" charset="0"/>
              </a:rPr>
              <a:t> / node2vec. Need to recompute all node embeddings.</a:t>
            </a:r>
          </a:p>
        </p:txBody>
      </p:sp>
    </p:spTree>
    <p:extLst>
      <p:ext uri="{BB962C8B-B14F-4D97-AF65-F5344CB8AC3E}">
        <p14:creationId xmlns:p14="http://schemas.microsoft.com/office/powerpoint/2010/main" val="31786102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A2C3C-655B-4224-9D8A-44CAD959F359}"/>
              </a:ext>
            </a:extLst>
          </p:cNvPr>
          <p:cNvSpPr>
            <a:spLocks noGrp="1"/>
          </p:cNvSpPr>
          <p:nvPr>
            <p:ph type="title"/>
          </p:nvPr>
        </p:nvSpPr>
        <p:spPr/>
        <p:txBody>
          <a:bodyPr/>
          <a:lstStyle/>
          <a:p>
            <a:r>
              <a:rPr lang="en-US"/>
              <a:t>Limitation (2)</a:t>
            </a:r>
          </a:p>
        </p:txBody>
      </p:sp>
      <p:sp>
        <p:nvSpPr>
          <p:cNvPr id="3" name="Content Placeholder 2">
            <a:extLst>
              <a:ext uri="{FF2B5EF4-FFF2-40B4-BE49-F238E27FC236}">
                <a16:creationId xmlns:a16="http://schemas.microsoft.com/office/drawing/2014/main" id="{C0E0F393-98B8-491F-9165-3904B087A6E1}"/>
              </a:ext>
            </a:extLst>
          </p:cNvPr>
          <p:cNvSpPr>
            <a:spLocks noGrp="1"/>
          </p:cNvSpPr>
          <p:nvPr>
            <p:ph idx="1"/>
          </p:nvPr>
        </p:nvSpPr>
        <p:spPr>
          <a:xfrm>
            <a:off x="457200" y="1295400"/>
            <a:ext cx="8481060" cy="5562600"/>
          </a:xfrm>
        </p:spPr>
        <p:txBody>
          <a:bodyPr>
            <a:normAutofit fontScale="92500"/>
          </a:bodyPr>
          <a:lstStyle/>
          <a:p>
            <a:r>
              <a:rPr lang="en-US">
                <a:solidFill>
                  <a:srgbClr val="0000FF"/>
                </a:solidFill>
              </a:rPr>
              <a:t>Cannot capture </a:t>
            </a:r>
            <a:r>
              <a:rPr lang="en-US" b="1">
                <a:solidFill>
                  <a:srgbClr val="0000FF"/>
                </a:solidFill>
              </a:rPr>
              <a:t>structural similarity</a:t>
            </a:r>
            <a:r>
              <a:rPr lang="en-US">
                <a:solidFill>
                  <a:srgbClr val="0000FF"/>
                </a:solidFill>
              </a:rPr>
              <a:t>:</a:t>
            </a:r>
          </a:p>
          <a:p>
            <a:pPr lvl="1"/>
            <a:endParaRPr lang="en-US"/>
          </a:p>
          <a:p>
            <a:pPr lvl="1"/>
            <a:endParaRPr lang="en-US"/>
          </a:p>
          <a:p>
            <a:pPr lvl="1"/>
            <a:endParaRPr lang="en-US"/>
          </a:p>
          <a:p>
            <a:pPr lvl="1"/>
            <a:endParaRPr lang="en-US"/>
          </a:p>
          <a:p>
            <a:pPr lvl="1"/>
            <a:r>
              <a:rPr lang="en-US"/>
              <a:t>Node 1 and 11 are </a:t>
            </a:r>
            <a:r>
              <a:rPr lang="en-US" b="1">
                <a:solidFill>
                  <a:srgbClr val="CC0066"/>
                </a:solidFill>
              </a:rPr>
              <a:t>structurally similar </a:t>
            </a:r>
            <a:r>
              <a:rPr lang="en-US"/>
              <a:t>– part of one triangle, degree 2, …</a:t>
            </a:r>
          </a:p>
          <a:p>
            <a:pPr lvl="1"/>
            <a:r>
              <a:rPr lang="en-US"/>
              <a:t>However, they have very </a:t>
            </a:r>
            <a:r>
              <a:rPr lang="en-US" b="1">
                <a:solidFill>
                  <a:srgbClr val="CC0066"/>
                </a:solidFill>
              </a:rPr>
              <a:t>different</a:t>
            </a:r>
            <a:r>
              <a:rPr lang="en-US"/>
              <a:t> embeddings.</a:t>
            </a:r>
          </a:p>
          <a:p>
            <a:pPr lvl="2"/>
            <a:r>
              <a:rPr lang="en-US"/>
              <a:t>It’s unlikely that a random walk will reach node 11 from node 1.</a:t>
            </a:r>
          </a:p>
          <a:p>
            <a:pPr lvl="8"/>
            <a:endParaRPr lang="en-US" b="1">
              <a:solidFill>
                <a:srgbClr val="008000"/>
              </a:solidFill>
            </a:endParaRPr>
          </a:p>
          <a:p>
            <a:r>
              <a:rPr lang="en-US" b="1" err="1">
                <a:solidFill>
                  <a:srgbClr val="008000"/>
                </a:solidFill>
              </a:rPr>
              <a:t>DeepWalk</a:t>
            </a:r>
            <a:r>
              <a:rPr lang="en-US" b="1">
                <a:solidFill>
                  <a:srgbClr val="008000"/>
                </a:solidFill>
              </a:rPr>
              <a:t> and node2vec do not capture structural similarity.</a:t>
            </a:r>
          </a:p>
          <a:p>
            <a:endParaRPr lang="en-US"/>
          </a:p>
        </p:txBody>
      </p:sp>
      <p:sp>
        <p:nvSpPr>
          <p:cNvPr id="4" name="Date Placeholder 3">
            <a:extLst>
              <a:ext uri="{FF2B5EF4-FFF2-40B4-BE49-F238E27FC236}">
                <a16:creationId xmlns:a16="http://schemas.microsoft.com/office/drawing/2014/main" id="{BFE43CA2-30B8-4E00-A86A-283D30BA6805}"/>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EC5F22F6-0136-4F5C-81A5-DC8FC3783BE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ECB5D7F-399D-41DA-89AE-CC38CE95408D}"/>
              </a:ext>
            </a:extLst>
          </p:cNvPr>
          <p:cNvSpPr>
            <a:spLocks noGrp="1"/>
          </p:cNvSpPr>
          <p:nvPr>
            <p:ph type="sldNum" sz="quarter" idx="12"/>
          </p:nvPr>
        </p:nvSpPr>
        <p:spPr/>
        <p:txBody>
          <a:bodyPr/>
          <a:lstStyle/>
          <a:p>
            <a:fld id="{19B12225-5612-419B-A8D5-4B8EEE4C217E}" type="slidenum">
              <a:rPr lang="en-US" smtClean="0"/>
              <a:pPr/>
              <a:t>69</a:t>
            </a:fld>
            <a:endParaRPr lang="en-US"/>
          </a:p>
        </p:txBody>
      </p:sp>
      <p:grpSp>
        <p:nvGrpSpPr>
          <p:cNvPr id="48" name="Group 47">
            <a:extLst>
              <a:ext uri="{FF2B5EF4-FFF2-40B4-BE49-F238E27FC236}">
                <a16:creationId xmlns:a16="http://schemas.microsoft.com/office/drawing/2014/main" id="{5E47A643-0DEE-4588-812F-14CABB019C68}"/>
              </a:ext>
            </a:extLst>
          </p:cNvPr>
          <p:cNvGrpSpPr/>
          <p:nvPr/>
        </p:nvGrpSpPr>
        <p:grpSpPr>
          <a:xfrm>
            <a:off x="1441539" y="2122161"/>
            <a:ext cx="6101253" cy="1389233"/>
            <a:chOff x="1090474" y="2775304"/>
            <a:chExt cx="6101253" cy="1389233"/>
          </a:xfrm>
        </p:grpSpPr>
        <p:cxnSp>
          <p:nvCxnSpPr>
            <p:cNvPr id="46" name="Straight Connector 45">
              <a:extLst>
                <a:ext uri="{FF2B5EF4-FFF2-40B4-BE49-F238E27FC236}">
                  <a16:creationId xmlns:a16="http://schemas.microsoft.com/office/drawing/2014/main" id="{AE141F50-88BC-4685-B29A-C9B3DAC0BBB9}"/>
                </a:ext>
              </a:extLst>
            </p:cNvPr>
            <p:cNvCxnSpPr>
              <a:cxnSpLocks/>
            </p:cNvCxnSpPr>
            <p:nvPr/>
          </p:nvCxnSpPr>
          <p:spPr>
            <a:xfrm flipH="1">
              <a:off x="5323721" y="3052354"/>
              <a:ext cx="699697" cy="304167"/>
            </a:xfrm>
            <a:prstGeom prst="line">
              <a:avLst/>
            </a:prstGeom>
            <a:ln w="28575"/>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A8E994E2-809E-4953-8BA9-D69ACD0747E6}"/>
                </a:ext>
              </a:extLst>
            </p:cNvPr>
            <p:cNvCxnSpPr>
              <a:cxnSpLocks/>
            </p:cNvCxnSpPr>
            <p:nvPr/>
          </p:nvCxnSpPr>
          <p:spPr>
            <a:xfrm flipH="1" flipV="1">
              <a:off x="3172288" y="3349367"/>
              <a:ext cx="318666" cy="153"/>
            </a:xfrm>
            <a:prstGeom prst="line">
              <a:avLst/>
            </a:prstGeom>
            <a:ln w="28575"/>
          </p:spPr>
          <p:style>
            <a:lnRef idx="1">
              <a:schemeClr val="dk1"/>
            </a:lnRef>
            <a:fillRef idx="0">
              <a:schemeClr val="dk1"/>
            </a:fillRef>
            <a:effectRef idx="0">
              <a:schemeClr val="dk1"/>
            </a:effectRef>
            <a:fontRef idx="minor">
              <a:schemeClr val="tx1"/>
            </a:fontRef>
          </p:style>
        </p:cxnSp>
        <p:sp>
          <p:nvSpPr>
            <p:cNvPr id="22" name="Oval 21">
              <a:extLst>
                <a:ext uri="{FF2B5EF4-FFF2-40B4-BE49-F238E27FC236}">
                  <a16:creationId xmlns:a16="http://schemas.microsoft.com/office/drawing/2014/main" id="{83CFB0CA-A8F6-49C4-A6D0-7F957B85C86C}"/>
                </a:ext>
              </a:extLst>
            </p:cNvPr>
            <p:cNvSpPr/>
            <p:nvPr/>
          </p:nvSpPr>
          <p:spPr>
            <a:xfrm>
              <a:off x="3483820" y="3184936"/>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A7BB94DF-D48B-4DC5-AD83-8EAE4F23A120}"/>
                </a:ext>
              </a:extLst>
            </p:cNvPr>
            <p:cNvCxnSpPr/>
            <p:nvPr/>
          </p:nvCxnSpPr>
          <p:spPr>
            <a:xfrm rot="5400000">
              <a:off x="905008" y="3358001"/>
              <a:ext cx="990606" cy="241066"/>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84F0648D-315C-41AC-A6DC-3CDF88724398}"/>
                </a:ext>
              </a:extLst>
            </p:cNvPr>
            <p:cNvCxnSpPr/>
            <p:nvPr/>
          </p:nvCxnSpPr>
          <p:spPr>
            <a:xfrm>
              <a:off x="1549720" y="2983231"/>
              <a:ext cx="793866" cy="685799"/>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CE3515E6-054A-454A-A8FA-08E7206AF7DA}"/>
                </a:ext>
              </a:extLst>
            </p:cNvPr>
            <p:cNvCxnSpPr/>
            <p:nvPr/>
          </p:nvCxnSpPr>
          <p:spPr>
            <a:xfrm flipV="1">
              <a:off x="1279779" y="3669030"/>
              <a:ext cx="1034933" cy="304808"/>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E8B4A58C-2290-4678-A28E-5FCC16D0D387}"/>
                </a:ext>
              </a:extLst>
            </p:cNvPr>
            <p:cNvCxnSpPr>
              <a:cxnSpLocks/>
              <a:stCxn id="18" idx="1"/>
            </p:cNvCxnSpPr>
            <p:nvPr/>
          </p:nvCxnSpPr>
          <p:spPr>
            <a:xfrm flipH="1" flipV="1">
              <a:off x="1559130" y="2956762"/>
              <a:ext cx="1293118" cy="396158"/>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3AC416BC-6DB2-4791-BD5A-9C15A22DDB09}"/>
                </a:ext>
              </a:extLst>
            </p:cNvPr>
            <p:cNvSpPr/>
            <p:nvPr/>
          </p:nvSpPr>
          <p:spPr>
            <a:xfrm>
              <a:off x="1095510" y="3792221"/>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7">
              <a:extLst>
                <a:ext uri="{FF2B5EF4-FFF2-40B4-BE49-F238E27FC236}">
                  <a16:creationId xmlns:a16="http://schemas.microsoft.com/office/drawing/2014/main" id="{504E3816-6F44-419C-897C-9A77D37DFC70}"/>
                </a:ext>
              </a:extLst>
            </p:cNvPr>
            <p:cNvSpPr txBox="1"/>
            <p:nvPr/>
          </p:nvSpPr>
          <p:spPr>
            <a:xfrm>
              <a:off x="1090474" y="3771323"/>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a:t>
              </a:r>
            </a:p>
          </p:txBody>
        </p:sp>
        <p:sp>
          <p:nvSpPr>
            <p:cNvPr id="14" name="Oval 13">
              <a:extLst>
                <a:ext uri="{FF2B5EF4-FFF2-40B4-BE49-F238E27FC236}">
                  <a16:creationId xmlns:a16="http://schemas.microsoft.com/office/drawing/2014/main" id="{48B89DB0-BFCE-407B-AB5A-DFF6AA6557CA}"/>
                </a:ext>
              </a:extLst>
            </p:cNvPr>
            <p:cNvSpPr/>
            <p:nvPr/>
          </p:nvSpPr>
          <p:spPr>
            <a:xfrm>
              <a:off x="1355755" y="2794287"/>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9">
              <a:extLst>
                <a:ext uri="{FF2B5EF4-FFF2-40B4-BE49-F238E27FC236}">
                  <a16:creationId xmlns:a16="http://schemas.microsoft.com/office/drawing/2014/main" id="{A5C9F625-CA51-44D8-84CA-85DC31D404B0}"/>
                </a:ext>
              </a:extLst>
            </p:cNvPr>
            <p:cNvSpPr txBox="1"/>
            <p:nvPr/>
          </p:nvSpPr>
          <p:spPr>
            <a:xfrm>
              <a:off x="1347644" y="2775304"/>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3</a:t>
              </a:r>
            </a:p>
          </p:txBody>
        </p:sp>
        <p:sp>
          <p:nvSpPr>
            <p:cNvPr id="16" name="Oval 15">
              <a:extLst>
                <a:ext uri="{FF2B5EF4-FFF2-40B4-BE49-F238E27FC236}">
                  <a16:creationId xmlns:a16="http://schemas.microsoft.com/office/drawing/2014/main" id="{C94C70EE-6D0F-4EEE-9428-B102F32BAF5D}"/>
                </a:ext>
              </a:extLst>
            </p:cNvPr>
            <p:cNvSpPr/>
            <p:nvPr/>
          </p:nvSpPr>
          <p:spPr>
            <a:xfrm>
              <a:off x="2852248" y="3181183"/>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EE125583-967C-47E1-8937-E585C3A768B9}"/>
                </a:ext>
              </a:extLst>
            </p:cNvPr>
            <p:cNvSpPr/>
            <p:nvPr/>
          </p:nvSpPr>
          <p:spPr>
            <a:xfrm>
              <a:off x="2165450" y="3512194"/>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TextBox 12">
              <a:extLst>
                <a:ext uri="{FF2B5EF4-FFF2-40B4-BE49-F238E27FC236}">
                  <a16:creationId xmlns:a16="http://schemas.microsoft.com/office/drawing/2014/main" id="{C563969A-A710-44BC-888E-A77CDD9DBC7B}"/>
                </a:ext>
              </a:extLst>
            </p:cNvPr>
            <p:cNvSpPr txBox="1"/>
            <p:nvPr/>
          </p:nvSpPr>
          <p:spPr>
            <a:xfrm>
              <a:off x="2852248" y="3168254"/>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4</a:t>
              </a:r>
            </a:p>
          </p:txBody>
        </p:sp>
        <p:sp>
          <p:nvSpPr>
            <p:cNvPr id="19" name="TextBox 13">
              <a:extLst>
                <a:ext uri="{FF2B5EF4-FFF2-40B4-BE49-F238E27FC236}">
                  <a16:creationId xmlns:a16="http://schemas.microsoft.com/office/drawing/2014/main" id="{D5B22CD6-197B-4E3A-9CF1-86ED8C1CE04F}"/>
                </a:ext>
              </a:extLst>
            </p:cNvPr>
            <p:cNvSpPr txBox="1"/>
            <p:nvPr/>
          </p:nvSpPr>
          <p:spPr>
            <a:xfrm>
              <a:off x="2170039" y="3515856"/>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2</a:t>
              </a:r>
            </a:p>
          </p:txBody>
        </p:sp>
        <p:sp>
          <p:nvSpPr>
            <p:cNvPr id="21" name="TextBox 12">
              <a:extLst>
                <a:ext uri="{FF2B5EF4-FFF2-40B4-BE49-F238E27FC236}">
                  <a16:creationId xmlns:a16="http://schemas.microsoft.com/office/drawing/2014/main" id="{93BF6A3F-CB03-4708-802A-E580CDB0FD70}"/>
                </a:ext>
              </a:extLst>
            </p:cNvPr>
            <p:cNvSpPr txBox="1"/>
            <p:nvPr/>
          </p:nvSpPr>
          <p:spPr>
            <a:xfrm>
              <a:off x="3490954" y="3156690"/>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5</a:t>
              </a:r>
            </a:p>
          </p:txBody>
        </p:sp>
        <p:sp>
          <p:nvSpPr>
            <p:cNvPr id="23" name="Oval 22">
              <a:extLst>
                <a:ext uri="{FF2B5EF4-FFF2-40B4-BE49-F238E27FC236}">
                  <a16:creationId xmlns:a16="http://schemas.microsoft.com/office/drawing/2014/main" id="{17C5D9B2-A593-4A4F-8849-727FDD51CBC0}"/>
                </a:ext>
              </a:extLst>
            </p:cNvPr>
            <p:cNvSpPr/>
            <p:nvPr/>
          </p:nvSpPr>
          <p:spPr>
            <a:xfrm>
              <a:off x="5003681" y="3196500"/>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TextBox 12">
              <a:extLst>
                <a:ext uri="{FF2B5EF4-FFF2-40B4-BE49-F238E27FC236}">
                  <a16:creationId xmlns:a16="http://schemas.microsoft.com/office/drawing/2014/main" id="{843542D0-1D94-4C05-AF86-7E86BFDBEE6D}"/>
                </a:ext>
              </a:extLst>
            </p:cNvPr>
            <p:cNvSpPr txBox="1"/>
            <p:nvPr/>
          </p:nvSpPr>
          <p:spPr>
            <a:xfrm>
              <a:off x="4943128" y="3168254"/>
              <a:ext cx="44114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10</a:t>
              </a:r>
            </a:p>
          </p:txBody>
        </p:sp>
        <p:cxnSp>
          <p:nvCxnSpPr>
            <p:cNvPr id="27" name="Straight Connector 26">
              <a:extLst>
                <a:ext uri="{FF2B5EF4-FFF2-40B4-BE49-F238E27FC236}">
                  <a16:creationId xmlns:a16="http://schemas.microsoft.com/office/drawing/2014/main" id="{74B26917-6B22-49B3-96BB-A30397AD221C}"/>
                </a:ext>
              </a:extLst>
            </p:cNvPr>
            <p:cNvCxnSpPr>
              <a:cxnSpLocks/>
              <a:stCxn id="24" idx="1"/>
              <a:endCxn id="22" idx="6"/>
            </p:cNvCxnSpPr>
            <p:nvPr/>
          </p:nvCxnSpPr>
          <p:spPr>
            <a:xfrm flipH="1" flipV="1">
              <a:off x="3803860" y="3344956"/>
              <a:ext cx="1139268" cy="7964"/>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04D3C4E2-1B25-4FDE-BCFE-6C97261D2201}"/>
                </a:ext>
              </a:extLst>
            </p:cNvPr>
            <p:cNvCxnSpPr/>
            <p:nvPr/>
          </p:nvCxnSpPr>
          <p:spPr>
            <a:xfrm rot="5400000">
              <a:off x="5552477" y="3379731"/>
              <a:ext cx="990606" cy="241066"/>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EEDD3339-5A79-4CF8-A063-9706DC39F8F3}"/>
                </a:ext>
              </a:extLst>
            </p:cNvPr>
            <p:cNvCxnSpPr/>
            <p:nvPr/>
          </p:nvCxnSpPr>
          <p:spPr>
            <a:xfrm>
              <a:off x="6197189" y="3004961"/>
              <a:ext cx="793866" cy="685799"/>
            </a:xfrm>
            <a:prstGeom prst="line">
              <a:avLst/>
            </a:prstGeom>
            <a:ln w="28575"/>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4AFA81FD-7FD6-40A1-A8C6-624720FC50F0}"/>
                </a:ext>
              </a:extLst>
            </p:cNvPr>
            <p:cNvCxnSpPr/>
            <p:nvPr/>
          </p:nvCxnSpPr>
          <p:spPr>
            <a:xfrm flipV="1">
              <a:off x="5927248" y="3690760"/>
              <a:ext cx="1034933" cy="304808"/>
            </a:xfrm>
            <a:prstGeom prst="line">
              <a:avLst/>
            </a:prstGeom>
            <a:ln w="28575"/>
          </p:spPr>
          <p:style>
            <a:lnRef idx="1">
              <a:schemeClr val="dk1"/>
            </a:lnRef>
            <a:fillRef idx="0">
              <a:schemeClr val="dk1"/>
            </a:fillRef>
            <a:effectRef idx="0">
              <a:schemeClr val="dk1"/>
            </a:effectRef>
            <a:fontRef idx="minor">
              <a:schemeClr val="tx1"/>
            </a:fontRef>
          </p:style>
        </p:cxnSp>
        <p:sp>
          <p:nvSpPr>
            <p:cNvPr id="40" name="Oval 39">
              <a:extLst>
                <a:ext uri="{FF2B5EF4-FFF2-40B4-BE49-F238E27FC236}">
                  <a16:creationId xmlns:a16="http://schemas.microsoft.com/office/drawing/2014/main" id="{2508A8DD-256C-4982-89D7-AA21997CB2D3}"/>
                </a:ext>
              </a:extLst>
            </p:cNvPr>
            <p:cNvSpPr/>
            <p:nvPr/>
          </p:nvSpPr>
          <p:spPr>
            <a:xfrm>
              <a:off x="5742979" y="3813951"/>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 name="TextBox 7">
              <a:extLst>
                <a:ext uri="{FF2B5EF4-FFF2-40B4-BE49-F238E27FC236}">
                  <a16:creationId xmlns:a16="http://schemas.microsoft.com/office/drawing/2014/main" id="{F2244A80-2BAC-4328-AD7E-0E1E0E54F601}"/>
                </a:ext>
              </a:extLst>
            </p:cNvPr>
            <p:cNvSpPr txBox="1"/>
            <p:nvPr/>
          </p:nvSpPr>
          <p:spPr>
            <a:xfrm>
              <a:off x="5683186" y="3795205"/>
              <a:ext cx="430370"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11</a:t>
              </a:r>
            </a:p>
          </p:txBody>
        </p:sp>
        <p:sp>
          <p:nvSpPr>
            <p:cNvPr id="42" name="Oval 41">
              <a:extLst>
                <a:ext uri="{FF2B5EF4-FFF2-40B4-BE49-F238E27FC236}">
                  <a16:creationId xmlns:a16="http://schemas.microsoft.com/office/drawing/2014/main" id="{C73D2CBF-09F2-4E3D-8CD2-7F9E5C9E249E}"/>
                </a:ext>
              </a:extLst>
            </p:cNvPr>
            <p:cNvSpPr/>
            <p:nvPr/>
          </p:nvSpPr>
          <p:spPr>
            <a:xfrm>
              <a:off x="6003224" y="2816017"/>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3" name="TextBox 9">
              <a:extLst>
                <a:ext uri="{FF2B5EF4-FFF2-40B4-BE49-F238E27FC236}">
                  <a16:creationId xmlns:a16="http://schemas.microsoft.com/office/drawing/2014/main" id="{92A13311-F782-4208-B154-D29F637A13C4}"/>
                </a:ext>
              </a:extLst>
            </p:cNvPr>
            <p:cNvSpPr txBox="1"/>
            <p:nvPr/>
          </p:nvSpPr>
          <p:spPr>
            <a:xfrm>
              <a:off x="5932974" y="2785509"/>
              <a:ext cx="528429"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13</a:t>
              </a:r>
            </a:p>
          </p:txBody>
        </p:sp>
        <p:sp>
          <p:nvSpPr>
            <p:cNvPr id="44" name="Oval 43">
              <a:extLst>
                <a:ext uri="{FF2B5EF4-FFF2-40B4-BE49-F238E27FC236}">
                  <a16:creationId xmlns:a16="http://schemas.microsoft.com/office/drawing/2014/main" id="{7A71A930-E381-4641-8AAA-0364626F1786}"/>
                </a:ext>
              </a:extLst>
            </p:cNvPr>
            <p:cNvSpPr/>
            <p:nvPr/>
          </p:nvSpPr>
          <p:spPr>
            <a:xfrm>
              <a:off x="6812919" y="3533924"/>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TextBox 13">
              <a:extLst>
                <a:ext uri="{FF2B5EF4-FFF2-40B4-BE49-F238E27FC236}">
                  <a16:creationId xmlns:a16="http://schemas.microsoft.com/office/drawing/2014/main" id="{011BB5B7-06FD-4108-857F-5E4D6891311B}"/>
                </a:ext>
              </a:extLst>
            </p:cNvPr>
            <p:cNvSpPr txBox="1"/>
            <p:nvPr/>
          </p:nvSpPr>
          <p:spPr>
            <a:xfrm>
              <a:off x="6750581" y="3509341"/>
              <a:ext cx="44114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12</a:t>
              </a:r>
            </a:p>
          </p:txBody>
        </p:sp>
      </p:grpSp>
    </p:spTree>
    <p:extLst>
      <p:ext uri="{BB962C8B-B14F-4D97-AF65-F5344CB8AC3E}">
        <p14:creationId xmlns:p14="http://schemas.microsoft.com/office/powerpoint/2010/main" val="4063298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F3C4-143C-48F7-BE4D-548831DB04E4}"/>
              </a:ext>
            </a:extLst>
          </p:cNvPr>
          <p:cNvSpPr>
            <a:spLocks noGrp="1"/>
          </p:cNvSpPr>
          <p:nvPr>
            <p:ph type="title"/>
          </p:nvPr>
        </p:nvSpPr>
        <p:spPr/>
        <p:txBody>
          <a:bodyPr/>
          <a:lstStyle/>
          <a:p>
            <a:r>
              <a:rPr lang="en-US"/>
              <a:t>Limitations (3)</a:t>
            </a:r>
          </a:p>
        </p:txBody>
      </p:sp>
      <p:sp>
        <p:nvSpPr>
          <p:cNvPr id="3" name="Content Placeholder 2">
            <a:extLst>
              <a:ext uri="{FF2B5EF4-FFF2-40B4-BE49-F238E27FC236}">
                <a16:creationId xmlns:a16="http://schemas.microsoft.com/office/drawing/2014/main" id="{7FA7CBBB-7E1B-4DDE-B851-3B9DBD362E78}"/>
              </a:ext>
            </a:extLst>
          </p:cNvPr>
          <p:cNvSpPr>
            <a:spLocks noGrp="1"/>
          </p:cNvSpPr>
          <p:nvPr>
            <p:ph idx="1"/>
          </p:nvPr>
        </p:nvSpPr>
        <p:spPr/>
        <p:txBody>
          <a:bodyPr/>
          <a:lstStyle/>
          <a:p>
            <a:r>
              <a:rPr lang="en-US">
                <a:solidFill>
                  <a:srgbClr val="0000FF"/>
                </a:solidFill>
              </a:rPr>
              <a:t>Cannot utilize node, edge and graph features</a:t>
            </a:r>
          </a:p>
          <a:p>
            <a:endParaRPr lang="en-US"/>
          </a:p>
        </p:txBody>
      </p:sp>
      <p:sp>
        <p:nvSpPr>
          <p:cNvPr id="4" name="Date Placeholder 3">
            <a:extLst>
              <a:ext uri="{FF2B5EF4-FFF2-40B4-BE49-F238E27FC236}">
                <a16:creationId xmlns:a16="http://schemas.microsoft.com/office/drawing/2014/main" id="{3E83777E-46BF-4116-BEB6-BAB52F330B63}"/>
              </a:ext>
            </a:extLst>
          </p:cNvPr>
          <p:cNvSpPr>
            <a:spLocks noGrp="1"/>
          </p:cNvSpPr>
          <p:nvPr>
            <p:ph type="dt" sz="half" idx="10"/>
          </p:nvPr>
        </p:nvSpPr>
        <p:spPr/>
        <p:txBody>
          <a:bodyPr/>
          <a:lstStyle/>
          <a:p>
            <a:fld id="{DAE30272-F2C1-0A46-A217-169E636E3E26}" type="datetime1">
              <a:rPr lang="en-US" smtClean="0"/>
              <a:t>9/26/24</a:t>
            </a:fld>
            <a:endParaRPr lang="en-US"/>
          </a:p>
        </p:txBody>
      </p:sp>
      <p:sp>
        <p:nvSpPr>
          <p:cNvPr id="5" name="Footer Placeholder 4">
            <a:extLst>
              <a:ext uri="{FF2B5EF4-FFF2-40B4-BE49-F238E27FC236}">
                <a16:creationId xmlns:a16="http://schemas.microsoft.com/office/drawing/2014/main" id="{A94169BD-8A4A-400A-868D-C561C79466E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4084FA2-953D-455A-93FE-E853DED8C8C4}"/>
              </a:ext>
            </a:extLst>
          </p:cNvPr>
          <p:cNvSpPr>
            <a:spLocks noGrp="1"/>
          </p:cNvSpPr>
          <p:nvPr>
            <p:ph type="sldNum" sz="quarter" idx="12"/>
          </p:nvPr>
        </p:nvSpPr>
        <p:spPr/>
        <p:txBody>
          <a:bodyPr/>
          <a:lstStyle/>
          <a:p>
            <a:fld id="{19B12225-5612-419B-A8D5-4B8EEE4C217E}" type="slidenum">
              <a:rPr lang="en-US" smtClean="0"/>
              <a:pPr/>
              <a:t>70</a:t>
            </a:fld>
            <a:endParaRPr lang="en-US"/>
          </a:p>
        </p:txBody>
      </p:sp>
      <p:grpSp>
        <p:nvGrpSpPr>
          <p:cNvPr id="43" name="Group 42">
            <a:extLst>
              <a:ext uri="{FF2B5EF4-FFF2-40B4-BE49-F238E27FC236}">
                <a16:creationId xmlns:a16="http://schemas.microsoft.com/office/drawing/2014/main" id="{853577E9-7CB8-4375-BCA0-71C5DD635180}"/>
              </a:ext>
            </a:extLst>
          </p:cNvPr>
          <p:cNvGrpSpPr/>
          <p:nvPr/>
        </p:nvGrpSpPr>
        <p:grpSpPr>
          <a:xfrm>
            <a:off x="661849" y="2066662"/>
            <a:ext cx="2731069" cy="2596833"/>
            <a:chOff x="2433499" y="1968691"/>
            <a:chExt cx="2731069" cy="2596833"/>
          </a:xfrm>
        </p:grpSpPr>
        <p:grpSp>
          <p:nvGrpSpPr>
            <p:cNvPr id="7" name="Group 6">
              <a:extLst>
                <a:ext uri="{FF2B5EF4-FFF2-40B4-BE49-F238E27FC236}">
                  <a16:creationId xmlns:a16="http://schemas.microsoft.com/office/drawing/2014/main" id="{CCD270AD-EAEF-41BA-AE07-D37608F4B13C}"/>
                </a:ext>
              </a:extLst>
            </p:cNvPr>
            <p:cNvGrpSpPr/>
            <p:nvPr/>
          </p:nvGrpSpPr>
          <p:grpSpPr>
            <a:xfrm>
              <a:off x="2433499" y="2591607"/>
              <a:ext cx="2731069" cy="1365351"/>
              <a:chOff x="1592344" y="1675794"/>
              <a:chExt cx="2731069" cy="1365351"/>
            </a:xfrm>
          </p:grpSpPr>
          <p:cxnSp>
            <p:nvCxnSpPr>
              <p:cNvPr id="8" name="Straight Connector 7">
                <a:extLst>
                  <a:ext uri="{FF2B5EF4-FFF2-40B4-BE49-F238E27FC236}">
                    <a16:creationId xmlns:a16="http://schemas.microsoft.com/office/drawing/2014/main" id="{F88DED5F-3A6E-43F0-BC57-46B54EDCE8A3}"/>
                  </a:ext>
                </a:extLst>
              </p:cNvPr>
              <p:cNvCxnSpPr/>
              <p:nvPr/>
            </p:nvCxnSpPr>
            <p:spPr>
              <a:xfrm rot="5400000">
                <a:off x="1406878" y="2258491"/>
                <a:ext cx="990606" cy="241066"/>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85205100-F8DD-48BF-B947-8DB66335E546}"/>
                  </a:ext>
                </a:extLst>
              </p:cNvPr>
              <p:cNvCxnSpPr/>
              <p:nvPr/>
            </p:nvCxnSpPr>
            <p:spPr>
              <a:xfrm>
                <a:off x="2051590" y="1883721"/>
                <a:ext cx="793866" cy="685799"/>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A742F7C8-C313-49E6-A602-E4D934F2AEAC}"/>
                  </a:ext>
                </a:extLst>
              </p:cNvPr>
              <p:cNvCxnSpPr/>
              <p:nvPr/>
            </p:nvCxnSpPr>
            <p:spPr>
              <a:xfrm flipV="1">
                <a:off x="1781649" y="2569520"/>
                <a:ext cx="1034933" cy="304808"/>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D8EC6B6-F54F-4777-AFE4-BD874A56B16B}"/>
                  </a:ext>
                </a:extLst>
              </p:cNvPr>
              <p:cNvCxnSpPr/>
              <p:nvPr/>
            </p:nvCxnSpPr>
            <p:spPr>
              <a:xfrm flipH="1" flipV="1">
                <a:off x="2061000" y="1857251"/>
                <a:ext cx="1738160" cy="376188"/>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35BE685C-FF72-4ED4-A905-EB5F634B4641}"/>
                  </a:ext>
                </a:extLst>
              </p:cNvPr>
              <p:cNvSpPr/>
              <p:nvPr/>
            </p:nvSpPr>
            <p:spPr>
              <a:xfrm>
                <a:off x="1597380" y="2692711"/>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7">
                <a:extLst>
                  <a:ext uri="{FF2B5EF4-FFF2-40B4-BE49-F238E27FC236}">
                    <a16:creationId xmlns:a16="http://schemas.microsoft.com/office/drawing/2014/main" id="{3D9194D2-BF29-4F60-800C-AAE8DCC0FA63}"/>
                  </a:ext>
                </a:extLst>
              </p:cNvPr>
              <p:cNvSpPr txBox="1"/>
              <p:nvPr/>
            </p:nvSpPr>
            <p:spPr>
              <a:xfrm>
                <a:off x="1592344" y="2671813"/>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1</a:t>
                </a:r>
              </a:p>
            </p:txBody>
          </p:sp>
          <p:sp>
            <p:nvSpPr>
              <p:cNvPr id="14" name="Oval 13">
                <a:extLst>
                  <a:ext uri="{FF2B5EF4-FFF2-40B4-BE49-F238E27FC236}">
                    <a16:creationId xmlns:a16="http://schemas.microsoft.com/office/drawing/2014/main" id="{06F8EF46-8F11-43F1-823B-78FEC854D262}"/>
                  </a:ext>
                </a:extLst>
              </p:cNvPr>
              <p:cNvSpPr/>
              <p:nvPr/>
            </p:nvSpPr>
            <p:spPr>
              <a:xfrm>
                <a:off x="1857625" y="1694777"/>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9">
                <a:extLst>
                  <a:ext uri="{FF2B5EF4-FFF2-40B4-BE49-F238E27FC236}">
                    <a16:creationId xmlns:a16="http://schemas.microsoft.com/office/drawing/2014/main" id="{08A1CA43-458E-4E4D-B124-405491F28391}"/>
                  </a:ext>
                </a:extLst>
              </p:cNvPr>
              <p:cNvSpPr txBox="1"/>
              <p:nvPr/>
            </p:nvSpPr>
            <p:spPr>
              <a:xfrm>
                <a:off x="1849514" y="1675794"/>
                <a:ext cx="31304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4</a:t>
                </a:r>
              </a:p>
            </p:txBody>
          </p:sp>
          <p:sp>
            <p:nvSpPr>
              <p:cNvPr id="16" name="Oval 15">
                <a:extLst>
                  <a:ext uri="{FF2B5EF4-FFF2-40B4-BE49-F238E27FC236}">
                    <a16:creationId xmlns:a16="http://schemas.microsoft.com/office/drawing/2014/main" id="{C5DDBC0C-8151-4DA1-AFFA-4CAE7228C633}"/>
                  </a:ext>
                </a:extLst>
              </p:cNvPr>
              <p:cNvSpPr/>
              <p:nvPr/>
            </p:nvSpPr>
            <p:spPr>
              <a:xfrm>
                <a:off x="3683927" y="2081673"/>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3A6C7F57-AFFC-4853-82AE-CDA0A293B198}"/>
                  </a:ext>
                </a:extLst>
              </p:cNvPr>
              <p:cNvSpPr/>
              <p:nvPr/>
            </p:nvSpPr>
            <p:spPr>
              <a:xfrm>
                <a:off x="2667320" y="2412684"/>
                <a:ext cx="320040" cy="32004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TextBox 12">
                <a:extLst>
                  <a:ext uri="{FF2B5EF4-FFF2-40B4-BE49-F238E27FC236}">
                    <a16:creationId xmlns:a16="http://schemas.microsoft.com/office/drawing/2014/main" id="{BC6C14EC-AFCD-4A22-85E1-09DFD3676859}"/>
                  </a:ext>
                </a:extLst>
              </p:cNvPr>
              <p:cNvSpPr txBox="1"/>
              <p:nvPr/>
            </p:nvSpPr>
            <p:spPr>
              <a:xfrm>
                <a:off x="3691089" y="2069204"/>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3</a:t>
                </a:r>
              </a:p>
            </p:txBody>
          </p:sp>
          <p:sp>
            <p:nvSpPr>
              <p:cNvPr id="19" name="TextBox 13">
                <a:extLst>
                  <a:ext uri="{FF2B5EF4-FFF2-40B4-BE49-F238E27FC236}">
                    <a16:creationId xmlns:a16="http://schemas.microsoft.com/office/drawing/2014/main" id="{368BF924-6A93-4FFA-AF4F-63664314E676}"/>
                  </a:ext>
                </a:extLst>
              </p:cNvPr>
              <p:cNvSpPr txBox="1"/>
              <p:nvPr/>
            </p:nvSpPr>
            <p:spPr>
              <a:xfrm>
                <a:off x="2671909" y="2416346"/>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2</a:t>
                </a:r>
              </a:p>
            </p:txBody>
          </p:sp>
          <p:sp>
            <p:nvSpPr>
              <p:cNvPr id="20" name="TextBox 12">
                <a:extLst>
                  <a:ext uri="{FF2B5EF4-FFF2-40B4-BE49-F238E27FC236}">
                    <a16:creationId xmlns:a16="http://schemas.microsoft.com/office/drawing/2014/main" id="{530CBFDD-BFE5-46EB-8787-E464FAB70E10}"/>
                  </a:ext>
                </a:extLst>
              </p:cNvPr>
              <p:cNvSpPr txBox="1"/>
              <p:nvPr/>
            </p:nvSpPr>
            <p:spPr>
              <a:xfrm>
                <a:off x="4010507" y="2643419"/>
                <a:ext cx="31290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latin typeface="Helvetica"/>
                    <a:cs typeface="Helvetica"/>
                  </a:rPr>
                  <a:t>5</a:t>
                </a:r>
              </a:p>
            </p:txBody>
          </p:sp>
        </p:grpSp>
        <p:sp>
          <p:nvSpPr>
            <p:cNvPr id="21" name="Rectangle 20">
              <a:extLst>
                <a:ext uri="{FF2B5EF4-FFF2-40B4-BE49-F238E27FC236}">
                  <a16:creationId xmlns:a16="http://schemas.microsoft.com/office/drawing/2014/main" id="{E0844A15-EEAE-4AE1-8820-664809AE7CD4}"/>
                </a:ext>
              </a:extLst>
            </p:cNvPr>
            <p:cNvSpPr/>
            <p:nvPr/>
          </p:nvSpPr>
          <p:spPr>
            <a:xfrm>
              <a:off x="4768702" y="3384828"/>
              <a:ext cx="80415" cy="543736"/>
            </a:xfrm>
            <a:prstGeom prst="rect">
              <a:avLst/>
            </a:prstGeom>
            <a:solidFill>
              <a:srgbClr val="00B050"/>
            </a:solidFill>
            <a:ln w="38100">
              <a:solidFill>
                <a:srgbClr val="00B05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ectangle 21">
              <a:extLst>
                <a:ext uri="{FF2B5EF4-FFF2-40B4-BE49-F238E27FC236}">
                  <a16:creationId xmlns:a16="http://schemas.microsoft.com/office/drawing/2014/main" id="{7A4C32F1-8474-4224-9C1E-1897E291C3B4}"/>
                </a:ext>
              </a:extLst>
            </p:cNvPr>
            <p:cNvSpPr/>
            <p:nvPr/>
          </p:nvSpPr>
          <p:spPr>
            <a:xfrm>
              <a:off x="3631967" y="3759503"/>
              <a:ext cx="80415" cy="543736"/>
            </a:xfrm>
            <a:prstGeom prst="rect">
              <a:avLst/>
            </a:prstGeom>
            <a:solidFill>
              <a:srgbClr val="00B050"/>
            </a:solidFill>
            <a:ln w="38100">
              <a:solidFill>
                <a:srgbClr val="00B05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ectangle 22">
              <a:extLst>
                <a:ext uri="{FF2B5EF4-FFF2-40B4-BE49-F238E27FC236}">
                  <a16:creationId xmlns:a16="http://schemas.microsoft.com/office/drawing/2014/main" id="{96A32F3A-34B0-405F-8C62-9AAAD6B7B9C2}"/>
                </a:ext>
              </a:extLst>
            </p:cNvPr>
            <p:cNvSpPr/>
            <p:nvPr/>
          </p:nvSpPr>
          <p:spPr>
            <a:xfrm>
              <a:off x="2542388" y="4021788"/>
              <a:ext cx="80415" cy="543736"/>
            </a:xfrm>
            <a:prstGeom prst="rect">
              <a:avLst/>
            </a:prstGeom>
            <a:solidFill>
              <a:srgbClr val="00B050"/>
            </a:solidFill>
            <a:ln w="38100">
              <a:solidFill>
                <a:srgbClr val="00B05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ectangle 23">
              <a:extLst>
                <a:ext uri="{FF2B5EF4-FFF2-40B4-BE49-F238E27FC236}">
                  <a16:creationId xmlns:a16="http://schemas.microsoft.com/office/drawing/2014/main" id="{07394639-C3FE-4848-887B-E9E435CD705C}"/>
                </a:ext>
              </a:extLst>
            </p:cNvPr>
            <p:cNvSpPr/>
            <p:nvPr/>
          </p:nvSpPr>
          <p:spPr>
            <a:xfrm>
              <a:off x="2806983" y="1968691"/>
              <a:ext cx="80415" cy="543736"/>
            </a:xfrm>
            <a:prstGeom prst="rect">
              <a:avLst/>
            </a:prstGeom>
            <a:solidFill>
              <a:srgbClr val="00B050"/>
            </a:solidFill>
            <a:ln w="38100">
              <a:solidFill>
                <a:srgbClr val="00B05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cxnSp>
        <p:nvCxnSpPr>
          <p:cNvPr id="26" name="Straight Arrow Connector 25">
            <a:extLst>
              <a:ext uri="{FF2B5EF4-FFF2-40B4-BE49-F238E27FC236}">
                <a16:creationId xmlns:a16="http://schemas.microsoft.com/office/drawing/2014/main" id="{E139DBE9-998D-4CE8-A5C6-E02A25CE3447}"/>
              </a:ext>
            </a:extLst>
          </p:cNvPr>
          <p:cNvCxnSpPr>
            <a:cxnSpLocks/>
          </p:cNvCxnSpPr>
          <p:nvPr/>
        </p:nvCxnSpPr>
        <p:spPr>
          <a:xfrm flipH="1">
            <a:off x="3196470" y="3363686"/>
            <a:ext cx="617124" cy="32377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4683E6F0-1F04-4F25-AD26-018BF6C52B29}"/>
              </a:ext>
            </a:extLst>
          </p:cNvPr>
          <p:cNvSpPr txBox="1"/>
          <p:nvPr/>
        </p:nvSpPr>
        <p:spPr>
          <a:xfrm>
            <a:off x="3936564" y="2831337"/>
            <a:ext cx="3852337" cy="923330"/>
          </a:xfrm>
          <a:prstGeom prst="rect">
            <a:avLst/>
          </a:prstGeom>
          <a:noFill/>
        </p:spPr>
        <p:txBody>
          <a:bodyPr wrap="none" rtlCol="0">
            <a:spAutoFit/>
          </a:bodyPr>
          <a:lstStyle/>
          <a:p>
            <a:r>
              <a:rPr lang="en-US" b="1">
                <a:solidFill>
                  <a:srgbClr val="0070C0"/>
                </a:solidFill>
                <a:latin typeface="Arial" pitchFamily="34" charset="0"/>
                <a:cs typeface="Arial" pitchFamily="34" charset="0"/>
              </a:rPr>
              <a:t>Feature vector</a:t>
            </a:r>
            <a:br>
              <a:rPr lang="en-US" b="1">
                <a:latin typeface="Arial" pitchFamily="34" charset="0"/>
                <a:cs typeface="Arial" pitchFamily="34" charset="0"/>
              </a:rPr>
            </a:br>
            <a:r>
              <a:rPr lang="en-US" b="1">
                <a:latin typeface="Arial" pitchFamily="34" charset="0"/>
                <a:cs typeface="Arial" pitchFamily="34" charset="0"/>
              </a:rPr>
              <a:t>(e.g. protein properties in a </a:t>
            </a:r>
            <a:br>
              <a:rPr lang="en-US" b="1">
                <a:latin typeface="Arial" pitchFamily="34" charset="0"/>
                <a:cs typeface="Arial" pitchFamily="34" charset="0"/>
              </a:rPr>
            </a:br>
            <a:r>
              <a:rPr lang="en-US" b="1">
                <a:latin typeface="Arial" pitchFamily="34" charset="0"/>
                <a:cs typeface="Arial" pitchFamily="34" charset="0"/>
              </a:rPr>
              <a:t>protein-protein interaction graph)</a:t>
            </a:r>
          </a:p>
        </p:txBody>
      </p:sp>
      <p:sp>
        <p:nvSpPr>
          <p:cNvPr id="42" name="TextBox 41">
            <a:extLst>
              <a:ext uri="{FF2B5EF4-FFF2-40B4-BE49-F238E27FC236}">
                <a16:creationId xmlns:a16="http://schemas.microsoft.com/office/drawing/2014/main" id="{DAF81B08-23E3-4865-9C41-499FAB86B038}"/>
              </a:ext>
            </a:extLst>
          </p:cNvPr>
          <p:cNvSpPr txBox="1"/>
          <p:nvPr/>
        </p:nvSpPr>
        <p:spPr>
          <a:xfrm>
            <a:off x="3936564" y="3888111"/>
            <a:ext cx="3698448" cy="923330"/>
          </a:xfrm>
          <a:prstGeom prst="rect">
            <a:avLst/>
          </a:prstGeom>
          <a:noFill/>
        </p:spPr>
        <p:txBody>
          <a:bodyPr wrap="square" rtlCol="0">
            <a:spAutoFit/>
          </a:bodyPr>
          <a:lstStyle/>
          <a:p>
            <a:r>
              <a:rPr lang="en-US" b="1" err="1">
                <a:solidFill>
                  <a:srgbClr val="008000"/>
                </a:solidFill>
                <a:latin typeface="Arial" pitchFamily="34" charset="0"/>
                <a:cs typeface="Arial" pitchFamily="34" charset="0"/>
              </a:rPr>
              <a:t>DeepWalk</a:t>
            </a:r>
            <a:r>
              <a:rPr lang="en-US" b="1">
                <a:solidFill>
                  <a:srgbClr val="008000"/>
                </a:solidFill>
                <a:latin typeface="Arial" pitchFamily="34" charset="0"/>
                <a:cs typeface="Arial" pitchFamily="34" charset="0"/>
              </a:rPr>
              <a:t> / node2vec embeddings do not incorporate such node features</a:t>
            </a:r>
          </a:p>
        </p:txBody>
      </p:sp>
      <p:sp>
        <p:nvSpPr>
          <p:cNvPr id="45" name="TextBox 44">
            <a:extLst>
              <a:ext uri="{FF2B5EF4-FFF2-40B4-BE49-F238E27FC236}">
                <a16:creationId xmlns:a16="http://schemas.microsoft.com/office/drawing/2014/main" id="{80B55746-0BA9-495D-9557-0F7AB36E45AA}"/>
              </a:ext>
            </a:extLst>
          </p:cNvPr>
          <p:cNvSpPr txBox="1"/>
          <p:nvPr/>
        </p:nvSpPr>
        <p:spPr>
          <a:xfrm>
            <a:off x="481828" y="5034811"/>
            <a:ext cx="8299729" cy="1384995"/>
          </a:xfrm>
          <a:prstGeom prst="rect">
            <a:avLst/>
          </a:prstGeom>
          <a:noFill/>
        </p:spPr>
        <p:txBody>
          <a:bodyPr wrap="square" rtlCol="0">
            <a:spAutoFit/>
          </a:bodyPr>
          <a:lstStyle/>
          <a:p>
            <a:r>
              <a:rPr lang="en-US" sz="2800" b="1">
                <a:solidFill>
                  <a:srgbClr val="D60093"/>
                </a:solidFill>
                <a:latin typeface="Calibri" panose="020F0502020204030204" pitchFamily="34" charset="0"/>
                <a:cs typeface="Calibri" panose="020F0502020204030204" pitchFamily="34" charset="0"/>
              </a:rPr>
              <a:t>Solution to these limitations: Deep Representation Learning and Graph Neural Networks</a:t>
            </a:r>
            <a:br>
              <a:rPr lang="en-US" sz="2800" b="1">
                <a:solidFill>
                  <a:srgbClr val="D60093"/>
                </a:solidFill>
                <a:latin typeface="Calibri" panose="020F0502020204030204" pitchFamily="34" charset="0"/>
                <a:cs typeface="Calibri" panose="020F0502020204030204" pitchFamily="34" charset="0"/>
              </a:rPr>
            </a:br>
            <a:r>
              <a:rPr lang="en-US" sz="2800">
                <a:latin typeface="Calibri" panose="020F0502020204030204" pitchFamily="34" charset="0"/>
                <a:cs typeface="Calibri" panose="020F0502020204030204" pitchFamily="34" charset="0"/>
              </a:rPr>
              <a:t>(To be covered in depth next)</a:t>
            </a:r>
          </a:p>
        </p:txBody>
      </p:sp>
    </p:spTree>
    <p:extLst>
      <p:ext uri="{BB962C8B-B14F-4D97-AF65-F5344CB8AC3E}">
        <p14:creationId xmlns:p14="http://schemas.microsoft.com/office/powerpoint/2010/main" val="6709006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rgbClr val="FF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normAutofit/>
          </a:bodyPr>
          <a:lstStyle/>
          <a:p>
            <a:pPr algn="ctr"/>
            <a:r>
              <a:rPr lang="en-US">
                <a:solidFill>
                  <a:schemeClr val="bg1"/>
                </a:solidFill>
              </a:rPr>
              <a:t>*****Notes from 2024/25******</a:t>
            </a:r>
          </a:p>
        </p:txBody>
      </p:sp>
      <p:sp>
        <p:nvSpPr>
          <p:cNvPr id="8" name="Content Placeholder 7"/>
          <p:cNvSpPr>
            <a:spLocks noGrp="1"/>
          </p:cNvSpPr>
          <p:nvPr>
            <p:ph idx="1"/>
          </p:nvPr>
        </p:nvSpPr>
        <p:spPr/>
        <p:txBody>
          <a:bodyPr>
            <a:normAutofit/>
          </a:bodyPr>
          <a:lstStyle/>
          <a:p>
            <a:r>
              <a:rPr lang="en-US" dirty="0"/>
              <a:t>Finished nicely in time. Good lecture.</a:t>
            </a:r>
          </a:p>
          <a:p>
            <a:r>
              <a:rPr lang="en-US" dirty="0"/>
              <a:t>No changes needed.</a:t>
            </a:r>
          </a:p>
          <a:p>
            <a:r>
              <a:rPr lang="en-US" dirty="0"/>
              <a:t>Talked too much. Talk less and </a:t>
            </a:r>
            <a:r>
              <a:rPr lang="en-US"/>
              <a:t>go slower.</a:t>
            </a:r>
            <a:endParaRPr lang="en-US" dirty="0"/>
          </a:p>
          <a:p>
            <a:endParaRPr lang="en-US" dirty="0"/>
          </a:p>
        </p:txBody>
      </p:sp>
      <p:sp>
        <p:nvSpPr>
          <p:cNvPr id="4" name="Date Placeholder 3"/>
          <p:cNvSpPr>
            <a:spLocks noGrp="1"/>
          </p:cNvSpPr>
          <p:nvPr>
            <p:ph type="dt" sz="half" idx="10"/>
          </p:nvPr>
        </p:nvSpPr>
        <p:spPr/>
        <p:txBody>
          <a:bodyPr/>
          <a:lstStyle/>
          <a:p>
            <a:fld id="{6C655587-C387-314E-B835-330B9F62B76E}" type="datetime1">
              <a:rPr lang="en-US" smtClean="0"/>
              <a:t>9/26/24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71</a:t>
            </a:fld>
            <a:endParaRPr lang="en-US"/>
          </a:p>
        </p:txBody>
      </p:sp>
    </p:spTree>
    <p:extLst>
      <p:ext uri="{BB962C8B-B14F-4D97-AF65-F5344CB8AC3E}">
        <p14:creationId xmlns:p14="http://schemas.microsoft.com/office/powerpoint/2010/main" val="28645252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lgn="l">
          <a:defRPr kumimoji="1" sz="2800" dirty="0">
            <a:solidFill>
              <a:srgbClr val="0000FF"/>
            </a:solidFill>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BF72D44-7D07-4ACF-BB4B-D5B210AA86D3}">
  <we:reference id="WA200002290" version="1.0.0.3" store="en-US" storeType="omex"/>
  <we:alternateReferences/>
  <we:properties>
    <we:property name="sidebarState" value="&quot;[false,true,false,true]&quot;"/>
    <we:property name="nextMathId" value="&quot;2&quot;"/>
    <we:property name="mathList" value="[{&quot;id&quot;:&quot;1&quot;,&quot;code&quot;:&quot;$z_{v}^{T}z_{u}$&quot;,&quot;font&quot;:{&quot;size&quot;:12,&quot;family&quot;:&quot;Arial&quot;,&quot;color&quot;:&quot;black&quot;},&quot;type&quot;:&quot;$&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Module</Template>
  <TotalTime>0</TotalTime>
  <Words>5642</Words>
  <Application>Microsoft Macintosh PowerPoint</Application>
  <PresentationFormat>On-screen Show (4:3)</PresentationFormat>
  <Paragraphs>887</Paragraphs>
  <Slides>71</Slides>
  <Notes>17</Notes>
  <HiddenSlides>1</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71</vt:i4>
      </vt:variant>
    </vt:vector>
  </HeadingPairs>
  <TitlesOfParts>
    <vt:vector size="87" baseType="lpstr">
      <vt:lpstr>宋体</vt:lpstr>
      <vt:lpstr>Apple Chancery</vt:lpstr>
      <vt:lpstr>Arial</vt:lpstr>
      <vt:lpstr>Calibri</vt:lpstr>
      <vt:lpstr>Cambria Math</vt:lpstr>
      <vt:lpstr>Corbel</vt:lpstr>
      <vt:lpstr>Helvetica</vt:lpstr>
      <vt:lpstr>Helvetica Neue Light</vt:lpstr>
      <vt:lpstr>Open Sans</vt:lpstr>
      <vt:lpstr>Times New Roman</vt:lpstr>
      <vt:lpstr>Wingdings</vt:lpstr>
      <vt:lpstr>Wingdings 2</vt:lpstr>
      <vt:lpstr>Wingdings,Sans-Serif</vt:lpstr>
      <vt:lpstr>Module</vt:lpstr>
      <vt:lpstr>Module</vt:lpstr>
      <vt:lpstr>Equation</vt:lpstr>
      <vt:lpstr>Stanford CS224W: Node Embeddings </vt:lpstr>
      <vt:lpstr>Stanford CS224W: Announcements</vt:lpstr>
      <vt:lpstr>Course Logistics: Colab 0</vt:lpstr>
      <vt:lpstr>Course Logistics: Colab 1</vt:lpstr>
      <vt:lpstr>Stanford CS224W: Node Embeddings </vt:lpstr>
      <vt:lpstr>Recap: Traditional ML</vt:lpstr>
      <vt:lpstr>Graph Representation Learning</vt:lpstr>
      <vt:lpstr>Graph Representation Learning</vt:lpstr>
      <vt:lpstr>Why Embedding?</vt:lpstr>
      <vt:lpstr>Example Node Embedding</vt:lpstr>
      <vt:lpstr>Stanford CS224W: Node Embeddings: Encoder and Decoder</vt:lpstr>
      <vt:lpstr>Setup</vt:lpstr>
      <vt:lpstr>Embedding Nodes</vt:lpstr>
      <vt:lpstr>Embedding Nodes</vt:lpstr>
      <vt:lpstr>Learning Node Embeddings</vt:lpstr>
      <vt:lpstr>Two Key Components</vt:lpstr>
      <vt:lpstr>“Shallow” Encoding</vt:lpstr>
      <vt:lpstr>“Shallow” Encoding</vt:lpstr>
      <vt:lpstr>“Shallow” Encoding</vt:lpstr>
      <vt:lpstr>Framework Summary</vt:lpstr>
      <vt:lpstr>How to Define Node Similarity?</vt:lpstr>
      <vt:lpstr>Note on Node Embeddings</vt:lpstr>
      <vt:lpstr>Stanford CS224W: Random Walk Approaches for Node Embeddings</vt:lpstr>
      <vt:lpstr>Notation</vt:lpstr>
      <vt:lpstr>Random Walk</vt:lpstr>
      <vt:lpstr>Random-Walk Embeddings</vt:lpstr>
      <vt:lpstr>Random-Walk Embeddings</vt:lpstr>
      <vt:lpstr>Why Random Walks?</vt:lpstr>
      <vt:lpstr>Unsupervised Feature Learning</vt:lpstr>
      <vt:lpstr>Feature Learning as Optimization</vt:lpstr>
      <vt:lpstr>Random Walk Optimization</vt:lpstr>
      <vt:lpstr>Random Walk Optimization</vt:lpstr>
      <vt:lpstr>Random Walk Optimization</vt:lpstr>
      <vt:lpstr>Random Walk Optimization</vt:lpstr>
      <vt:lpstr>Random Walk Optimization</vt:lpstr>
      <vt:lpstr>Negative Sampling</vt:lpstr>
      <vt:lpstr>Negative Sampling</vt:lpstr>
      <vt:lpstr>Stochastic Gradient Descent </vt:lpstr>
      <vt:lpstr>Stochastic Gradient Descent </vt:lpstr>
      <vt:lpstr>Random Walks: Summary</vt:lpstr>
      <vt:lpstr>How should we randomly walk?</vt:lpstr>
      <vt:lpstr>Overview of node2vec</vt:lpstr>
      <vt:lpstr>node2vec: Biased Walks</vt:lpstr>
      <vt:lpstr>node2vec: Biased Walks</vt:lpstr>
      <vt:lpstr>BFS vs. DFS</vt:lpstr>
      <vt:lpstr>Interpolating BFS and DFS</vt:lpstr>
      <vt:lpstr>One Step of the Biased Random Walk</vt:lpstr>
      <vt:lpstr>One Step of the Biased Random Walk</vt:lpstr>
      <vt:lpstr>One Step of the Biased Random Walk</vt:lpstr>
      <vt:lpstr>node2vec algorithm</vt:lpstr>
      <vt:lpstr>Other Random Walk Ideas</vt:lpstr>
      <vt:lpstr>Summary so far</vt:lpstr>
      <vt:lpstr>Summary so far</vt:lpstr>
      <vt:lpstr>Stanford CS224W: Embedding Entire Graphs</vt:lpstr>
      <vt:lpstr>Embedding Entire Graphs</vt:lpstr>
      <vt:lpstr>Approach 1</vt:lpstr>
      <vt:lpstr>Approach 2</vt:lpstr>
      <vt:lpstr>Summary</vt:lpstr>
      <vt:lpstr>Preview: Hierarchical Embeddings</vt:lpstr>
      <vt:lpstr> Stanford CS224W: Matrix Factorization and Node Embeddings</vt:lpstr>
      <vt:lpstr>Embeddings &amp; Matrix Factorization</vt:lpstr>
      <vt:lpstr>Connection to Matrix Factorization</vt:lpstr>
      <vt:lpstr>Matrix Factorization</vt:lpstr>
      <vt:lpstr>Random Walk-based Similarity</vt:lpstr>
      <vt:lpstr>Random Walk-based Similarity</vt:lpstr>
      <vt:lpstr>How to Use Embeddings</vt:lpstr>
      <vt:lpstr>Today’s Summary</vt:lpstr>
      <vt:lpstr>Limitations (1)</vt:lpstr>
      <vt:lpstr>Limitation (2)</vt:lpstr>
      <vt:lpstr>Limitations (3)</vt:lpstr>
      <vt:lpstr>*****Notes from 2024/25******</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cp:revision>
  <cp:lastPrinted>2019-10-15T21:25:12Z</cp:lastPrinted>
  <dcterms:created xsi:type="dcterms:W3CDTF">2009-06-12T17:14:38Z</dcterms:created>
  <dcterms:modified xsi:type="dcterms:W3CDTF">2024-09-27T02:33:26Z</dcterms:modified>
</cp:coreProperties>
</file>