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2"/>
  </p:notesMasterIdLst>
  <p:handoutMasterIdLst>
    <p:handoutMasterId r:id="rId103"/>
  </p:handoutMasterIdLst>
  <p:sldIdLst>
    <p:sldId id="256" r:id="rId2"/>
    <p:sldId id="2061" r:id="rId3"/>
    <p:sldId id="1658" r:id="rId4"/>
    <p:sldId id="2163" r:id="rId5"/>
    <p:sldId id="1004" r:id="rId6"/>
    <p:sldId id="2166" r:id="rId7"/>
    <p:sldId id="2063" r:id="rId8"/>
    <p:sldId id="2160" r:id="rId9"/>
    <p:sldId id="2076" r:id="rId10"/>
    <p:sldId id="1771" r:id="rId11"/>
    <p:sldId id="2066" r:id="rId12"/>
    <p:sldId id="2067" r:id="rId13"/>
    <p:sldId id="1770" r:id="rId14"/>
    <p:sldId id="1773" r:id="rId15"/>
    <p:sldId id="2071" r:id="rId16"/>
    <p:sldId id="2128" r:id="rId17"/>
    <p:sldId id="2070" r:id="rId18"/>
    <p:sldId id="2072" r:id="rId19"/>
    <p:sldId id="2073" r:id="rId20"/>
    <p:sldId id="1774" r:id="rId21"/>
    <p:sldId id="2074" r:id="rId22"/>
    <p:sldId id="1777" r:id="rId23"/>
    <p:sldId id="1015" r:id="rId24"/>
    <p:sldId id="2094" r:id="rId25"/>
    <p:sldId id="2096" r:id="rId26"/>
    <p:sldId id="2167" r:id="rId27"/>
    <p:sldId id="2168" r:id="rId28"/>
    <p:sldId id="2169" r:id="rId29"/>
    <p:sldId id="2159" r:id="rId30"/>
    <p:sldId id="2077" r:id="rId31"/>
    <p:sldId id="2078" r:id="rId32"/>
    <p:sldId id="2131" r:id="rId33"/>
    <p:sldId id="2113" r:id="rId34"/>
    <p:sldId id="2133" r:id="rId35"/>
    <p:sldId id="2147" r:id="rId36"/>
    <p:sldId id="2148" r:id="rId37"/>
    <p:sldId id="2136" r:id="rId38"/>
    <p:sldId id="2137" r:id="rId39"/>
    <p:sldId id="2140" r:id="rId40"/>
    <p:sldId id="2118" r:id="rId41"/>
    <p:sldId id="2144" r:id="rId42"/>
    <p:sldId id="2145" r:id="rId43"/>
    <p:sldId id="2114" r:id="rId44"/>
    <p:sldId id="2115" r:id="rId45"/>
    <p:sldId id="2117" r:id="rId46"/>
    <p:sldId id="2146" r:id="rId47"/>
    <p:sldId id="2084" r:id="rId48"/>
    <p:sldId id="2149" r:id="rId49"/>
    <p:sldId id="2085" r:id="rId50"/>
    <p:sldId id="2150" r:id="rId51"/>
    <p:sldId id="2086" r:id="rId52"/>
    <p:sldId id="2087" r:id="rId53"/>
    <p:sldId id="2091" r:id="rId54"/>
    <p:sldId id="2080" r:id="rId55"/>
    <p:sldId id="2151" r:id="rId56"/>
    <p:sldId id="2152" r:id="rId57"/>
    <p:sldId id="2155" r:id="rId58"/>
    <p:sldId id="2156" r:id="rId59"/>
    <p:sldId id="2153" r:id="rId60"/>
    <p:sldId id="2119" r:id="rId61"/>
    <p:sldId id="2120" r:id="rId62"/>
    <p:sldId id="2161" r:id="rId63"/>
    <p:sldId id="2079" r:id="rId64"/>
    <p:sldId id="2154" r:id="rId65"/>
    <p:sldId id="2092" r:id="rId66"/>
    <p:sldId id="2093" r:id="rId67"/>
    <p:sldId id="2104" r:id="rId68"/>
    <p:sldId id="2105" r:id="rId69"/>
    <p:sldId id="2106" r:id="rId70"/>
    <p:sldId id="2112" r:id="rId71"/>
    <p:sldId id="2108" r:id="rId72"/>
    <p:sldId id="2109" r:id="rId73"/>
    <p:sldId id="2121" r:id="rId74"/>
    <p:sldId id="2130" r:id="rId75"/>
    <p:sldId id="2129" r:id="rId76"/>
    <p:sldId id="2124" r:id="rId77"/>
    <p:sldId id="2157" r:id="rId78"/>
    <p:sldId id="2125" r:id="rId79"/>
    <p:sldId id="2164" r:id="rId80"/>
    <p:sldId id="2126" r:id="rId81"/>
    <p:sldId id="2165" r:id="rId82"/>
    <p:sldId id="2122" r:id="rId83"/>
    <p:sldId id="2110" r:id="rId84"/>
    <p:sldId id="2111" r:id="rId85"/>
    <p:sldId id="2162" r:id="rId86"/>
    <p:sldId id="2158" r:id="rId87"/>
    <p:sldId id="2132" r:id="rId88"/>
    <p:sldId id="2143" r:id="rId89"/>
    <p:sldId id="2142" r:id="rId90"/>
    <p:sldId id="2135" r:id="rId91"/>
    <p:sldId id="2134" r:id="rId92"/>
    <p:sldId id="2107" r:id="rId93"/>
    <p:sldId id="2095" r:id="rId94"/>
    <p:sldId id="2102" r:id="rId95"/>
    <p:sldId id="2098" r:id="rId96"/>
    <p:sldId id="2100" r:id="rId97"/>
    <p:sldId id="2097" r:id="rId98"/>
    <p:sldId id="1779" r:id="rId99"/>
    <p:sldId id="2082" r:id="rId100"/>
    <p:sldId id="2081" r:id="rId10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0000FF"/>
    <a:srgbClr val="008000"/>
    <a:srgbClr val="FF0000"/>
    <a:srgbClr val="FF0066"/>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0F9B03-44EC-BC12-0D91-829EF63A7F94}" v="18" dt="2024-10-17T05:40:05.449"/>
    <p1510:client id="{257D2F31-8EDC-ABF1-31AD-EB134454FB84}" v="2" dt="2024-10-17T15:28:45.021"/>
    <p1510:client id="{2C0A4F5B-F7C6-5444-BE67-7CB1D13F96D8}" v="2703" dt="2024-10-17T05:56:59.321"/>
    <p1510:client id="{3A22DF65-3006-3363-06BC-D0B630A587E4}" v="5" dt="2024-10-16T22:58:00.906"/>
    <p1510:client id="{64EDA0B4-FA50-94BC-3C5D-84CD2F96D1DD}" v="4" dt="2024-10-17T01:08:09.179"/>
    <p1510:client id="{781F0EB8-604F-C4B2-F30F-A0ADF4364994}" v="3" dt="2024-10-17T21:39:23.282"/>
    <p1510:client id="{85822BEB-DEB1-A9BA-BBBD-64CB14FC2101}" v="9" dt="2024-10-17T15:50:59.289"/>
    <p1510:client id="{8BDF99AD-A40B-33CF-2ED2-41FE6E0C70DD}" v="1" dt="2024-10-16T21:51:31.666"/>
    <p1510:client id="{8FE10B9B-7930-158C-5715-F6307E015395}" v="6" dt="2024-10-17T18:06:28.271"/>
    <p1510:client id="{BD1922B8-815D-575D-B125-8CB070B5852F}" v="6" dt="2024-10-16T18:55:26.748"/>
    <p1510:client id="{E667E663-8AB7-E24D-832B-62A221E2CC0A}" v="7" dt="2024-10-17T08:40:44.575"/>
    <p1510:client id="{EC3DA443-4D3F-E4DC-EE0B-63AD48D489D8}" v="5" dt="2024-10-17T14:21:15.929"/>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ilaos I. Kanatsoulis" userId="030ec4ea-53c0-4988-b931-860f83415eb2" providerId="ADAL" clId="{2C0A4F5B-F7C6-5444-BE67-7CB1D13F96D8}"/>
    <pc:docChg chg="undo custSel modSld">
      <pc:chgData name="Charilaos I. Kanatsoulis" userId="030ec4ea-53c0-4988-b931-860f83415eb2" providerId="ADAL" clId="{2C0A4F5B-F7C6-5444-BE67-7CB1D13F96D8}" dt="2024-10-17T05:56:59.321" v="4949" actId="478"/>
      <pc:docMkLst>
        <pc:docMk/>
      </pc:docMkLst>
      <pc:sldChg chg="modSp mod">
        <pc:chgData name="Charilaos I. Kanatsoulis" userId="030ec4ea-53c0-4988-b931-860f83415eb2" providerId="ADAL" clId="{2C0A4F5B-F7C6-5444-BE67-7CB1D13F96D8}" dt="2024-10-17T01:33:28.949" v="148" actId="1037"/>
        <pc:sldMkLst>
          <pc:docMk/>
          <pc:sldMk cId="3669899520" sldId="1015"/>
        </pc:sldMkLst>
        <pc:spChg chg="mod">
          <ac:chgData name="Charilaos I. Kanatsoulis" userId="030ec4ea-53c0-4988-b931-860f83415eb2" providerId="ADAL" clId="{2C0A4F5B-F7C6-5444-BE67-7CB1D13F96D8}" dt="2024-10-17T01:32:58.003" v="118" actId="20577"/>
          <ac:spMkLst>
            <pc:docMk/>
            <pc:sldMk cId="3669899520" sldId="1015"/>
            <ac:spMk id="39" creationId="{0F411361-8D27-0CBF-4C76-EB56A74F53F2}"/>
          </ac:spMkLst>
        </pc:spChg>
        <pc:spChg chg="mod">
          <ac:chgData name="Charilaos I. Kanatsoulis" userId="030ec4ea-53c0-4988-b931-860f83415eb2" providerId="ADAL" clId="{2C0A4F5B-F7C6-5444-BE67-7CB1D13F96D8}" dt="2024-10-17T01:33:28.949" v="148" actId="1037"/>
          <ac:spMkLst>
            <pc:docMk/>
            <pc:sldMk cId="3669899520" sldId="1015"/>
            <ac:spMk id="40" creationId="{34B8141D-1DA6-436D-2BDE-48C39694A552}"/>
          </ac:spMkLst>
        </pc:spChg>
        <pc:spChg chg="mod">
          <ac:chgData name="Charilaos I. Kanatsoulis" userId="030ec4ea-53c0-4988-b931-860f83415eb2" providerId="ADAL" clId="{2C0A4F5B-F7C6-5444-BE67-7CB1D13F96D8}" dt="2024-10-17T00:15:10.484" v="15" actId="166"/>
          <ac:spMkLst>
            <pc:docMk/>
            <pc:sldMk cId="3669899520" sldId="1015"/>
            <ac:spMk id="19570" creationId="{99254775-1F35-01A1-C314-E14BD5984241}"/>
          </ac:spMkLst>
        </pc:spChg>
        <pc:grpChg chg="mod">
          <ac:chgData name="Charilaos I. Kanatsoulis" userId="030ec4ea-53c0-4988-b931-860f83415eb2" providerId="ADAL" clId="{2C0A4F5B-F7C6-5444-BE67-7CB1D13F96D8}" dt="2024-10-17T01:32:58.003" v="118" actId="20577"/>
          <ac:grpSpMkLst>
            <pc:docMk/>
            <pc:sldMk cId="3669899520" sldId="1015"/>
            <ac:grpSpMk id="19485" creationId="{FDFA70F9-B2AB-AFA6-001E-202EA8878913}"/>
          </ac:grpSpMkLst>
        </pc:grpChg>
        <pc:grpChg chg="mod">
          <ac:chgData name="Charilaos I. Kanatsoulis" userId="030ec4ea-53c0-4988-b931-860f83415eb2" providerId="ADAL" clId="{2C0A4F5B-F7C6-5444-BE67-7CB1D13F96D8}" dt="2024-10-17T00:15:01.729" v="7" actId="166"/>
          <ac:grpSpMkLst>
            <pc:docMk/>
            <pc:sldMk cId="3669899520" sldId="1015"/>
            <ac:grpSpMk id="19562" creationId="{553003FD-091C-7E85-A4B3-27C73912F373}"/>
          </ac:grpSpMkLst>
        </pc:grpChg>
      </pc:sldChg>
      <pc:sldChg chg="modNotesTx">
        <pc:chgData name="Charilaos I. Kanatsoulis" userId="030ec4ea-53c0-4988-b931-860f83415eb2" providerId="ADAL" clId="{2C0A4F5B-F7C6-5444-BE67-7CB1D13F96D8}" dt="2024-10-17T01:01:19.323" v="49" actId="20577"/>
        <pc:sldMkLst>
          <pc:docMk/>
          <pc:sldMk cId="1135890417" sldId="1774"/>
        </pc:sldMkLst>
      </pc:sldChg>
      <pc:sldChg chg="modNotesTx">
        <pc:chgData name="Charilaos I. Kanatsoulis" userId="030ec4ea-53c0-4988-b931-860f83415eb2" providerId="ADAL" clId="{2C0A4F5B-F7C6-5444-BE67-7CB1D13F96D8}" dt="2024-10-17T01:55:01.763" v="613" actId="20577"/>
        <pc:sldMkLst>
          <pc:docMk/>
          <pc:sldMk cId="986764100" sldId="2078"/>
        </pc:sldMkLst>
      </pc:sldChg>
      <pc:sldChg chg="delSp modSp mod">
        <pc:chgData name="Charilaos I. Kanatsoulis" userId="030ec4ea-53c0-4988-b931-860f83415eb2" providerId="ADAL" clId="{2C0A4F5B-F7C6-5444-BE67-7CB1D13F96D8}" dt="2024-10-17T05:56:59.321" v="4949" actId="478"/>
        <pc:sldMkLst>
          <pc:docMk/>
          <pc:sldMk cId="874923001" sldId="2079"/>
        </pc:sldMkLst>
        <pc:spChg chg="del mod">
          <ac:chgData name="Charilaos I. Kanatsoulis" userId="030ec4ea-53c0-4988-b931-860f83415eb2" providerId="ADAL" clId="{2C0A4F5B-F7C6-5444-BE67-7CB1D13F96D8}" dt="2024-10-17T05:56:59.321" v="4949" actId="478"/>
          <ac:spMkLst>
            <pc:docMk/>
            <pc:sldMk cId="874923001" sldId="2079"/>
            <ac:spMk id="4" creationId="{FB4611E7-317F-38F2-0720-E002733A72BE}"/>
          </ac:spMkLst>
        </pc:spChg>
      </pc:sldChg>
      <pc:sldChg chg="modSp mod modNotesTx">
        <pc:chgData name="Charilaos I. Kanatsoulis" userId="030ec4ea-53c0-4988-b931-860f83415eb2" providerId="ADAL" clId="{2C0A4F5B-F7C6-5444-BE67-7CB1D13F96D8}" dt="2024-10-17T04:07:58.296" v="3666" actId="20577"/>
        <pc:sldMkLst>
          <pc:docMk/>
          <pc:sldMk cId="1827872762" sldId="2086"/>
        </pc:sldMkLst>
        <pc:spChg chg="mod">
          <ac:chgData name="Charilaos I. Kanatsoulis" userId="030ec4ea-53c0-4988-b931-860f83415eb2" providerId="ADAL" clId="{2C0A4F5B-F7C6-5444-BE67-7CB1D13F96D8}" dt="2024-10-17T04:07:58.296" v="3666" actId="20577"/>
          <ac:spMkLst>
            <pc:docMk/>
            <pc:sldMk cId="1827872762" sldId="2086"/>
            <ac:spMk id="3" creationId="{98DFA027-AF29-E24B-85C9-7F72CBCE26FF}"/>
          </ac:spMkLst>
        </pc:spChg>
      </pc:sldChg>
      <pc:sldChg chg="modNotesTx">
        <pc:chgData name="Charilaos I. Kanatsoulis" userId="030ec4ea-53c0-4988-b931-860f83415eb2" providerId="ADAL" clId="{2C0A4F5B-F7C6-5444-BE67-7CB1D13F96D8}" dt="2024-10-17T04:17:05.098" v="4336" actId="20577"/>
        <pc:sldMkLst>
          <pc:docMk/>
          <pc:sldMk cId="1470599136" sldId="2087"/>
        </pc:sldMkLst>
      </pc:sldChg>
      <pc:sldChg chg="modSp mod modNotesTx">
        <pc:chgData name="Charilaos I. Kanatsoulis" userId="030ec4ea-53c0-4988-b931-860f83415eb2" providerId="ADAL" clId="{2C0A4F5B-F7C6-5444-BE67-7CB1D13F96D8}" dt="2024-10-17T04:25:51.441" v="4352" actId="20577"/>
        <pc:sldMkLst>
          <pc:docMk/>
          <pc:sldMk cId="2350292433" sldId="2091"/>
        </pc:sldMkLst>
        <pc:spChg chg="mod">
          <ac:chgData name="Charilaos I. Kanatsoulis" userId="030ec4ea-53c0-4988-b931-860f83415eb2" providerId="ADAL" clId="{2C0A4F5B-F7C6-5444-BE67-7CB1D13F96D8}" dt="2024-10-17T04:25:51.441" v="4352" actId="20577"/>
          <ac:spMkLst>
            <pc:docMk/>
            <pc:sldMk cId="2350292433" sldId="2091"/>
            <ac:spMk id="3" creationId="{98DFA027-AF29-E24B-85C9-7F72CBCE26FF}"/>
          </ac:spMkLst>
        </pc:spChg>
      </pc:sldChg>
      <pc:sldChg chg="addSp delSp modSp mod">
        <pc:chgData name="Charilaos I. Kanatsoulis" userId="030ec4ea-53c0-4988-b931-860f83415eb2" providerId="ADAL" clId="{2C0A4F5B-F7C6-5444-BE67-7CB1D13F96D8}" dt="2024-10-17T01:33:39.611" v="150"/>
        <pc:sldMkLst>
          <pc:docMk/>
          <pc:sldMk cId="3899224721" sldId="2094"/>
        </pc:sldMkLst>
        <pc:spChg chg="add mod">
          <ac:chgData name="Charilaos I. Kanatsoulis" userId="030ec4ea-53c0-4988-b931-860f83415eb2" providerId="ADAL" clId="{2C0A4F5B-F7C6-5444-BE67-7CB1D13F96D8}" dt="2024-10-17T01:33:39.611" v="150"/>
          <ac:spMkLst>
            <pc:docMk/>
            <pc:sldMk cId="3899224721" sldId="2094"/>
            <ac:spMk id="2" creationId="{90DA9C7C-2EA7-612B-4CC2-209894F27AAE}"/>
          </ac:spMkLst>
        </pc:spChg>
        <pc:spChg chg="mod topLvl">
          <ac:chgData name="Charilaos I. Kanatsoulis" userId="030ec4ea-53c0-4988-b931-860f83415eb2" providerId="ADAL" clId="{2C0A4F5B-F7C6-5444-BE67-7CB1D13F96D8}" dt="2024-10-17T01:33:38.974" v="149" actId="478"/>
          <ac:spMkLst>
            <pc:docMk/>
            <pc:sldMk cId="3899224721" sldId="2094"/>
            <ac:spMk id="39" creationId="{0F411361-8D27-0CBF-4C76-EB56A74F53F2}"/>
          </ac:spMkLst>
        </pc:spChg>
        <pc:spChg chg="del mod topLvl">
          <ac:chgData name="Charilaos I. Kanatsoulis" userId="030ec4ea-53c0-4988-b931-860f83415eb2" providerId="ADAL" clId="{2C0A4F5B-F7C6-5444-BE67-7CB1D13F96D8}" dt="2024-10-17T01:33:38.974" v="149" actId="478"/>
          <ac:spMkLst>
            <pc:docMk/>
            <pc:sldMk cId="3899224721" sldId="2094"/>
            <ac:spMk id="40" creationId="{34B8141D-1DA6-436D-2BDE-48C39694A552}"/>
          </ac:spMkLst>
        </pc:spChg>
        <pc:spChg chg="mod">
          <ac:chgData name="Charilaos I. Kanatsoulis" userId="030ec4ea-53c0-4988-b931-860f83415eb2" providerId="ADAL" clId="{2C0A4F5B-F7C6-5444-BE67-7CB1D13F96D8}" dt="2024-10-17T00:58:12.799" v="39" actId="167"/>
          <ac:spMkLst>
            <pc:docMk/>
            <pc:sldMk cId="3899224721" sldId="2094"/>
            <ac:spMk id="19493" creationId="{8FB3F218-4AF4-B8AE-27A9-C5A18708EE03}"/>
          </ac:spMkLst>
        </pc:spChg>
        <pc:grpChg chg="del mod">
          <ac:chgData name="Charilaos I. Kanatsoulis" userId="030ec4ea-53c0-4988-b931-860f83415eb2" providerId="ADAL" clId="{2C0A4F5B-F7C6-5444-BE67-7CB1D13F96D8}" dt="2024-10-17T01:33:38.974" v="149" actId="478"/>
          <ac:grpSpMkLst>
            <pc:docMk/>
            <pc:sldMk cId="3899224721" sldId="2094"/>
            <ac:grpSpMk id="19485" creationId="{FDFA70F9-B2AB-AFA6-001E-202EA8878913}"/>
          </ac:grpSpMkLst>
        </pc:grpChg>
      </pc:sldChg>
      <pc:sldChg chg="addSp delSp modSp mod">
        <pc:chgData name="Charilaos I. Kanatsoulis" userId="030ec4ea-53c0-4988-b931-860f83415eb2" providerId="ADAL" clId="{2C0A4F5B-F7C6-5444-BE67-7CB1D13F96D8}" dt="2024-10-17T01:36:21.995" v="163" actId="1036"/>
        <pc:sldMkLst>
          <pc:docMk/>
          <pc:sldMk cId="1093781227" sldId="2096"/>
        </pc:sldMkLst>
        <pc:spChg chg="mod">
          <ac:chgData name="Charilaos I. Kanatsoulis" userId="030ec4ea-53c0-4988-b931-860f83415eb2" providerId="ADAL" clId="{2C0A4F5B-F7C6-5444-BE67-7CB1D13F96D8}" dt="2024-10-17T01:36:04.416" v="152"/>
          <ac:spMkLst>
            <pc:docMk/>
            <pc:sldMk cId="1093781227" sldId="2096"/>
            <ac:spMk id="3" creationId="{EEB8AD36-E98E-CE41-8B70-B422D3D9DCA1}"/>
          </ac:spMkLst>
        </pc:spChg>
        <pc:spChg chg="mod">
          <ac:chgData name="Charilaos I. Kanatsoulis" userId="030ec4ea-53c0-4988-b931-860f83415eb2" providerId="ADAL" clId="{2C0A4F5B-F7C6-5444-BE67-7CB1D13F96D8}" dt="2024-10-17T01:36:04.416" v="152"/>
          <ac:spMkLst>
            <pc:docMk/>
            <pc:sldMk cId="1093781227" sldId="2096"/>
            <ac:spMk id="7" creationId="{19C7B964-3385-E22B-AD49-710E6D9566E3}"/>
          </ac:spMkLst>
        </pc:spChg>
        <pc:spChg chg="mod">
          <ac:chgData name="Charilaos I. Kanatsoulis" userId="030ec4ea-53c0-4988-b931-860f83415eb2" providerId="ADAL" clId="{2C0A4F5B-F7C6-5444-BE67-7CB1D13F96D8}" dt="2024-10-17T01:36:21.995" v="163" actId="1036"/>
          <ac:spMkLst>
            <pc:docMk/>
            <pc:sldMk cId="1093781227" sldId="2096"/>
            <ac:spMk id="19490" creationId="{1682DBEB-3094-D206-F259-9728511FB570}"/>
          </ac:spMkLst>
        </pc:spChg>
        <pc:grpChg chg="add mod">
          <ac:chgData name="Charilaos I. Kanatsoulis" userId="030ec4ea-53c0-4988-b931-860f83415eb2" providerId="ADAL" clId="{2C0A4F5B-F7C6-5444-BE67-7CB1D13F96D8}" dt="2024-10-17T01:36:04.416" v="152"/>
          <ac:grpSpMkLst>
            <pc:docMk/>
            <pc:sldMk cId="1093781227" sldId="2096"/>
            <ac:grpSpMk id="2" creationId="{96FA98EC-9D57-78D3-E61B-53B59A9A6E28}"/>
          </ac:grpSpMkLst>
        </pc:grpChg>
        <pc:grpChg chg="del">
          <ac:chgData name="Charilaos I. Kanatsoulis" userId="030ec4ea-53c0-4988-b931-860f83415eb2" providerId="ADAL" clId="{2C0A4F5B-F7C6-5444-BE67-7CB1D13F96D8}" dt="2024-10-17T01:36:03.877" v="151" actId="478"/>
          <ac:grpSpMkLst>
            <pc:docMk/>
            <pc:sldMk cId="1093781227" sldId="2096"/>
            <ac:grpSpMk id="19485" creationId="{FDFA70F9-B2AB-AFA6-001E-202EA8878913}"/>
          </ac:grpSpMkLst>
        </pc:grpChg>
      </pc:sldChg>
      <pc:sldChg chg="addSp delSp modSp mod modNotesTx">
        <pc:chgData name="Charilaos I. Kanatsoulis" userId="030ec4ea-53c0-4988-b931-860f83415eb2" providerId="ADAL" clId="{2C0A4F5B-F7C6-5444-BE67-7CB1D13F96D8}" dt="2024-10-17T01:42:38.110" v="189" actId="14100"/>
        <pc:sldMkLst>
          <pc:docMk/>
          <pc:sldMk cId="3588804196" sldId="2099"/>
        </pc:sldMkLst>
        <pc:spChg chg="mod">
          <ac:chgData name="Charilaos I. Kanatsoulis" userId="030ec4ea-53c0-4988-b931-860f83415eb2" providerId="ADAL" clId="{2C0A4F5B-F7C6-5444-BE67-7CB1D13F96D8}" dt="2024-10-17T01:37:59.220" v="165"/>
          <ac:spMkLst>
            <pc:docMk/>
            <pc:sldMk cId="3588804196" sldId="2099"/>
            <ac:spMk id="7" creationId="{B2C11C82-AA30-7F34-4B38-C1D0EB9686CA}"/>
          </ac:spMkLst>
        </pc:spChg>
        <pc:spChg chg="mod">
          <ac:chgData name="Charilaos I. Kanatsoulis" userId="030ec4ea-53c0-4988-b931-860f83415eb2" providerId="ADAL" clId="{2C0A4F5B-F7C6-5444-BE67-7CB1D13F96D8}" dt="2024-10-17T01:37:59.220" v="165"/>
          <ac:spMkLst>
            <pc:docMk/>
            <pc:sldMk cId="3588804196" sldId="2099"/>
            <ac:spMk id="8" creationId="{42470D4A-26CB-B915-D97E-B29BC067F172}"/>
          </ac:spMkLst>
        </pc:spChg>
        <pc:spChg chg="mod">
          <ac:chgData name="Charilaos I. Kanatsoulis" userId="030ec4ea-53c0-4988-b931-860f83415eb2" providerId="ADAL" clId="{2C0A4F5B-F7C6-5444-BE67-7CB1D13F96D8}" dt="2024-10-17T01:41:26.962" v="181" actId="20577"/>
          <ac:spMkLst>
            <pc:docMk/>
            <pc:sldMk cId="3588804196" sldId="2099"/>
            <ac:spMk id="9" creationId="{AAB82673-88A7-5472-CC04-84B03DE47E1F}"/>
          </ac:spMkLst>
        </pc:spChg>
        <pc:spChg chg="mod">
          <ac:chgData name="Charilaos I. Kanatsoulis" userId="030ec4ea-53c0-4988-b931-860f83415eb2" providerId="ADAL" clId="{2C0A4F5B-F7C6-5444-BE67-7CB1D13F96D8}" dt="2024-10-17T01:42:38.110" v="189" actId="14100"/>
          <ac:spMkLst>
            <pc:docMk/>
            <pc:sldMk cId="3588804196" sldId="2099"/>
            <ac:spMk id="10" creationId="{8E58266B-766B-E311-FB84-1A3E5716148F}"/>
          </ac:spMkLst>
        </pc:spChg>
        <pc:spChg chg="mod">
          <ac:chgData name="Charilaos I. Kanatsoulis" userId="030ec4ea-53c0-4988-b931-860f83415eb2" providerId="ADAL" clId="{2C0A4F5B-F7C6-5444-BE67-7CB1D13F96D8}" dt="2024-10-17T01:41:52.366" v="185" actId="20577"/>
          <ac:spMkLst>
            <pc:docMk/>
            <pc:sldMk cId="3588804196" sldId="2099"/>
            <ac:spMk id="11" creationId="{2F4D0E44-C9D6-F6F9-B868-A5FFD5C74454}"/>
          </ac:spMkLst>
        </pc:spChg>
        <pc:spChg chg="mod">
          <ac:chgData name="Charilaos I. Kanatsoulis" userId="030ec4ea-53c0-4988-b931-860f83415eb2" providerId="ADAL" clId="{2C0A4F5B-F7C6-5444-BE67-7CB1D13F96D8}" dt="2024-10-17T01:42:25.750" v="186" actId="167"/>
          <ac:spMkLst>
            <pc:docMk/>
            <pc:sldMk cId="3588804196" sldId="2099"/>
            <ac:spMk id="29" creationId="{81BAEDFA-663C-3CE5-CAF9-26640BB5D86F}"/>
          </ac:spMkLst>
        </pc:spChg>
        <pc:grpChg chg="add mod">
          <ac:chgData name="Charilaos I. Kanatsoulis" userId="030ec4ea-53c0-4988-b931-860f83415eb2" providerId="ADAL" clId="{2C0A4F5B-F7C6-5444-BE67-7CB1D13F96D8}" dt="2024-10-17T01:37:59.220" v="165"/>
          <ac:grpSpMkLst>
            <pc:docMk/>
            <pc:sldMk cId="3588804196" sldId="2099"/>
            <ac:grpSpMk id="3" creationId="{647C2C3F-5D9F-06CC-61A2-1EAB793A8D1E}"/>
          </ac:grpSpMkLst>
        </pc:grpChg>
        <pc:grpChg chg="del">
          <ac:chgData name="Charilaos I. Kanatsoulis" userId="030ec4ea-53c0-4988-b931-860f83415eb2" providerId="ADAL" clId="{2C0A4F5B-F7C6-5444-BE67-7CB1D13F96D8}" dt="2024-10-17T01:37:58.412" v="164" actId="478"/>
          <ac:grpSpMkLst>
            <pc:docMk/>
            <pc:sldMk cId="3588804196" sldId="2099"/>
            <ac:grpSpMk id="19485" creationId="{FDFA70F9-B2AB-AFA6-001E-202EA8878913}"/>
          </ac:grpSpMkLst>
        </pc:grpChg>
      </pc:sldChg>
      <pc:sldChg chg="addSp delSp modSp mod modNotesTx">
        <pc:chgData name="Charilaos I. Kanatsoulis" userId="030ec4ea-53c0-4988-b931-860f83415eb2" providerId="ADAL" clId="{2C0A4F5B-F7C6-5444-BE67-7CB1D13F96D8}" dt="2024-10-17T01:48:51.796" v="420" actId="20577"/>
        <pc:sldMkLst>
          <pc:docMk/>
          <pc:sldMk cId="1773348755" sldId="2101"/>
        </pc:sldMkLst>
        <pc:spChg chg="add mod">
          <ac:chgData name="Charilaos I. Kanatsoulis" userId="030ec4ea-53c0-4988-b931-860f83415eb2" providerId="ADAL" clId="{2C0A4F5B-F7C6-5444-BE67-7CB1D13F96D8}" dt="2024-10-17T01:43:09.053" v="192"/>
          <ac:spMkLst>
            <pc:docMk/>
            <pc:sldMk cId="1773348755" sldId="2101"/>
            <ac:spMk id="3" creationId="{938AFAE7-87B9-513A-B796-003CD3C3E800}"/>
          </ac:spMkLst>
        </pc:spChg>
        <pc:spChg chg="add mod">
          <ac:chgData name="Charilaos I. Kanatsoulis" userId="030ec4ea-53c0-4988-b931-860f83415eb2" providerId="ADAL" clId="{2C0A4F5B-F7C6-5444-BE67-7CB1D13F96D8}" dt="2024-10-17T01:43:09.053" v="192"/>
          <ac:spMkLst>
            <pc:docMk/>
            <pc:sldMk cId="1773348755" sldId="2101"/>
            <ac:spMk id="7" creationId="{10E2DDAB-ECE0-93A5-5E51-03C959183683}"/>
          </ac:spMkLst>
        </pc:spChg>
        <pc:spChg chg="add mod">
          <ac:chgData name="Charilaos I. Kanatsoulis" userId="030ec4ea-53c0-4988-b931-860f83415eb2" providerId="ADAL" clId="{2C0A4F5B-F7C6-5444-BE67-7CB1D13F96D8}" dt="2024-10-17T01:43:12.528" v="194"/>
          <ac:spMkLst>
            <pc:docMk/>
            <pc:sldMk cId="1773348755" sldId="2101"/>
            <ac:spMk id="8" creationId="{7B62B27A-73BC-B8EF-D64C-70F2D0E70BCE}"/>
          </ac:spMkLst>
        </pc:spChg>
        <pc:spChg chg="add del mod">
          <ac:chgData name="Charilaos I. Kanatsoulis" userId="030ec4ea-53c0-4988-b931-860f83415eb2" providerId="ADAL" clId="{2C0A4F5B-F7C6-5444-BE67-7CB1D13F96D8}" dt="2024-10-17T01:44:36.845" v="206" actId="478"/>
          <ac:spMkLst>
            <pc:docMk/>
            <pc:sldMk cId="1773348755" sldId="2101"/>
            <ac:spMk id="9" creationId="{AAB82673-88A7-5472-CC04-84B03DE47E1F}"/>
          </ac:spMkLst>
        </pc:spChg>
        <pc:spChg chg="del">
          <ac:chgData name="Charilaos I. Kanatsoulis" userId="030ec4ea-53c0-4988-b931-860f83415eb2" providerId="ADAL" clId="{2C0A4F5B-F7C6-5444-BE67-7CB1D13F96D8}" dt="2024-10-17T01:43:30.489" v="197" actId="478"/>
          <ac:spMkLst>
            <pc:docMk/>
            <pc:sldMk cId="1773348755" sldId="2101"/>
            <ac:spMk id="10" creationId="{8E58266B-766B-E311-FB84-1A3E5716148F}"/>
          </ac:spMkLst>
        </pc:spChg>
        <pc:spChg chg="add del">
          <ac:chgData name="Charilaos I. Kanatsoulis" userId="030ec4ea-53c0-4988-b931-860f83415eb2" providerId="ADAL" clId="{2C0A4F5B-F7C6-5444-BE67-7CB1D13F96D8}" dt="2024-10-17T01:43:33.133" v="198" actId="478"/>
          <ac:spMkLst>
            <pc:docMk/>
            <pc:sldMk cId="1773348755" sldId="2101"/>
            <ac:spMk id="11" creationId="{2F4D0E44-C9D6-F6F9-B868-A5FFD5C74454}"/>
          </ac:spMkLst>
        </pc:spChg>
        <pc:spChg chg="add mod">
          <ac:chgData name="Charilaos I. Kanatsoulis" userId="030ec4ea-53c0-4988-b931-860f83415eb2" providerId="ADAL" clId="{2C0A4F5B-F7C6-5444-BE67-7CB1D13F96D8}" dt="2024-10-17T01:43:12.528" v="194"/>
          <ac:spMkLst>
            <pc:docMk/>
            <pc:sldMk cId="1773348755" sldId="2101"/>
            <ac:spMk id="12" creationId="{7E36AEFF-0B97-7CF0-B969-D4C6802A8A4F}"/>
          </ac:spMkLst>
        </pc:spChg>
        <pc:spChg chg="add del mod">
          <ac:chgData name="Charilaos I. Kanatsoulis" userId="030ec4ea-53c0-4988-b931-860f83415eb2" providerId="ADAL" clId="{2C0A4F5B-F7C6-5444-BE67-7CB1D13F96D8}" dt="2024-10-17T01:44:36.845" v="206" actId="478"/>
          <ac:spMkLst>
            <pc:docMk/>
            <pc:sldMk cId="1773348755" sldId="2101"/>
            <ac:spMk id="13" creationId="{EA042F88-6453-54F3-ADCB-A32BA881B4D4}"/>
          </ac:spMkLst>
        </pc:spChg>
        <pc:spChg chg="add del mod">
          <ac:chgData name="Charilaos I. Kanatsoulis" userId="030ec4ea-53c0-4988-b931-860f83415eb2" providerId="ADAL" clId="{2C0A4F5B-F7C6-5444-BE67-7CB1D13F96D8}" dt="2024-10-17T01:44:36.845" v="206" actId="478"/>
          <ac:spMkLst>
            <pc:docMk/>
            <pc:sldMk cId="1773348755" sldId="2101"/>
            <ac:spMk id="15" creationId="{B96579CC-51A3-46AC-AD4E-6C2436CA095A}"/>
          </ac:spMkLst>
        </pc:spChg>
        <pc:spChg chg="mod">
          <ac:chgData name="Charilaos I. Kanatsoulis" userId="030ec4ea-53c0-4988-b931-860f83415eb2" providerId="ADAL" clId="{2C0A4F5B-F7C6-5444-BE67-7CB1D13F96D8}" dt="2024-10-17T01:43:23.450" v="196" actId="167"/>
          <ac:spMkLst>
            <pc:docMk/>
            <pc:sldMk cId="1773348755" sldId="2101"/>
            <ac:spMk id="33" creationId="{BF1FD069-AF78-AE74-7689-2A5E6EF5223A}"/>
          </ac:spMkLst>
        </pc:spChg>
      </pc:sldChg>
      <pc:sldChg chg="addSp delSp modSp mod">
        <pc:chgData name="Charilaos I. Kanatsoulis" userId="030ec4ea-53c0-4988-b931-860f83415eb2" providerId="ADAL" clId="{2C0A4F5B-F7C6-5444-BE67-7CB1D13F96D8}" dt="2024-10-17T01:44:53.659" v="209"/>
        <pc:sldMkLst>
          <pc:docMk/>
          <pc:sldMk cId="1284948756" sldId="2103"/>
        </pc:sldMkLst>
        <pc:spChg chg="add mod">
          <ac:chgData name="Charilaos I. Kanatsoulis" userId="030ec4ea-53c0-4988-b931-860f83415eb2" providerId="ADAL" clId="{2C0A4F5B-F7C6-5444-BE67-7CB1D13F96D8}" dt="2024-10-17T01:44:53.659" v="209"/>
          <ac:spMkLst>
            <pc:docMk/>
            <pc:sldMk cId="1284948756" sldId="2103"/>
            <ac:spMk id="3" creationId="{DCB794DF-739D-BD66-6395-D9EA0330C79F}"/>
          </ac:spMkLst>
        </pc:spChg>
        <pc:spChg chg="add mod">
          <ac:chgData name="Charilaos I. Kanatsoulis" userId="030ec4ea-53c0-4988-b931-860f83415eb2" providerId="ADAL" clId="{2C0A4F5B-F7C6-5444-BE67-7CB1D13F96D8}" dt="2024-10-17T01:44:53.659" v="209"/>
          <ac:spMkLst>
            <pc:docMk/>
            <pc:sldMk cId="1284948756" sldId="2103"/>
            <ac:spMk id="7" creationId="{B9D5A74B-8A0D-C3E0-A837-5BD0581DC887}"/>
          </ac:spMkLst>
        </pc:spChg>
        <pc:spChg chg="add mod">
          <ac:chgData name="Charilaos I. Kanatsoulis" userId="030ec4ea-53c0-4988-b931-860f83415eb2" providerId="ADAL" clId="{2C0A4F5B-F7C6-5444-BE67-7CB1D13F96D8}" dt="2024-10-17T01:44:53.659" v="209"/>
          <ac:spMkLst>
            <pc:docMk/>
            <pc:sldMk cId="1284948756" sldId="2103"/>
            <ac:spMk id="8" creationId="{C3FB08D9-341F-06ED-12F6-C93D293FAF0E}"/>
          </ac:spMkLst>
        </pc:spChg>
        <pc:spChg chg="del">
          <ac:chgData name="Charilaos I. Kanatsoulis" userId="030ec4ea-53c0-4988-b931-860f83415eb2" providerId="ADAL" clId="{2C0A4F5B-F7C6-5444-BE67-7CB1D13F96D8}" dt="2024-10-17T01:44:52.696" v="208" actId="478"/>
          <ac:spMkLst>
            <pc:docMk/>
            <pc:sldMk cId="1284948756" sldId="2103"/>
            <ac:spMk id="9" creationId="{AAB82673-88A7-5472-CC04-84B03DE47E1F}"/>
          </ac:spMkLst>
        </pc:spChg>
        <pc:spChg chg="del">
          <ac:chgData name="Charilaos I. Kanatsoulis" userId="030ec4ea-53c0-4988-b931-860f83415eb2" providerId="ADAL" clId="{2C0A4F5B-F7C6-5444-BE67-7CB1D13F96D8}" dt="2024-10-17T01:44:52.696" v="208" actId="478"/>
          <ac:spMkLst>
            <pc:docMk/>
            <pc:sldMk cId="1284948756" sldId="2103"/>
            <ac:spMk id="10" creationId="{8E58266B-766B-E311-FB84-1A3E5716148F}"/>
          </ac:spMkLst>
        </pc:spChg>
        <pc:spChg chg="del">
          <ac:chgData name="Charilaos I. Kanatsoulis" userId="030ec4ea-53c0-4988-b931-860f83415eb2" providerId="ADAL" clId="{2C0A4F5B-F7C6-5444-BE67-7CB1D13F96D8}" dt="2024-10-17T01:44:52.696" v="208" actId="478"/>
          <ac:spMkLst>
            <pc:docMk/>
            <pc:sldMk cId="1284948756" sldId="2103"/>
            <ac:spMk id="11" creationId="{2F4D0E44-C9D6-F6F9-B868-A5FFD5C74454}"/>
          </ac:spMkLst>
        </pc:spChg>
        <pc:spChg chg="mod">
          <ac:chgData name="Charilaos I. Kanatsoulis" userId="030ec4ea-53c0-4988-b931-860f83415eb2" providerId="ADAL" clId="{2C0A4F5B-F7C6-5444-BE67-7CB1D13F96D8}" dt="2024-10-17T01:44:47.928" v="207" actId="167"/>
          <ac:spMkLst>
            <pc:docMk/>
            <pc:sldMk cId="1284948756" sldId="2103"/>
            <ac:spMk id="13" creationId="{CDFD04C4-EF4D-9F49-F0B5-E77D87C2093E}"/>
          </ac:spMkLst>
        </pc:spChg>
      </pc:sldChg>
      <pc:sldChg chg="modNotesTx">
        <pc:chgData name="Charilaos I. Kanatsoulis" userId="030ec4ea-53c0-4988-b931-860f83415eb2" providerId="ADAL" clId="{2C0A4F5B-F7C6-5444-BE67-7CB1D13F96D8}" dt="2024-10-17T02:38:51.013" v="1268" actId="20577"/>
        <pc:sldMkLst>
          <pc:docMk/>
          <pc:sldMk cId="178847793" sldId="2113"/>
        </pc:sldMkLst>
      </pc:sldChg>
      <pc:sldChg chg="modNotesTx">
        <pc:chgData name="Charilaos I. Kanatsoulis" userId="030ec4ea-53c0-4988-b931-860f83415eb2" providerId="ADAL" clId="{2C0A4F5B-F7C6-5444-BE67-7CB1D13F96D8}" dt="2024-10-17T03:11:05.665" v="2826" actId="20577"/>
        <pc:sldMkLst>
          <pc:docMk/>
          <pc:sldMk cId="3986659988" sldId="2114"/>
        </pc:sldMkLst>
      </pc:sldChg>
      <pc:sldChg chg="modSp mod modNotesTx">
        <pc:chgData name="Charilaos I. Kanatsoulis" userId="030ec4ea-53c0-4988-b931-860f83415eb2" providerId="ADAL" clId="{2C0A4F5B-F7C6-5444-BE67-7CB1D13F96D8}" dt="2024-10-17T03:05:32.689" v="2499" actId="20577"/>
        <pc:sldMkLst>
          <pc:docMk/>
          <pc:sldMk cId="3538067279" sldId="2118"/>
        </pc:sldMkLst>
        <pc:spChg chg="mod">
          <ac:chgData name="Charilaos I. Kanatsoulis" userId="030ec4ea-53c0-4988-b931-860f83415eb2" providerId="ADAL" clId="{2C0A4F5B-F7C6-5444-BE67-7CB1D13F96D8}" dt="2024-10-17T02:51:11.497" v="1789" actId="20577"/>
          <ac:spMkLst>
            <pc:docMk/>
            <pc:sldMk cId="3538067279" sldId="2118"/>
            <ac:spMk id="21" creationId="{86321294-571F-3745-9E18-71D174FDFE5D}"/>
          </ac:spMkLst>
        </pc:spChg>
      </pc:sldChg>
      <pc:sldChg chg="modNotesTx">
        <pc:chgData name="Charilaos I. Kanatsoulis" userId="030ec4ea-53c0-4988-b931-860f83415eb2" providerId="ADAL" clId="{2C0A4F5B-F7C6-5444-BE67-7CB1D13F96D8}" dt="2024-10-17T04:53:05.515" v="4947" actId="20577"/>
        <pc:sldMkLst>
          <pc:docMk/>
          <pc:sldMk cId="1838952393" sldId="2119"/>
        </pc:sldMkLst>
      </pc:sldChg>
      <pc:sldChg chg="modNotesTx">
        <pc:chgData name="Charilaos I. Kanatsoulis" userId="030ec4ea-53c0-4988-b931-860f83415eb2" providerId="ADAL" clId="{2C0A4F5B-F7C6-5444-BE67-7CB1D13F96D8}" dt="2024-10-17T01:57:10.584" v="783" actId="20577"/>
        <pc:sldMkLst>
          <pc:docMk/>
          <pc:sldMk cId="3620715757" sldId="2131"/>
        </pc:sldMkLst>
      </pc:sldChg>
      <pc:sldChg chg="modNotesTx">
        <pc:chgData name="Charilaos I. Kanatsoulis" userId="030ec4ea-53c0-4988-b931-860f83415eb2" providerId="ADAL" clId="{2C0A4F5B-F7C6-5444-BE67-7CB1D13F96D8}" dt="2024-10-17T02:39:10.205" v="1293" actId="20577"/>
        <pc:sldMkLst>
          <pc:docMk/>
          <pc:sldMk cId="508350613" sldId="2133"/>
        </pc:sldMkLst>
      </pc:sldChg>
      <pc:sldChg chg="modNotesTx">
        <pc:chgData name="Charilaos I. Kanatsoulis" userId="030ec4ea-53c0-4988-b931-860f83415eb2" providerId="ADAL" clId="{2C0A4F5B-F7C6-5444-BE67-7CB1D13F96D8}" dt="2024-10-17T02:49:59.967" v="1785" actId="20577"/>
        <pc:sldMkLst>
          <pc:docMk/>
          <pc:sldMk cId="1887960610" sldId="2137"/>
        </pc:sldMkLst>
      </pc:sldChg>
      <pc:sldChg chg="modSp mod">
        <pc:chgData name="Charilaos I. Kanatsoulis" userId="030ec4ea-53c0-4988-b931-860f83415eb2" providerId="ADAL" clId="{2C0A4F5B-F7C6-5444-BE67-7CB1D13F96D8}" dt="2024-10-17T02:50:46.480" v="1786" actId="20577"/>
        <pc:sldMkLst>
          <pc:docMk/>
          <pc:sldMk cId="4170440378" sldId="2140"/>
        </pc:sldMkLst>
        <pc:spChg chg="mod">
          <ac:chgData name="Charilaos I. Kanatsoulis" userId="030ec4ea-53c0-4988-b931-860f83415eb2" providerId="ADAL" clId="{2C0A4F5B-F7C6-5444-BE67-7CB1D13F96D8}" dt="2024-10-17T02:50:46.480" v="1786" actId="20577"/>
          <ac:spMkLst>
            <pc:docMk/>
            <pc:sldMk cId="4170440378" sldId="2140"/>
            <ac:spMk id="21" creationId="{86321294-571F-3745-9E18-71D174FDFE5D}"/>
          </ac:spMkLst>
        </pc:spChg>
      </pc:sldChg>
      <pc:sldChg chg="modSp mod">
        <pc:chgData name="Charilaos I. Kanatsoulis" userId="030ec4ea-53c0-4988-b931-860f83415eb2" providerId="ADAL" clId="{2C0A4F5B-F7C6-5444-BE67-7CB1D13F96D8}" dt="2024-10-17T02:51:05.857" v="1788" actId="20577"/>
        <pc:sldMkLst>
          <pc:docMk/>
          <pc:sldMk cId="3321730948" sldId="2144"/>
        </pc:sldMkLst>
        <pc:spChg chg="mod">
          <ac:chgData name="Charilaos I. Kanatsoulis" userId="030ec4ea-53c0-4988-b931-860f83415eb2" providerId="ADAL" clId="{2C0A4F5B-F7C6-5444-BE67-7CB1D13F96D8}" dt="2024-10-17T02:51:05.857" v="1788" actId="20577"/>
          <ac:spMkLst>
            <pc:docMk/>
            <pc:sldMk cId="3321730948" sldId="2144"/>
            <ac:spMk id="21" creationId="{86321294-571F-3745-9E18-71D174FDFE5D}"/>
          </ac:spMkLst>
        </pc:spChg>
      </pc:sldChg>
      <pc:sldChg chg="modSp mod modNotesTx">
        <pc:chgData name="Charilaos I. Kanatsoulis" userId="030ec4ea-53c0-4988-b931-860f83415eb2" providerId="ADAL" clId="{2C0A4F5B-F7C6-5444-BE67-7CB1D13F96D8}" dt="2024-10-17T03:09:20.116" v="2689" actId="20577"/>
        <pc:sldMkLst>
          <pc:docMk/>
          <pc:sldMk cId="385849115" sldId="2145"/>
        </pc:sldMkLst>
        <pc:spChg chg="mod">
          <ac:chgData name="Charilaos I. Kanatsoulis" userId="030ec4ea-53c0-4988-b931-860f83415eb2" providerId="ADAL" clId="{2C0A4F5B-F7C6-5444-BE67-7CB1D13F96D8}" dt="2024-10-17T02:51:01.463" v="1787" actId="20577"/>
          <ac:spMkLst>
            <pc:docMk/>
            <pc:sldMk cId="385849115" sldId="2145"/>
            <ac:spMk id="21" creationId="{86321294-571F-3745-9E18-71D174FDFE5D}"/>
          </ac:spMkLst>
        </pc:spChg>
      </pc:sldChg>
      <pc:sldChg chg="modNotesTx">
        <pc:chgData name="Charilaos I. Kanatsoulis" userId="030ec4ea-53c0-4988-b931-860f83415eb2" providerId="ADAL" clId="{2C0A4F5B-F7C6-5444-BE67-7CB1D13F96D8}" dt="2024-10-17T02:39:22.188" v="1306" actId="20577"/>
        <pc:sldMkLst>
          <pc:docMk/>
          <pc:sldMk cId="4130517141" sldId="2147"/>
        </pc:sldMkLst>
      </pc:sldChg>
      <pc:sldChg chg="modNotesTx">
        <pc:chgData name="Charilaos I. Kanatsoulis" userId="030ec4ea-53c0-4988-b931-860f83415eb2" providerId="ADAL" clId="{2C0A4F5B-F7C6-5444-BE67-7CB1D13F96D8}" dt="2024-10-17T03:40:08.080" v="3449" actId="20577"/>
        <pc:sldMkLst>
          <pc:docMk/>
          <pc:sldMk cId="1306848364" sldId="2150"/>
        </pc:sldMkLst>
      </pc:sldChg>
      <pc:sldChg chg="delSp modSp mod modNotesTx">
        <pc:chgData name="Charilaos I. Kanatsoulis" userId="030ec4ea-53c0-4988-b931-860f83415eb2" providerId="ADAL" clId="{2C0A4F5B-F7C6-5444-BE67-7CB1D13F96D8}" dt="2024-10-17T04:50:13.089" v="4907" actId="20577"/>
        <pc:sldMkLst>
          <pc:docMk/>
          <pc:sldMk cId="505739476" sldId="2153"/>
        </pc:sldMkLst>
        <pc:spChg chg="mod">
          <ac:chgData name="Charilaos I. Kanatsoulis" userId="030ec4ea-53c0-4988-b931-860f83415eb2" providerId="ADAL" clId="{2C0A4F5B-F7C6-5444-BE67-7CB1D13F96D8}" dt="2024-10-17T04:43:19.207" v="4584" actId="20577"/>
          <ac:spMkLst>
            <pc:docMk/>
            <pc:sldMk cId="505739476" sldId="2153"/>
            <ac:spMk id="11" creationId="{C55A8DD2-913D-F0CF-59C5-A200F4A244A0}"/>
          </ac:spMkLst>
        </pc:spChg>
        <pc:spChg chg="mod">
          <ac:chgData name="Charilaos I. Kanatsoulis" userId="030ec4ea-53c0-4988-b931-860f83415eb2" providerId="ADAL" clId="{2C0A4F5B-F7C6-5444-BE67-7CB1D13F96D8}" dt="2024-10-17T04:43:23.865" v="4586" actId="20577"/>
          <ac:spMkLst>
            <pc:docMk/>
            <pc:sldMk cId="505739476" sldId="2153"/>
            <ac:spMk id="12" creationId="{7C3C854C-6078-646E-9985-99C87B0ECA8E}"/>
          </ac:spMkLst>
        </pc:spChg>
        <pc:spChg chg="del mod">
          <ac:chgData name="Charilaos I. Kanatsoulis" userId="030ec4ea-53c0-4988-b931-860f83415eb2" providerId="ADAL" clId="{2C0A4F5B-F7C6-5444-BE67-7CB1D13F96D8}" dt="2024-10-17T04:39:32.939" v="4426" actId="478"/>
          <ac:spMkLst>
            <pc:docMk/>
            <pc:sldMk cId="505739476" sldId="2153"/>
            <ac:spMk id="21" creationId="{853D5162-818E-687A-70DC-03BE81CC7CD8}"/>
          </ac:spMkLst>
        </pc:spChg>
        <pc:spChg chg="mod">
          <ac:chgData name="Charilaos I. Kanatsoulis" userId="030ec4ea-53c0-4988-b931-860f83415eb2" providerId="ADAL" clId="{2C0A4F5B-F7C6-5444-BE67-7CB1D13F96D8}" dt="2024-10-17T04:39:30.043" v="4424" actId="1076"/>
          <ac:spMkLst>
            <pc:docMk/>
            <pc:sldMk cId="505739476" sldId="2153"/>
            <ac:spMk id="23" creationId="{22052878-BA0B-BE13-006A-4614D59BC49D}"/>
          </ac:spMkLst>
        </pc:spChg>
        <pc:spChg chg="mod">
          <ac:chgData name="Charilaos I. Kanatsoulis" userId="030ec4ea-53c0-4988-b931-860f83415eb2" providerId="ADAL" clId="{2C0A4F5B-F7C6-5444-BE67-7CB1D13F96D8}" dt="2024-10-17T04:39:27.730" v="4423" actId="1076"/>
          <ac:spMkLst>
            <pc:docMk/>
            <pc:sldMk cId="505739476" sldId="2153"/>
            <ac:spMk id="25" creationId="{5029F17A-72A1-C868-F1B3-A5178441D8BE}"/>
          </ac:spMkLst>
        </pc:spChg>
        <pc:spChg chg="del">
          <ac:chgData name="Charilaos I. Kanatsoulis" userId="030ec4ea-53c0-4988-b931-860f83415eb2" providerId="ADAL" clId="{2C0A4F5B-F7C6-5444-BE67-7CB1D13F96D8}" dt="2024-10-17T04:39:24.532" v="4422" actId="478"/>
          <ac:spMkLst>
            <pc:docMk/>
            <pc:sldMk cId="505739476" sldId="2153"/>
            <ac:spMk id="27" creationId="{7FD46C2D-79D5-E485-4DD1-75FF96F591AF}"/>
          </ac:spMkLst>
        </pc:spChg>
        <pc:spChg chg="mod">
          <ac:chgData name="Charilaos I. Kanatsoulis" userId="030ec4ea-53c0-4988-b931-860f83415eb2" providerId="ADAL" clId="{2C0A4F5B-F7C6-5444-BE67-7CB1D13F96D8}" dt="2024-10-17T04:39:40.524" v="4428" actId="20577"/>
          <ac:spMkLst>
            <pc:docMk/>
            <pc:sldMk cId="505739476" sldId="2153"/>
            <ac:spMk id="39" creationId="{0F411361-8D27-0CBF-4C76-EB56A74F53F2}"/>
          </ac:spMkLst>
        </pc:spChg>
        <pc:spChg chg="mod">
          <ac:chgData name="Charilaos I. Kanatsoulis" userId="030ec4ea-53c0-4988-b931-860f83415eb2" providerId="ADAL" clId="{2C0A4F5B-F7C6-5444-BE67-7CB1D13F96D8}" dt="2024-10-17T04:43:31.446" v="4590" actId="20577"/>
          <ac:spMkLst>
            <pc:docMk/>
            <pc:sldMk cId="505739476" sldId="2153"/>
            <ac:spMk id="19493" creationId="{8FB3F218-4AF4-B8AE-27A9-C5A18708EE03}"/>
          </ac:spMkLst>
        </pc:spChg>
      </pc:sldChg>
      <pc:sldChg chg="addSp delSp modSp mod">
        <pc:chgData name="Charilaos I. Kanatsoulis" userId="030ec4ea-53c0-4988-b931-860f83415eb2" providerId="ADAL" clId="{2C0A4F5B-F7C6-5444-BE67-7CB1D13F96D8}" dt="2024-10-17T04:43:02.554" v="4582" actId="20577"/>
        <pc:sldMkLst>
          <pc:docMk/>
          <pc:sldMk cId="2068646127" sldId="2155"/>
        </pc:sldMkLst>
        <pc:spChg chg="add mod">
          <ac:chgData name="Charilaos I. Kanatsoulis" userId="030ec4ea-53c0-4988-b931-860f83415eb2" providerId="ADAL" clId="{2C0A4F5B-F7C6-5444-BE67-7CB1D13F96D8}" dt="2024-10-17T04:38:35.188" v="4418" actId="1037"/>
          <ac:spMkLst>
            <pc:docMk/>
            <pc:sldMk cId="2068646127" sldId="2155"/>
            <ac:spMk id="3" creationId="{DBD516D4-E579-71F9-1A03-3723A7C9DC53}"/>
          </ac:spMkLst>
        </pc:spChg>
        <pc:spChg chg="mod">
          <ac:chgData name="Charilaos I. Kanatsoulis" userId="030ec4ea-53c0-4988-b931-860f83415eb2" providerId="ADAL" clId="{2C0A4F5B-F7C6-5444-BE67-7CB1D13F96D8}" dt="2024-10-17T04:42:58.048" v="4579" actId="20577"/>
          <ac:spMkLst>
            <pc:docMk/>
            <pc:sldMk cId="2068646127" sldId="2155"/>
            <ac:spMk id="11" creationId="{C55A8DD2-913D-F0CF-59C5-A200F4A244A0}"/>
          </ac:spMkLst>
        </pc:spChg>
        <pc:spChg chg="mod">
          <ac:chgData name="Charilaos I. Kanatsoulis" userId="030ec4ea-53c0-4988-b931-860f83415eb2" providerId="ADAL" clId="{2C0A4F5B-F7C6-5444-BE67-7CB1D13F96D8}" dt="2024-10-17T04:43:02.554" v="4582" actId="20577"/>
          <ac:spMkLst>
            <pc:docMk/>
            <pc:sldMk cId="2068646127" sldId="2155"/>
            <ac:spMk id="12" creationId="{7C3C854C-6078-646E-9985-99C87B0ECA8E}"/>
          </ac:spMkLst>
        </pc:spChg>
        <pc:spChg chg="mod">
          <ac:chgData name="Charilaos I. Kanatsoulis" userId="030ec4ea-53c0-4988-b931-860f83415eb2" providerId="ADAL" clId="{2C0A4F5B-F7C6-5444-BE67-7CB1D13F96D8}" dt="2024-10-17T04:34:50.410" v="4391"/>
          <ac:spMkLst>
            <pc:docMk/>
            <pc:sldMk cId="2068646127" sldId="2155"/>
            <ac:spMk id="27" creationId="{7FD46C2D-79D5-E485-4DD1-75FF96F591AF}"/>
          </ac:spMkLst>
        </pc:spChg>
        <pc:spChg chg="del">
          <ac:chgData name="Charilaos I. Kanatsoulis" userId="030ec4ea-53c0-4988-b931-860f83415eb2" providerId="ADAL" clId="{2C0A4F5B-F7C6-5444-BE67-7CB1D13F96D8}" dt="2024-10-17T04:35:31.580" v="4392" actId="478"/>
          <ac:spMkLst>
            <pc:docMk/>
            <pc:sldMk cId="2068646127" sldId="2155"/>
            <ac:spMk id="39" creationId="{0F411361-8D27-0CBF-4C76-EB56A74F53F2}"/>
          </ac:spMkLst>
        </pc:spChg>
        <pc:spChg chg="add del mod">
          <ac:chgData name="Charilaos I. Kanatsoulis" userId="030ec4ea-53c0-4988-b931-860f83415eb2" providerId="ADAL" clId="{2C0A4F5B-F7C6-5444-BE67-7CB1D13F96D8}" dt="2024-10-17T04:34:34.926" v="4357" actId="167"/>
          <ac:spMkLst>
            <pc:docMk/>
            <pc:sldMk cId="2068646127" sldId="2155"/>
            <ac:spMk id="19493" creationId="{8FB3F218-4AF4-B8AE-27A9-C5A18708EE03}"/>
          </ac:spMkLst>
        </pc:spChg>
      </pc:sldChg>
      <pc:sldChg chg="delSp modSp mod modNotesTx">
        <pc:chgData name="Charilaos I. Kanatsoulis" userId="030ec4ea-53c0-4988-b931-860f83415eb2" providerId="ADAL" clId="{2C0A4F5B-F7C6-5444-BE67-7CB1D13F96D8}" dt="2024-10-17T04:45:26.320" v="4677" actId="20577"/>
        <pc:sldMkLst>
          <pc:docMk/>
          <pc:sldMk cId="370636369" sldId="2156"/>
        </pc:sldMkLst>
        <pc:spChg chg="mod">
          <ac:chgData name="Charilaos I. Kanatsoulis" userId="030ec4ea-53c0-4988-b931-860f83415eb2" providerId="ADAL" clId="{2C0A4F5B-F7C6-5444-BE67-7CB1D13F96D8}" dt="2024-10-17T04:42:36.145" v="4571" actId="20577"/>
          <ac:spMkLst>
            <pc:docMk/>
            <pc:sldMk cId="370636369" sldId="2156"/>
            <ac:spMk id="11" creationId="{C55A8DD2-913D-F0CF-59C5-A200F4A244A0}"/>
          </ac:spMkLst>
        </pc:spChg>
        <pc:spChg chg="mod">
          <ac:chgData name="Charilaos I. Kanatsoulis" userId="030ec4ea-53c0-4988-b931-860f83415eb2" providerId="ADAL" clId="{2C0A4F5B-F7C6-5444-BE67-7CB1D13F96D8}" dt="2024-10-17T04:42:43.798" v="4573" actId="20577"/>
          <ac:spMkLst>
            <pc:docMk/>
            <pc:sldMk cId="370636369" sldId="2156"/>
            <ac:spMk id="12" creationId="{7C3C854C-6078-646E-9985-99C87B0ECA8E}"/>
          </ac:spMkLst>
        </pc:spChg>
        <pc:spChg chg="del mod">
          <ac:chgData name="Charilaos I. Kanatsoulis" userId="030ec4ea-53c0-4988-b931-860f83415eb2" providerId="ADAL" clId="{2C0A4F5B-F7C6-5444-BE67-7CB1D13F96D8}" dt="2024-10-17T04:37:46.975" v="4404" actId="478"/>
          <ac:spMkLst>
            <pc:docMk/>
            <pc:sldMk cId="370636369" sldId="2156"/>
            <ac:spMk id="21" creationId="{853D5162-818E-687A-70DC-03BE81CC7CD8}"/>
          </ac:spMkLst>
        </pc:spChg>
        <pc:spChg chg="mod">
          <ac:chgData name="Charilaos I. Kanatsoulis" userId="030ec4ea-53c0-4988-b931-860f83415eb2" providerId="ADAL" clId="{2C0A4F5B-F7C6-5444-BE67-7CB1D13F96D8}" dt="2024-10-17T04:37:43.360" v="4402" actId="1076"/>
          <ac:spMkLst>
            <pc:docMk/>
            <pc:sldMk cId="370636369" sldId="2156"/>
            <ac:spMk id="23" creationId="{22052878-BA0B-BE13-006A-4614D59BC49D}"/>
          </ac:spMkLst>
        </pc:spChg>
        <pc:spChg chg="del">
          <ac:chgData name="Charilaos I. Kanatsoulis" userId="030ec4ea-53c0-4988-b931-860f83415eb2" providerId="ADAL" clId="{2C0A4F5B-F7C6-5444-BE67-7CB1D13F96D8}" dt="2024-10-17T04:37:16.741" v="4399" actId="478"/>
          <ac:spMkLst>
            <pc:docMk/>
            <pc:sldMk cId="370636369" sldId="2156"/>
            <ac:spMk id="25" creationId="{5029F17A-72A1-C868-F1B3-A5178441D8BE}"/>
          </ac:spMkLst>
        </pc:spChg>
        <pc:spChg chg="del">
          <ac:chgData name="Charilaos I. Kanatsoulis" userId="030ec4ea-53c0-4988-b931-860f83415eb2" providerId="ADAL" clId="{2C0A4F5B-F7C6-5444-BE67-7CB1D13F96D8}" dt="2024-10-17T04:37:13.802" v="4398" actId="478"/>
          <ac:spMkLst>
            <pc:docMk/>
            <pc:sldMk cId="370636369" sldId="2156"/>
            <ac:spMk id="27" creationId="{7FD46C2D-79D5-E485-4DD1-75FF96F591AF}"/>
          </ac:spMkLst>
        </pc:spChg>
        <pc:spChg chg="mod">
          <ac:chgData name="Charilaos I. Kanatsoulis" userId="030ec4ea-53c0-4988-b931-860f83415eb2" providerId="ADAL" clId="{2C0A4F5B-F7C6-5444-BE67-7CB1D13F96D8}" dt="2024-10-17T04:37:54.589" v="4406" actId="20577"/>
          <ac:spMkLst>
            <pc:docMk/>
            <pc:sldMk cId="370636369" sldId="2156"/>
            <ac:spMk id="39" creationId="{0F411361-8D27-0CBF-4C76-EB56A74F53F2}"/>
          </ac:spMkLst>
        </pc:spChg>
        <pc:spChg chg="mod">
          <ac:chgData name="Charilaos I. Kanatsoulis" userId="030ec4ea-53c0-4988-b931-860f83415eb2" providerId="ADAL" clId="{2C0A4F5B-F7C6-5444-BE67-7CB1D13F96D8}" dt="2024-10-17T04:42:52.438" v="4577" actId="20577"/>
          <ac:spMkLst>
            <pc:docMk/>
            <pc:sldMk cId="370636369" sldId="2156"/>
            <ac:spMk id="19493" creationId="{8FB3F218-4AF4-B8AE-27A9-C5A18708EE03}"/>
          </ac:spMkLst>
        </pc:spChg>
      </pc:sldChg>
      <pc:sldChg chg="modSp mod modNotesTx">
        <pc:chgData name="Charilaos I. Kanatsoulis" userId="030ec4ea-53c0-4988-b931-860f83415eb2" providerId="ADAL" clId="{2C0A4F5B-F7C6-5444-BE67-7CB1D13F96D8}" dt="2024-10-17T01:54:22.025" v="574" actId="20577"/>
        <pc:sldMkLst>
          <pc:docMk/>
          <pc:sldMk cId="559739387" sldId="2159"/>
        </pc:sldMkLst>
        <pc:spChg chg="mod">
          <ac:chgData name="Charilaos I. Kanatsoulis" userId="030ec4ea-53c0-4988-b931-860f83415eb2" providerId="ADAL" clId="{2C0A4F5B-F7C6-5444-BE67-7CB1D13F96D8}" dt="2024-10-17T01:53:55.020" v="543" actId="20577"/>
          <ac:spMkLst>
            <pc:docMk/>
            <pc:sldMk cId="559739387" sldId="2159"/>
            <ac:spMk id="3" creationId="{1D5462A2-0159-AC46-A081-E5B3F8FCA042}"/>
          </ac:spMkLst>
        </pc:spChg>
      </pc:sldChg>
    </pc:docChg>
  </pc:docChgLst>
  <pc:docChgLst>
    <pc:chgData name="Leni Aniva" userId="S::leniv@stanford.edu::35c4a9b8-b0f1-4a07-99e3-c88e1ab79987" providerId="AD" clId="Web-{85822BEB-DEB1-A9BA-BBBD-64CB14FC2101}"/>
    <pc:docChg chg="modSld">
      <pc:chgData name="Leni Aniva" userId="S::leniv@stanford.edu::35c4a9b8-b0f1-4a07-99e3-c88e1ab79987" providerId="AD" clId="Web-{85822BEB-DEB1-A9BA-BBBD-64CB14FC2101}" dt="2024-10-17T15:50:59.289" v="8" actId="20577"/>
      <pc:docMkLst>
        <pc:docMk/>
      </pc:docMkLst>
      <pc:sldChg chg="modSp">
        <pc:chgData name="Leni Aniva" userId="S::leniv@stanford.edu::35c4a9b8-b0f1-4a07-99e3-c88e1ab79987" providerId="AD" clId="Web-{85822BEB-DEB1-A9BA-BBBD-64CB14FC2101}" dt="2024-10-17T15:50:59.289" v="8" actId="20577"/>
        <pc:sldMkLst>
          <pc:docMk/>
          <pc:sldMk cId="4184610358" sldId="2061"/>
        </pc:sldMkLst>
        <pc:spChg chg="mod">
          <ac:chgData name="Leni Aniva" userId="S::leniv@stanford.edu::35c4a9b8-b0f1-4a07-99e3-c88e1ab79987" providerId="AD" clId="Web-{85822BEB-DEB1-A9BA-BBBD-64CB14FC2101}" dt="2024-10-17T15:50:59.289" v="8" actId="20577"/>
          <ac:spMkLst>
            <pc:docMk/>
            <pc:sldMk cId="4184610358" sldId="2061"/>
            <ac:spMk id="3" creationId="{CE510082-F9AA-1150-0BA9-50AE448250B1}"/>
          </ac:spMkLst>
        </pc:spChg>
      </pc:sldChg>
    </pc:docChg>
  </pc:docChgLst>
  <pc:docChgLst>
    <pc:chgData name="Hamed Nilforoshan" userId="S::hamed@stanford.edu::33cb150b-93d1-4d27-8322-b163ddb145a5" providerId="AD" clId="Web-{0F5D6318-353F-6E7A-48A8-038FBB812A1A}"/>
    <pc:docChg chg="modSld">
      <pc:chgData name="Hamed Nilforoshan" userId="S::hamed@stanford.edu::33cb150b-93d1-4d27-8322-b163ddb145a5" providerId="AD" clId="Web-{0F5D6318-353F-6E7A-48A8-038FBB812A1A}" dt="2023-11-14T22:23:26.316" v="0"/>
      <pc:docMkLst>
        <pc:docMk/>
      </pc:docMkLst>
      <pc:sldChg chg="addSp">
        <pc:chgData name="Hamed Nilforoshan" userId="S::hamed@stanford.edu::33cb150b-93d1-4d27-8322-b163ddb145a5" providerId="AD" clId="Web-{0F5D6318-353F-6E7A-48A8-038FBB812A1A}" dt="2023-11-14T22:23:26.316" v="0"/>
        <pc:sldMkLst>
          <pc:docMk/>
          <pc:sldMk cId="0" sldId="256"/>
        </pc:sldMkLst>
      </pc:sldChg>
    </pc:docChg>
  </pc:docChgLst>
  <pc:docChgLst>
    <pc:chgData name="Charilaos I. Kanatsoulis" userId="S::harilaos@stanford.edu::030ec4ea-53c0-4988-b931-860f83415eb2" providerId="AD" clId="Web-{8FE10B9B-7930-158C-5715-F6307E015395}"/>
    <pc:docChg chg="addSld delSld">
      <pc:chgData name="Charilaos I. Kanatsoulis" userId="S::harilaos@stanford.edu::030ec4ea-53c0-4988-b931-860f83415eb2" providerId="AD" clId="Web-{8FE10B9B-7930-158C-5715-F6307E015395}" dt="2024-10-17T18:06:28.271" v="5"/>
      <pc:docMkLst>
        <pc:docMk/>
      </pc:docMkLst>
      <pc:sldChg chg="del">
        <pc:chgData name="Charilaos I. Kanatsoulis" userId="S::harilaos@stanford.edu::030ec4ea-53c0-4988-b931-860f83415eb2" providerId="AD" clId="Web-{8FE10B9B-7930-158C-5715-F6307E015395}" dt="2024-10-17T18:06:28.271" v="5"/>
        <pc:sldMkLst>
          <pc:docMk/>
          <pc:sldMk cId="3588804196" sldId="2099"/>
        </pc:sldMkLst>
      </pc:sldChg>
      <pc:sldChg chg="del">
        <pc:chgData name="Charilaos I. Kanatsoulis" userId="S::harilaos@stanford.edu::030ec4ea-53c0-4988-b931-860f83415eb2" providerId="AD" clId="Web-{8FE10B9B-7930-158C-5715-F6307E015395}" dt="2024-10-17T18:06:27.771" v="4"/>
        <pc:sldMkLst>
          <pc:docMk/>
          <pc:sldMk cId="1773348755" sldId="2101"/>
        </pc:sldMkLst>
      </pc:sldChg>
      <pc:sldChg chg="del">
        <pc:chgData name="Charilaos I. Kanatsoulis" userId="S::harilaos@stanford.edu::030ec4ea-53c0-4988-b931-860f83415eb2" providerId="AD" clId="Web-{8FE10B9B-7930-158C-5715-F6307E015395}" dt="2024-10-17T18:06:27.412" v="3"/>
        <pc:sldMkLst>
          <pc:docMk/>
          <pc:sldMk cId="1284948756" sldId="2103"/>
        </pc:sldMkLst>
      </pc:sldChg>
      <pc:sldChg chg="add">
        <pc:chgData name="Charilaos I. Kanatsoulis" userId="S::harilaos@stanford.edu::030ec4ea-53c0-4988-b931-860f83415eb2" providerId="AD" clId="Web-{8FE10B9B-7930-158C-5715-F6307E015395}" dt="2024-10-17T18:05:49.864" v="0"/>
        <pc:sldMkLst>
          <pc:docMk/>
          <pc:sldMk cId="4219358332" sldId="2167"/>
        </pc:sldMkLst>
      </pc:sldChg>
      <pc:sldChg chg="add">
        <pc:chgData name="Charilaos I. Kanatsoulis" userId="S::harilaos@stanford.edu::030ec4ea-53c0-4988-b931-860f83415eb2" providerId="AD" clId="Web-{8FE10B9B-7930-158C-5715-F6307E015395}" dt="2024-10-17T18:05:50.176" v="1"/>
        <pc:sldMkLst>
          <pc:docMk/>
          <pc:sldMk cId="568917299" sldId="2168"/>
        </pc:sldMkLst>
      </pc:sldChg>
      <pc:sldChg chg="add">
        <pc:chgData name="Charilaos I. Kanatsoulis" userId="S::harilaos@stanford.edu::030ec4ea-53c0-4988-b931-860f83415eb2" providerId="AD" clId="Web-{8FE10B9B-7930-158C-5715-F6307E015395}" dt="2024-10-17T18:05:50.520" v="2"/>
        <pc:sldMkLst>
          <pc:docMk/>
          <pc:sldMk cId="3619668254" sldId="2169"/>
        </pc:sldMkLst>
      </pc:sldChg>
    </pc:docChg>
  </pc:docChgLst>
  <pc:docChgLst>
    <pc:chgData name="Charilaos I. Kanatsoulis" userId="S::harilaos@stanford.edu::030ec4ea-53c0-4988-b931-860f83415eb2" providerId="AD" clId="Web-{3A22DF65-3006-3363-06BC-D0B630A587E4}"/>
    <pc:docChg chg="modSld">
      <pc:chgData name="Charilaos I. Kanatsoulis" userId="S::harilaos@stanford.edu::030ec4ea-53c0-4988-b931-860f83415eb2" providerId="AD" clId="Web-{3A22DF65-3006-3363-06BC-D0B630A587E4}" dt="2024-10-16T23:38:31.290" v="1331"/>
      <pc:docMkLst>
        <pc:docMk/>
      </pc:docMkLst>
      <pc:sldChg chg="modNotes">
        <pc:chgData name="Charilaos I. Kanatsoulis" userId="S::harilaos@stanford.edu::030ec4ea-53c0-4988-b931-860f83415eb2" providerId="AD" clId="Web-{3A22DF65-3006-3363-06BC-D0B630A587E4}" dt="2024-10-16T23:30:15.897" v="1054"/>
        <pc:sldMkLst>
          <pc:docMk/>
          <pc:sldMk cId="1417105993" sldId="1771"/>
        </pc:sldMkLst>
      </pc:sldChg>
      <pc:sldChg chg="modNotes">
        <pc:chgData name="Charilaos I. Kanatsoulis" userId="S::harilaos@stanford.edu::030ec4ea-53c0-4988-b931-860f83415eb2" providerId="AD" clId="Web-{3A22DF65-3006-3363-06BC-D0B630A587E4}" dt="2024-10-16T22:25:53.137" v="289"/>
        <pc:sldMkLst>
          <pc:docMk/>
          <pc:sldMk cId="2024787543" sldId="2063"/>
        </pc:sldMkLst>
      </pc:sldChg>
      <pc:sldChg chg="modNotes">
        <pc:chgData name="Charilaos I. Kanatsoulis" userId="S::harilaos@stanford.edu::030ec4ea-53c0-4988-b931-860f83415eb2" providerId="AD" clId="Web-{3A22DF65-3006-3363-06BC-D0B630A587E4}" dt="2024-10-16T23:15:52.135" v="876"/>
        <pc:sldMkLst>
          <pc:docMk/>
          <pc:sldMk cId="1872236184" sldId="2066"/>
        </pc:sldMkLst>
      </pc:sldChg>
      <pc:sldChg chg="modNotes">
        <pc:chgData name="Charilaos I. Kanatsoulis" userId="S::harilaos@stanford.edu::030ec4ea-53c0-4988-b931-860f83415eb2" providerId="AD" clId="Web-{3A22DF65-3006-3363-06BC-D0B630A587E4}" dt="2024-10-16T23:38:31.290" v="1331"/>
        <pc:sldMkLst>
          <pc:docMk/>
          <pc:sldMk cId="2297818732" sldId="2067"/>
        </pc:sldMkLst>
      </pc:sldChg>
      <pc:sldChg chg="modNotes">
        <pc:chgData name="Charilaos I. Kanatsoulis" userId="S::harilaos@stanford.edu::030ec4ea-53c0-4988-b931-860f83415eb2" providerId="AD" clId="Web-{3A22DF65-3006-3363-06BC-D0B630A587E4}" dt="2024-10-16T22:42:51.331" v="425"/>
        <pc:sldMkLst>
          <pc:docMk/>
          <pc:sldMk cId="608215485" sldId="2076"/>
        </pc:sldMkLst>
      </pc:sldChg>
      <pc:sldChg chg="modSp modNotes">
        <pc:chgData name="Charilaos I. Kanatsoulis" userId="S::harilaos@stanford.edu::030ec4ea-53c0-4988-b931-860f83415eb2" providerId="AD" clId="Web-{3A22DF65-3006-3363-06BC-D0B630A587E4}" dt="2024-10-16T22:36:08.301" v="321" actId="20577"/>
        <pc:sldMkLst>
          <pc:docMk/>
          <pc:sldMk cId="1096230082" sldId="2160"/>
        </pc:sldMkLst>
        <pc:spChg chg="mod">
          <ac:chgData name="Charilaos I. Kanatsoulis" userId="S::harilaos@stanford.edu::030ec4ea-53c0-4988-b931-860f83415eb2" providerId="AD" clId="Web-{3A22DF65-3006-3363-06BC-D0B630A587E4}" dt="2024-10-16T22:36:08.301" v="321" actId="20577"/>
          <ac:spMkLst>
            <pc:docMk/>
            <pc:sldMk cId="1096230082" sldId="2160"/>
            <ac:spMk id="3" creationId="{1D5462A2-0159-AC46-A081-E5B3F8FCA042}"/>
          </ac:spMkLst>
        </pc:spChg>
      </pc:sldChg>
    </pc:docChg>
  </pc:docChgLst>
  <pc:docChgLst>
    <pc:chgData name="Charilaos I. Kanatsoulis" userId="S::harilaos@stanford.edu::030ec4ea-53c0-4988-b931-860f83415eb2" providerId="AD" clId="Web-{BD1922B8-815D-575D-B125-8CB070B5852F}"/>
    <pc:docChg chg="addSld modSld">
      <pc:chgData name="Charilaos I. Kanatsoulis" userId="S::harilaos@stanford.edu::030ec4ea-53c0-4988-b931-860f83415eb2" providerId="AD" clId="Web-{BD1922B8-815D-575D-B125-8CB070B5852F}" dt="2024-10-16T18:55:26.639" v="3" actId="20577"/>
      <pc:docMkLst>
        <pc:docMk/>
      </pc:docMkLst>
      <pc:sldChg chg="modSp">
        <pc:chgData name="Charilaos I. Kanatsoulis" userId="S::harilaos@stanford.edu::030ec4ea-53c0-4988-b931-860f83415eb2" providerId="AD" clId="Web-{BD1922B8-815D-575D-B125-8CB070B5852F}" dt="2024-10-16T18:55:26.639" v="3" actId="20577"/>
        <pc:sldMkLst>
          <pc:docMk/>
          <pc:sldMk cId="2117709852" sldId="1004"/>
        </pc:sldMkLst>
        <pc:spChg chg="mod">
          <ac:chgData name="Charilaos I. Kanatsoulis" userId="S::harilaos@stanford.edu::030ec4ea-53c0-4988-b931-860f83415eb2" providerId="AD" clId="Web-{BD1922B8-815D-575D-B125-8CB070B5852F}" dt="2024-10-16T18:55:26.639" v="3" actId="20577"/>
          <ac:spMkLst>
            <pc:docMk/>
            <pc:sldMk cId="2117709852" sldId="1004"/>
            <ac:spMk id="7" creationId="{00000000-0000-0000-0000-000000000000}"/>
          </ac:spMkLst>
        </pc:spChg>
      </pc:sldChg>
      <pc:sldChg chg="add replId">
        <pc:chgData name="Charilaos I. Kanatsoulis" userId="S::harilaos@stanford.edu::030ec4ea-53c0-4988-b931-860f83415eb2" providerId="AD" clId="Web-{BD1922B8-815D-575D-B125-8CB070B5852F}" dt="2024-10-16T18:54:28.293" v="0"/>
        <pc:sldMkLst>
          <pc:docMk/>
          <pc:sldMk cId="3059872451" sldId="2163"/>
        </pc:sldMkLst>
      </pc:sldChg>
    </pc:docChg>
  </pc:docChgLst>
  <pc:docChgLst>
    <pc:chgData name="Charilaos I. Kanatsoulis" userId="S::harilaos@stanford.edu::030ec4ea-53c0-4988-b931-860f83415eb2" providerId="AD" clId="Web-{8BDF99AD-A40B-33CF-2ED2-41FE6E0C70DD}"/>
    <pc:docChg chg="modSld">
      <pc:chgData name="Charilaos I. Kanatsoulis" userId="S::harilaos@stanford.edu::030ec4ea-53c0-4988-b931-860f83415eb2" providerId="AD" clId="Web-{8BDF99AD-A40B-33CF-2ED2-41FE6E0C70DD}" dt="2024-10-16T21:55:34.938" v="224"/>
      <pc:docMkLst>
        <pc:docMk/>
      </pc:docMkLst>
      <pc:sldChg chg="modNotes">
        <pc:chgData name="Charilaos I. Kanatsoulis" userId="S::harilaos@stanford.edu::030ec4ea-53c0-4988-b931-860f83415eb2" providerId="AD" clId="Web-{8BDF99AD-A40B-33CF-2ED2-41FE6E0C70DD}" dt="2024-10-16T21:55:34.938" v="224"/>
        <pc:sldMkLst>
          <pc:docMk/>
          <pc:sldMk cId="2117709852" sldId="1004"/>
        </pc:sldMkLst>
      </pc:sldChg>
      <pc:sldChg chg="modNotes">
        <pc:chgData name="Charilaos I. Kanatsoulis" userId="S::harilaos@stanford.edu::030ec4ea-53c0-4988-b931-860f83415eb2" providerId="AD" clId="Web-{8BDF99AD-A40B-33CF-2ED2-41FE6E0C70DD}" dt="2024-10-16T19:03:08.290" v="98"/>
        <pc:sldMkLst>
          <pc:docMk/>
          <pc:sldMk cId="3059872451" sldId="2163"/>
        </pc:sldMkLst>
      </pc:sldChg>
    </pc:docChg>
  </pc:docChgLst>
  <pc:docChgLst>
    <pc:chgData name="Charilaos I. Kanatsoulis" userId="S::harilaos@stanford.edu::030ec4ea-53c0-4988-b931-860f83415eb2" providerId="AD" clId="Web-{87187850-EA8A-279F-7EAC-265DF1B3291E}"/>
    <pc:docChg chg="delSld modSld">
      <pc:chgData name="Charilaos I. Kanatsoulis" userId="S::harilaos@stanford.edu::030ec4ea-53c0-4988-b931-860f83415eb2" providerId="AD" clId="Web-{87187850-EA8A-279F-7EAC-265DF1B3291E}" dt="2024-10-16T07:27:05.050" v="35" actId="20577"/>
      <pc:docMkLst>
        <pc:docMk/>
      </pc:docMkLst>
      <pc:sldChg chg="modSp">
        <pc:chgData name="Charilaos I. Kanatsoulis" userId="S::harilaos@stanford.edu::030ec4ea-53c0-4988-b931-860f83415eb2" providerId="AD" clId="Web-{87187850-EA8A-279F-7EAC-265DF1B3291E}" dt="2024-10-16T06:27:43.189" v="17" actId="20577"/>
        <pc:sldMkLst>
          <pc:docMk/>
          <pc:sldMk cId="0" sldId="256"/>
        </pc:sldMkLst>
        <pc:spChg chg="mod">
          <ac:chgData name="Charilaos I. Kanatsoulis" userId="S::harilaos@stanford.edu::030ec4ea-53c0-4988-b931-860f83415eb2" providerId="AD" clId="Web-{87187850-EA8A-279F-7EAC-265DF1B3291E}" dt="2024-10-16T06:27:43.189" v="17" actId="20577"/>
          <ac:spMkLst>
            <pc:docMk/>
            <pc:sldMk cId="0" sldId="256"/>
            <ac:spMk id="7" creationId="{00000000-0000-0000-0000-000000000000}"/>
          </ac:spMkLst>
        </pc:spChg>
      </pc:sldChg>
      <pc:sldChg chg="addSp modSp">
        <pc:chgData name="Charilaos I. Kanatsoulis" userId="S::harilaos@stanford.edu::030ec4ea-53c0-4988-b931-860f83415eb2" providerId="AD" clId="Web-{87187850-EA8A-279F-7EAC-265DF1B3291E}" dt="2024-10-16T06:36:46.074" v="33" actId="20577"/>
        <pc:sldMkLst>
          <pc:docMk/>
          <pc:sldMk cId="4184610358" sldId="2061"/>
        </pc:sldMkLst>
        <pc:spChg chg="mod">
          <ac:chgData name="Charilaos I. Kanatsoulis" userId="S::harilaos@stanford.edu::030ec4ea-53c0-4988-b931-860f83415eb2" providerId="AD" clId="Web-{87187850-EA8A-279F-7EAC-265DF1B3291E}" dt="2024-10-16T06:36:46.074" v="33" actId="20577"/>
          <ac:spMkLst>
            <pc:docMk/>
            <pc:sldMk cId="4184610358" sldId="2061"/>
            <ac:spMk id="5" creationId="{80EA1BDC-DD03-55AF-BC72-62D32EDA6743}"/>
          </ac:spMkLst>
        </pc:spChg>
        <pc:spChg chg="add mod ord">
          <ac:chgData name="Charilaos I. Kanatsoulis" userId="S::harilaos@stanford.edu::030ec4ea-53c0-4988-b931-860f83415eb2" providerId="AD" clId="Web-{87187850-EA8A-279F-7EAC-265DF1B3291E}" dt="2024-10-16T06:36:11.744" v="26"/>
          <ac:spMkLst>
            <pc:docMk/>
            <pc:sldMk cId="4184610358" sldId="2061"/>
            <ac:spMk id="7" creationId="{9AC21483-F0FD-FFAB-E0F8-4B56F3AB26EF}"/>
          </ac:spMkLst>
        </pc:spChg>
      </pc:sldChg>
      <pc:sldChg chg="modSp">
        <pc:chgData name="Charilaos I. Kanatsoulis" userId="S::harilaos@stanford.edu::030ec4ea-53c0-4988-b931-860f83415eb2" providerId="AD" clId="Web-{87187850-EA8A-279F-7EAC-265DF1B3291E}" dt="2024-10-16T07:27:05.050" v="35" actId="20577"/>
        <pc:sldMkLst>
          <pc:docMk/>
          <pc:sldMk cId="2350292433" sldId="2091"/>
        </pc:sldMkLst>
        <pc:spChg chg="mod">
          <ac:chgData name="Charilaos I. Kanatsoulis" userId="S::harilaos@stanford.edu::030ec4ea-53c0-4988-b931-860f83415eb2" providerId="AD" clId="Web-{87187850-EA8A-279F-7EAC-265DF1B3291E}" dt="2024-10-16T07:27:05.050" v="35" actId="20577"/>
          <ac:spMkLst>
            <pc:docMk/>
            <pc:sldMk cId="2350292433" sldId="2091"/>
            <ac:spMk id="10" creationId="{ED8064EE-2C3E-3B17-B33A-3BA2CEC82458}"/>
          </ac:spMkLst>
        </pc:spChg>
      </pc:sldChg>
      <pc:sldChg chg="del">
        <pc:chgData name="Charilaos I. Kanatsoulis" userId="S::harilaos@stanford.edu::030ec4ea-53c0-4988-b931-860f83415eb2" providerId="AD" clId="Web-{87187850-EA8A-279F-7EAC-265DF1B3291E}" dt="2024-10-16T07:01:34.856" v="34"/>
        <pc:sldMkLst>
          <pc:docMk/>
          <pc:sldMk cId="1134018463" sldId="2139"/>
        </pc:sldMkLst>
      </pc:sldChg>
      <pc:sldChg chg="modSp del">
        <pc:chgData name="Charilaos I. Kanatsoulis" userId="S::harilaos@stanford.edu::030ec4ea-53c0-4988-b931-860f83415eb2" providerId="AD" clId="Web-{87187850-EA8A-279F-7EAC-265DF1B3291E}" dt="2024-10-16T06:31:50.578" v="20"/>
        <pc:sldMkLst>
          <pc:docMk/>
          <pc:sldMk cId="902163921" sldId="2163"/>
        </pc:sldMkLst>
        <pc:spChg chg="mod">
          <ac:chgData name="Charilaos I. Kanatsoulis" userId="S::harilaos@stanford.edu::030ec4ea-53c0-4988-b931-860f83415eb2" providerId="AD" clId="Web-{87187850-EA8A-279F-7EAC-265DF1B3291E}" dt="2024-10-16T06:31:50.343" v="19" actId="20577"/>
          <ac:spMkLst>
            <pc:docMk/>
            <pc:sldMk cId="902163921" sldId="2163"/>
            <ac:spMk id="3" creationId="{CE510082-F9AA-1150-0BA9-50AE448250B1}"/>
          </ac:spMkLst>
        </pc:spChg>
      </pc:sldChg>
    </pc:docChg>
  </pc:docChgLst>
  <pc:docChgLst>
    <pc:chgData name="Charilaos I. Kanatsoulis" userId="S::harilaos@stanford.edu::030ec4ea-53c0-4988-b931-860f83415eb2" providerId="AD" clId="Web-{781F0EB8-604F-C4B2-F30F-A0ADF4364994}"/>
    <pc:docChg chg="modSld">
      <pc:chgData name="Charilaos I. Kanatsoulis" userId="S::harilaos@stanford.edu::030ec4ea-53c0-4988-b931-860f83415eb2" providerId="AD" clId="Web-{781F0EB8-604F-C4B2-F30F-A0ADF4364994}" dt="2024-10-17T21:39:23.282" v="2" actId="20577"/>
      <pc:docMkLst>
        <pc:docMk/>
      </pc:docMkLst>
      <pc:sldChg chg="modSp">
        <pc:chgData name="Charilaos I. Kanatsoulis" userId="S::harilaos@stanford.edu::030ec4ea-53c0-4988-b931-860f83415eb2" providerId="AD" clId="Web-{781F0EB8-604F-C4B2-F30F-A0ADF4364994}" dt="2024-10-17T21:39:23.282" v="2" actId="20577"/>
        <pc:sldMkLst>
          <pc:docMk/>
          <pc:sldMk cId="534672383" sldId="2080"/>
        </pc:sldMkLst>
        <pc:spChg chg="mod">
          <ac:chgData name="Charilaos I. Kanatsoulis" userId="S::harilaos@stanford.edu::030ec4ea-53c0-4988-b931-860f83415eb2" providerId="AD" clId="Web-{781F0EB8-604F-C4B2-F30F-A0ADF4364994}" dt="2024-10-17T21:39:23.282" v="2" actId="20577"/>
          <ac:spMkLst>
            <pc:docMk/>
            <pc:sldMk cId="534672383" sldId="2080"/>
            <ac:spMk id="18" creationId="{AB4CFDB2-AC44-F2FE-B959-32743A3FBE7A}"/>
          </ac:spMkLst>
        </pc:spChg>
      </pc:sldChg>
    </pc:docChg>
  </pc:docChgLst>
  <pc:docChgLst>
    <pc:chgData name="Charilaos I. Kanatsoulis" userId="030ec4ea-53c0-4988-b931-860f83415eb2" providerId="ADAL" clId="{E667E663-8AB7-E24D-832B-62A221E2CC0A}"/>
    <pc:docChg chg="undo custSel addSld delSld modSld">
      <pc:chgData name="Charilaos I. Kanatsoulis" userId="030ec4ea-53c0-4988-b931-860f83415eb2" providerId="ADAL" clId="{E667E663-8AB7-E24D-832B-62A221E2CC0A}" dt="2024-10-17T08:41:38.037" v="393" actId="729"/>
      <pc:docMkLst>
        <pc:docMk/>
      </pc:docMkLst>
      <pc:sldChg chg="modNotesTx">
        <pc:chgData name="Charilaos I. Kanatsoulis" userId="030ec4ea-53c0-4988-b931-860f83415eb2" providerId="ADAL" clId="{E667E663-8AB7-E24D-832B-62A221E2CC0A}" dt="2024-10-17T08:21:52.969" v="101" actId="20577"/>
        <pc:sldMkLst>
          <pc:docMk/>
          <pc:sldMk cId="2774552742" sldId="2093"/>
        </pc:sldMkLst>
      </pc:sldChg>
      <pc:sldChg chg="modNotesTx">
        <pc:chgData name="Charilaos I. Kanatsoulis" userId="030ec4ea-53c0-4988-b931-860f83415eb2" providerId="ADAL" clId="{E667E663-8AB7-E24D-832B-62A221E2CC0A}" dt="2024-10-17T08:23:34.818" v="258" actId="20577"/>
        <pc:sldMkLst>
          <pc:docMk/>
          <pc:sldMk cId="1218482488" sldId="2106"/>
        </pc:sldMkLst>
      </pc:sldChg>
      <pc:sldChg chg="modNotesTx">
        <pc:chgData name="Charilaos I. Kanatsoulis" userId="030ec4ea-53c0-4988-b931-860f83415eb2" providerId="ADAL" clId="{E667E663-8AB7-E24D-832B-62A221E2CC0A}" dt="2024-10-17T08:27:23.478" v="323" actId="20577"/>
        <pc:sldMkLst>
          <pc:docMk/>
          <pc:sldMk cId="2402065156" sldId="2108"/>
        </pc:sldMkLst>
      </pc:sldChg>
      <pc:sldChg chg="modNotesTx">
        <pc:chgData name="Charilaos I. Kanatsoulis" userId="030ec4ea-53c0-4988-b931-860f83415eb2" providerId="ADAL" clId="{E667E663-8AB7-E24D-832B-62A221E2CC0A}" dt="2024-10-17T08:27:04.410" v="290" actId="20577"/>
        <pc:sldMkLst>
          <pc:docMk/>
          <pc:sldMk cId="784253985" sldId="2112"/>
        </pc:sldMkLst>
      </pc:sldChg>
      <pc:sldChg chg="mod modShow">
        <pc:chgData name="Charilaos I. Kanatsoulis" userId="030ec4ea-53c0-4988-b931-860f83415eb2" providerId="ADAL" clId="{E667E663-8AB7-E24D-832B-62A221E2CC0A}" dt="2024-10-17T08:38:49.925" v="324" actId="729"/>
        <pc:sldMkLst>
          <pc:docMk/>
          <pc:sldMk cId="3993930376" sldId="2122"/>
        </pc:sldMkLst>
      </pc:sldChg>
      <pc:sldChg chg="mod modShow">
        <pc:chgData name="Charilaos I. Kanatsoulis" userId="030ec4ea-53c0-4988-b931-860f83415eb2" providerId="ADAL" clId="{E667E663-8AB7-E24D-832B-62A221E2CC0A}" dt="2024-10-17T08:39:16.426" v="326" actId="729"/>
        <pc:sldMkLst>
          <pc:docMk/>
          <pc:sldMk cId="4056248061" sldId="2125"/>
        </pc:sldMkLst>
      </pc:sldChg>
      <pc:sldChg chg="mod modShow">
        <pc:chgData name="Charilaos I. Kanatsoulis" userId="030ec4ea-53c0-4988-b931-860f83415eb2" providerId="ADAL" clId="{E667E663-8AB7-E24D-832B-62A221E2CC0A}" dt="2024-10-17T08:40:40.760" v="389" actId="729"/>
        <pc:sldMkLst>
          <pc:docMk/>
          <pc:sldMk cId="349425934" sldId="2126"/>
        </pc:sldMkLst>
      </pc:sldChg>
      <pc:sldChg chg="del">
        <pc:chgData name="Charilaos I. Kanatsoulis" userId="030ec4ea-53c0-4988-b931-860f83415eb2" providerId="ADAL" clId="{E667E663-8AB7-E24D-832B-62A221E2CC0A}" dt="2024-10-17T08:41:29.352" v="392" actId="2696"/>
        <pc:sldMkLst>
          <pc:docMk/>
          <pc:sldMk cId="3343872430" sldId="2127"/>
        </pc:sldMkLst>
      </pc:sldChg>
      <pc:sldChg chg="addSp delSp modSp add mod">
        <pc:chgData name="Charilaos I. Kanatsoulis" userId="030ec4ea-53c0-4988-b931-860f83415eb2" providerId="ADAL" clId="{E667E663-8AB7-E24D-832B-62A221E2CC0A}" dt="2024-10-17T08:40:23.762" v="388" actId="1035"/>
        <pc:sldMkLst>
          <pc:docMk/>
          <pc:sldMk cId="2624192871" sldId="2164"/>
        </pc:sldMkLst>
        <pc:spChg chg="add del mod">
          <ac:chgData name="Charilaos I. Kanatsoulis" userId="030ec4ea-53c0-4988-b931-860f83415eb2" providerId="ADAL" clId="{E667E663-8AB7-E24D-832B-62A221E2CC0A}" dt="2024-10-17T08:39:55.508" v="335" actId="1076"/>
          <ac:spMkLst>
            <pc:docMk/>
            <pc:sldMk cId="2624192871" sldId="2164"/>
            <ac:spMk id="2" creationId="{022E472B-08B0-4FAA-D529-A4C1E1354F8D}"/>
          </ac:spMkLst>
        </pc:spChg>
        <pc:spChg chg="mod">
          <ac:chgData name="Charilaos I. Kanatsoulis" userId="030ec4ea-53c0-4988-b931-860f83415eb2" providerId="ADAL" clId="{E667E663-8AB7-E24D-832B-62A221E2CC0A}" dt="2024-10-17T08:40:17.229" v="356" actId="20577"/>
          <ac:spMkLst>
            <pc:docMk/>
            <pc:sldMk cId="2624192871" sldId="2164"/>
            <ac:spMk id="7" creationId="{EA37CDFA-946A-97CD-A2B3-916A25519FF1}"/>
          </ac:spMkLst>
        </pc:spChg>
        <pc:grpChg chg="add mod">
          <ac:chgData name="Charilaos I. Kanatsoulis" userId="030ec4ea-53c0-4988-b931-860f83415eb2" providerId="ADAL" clId="{E667E663-8AB7-E24D-832B-62A221E2CC0A}" dt="2024-10-17T08:40:23.762" v="388" actId="1035"/>
          <ac:grpSpMkLst>
            <pc:docMk/>
            <pc:sldMk cId="2624192871" sldId="2164"/>
            <ac:grpSpMk id="3" creationId="{C1277F5B-AADB-948C-5032-6FB69C14B9FA}"/>
          </ac:grpSpMkLst>
        </pc:grpChg>
      </pc:sldChg>
      <pc:sldChg chg="add mod modShow">
        <pc:chgData name="Charilaos I. Kanatsoulis" userId="030ec4ea-53c0-4988-b931-860f83415eb2" providerId="ADAL" clId="{E667E663-8AB7-E24D-832B-62A221E2CC0A}" dt="2024-10-17T08:41:38.037" v="393" actId="729"/>
        <pc:sldMkLst>
          <pc:docMk/>
          <pc:sldMk cId="810730115" sldId="2165"/>
        </pc:sldMkLst>
      </pc:sldChg>
    </pc:docChg>
  </pc:docChgLst>
  <pc:docChgLst>
    <pc:chgData clId="Web-{3A22DF65-3006-3363-06BC-D0B630A587E4}"/>
    <pc:docChg chg="modSld">
      <pc:chgData name="" userId="" providerId="" clId="Web-{3A22DF65-3006-3363-06BC-D0B630A587E4}" dt="2024-10-16T22:49:11.448" v="4"/>
      <pc:docMkLst>
        <pc:docMk/>
      </pc:docMkLst>
      <pc:sldChg chg="modNotes">
        <pc:chgData name="" userId="" providerId="" clId="Web-{3A22DF65-3006-3363-06BC-D0B630A587E4}" dt="2024-10-16T22:49:11.448" v="4"/>
        <pc:sldMkLst>
          <pc:docMk/>
          <pc:sldMk cId="1417105993" sldId="1771"/>
        </pc:sldMkLst>
      </pc:sldChg>
      <pc:sldChg chg="modNotes">
        <pc:chgData name="" userId="" providerId="" clId="Web-{3A22DF65-3006-3363-06BC-D0B630A587E4}" dt="2024-10-16T22:18:52.355" v="1"/>
        <pc:sldMkLst>
          <pc:docMk/>
          <pc:sldMk cId="2024787543" sldId="2063"/>
        </pc:sldMkLst>
      </pc:sldChg>
      <pc:sldChg chg="modNotes">
        <pc:chgData name="" userId="" providerId="" clId="Web-{3A22DF65-3006-3363-06BC-D0B630A587E4}" dt="2024-10-16T22:38:13.754" v="3"/>
        <pc:sldMkLst>
          <pc:docMk/>
          <pc:sldMk cId="608215485" sldId="2076"/>
        </pc:sldMkLst>
      </pc:sldChg>
    </pc:docChg>
  </pc:docChgLst>
  <pc:docChgLst>
    <pc:chgData name="Matthew Jin" userId="fff1b255-dd34-4573-9ab0-746c763a9d45" providerId="ADAL" clId="{F828F375-317E-F74C-ABC3-57DB0CE4B5AF}"/>
    <pc:docChg chg="undo custSel addSld modSld">
      <pc:chgData name="Matthew Jin" userId="fff1b255-dd34-4573-9ab0-746c763a9d45" providerId="ADAL" clId="{F828F375-317E-F74C-ABC3-57DB0CE4B5AF}" dt="2023-11-14T05:56:34.611" v="429" actId="20577"/>
      <pc:docMkLst>
        <pc:docMk/>
      </pc:docMkLst>
      <pc:sldChg chg="modSp mod">
        <pc:chgData name="Matthew Jin" userId="fff1b255-dd34-4573-9ab0-746c763a9d45" providerId="ADAL" clId="{F828F375-317E-F74C-ABC3-57DB0CE4B5AF}" dt="2023-11-14T05:56:30.791" v="426" actId="20577"/>
        <pc:sldMkLst>
          <pc:docMk/>
          <pc:sldMk cId="4184610358" sldId="2061"/>
        </pc:sldMkLst>
      </pc:sldChg>
      <pc:sldChg chg="modSp add mod">
        <pc:chgData name="Matthew Jin" userId="fff1b255-dd34-4573-9ab0-746c763a9d45" providerId="ADAL" clId="{F828F375-317E-F74C-ABC3-57DB0CE4B5AF}" dt="2023-11-14T05:56:34.611" v="429" actId="20577"/>
        <pc:sldMkLst>
          <pc:docMk/>
          <pc:sldMk cId="902163921" sldId="2163"/>
        </pc:sldMkLst>
      </pc:sldChg>
    </pc:docChg>
  </pc:docChgLst>
  <pc:docChgLst>
    <pc:chgData name="Charilaos I. Kanatsoulis" userId="S::harilaos@stanford.edu::030ec4ea-53c0-4988-b931-860f83415eb2" providerId="AD" clId="Web-{A691C1F4-6312-273E-7F8C-38E4F0967F99}"/>
    <pc:docChg chg="modSld">
      <pc:chgData name="Charilaos I. Kanatsoulis" userId="S::harilaos@stanford.edu::030ec4ea-53c0-4988-b931-860f83415eb2" providerId="AD" clId="Web-{A691C1F4-6312-273E-7F8C-38E4F0967F99}" dt="2024-10-16T22:54:42.421" v="30"/>
      <pc:docMkLst>
        <pc:docMk/>
      </pc:docMkLst>
      <pc:sldChg chg="modNotes">
        <pc:chgData name="Charilaos I. Kanatsoulis" userId="S::harilaos@stanford.edu::030ec4ea-53c0-4988-b931-860f83415eb2" providerId="AD" clId="Web-{A691C1F4-6312-273E-7F8C-38E4F0967F99}" dt="2024-10-16T22:54:42.421" v="30"/>
        <pc:sldMkLst>
          <pc:docMk/>
          <pc:sldMk cId="1417105993" sldId="1771"/>
        </pc:sldMkLst>
      </pc:sldChg>
    </pc:docChg>
  </pc:docChgLst>
  <pc:docChgLst>
    <pc:chgData name="Charilaos I. Kanatsoulis" userId="S::harilaos@stanford.edu::030ec4ea-53c0-4988-b931-860f83415eb2" providerId="AD" clId="Web-{64EDA0B4-FA50-94BC-3C5D-84CD2F96D1DD}"/>
    <pc:docChg chg="modSld">
      <pc:chgData name="Charilaos I. Kanatsoulis" userId="S::harilaos@stanford.edu::030ec4ea-53c0-4988-b931-860f83415eb2" providerId="AD" clId="Web-{64EDA0B4-FA50-94BC-3C5D-84CD2F96D1DD}" dt="2024-10-17T01:08:09.022" v="2917"/>
      <pc:docMkLst>
        <pc:docMk/>
      </pc:docMkLst>
      <pc:sldChg chg="modNotes">
        <pc:chgData name="Charilaos I. Kanatsoulis" userId="S::harilaos@stanford.edu::030ec4ea-53c0-4988-b931-860f83415eb2" providerId="AD" clId="Web-{64EDA0B4-FA50-94BC-3C5D-84CD2F96D1DD}" dt="2024-10-16T23:20:10.594" v="822"/>
        <pc:sldMkLst>
          <pc:docMk/>
          <pc:sldMk cId="2537074394" sldId="1770"/>
        </pc:sldMkLst>
      </pc:sldChg>
      <pc:sldChg chg="modNotes">
        <pc:chgData name="Charilaos I. Kanatsoulis" userId="S::harilaos@stanford.edu::030ec4ea-53c0-4988-b931-860f83415eb2" providerId="AD" clId="Web-{64EDA0B4-FA50-94BC-3C5D-84CD2F96D1DD}" dt="2024-10-16T23:00:14.693" v="260"/>
        <pc:sldMkLst>
          <pc:docMk/>
          <pc:sldMk cId="1417105993" sldId="1771"/>
        </pc:sldMkLst>
      </pc:sldChg>
      <pc:sldChg chg="modNotes">
        <pc:chgData name="Charilaos I. Kanatsoulis" userId="S::harilaos@stanford.edu::030ec4ea-53c0-4988-b931-860f83415eb2" providerId="AD" clId="Web-{64EDA0B4-FA50-94BC-3C5D-84CD2F96D1DD}" dt="2024-10-16T23:30:16.193" v="1006"/>
        <pc:sldMkLst>
          <pc:docMk/>
          <pc:sldMk cId="1760031230" sldId="1773"/>
        </pc:sldMkLst>
      </pc:sldChg>
      <pc:sldChg chg="modNotes">
        <pc:chgData name="Charilaos I. Kanatsoulis" userId="S::harilaos@stanford.edu::030ec4ea-53c0-4988-b931-860f83415eb2" providerId="AD" clId="Web-{64EDA0B4-FA50-94BC-3C5D-84CD2F96D1DD}" dt="2024-10-17T01:01:29.461" v="2702"/>
        <pc:sldMkLst>
          <pc:docMk/>
          <pc:sldMk cId="1135890417" sldId="1774"/>
        </pc:sldMkLst>
      </pc:sldChg>
      <pc:sldChg chg="modNotes">
        <pc:chgData name="Charilaos I. Kanatsoulis" userId="S::harilaos@stanford.edu::030ec4ea-53c0-4988-b931-860f83415eb2" providerId="AD" clId="Web-{64EDA0B4-FA50-94BC-3C5D-84CD2F96D1DD}" dt="2024-10-17T01:08:09.022" v="2917"/>
        <pc:sldMkLst>
          <pc:docMk/>
          <pc:sldMk cId="687659702" sldId="1777"/>
        </pc:sldMkLst>
      </pc:sldChg>
      <pc:sldChg chg="modNotes">
        <pc:chgData name="Charilaos I. Kanatsoulis" userId="S::harilaos@stanford.edu::030ec4ea-53c0-4988-b931-860f83415eb2" providerId="AD" clId="Web-{64EDA0B4-FA50-94BC-3C5D-84CD2F96D1DD}" dt="2024-10-16T23:12:18.953" v="309"/>
        <pc:sldMkLst>
          <pc:docMk/>
          <pc:sldMk cId="1872236184" sldId="2066"/>
        </pc:sldMkLst>
      </pc:sldChg>
      <pc:sldChg chg="modNotes">
        <pc:chgData name="Charilaos I. Kanatsoulis" userId="S::harilaos@stanford.edu::030ec4ea-53c0-4988-b931-860f83415eb2" providerId="AD" clId="Web-{64EDA0B4-FA50-94BC-3C5D-84CD2F96D1DD}" dt="2024-10-16T23:18:15.887" v="693"/>
        <pc:sldMkLst>
          <pc:docMk/>
          <pc:sldMk cId="2297818732" sldId="2067"/>
        </pc:sldMkLst>
      </pc:sldChg>
      <pc:sldChg chg="modNotes">
        <pc:chgData name="Charilaos I. Kanatsoulis" userId="S::harilaos@stanford.edu::030ec4ea-53c0-4988-b931-860f83415eb2" providerId="AD" clId="Web-{64EDA0B4-FA50-94BC-3C5D-84CD2F96D1DD}" dt="2024-10-17T00:17:31.652" v="1958"/>
        <pc:sldMkLst>
          <pc:docMk/>
          <pc:sldMk cId="1712193311" sldId="2070"/>
        </pc:sldMkLst>
      </pc:sldChg>
      <pc:sldChg chg="modNotes">
        <pc:chgData name="Charilaos I. Kanatsoulis" userId="S::harilaos@stanford.edu::030ec4ea-53c0-4988-b931-860f83415eb2" providerId="AD" clId="Web-{64EDA0B4-FA50-94BC-3C5D-84CD2F96D1DD}" dt="2024-10-16T23:35:24.470" v="1289"/>
        <pc:sldMkLst>
          <pc:docMk/>
          <pc:sldMk cId="3498768588" sldId="2071"/>
        </pc:sldMkLst>
      </pc:sldChg>
      <pc:sldChg chg="modNotes">
        <pc:chgData name="Charilaos I. Kanatsoulis" userId="S::harilaos@stanford.edu::030ec4ea-53c0-4988-b931-860f83415eb2" providerId="AD" clId="Web-{64EDA0B4-FA50-94BC-3C5D-84CD2F96D1DD}" dt="2024-10-17T00:18:38.556" v="2003"/>
        <pc:sldMkLst>
          <pc:docMk/>
          <pc:sldMk cId="370160508" sldId="2072"/>
        </pc:sldMkLst>
      </pc:sldChg>
      <pc:sldChg chg="modNotes">
        <pc:chgData name="Charilaos I. Kanatsoulis" userId="S::harilaos@stanford.edu::030ec4ea-53c0-4988-b931-860f83415eb2" providerId="AD" clId="Web-{64EDA0B4-FA50-94BC-3C5D-84CD2F96D1DD}" dt="2024-10-17T00:57:37.625" v="2506"/>
        <pc:sldMkLst>
          <pc:docMk/>
          <pc:sldMk cId="202835244" sldId="2073"/>
        </pc:sldMkLst>
      </pc:sldChg>
      <pc:sldChg chg="modNotes">
        <pc:chgData name="Charilaos I. Kanatsoulis" userId="S::harilaos@stanford.edu::030ec4ea-53c0-4988-b931-860f83415eb2" providerId="AD" clId="Web-{64EDA0B4-FA50-94BC-3C5D-84CD2F96D1DD}" dt="2024-10-17T01:05:39.548" v="2901"/>
        <pc:sldMkLst>
          <pc:docMk/>
          <pc:sldMk cId="686794093" sldId="2074"/>
        </pc:sldMkLst>
      </pc:sldChg>
      <pc:sldChg chg="modNotes">
        <pc:chgData name="Charilaos I. Kanatsoulis" userId="S::harilaos@stanford.edu::030ec4ea-53c0-4988-b931-860f83415eb2" providerId="AD" clId="Web-{64EDA0B4-FA50-94BC-3C5D-84CD2F96D1DD}" dt="2024-10-16T23:46:51.228" v="1770"/>
        <pc:sldMkLst>
          <pc:docMk/>
          <pc:sldMk cId="2621434194" sldId="2128"/>
        </pc:sldMkLst>
      </pc:sldChg>
    </pc:docChg>
  </pc:docChgLst>
  <pc:docChgLst>
    <pc:chgData name="Charilaos I. Kanatsoulis" userId="S::harilaos@stanford.edu::030ec4ea-53c0-4988-b931-860f83415eb2" providerId="AD" clId="Web-{257D2F31-8EDC-ABF1-31AD-EB134454FB84}"/>
    <pc:docChg chg="addSld delSld">
      <pc:chgData name="Charilaos I. Kanatsoulis" userId="S::harilaos@stanford.edu::030ec4ea-53c0-4988-b931-860f83415eb2" providerId="AD" clId="Web-{257D2F31-8EDC-ABF1-31AD-EB134454FB84}" dt="2024-10-17T15:28:45.021" v="1"/>
      <pc:docMkLst>
        <pc:docMk/>
      </pc:docMkLst>
      <pc:sldChg chg="del">
        <pc:chgData name="Charilaos I. Kanatsoulis" userId="S::harilaos@stanford.edu::030ec4ea-53c0-4988-b931-860f83415eb2" providerId="AD" clId="Web-{257D2F31-8EDC-ABF1-31AD-EB134454FB84}" dt="2024-10-17T15:28:45.021" v="1"/>
        <pc:sldMkLst>
          <pc:docMk/>
          <pc:sldMk cId="107534182" sldId="1766"/>
        </pc:sldMkLst>
      </pc:sldChg>
      <pc:sldChg chg="add">
        <pc:chgData name="Charilaos I. Kanatsoulis" userId="S::harilaos@stanford.edu::030ec4ea-53c0-4988-b931-860f83415eb2" providerId="AD" clId="Web-{257D2F31-8EDC-ABF1-31AD-EB134454FB84}" dt="2024-10-17T15:28:31.958" v="0"/>
        <pc:sldMkLst>
          <pc:docMk/>
          <pc:sldMk cId="4056538437" sldId="2166"/>
        </pc:sldMkLst>
      </pc:sldChg>
    </pc:docChg>
  </pc:docChgLst>
  <pc:docChgLst>
    <pc:chgData name="Charilaos I. Kanatsoulis" userId="S::harilaos@stanford.edu::030ec4ea-53c0-4988-b931-860f83415eb2" providerId="AD" clId="Web-{EC3DA443-4D3F-E4DC-EE0B-63AD48D489D8}"/>
    <pc:docChg chg="modSld">
      <pc:chgData name="Charilaos I. Kanatsoulis" userId="S::harilaos@stanford.edu::030ec4ea-53c0-4988-b931-860f83415eb2" providerId="AD" clId="Web-{EC3DA443-4D3F-E4DC-EE0B-63AD48D489D8}" dt="2024-10-17T15:22:35.232" v="9"/>
      <pc:docMkLst>
        <pc:docMk/>
      </pc:docMkLst>
      <pc:sldChg chg="modNotes">
        <pc:chgData name="Charilaos I. Kanatsoulis" userId="S::harilaos@stanford.edu::030ec4ea-53c0-4988-b931-860f83415eb2" providerId="AD" clId="Web-{EC3DA443-4D3F-E4DC-EE0B-63AD48D489D8}" dt="2024-10-17T14:24:01.582" v="5"/>
        <pc:sldMkLst>
          <pc:docMk/>
          <pc:sldMk cId="2117709852" sldId="1004"/>
        </pc:sldMkLst>
      </pc:sldChg>
      <pc:sldChg chg="delSp modSp">
        <pc:chgData name="Charilaos I. Kanatsoulis" userId="S::harilaos@stanford.edu::030ec4ea-53c0-4988-b931-860f83415eb2" providerId="AD" clId="Web-{EC3DA443-4D3F-E4DC-EE0B-63AD48D489D8}" dt="2024-10-17T14:21:15.929" v="3"/>
        <pc:sldMkLst>
          <pc:docMk/>
          <pc:sldMk cId="4184610358" sldId="2061"/>
        </pc:sldMkLst>
        <pc:spChg chg="mod">
          <ac:chgData name="Charilaos I. Kanatsoulis" userId="S::harilaos@stanford.edu::030ec4ea-53c0-4988-b931-860f83415eb2" providerId="AD" clId="Web-{EC3DA443-4D3F-E4DC-EE0B-63AD48D489D8}" dt="2024-10-17T14:21:15.820" v="2" actId="20577"/>
          <ac:spMkLst>
            <pc:docMk/>
            <pc:sldMk cId="4184610358" sldId="2061"/>
            <ac:spMk id="3" creationId="{CE510082-F9AA-1150-0BA9-50AE448250B1}"/>
          </ac:spMkLst>
        </pc:spChg>
        <pc:spChg chg="del">
          <ac:chgData name="Charilaos I. Kanatsoulis" userId="S::harilaos@stanford.edu::030ec4ea-53c0-4988-b931-860f83415eb2" providerId="AD" clId="Web-{EC3DA443-4D3F-E4DC-EE0B-63AD48D489D8}" dt="2024-10-17T14:21:15.929" v="3"/>
          <ac:spMkLst>
            <pc:docMk/>
            <pc:sldMk cId="4184610358" sldId="2061"/>
            <ac:spMk id="7" creationId="{9AC21483-F0FD-FFAB-E0F8-4B56F3AB26EF}"/>
          </ac:spMkLst>
        </pc:spChg>
      </pc:sldChg>
      <pc:sldChg chg="modNotes">
        <pc:chgData name="Charilaos I. Kanatsoulis" userId="S::harilaos@stanford.edu::030ec4ea-53c0-4988-b931-860f83415eb2" providerId="AD" clId="Web-{EC3DA443-4D3F-E4DC-EE0B-63AD48D489D8}" dt="2024-10-17T15:22:35.232" v="9"/>
        <pc:sldMkLst>
          <pc:docMk/>
          <pc:sldMk cId="370160508" sldId="2072"/>
        </pc:sldMkLst>
      </pc:sldChg>
      <pc:sldChg chg="modNotes">
        <pc:chgData name="Charilaos I. Kanatsoulis" userId="S::harilaos@stanford.edu::030ec4ea-53c0-4988-b931-860f83415eb2" providerId="AD" clId="Web-{EC3DA443-4D3F-E4DC-EE0B-63AD48D489D8}" dt="2024-10-17T15:22:03.481" v="7"/>
        <pc:sldMkLst>
          <pc:docMk/>
          <pc:sldMk cId="608215485" sldId="2076"/>
        </pc:sldMkLst>
      </pc:sldChg>
      <pc:sldChg chg="modNotes">
        <pc:chgData name="Charilaos I. Kanatsoulis" userId="S::harilaos@stanford.edu::030ec4ea-53c0-4988-b931-860f83415eb2" providerId="AD" clId="Web-{EC3DA443-4D3F-E4DC-EE0B-63AD48D489D8}" dt="2024-10-17T15:22:03.356" v="6"/>
        <pc:sldMkLst>
          <pc:docMk/>
          <pc:sldMk cId="1096230082" sldId="2160"/>
        </pc:sldMkLst>
      </pc:sldChg>
      <pc:sldChg chg="modNotes">
        <pc:chgData name="Charilaos I. Kanatsoulis" userId="S::harilaos@stanford.edu::030ec4ea-53c0-4988-b931-860f83415eb2" providerId="AD" clId="Web-{EC3DA443-4D3F-E4DC-EE0B-63AD48D489D8}" dt="2024-10-17T14:23:54.097" v="4"/>
        <pc:sldMkLst>
          <pc:docMk/>
          <pc:sldMk cId="3059872451" sldId="2163"/>
        </pc:sldMkLst>
      </pc:sldChg>
    </pc:docChg>
  </pc:docChgLst>
  <pc:docChgLst>
    <pc:chgData name="Jure Leskovec" userId="c3375773-ce7f-444d-a7c6-e358fb579a72" providerId="ADAL" clId="{42053194-360C-1348-B363-422661673CEE}"/>
    <pc:docChg chg="undo redo custSel modSld">
      <pc:chgData name="Jure Leskovec" userId="c3375773-ce7f-444d-a7c6-e358fb579a72" providerId="ADAL" clId="{42053194-360C-1348-B363-422661673CEE}" dt="2023-11-13T16:56:26.639" v="407" actId="20577"/>
      <pc:docMkLst>
        <pc:docMk/>
      </pc:docMkLst>
      <pc:sldChg chg="modSp mod">
        <pc:chgData name="Jure Leskovec" userId="c3375773-ce7f-444d-a7c6-e358fb579a72" providerId="ADAL" clId="{42053194-360C-1348-B363-422661673CEE}" dt="2023-11-13T16:43:35.260" v="0" actId="20577"/>
        <pc:sldMkLst>
          <pc:docMk/>
          <pc:sldMk cId="0" sldId="256"/>
        </pc:sldMkLst>
      </pc:sldChg>
      <pc:sldChg chg="modSp mod">
        <pc:chgData name="Jure Leskovec" userId="c3375773-ce7f-444d-a7c6-e358fb579a72" providerId="ADAL" clId="{42053194-360C-1348-B363-422661673CEE}" dt="2023-11-13T16:44:51.636" v="14" actId="20577"/>
        <pc:sldMkLst>
          <pc:docMk/>
          <pc:sldMk cId="2117709852" sldId="1004"/>
        </pc:sldMkLst>
      </pc:sldChg>
      <pc:sldChg chg="modSp mod">
        <pc:chgData name="Jure Leskovec" userId="c3375773-ce7f-444d-a7c6-e358fb579a72" providerId="ADAL" clId="{42053194-360C-1348-B363-422661673CEE}" dt="2023-11-13T16:44:37.746" v="4" actId="20577"/>
        <pc:sldMkLst>
          <pc:docMk/>
          <pc:sldMk cId="2596525821" sldId="1658"/>
        </pc:sldMkLst>
      </pc:sldChg>
      <pc:sldChg chg="modSp mod">
        <pc:chgData name="Jure Leskovec" userId="c3375773-ce7f-444d-a7c6-e358fb579a72" providerId="ADAL" clId="{42053194-360C-1348-B363-422661673CEE}" dt="2023-11-13T16:45:38.665" v="22" actId="27636"/>
        <pc:sldMkLst>
          <pc:docMk/>
          <pc:sldMk cId="1417105993" sldId="1771"/>
        </pc:sldMkLst>
      </pc:sldChg>
      <pc:sldChg chg="modSp mod">
        <pc:chgData name="Jure Leskovec" userId="c3375773-ce7f-444d-a7c6-e358fb579a72" providerId="ADAL" clId="{42053194-360C-1348-B363-422661673CEE}" dt="2023-11-13T16:49:47.477" v="82" actId="20577"/>
        <pc:sldMkLst>
          <pc:docMk/>
          <pc:sldMk cId="687659702" sldId="1777"/>
        </pc:sldMkLst>
      </pc:sldChg>
      <pc:sldChg chg="modSp mod">
        <pc:chgData name="Jure Leskovec" userId="c3375773-ce7f-444d-a7c6-e358fb579a72" providerId="ADAL" clId="{42053194-360C-1348-B363-422661673CEE}" dt="2023-11-13T16:45:46.589" v="23" actId="207"/>
        <pc:sldMkLst>
          <pc:docMk/>
          <pc:sldMk cId="1872236184" sldId="2066"/>
        </pc:sldMkLst>
      </pc:sldChg>
      <pc:sldChg chg="modSp mod">
        <pc:chgData name="Jure Leskovec" userId="c3375773-ce7f-444d-a7c6-e358fb579a72" providerId="ADAL" clId="{42053194-360C-1348-B363-422661673CEE}" dt="2023-11-13T16:49:36.943" v="79" actId="5793"/>
        <pc:sldMkLst>
          <pc:docMk/>
          <pc:sldMk cId="686794093" sldId="2074"/>
        </pc:sldMkLst>
      </pc:sldChg>
      <pc:sldChg chg="modSp mod">
        <pc:chgData name="Jure Leskovec" userId="c3375773-ce7f-444d-a7c6-e358fb579a72" providerId="ADAL" clId="{42053194-360C-1348-B363-422661673CEE}" dt="2023-11-13T16:51:31.882" v="97" actId="20577"/>
        <pc:sldMkLst>
          <pc:docMk/>
          <pc:sldMk cId="2895730275" sldId="2077"/>
        </pc:sldMkLst>
      </pc:sldChg>
      <pc:sldChg chg="delSp modSp mod">
        <pc:chgData name="Jure Leskovec" userId="c3375773-ce7f-444d-a7c6-e358fb579a72" providerId="ADAL" clId="{42053194-360C-1348-B363-422661673CEE}" dt="2023-11-13T16:52:07.474" v="112" actId="478"/>
        <pc:sldMkLst>
          <pc:docMk/>
          <pc:sldMk cId="986764100" sldId="2078"/>
        </pc:sldMkLst>
      </pc:sldChg>
      <pc:sldChg chg="addSp modSp mod">
        <pc:chgData name="Jure Leskovec" userId="c3375773-ce7f-444d-a7c6-e358fb579a72" providerId="ADAL" clId="{42053194-360C-1348-B363-422661673CEE}" dt="2023-11-13T16:56:26.639" v="407" actId="20577"/>
        <pc:sldMkLst>
          <pc:docMk/>
          <pc:sldMk cId="874923001" sldId="2079"/>
        </pc:sldMkLst>
      </pc:sldChg>
      <pc:sldChg chg="modSp mod chgLayout">
        <pc:chgData name="Jure Leskovec" userId="c3375773-ce7f-444d-a7c6-e358fb579a72" providerId="ADAL" clId="{42053194-360C-1348-B363-422661673CEE}" dt="2023-11-13T16:54:09.138" v="148" actId="20577"/>
        <pc:sldMkLst>
          <pc:docMk/>
          <pc:sldMk cId="3525888940" sldId="2084"/>
        </pc:sldMkLst>
      </pc:sldChg>
      <pc:sldChg chg="addSp delSp modSp mod chgLayout">
        <pc:chgData name="Jure Leskovec" userId="c3375773-ce7f-444d-a7c6-e358fb579a72" providerId="ADAL" clId="{42053194-360C-1348-B363-422661673CEE}" dt="2023-11-13T16:54:47.142" v="161" actId="14100"/>
        <pc:sldMkLst>
          <pc:docMk/>
          <pc:sldMk cId="1413899643" sldId="2085"/>
        </pc:sldMkLst>
      </pc:sldChg>
      <pc:sldChg chg="modSp mod">
        <pc:chgData name="Jure Leskovec" userId="c3375773-ce7f-444d-a7c6-e358fb579a72" providerId="ADAL" clId="{42053194-360C-1348-B363-422661673CEE}" dt="2023-11-13T16:50:52.337" v="96"/>
        <pc:sldMkLst>
          <pc:docMk/>
          <pc:sldMk cId="1284948756" sldId="2103"/>
        </pc:sldMkLst>
      </pc:sldChg>
      <pc:sldChg chg="modSp mod">
        <pc:chgData name="Jure Leskovec" userId="c3375773-ce7f-444d-a7c6-e358fb579a72" providerId="ADAL" clId="{42053194-360C-1348-B363-422661673CEE}" dt="2023-11-13T16:53:20.216" v="119" actId="20577"/>
        <pc:sldMkLst>
          <pc:docMk/>
          <pc:sldMk cId="128637234" sldId="2117"/>
        </pc:sldMkLst>
      </pc:sldChg>
      <pc:sldChg chg="modSp mod">
        <pc:chgData name="Jure Leskovec" userId="c3375773-ce7f-444d-a7c6-e358fb579a72" providerId="ADAL" clId="{42053194-360C-1348-B363-422661673CEE}" dt="2023-11-13T16:52:59.972" v="117" actId="15"/>
        <pc:sldMkLst>
          <pc:docMk/>
          <pc:sldMk cId="3538067279" sldId="2118"/>
        </pc:sldMkLst>
      </pc:sldChg>
      <pc:sldChg chg="modSp mod">
        <pc:chgData name="Jure Leskovec" userId="c3375773-ce7f-444d-a7c6-e358fb579a72" providerId="ADAL" clId="{42053194-360C-1348-B363-422661673CEE}" dt="2023-11-13T16:52:34.643" v="113" actId="20577"/>
        <pc:sldMkLst>
          <pc:docMk/>
          <pc:sldMk cId="3162665738" sldId="2136"/>
        </pc:sldMkLst>
      </pc:sldChg>
      <pc:sldChg chg="addSp modSp mod">
        <pc:chgData name="Jure Leskovec" userId="c3375773-ce7f-444d-a7c6-e358fb579a72" providerId="ADAL" clId="{42053194-360C-1348-B363-422661673CEE}" dt="2023-11-13T16:48:42.277" v="75" actId="20577"/>
        <pc:sldMkLst>
          <pc:docMk/>
          <pc:sldMk cId="1134018463" sldId="2139"/>
        </pc:sldMkLst>
      </pc:sldChg>
      <pc:sldChg chg="modSp mod">
        <pc:chgData name="Jure Leskovec" userId="c3375773-ce7f-444d-a7c6-e358fb579a72" providerId="ADAL" clId="{42053194-360C-1348-B363-422661673CEE}" dt="2023-11-13T16:52:45.782" v="115" actId="20577"/>
        <pc:sldMkLst>
          <pc:docMk/>
          <pc:sldMk cId="4170440378" sldId="2140"/>
        </pc:sldMkLst>
      </pc:sldChg>
      <pc:sldChg chg="modSp mod">
        <pc:chgData name="Jure Leskovec" userId="c3375773-ce7f-444d-a7c6-e358fb579a72" providerId="ADAL" clId="{42053194-360C-1348-B363-422661673CEE}" dt="2023-11-13T16:53:35.362" v="126" actId="20577"/>
        <pc:sldMkLst>
          <pc:docMk/>
          <pc:sldMk cId="4168679621" sldId="2146"/>
        </pc:sldMkLst>
      </pc:sldChg>
      <pc:sldChg chg="addSp delSp modSp mod chgLayout">
        <pc:chgData name="Jure Leskovec" userId="c3375773-ce7f-444d-a7c6-e358fb579a72" providerId="ADAL" clId="{42053194-360C-1348-B363-422661673CEE}" dt="2023-11-13T16:54:28.936" v="156" actId="20577"/>
        <pc:sldMkLst>
          <pc:docMk/>
          <pc:sldMk cId="1265275524" sldId="2149"/>
        </pc:sldMkLst>
      </pc:sldChg>
    </pc:docChg>
  </pc:docChgLst>
  <pc:docChgLst>
    <pc:chgData name="Leni Aniva" userId="S::leniv@stanford.edu::35c4a9b8-b0f1-4a07-99e3-c88e1ab79987" providerId="AD" clId="Web-{250F9B03-44EC-BC12-0D91-829EF63A7F94}"/>
    <pc:docChg chg="modSld">
      <pc:chgData name="Leni Aniva" userId="S::leniv@stanford.edu::35c4a9b8-b0f1-4a07-99e3-c88e1ab79987" providerId="AD" clId="Web-{250F9B03-44EC-BC12-0D91-829EF63A7F94}" dt="2024-10-17T05:40:03.871" v="16" actId="20577"/>
      <pc:docMkLst>
        <pc:docMk/>
      </pc:docMkLst>
      <pc:sldChg chg="modSp">
        <pc:chgData name="Leni Aniva" userId="S::leniv@stanford.edu::35c4a9b8-b0f1-4a07-99e3-c88e1ab79987" providerId="AD" clId="Web-{250F9B03-44EC-BC12-0D91-829EF63A7F94}" dt="2024-10-17T05:40:03.871" v="16" actId="20577"/>
        <pc:sldMkLst>
          <pc:docMk/>
          <pc:sldMk cId="4184610358" sldId="2061"/>
        </pc:sldMkLst>
        <pc:spChg chg="mod">
          <ac:chgData name="Leni Aniva" userId="S::leniv@stanford.edu::35c4a9b8-b0f1-4a07-99e3-c88e1ab79987" providerId="AD" clId="Web-{250F9B03-44EC-BC12-0D91-829EF63A7F94}" dt="2024-10-17T05:40:03.871" v="16" actId="20577"/>
          <ac:spMkLst>
            <pc:docMk/>
            <pc:sldMk cId="4184610358" sldId="2061"/>
            <ac:spMk id="3" creationId="{CE510082-F9AA-1150-0BA9-50AE448250B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10/17/2024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10/17/2024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371008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3757718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cs typeface="Calibri"/>
            </a:endParaRPr>
          </a:p>
        </p:txBody>
      </p:sp>
      <p:sp>
        <p:nvSpPr>
          <p:cNvPr id="4" name="Slide Number Placeholder 3"/>
          <p:cNvSpPr>
            <a:spLocks noGrp="1"/>
          </p:cNvSpPr>
          <p:nvPr>
            <p:ph type="sldNum" sz="quarter" idx="10"/>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59098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morning I was wavering on how to motivate you on such a hot topic, but then I thought why not asking my favorite transformer what a transformer</a:t>
            </a:r>
          </a:p>
          <a:p>
            <a:endParaRPr lang="en-US"/>
          </a:p>
          <a:p>
            <a:r>
              <a:rPr lang="en-US"/>
              <a:t>And the answer was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1381072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cs typeface="Calibri"/>
              </a:rPr>
              <a:t>What we need to make transformers work is data, and we do have a huge amount of graph data, e.g., we have billions of molecules from multiple data sources, we have massive social networks, and knowledge graphs. So overall there is an avalanche of graph data from multiple and diverse high-impact domains</a:t>
            </a:r>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1324619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1333177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endParaRPr lang="en-US">
              <a:ea typeface="Calibri"/>
              <a:cs typeface="Calibri"/>
            </a:endParaRPr>
          </a:p>
        </p:txBody>
      </p:sp>
      <p:sp>
        <p:nvSpPr>
          <p:cNvPr id="4" name="Slide Number Placeholder 3"/>
          <p:cNvSpPr>
            <a:spLocks noGrp="1"/>
          </p:cNvSpPr>
          <p:nvPr>
            <p:ph type="sldNum" sz="quarter" idx="10"/>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3630555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ea typeface="Calibri"/>
                <a:cs typeface="Calibri"/>
              </a:rPr>
              <a:t>Transformer is a function that takes as input a sequence of tokens and it produces at the output another</a:t>
            </a:r>
            <a:r>
              <a:rPr lang="en-US" b="1">
                <a:ea typeface="Calibri"/>
                <a:cs typeface="Calibri"/>
              </a:rPr>
              <a:t> sequence of vectors or tokens/embedding for each token</a:t>
            </a:r>
            <a:r>
              <a:rPr lang="en-US">
                <a:ea typeface="Calibri"/>
                <a:cs typeface="Calibri"/>
              </a:rPr>
              <a:t>. In the context of language these tokens correspond to pieces of data, words or </a:t>
            </a:r>
            <a:r>
              <a:rPr lang="en-US" err="1">
                <a:ea typeface="Calibri"/>
                <a:cs typeface="Calibri"/>
              </a:rPr>
              <a:t>subword</a:t>
            </a:r>
            <a:r>
              <a:rPr lang="en-US">
                <a:ea typeface="Calibri"/>
                <a:cs typeface="Calibri"/>
              </a:rPr>
              <a:t>, and the question is what is the output.</a:t>
            </a:r>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3896603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One option is that the output is another sequence of tokens, and the task here is next token prediction the--&gt;cat, cat--&gt; sat, and as most of you know this is how this is how the </a:t>
            </a:r>
            <a:r>
              <a:rPr lang="en-US" err="1">
                <a:cs typeface="Calibri"/>
              </a:rPr>
              <a:t>gpt</a:t>
            </a:r>
            <a:r>
              <a:rPr lang="en-US">
                <a:cs typeface="Calibri"/>
              </a:rPr>
              <a:t> model is being trained.</a:t>
            </a:r>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3989518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is not the only use of a transformer, the transformer can also be used for classification, and in that case the transformer produces and embedding for each token and then we can use the embeddings of each token, combine them into an embedding via a sum pooling function and classify </a:t>
            </a:r>
            <a:r>
              <a:rPr lang="en-US" err="1">
                <a:ea typeface="Calibri"/>
                <a:cs typeface="Calibri"/>
              </a:rPr>
              <a:t>thi</a:t>
            </a:r>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1538732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those of you that have read the original transformer paper, there is this super famous diagram that involve four basic components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1406076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Before multi-head let's see what single head attention does. Like the transformer itself, takes as input a sequence of tokens or vectors and outputs a sequence of embeddings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1054614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Compute a q k v for each of the tokens and these </a:t>
            </a:r>
            <a:r>
              <a:rPr lang="en-US" err="1">
                <a:ea typeface="Calibri"/>
                <a:cs typeface="Calibri"/>
              </a:rPr>
              <a:t>q,k,v</a:t>
            </a:r>
            <a:r>
              <a:rPr lang="en-US">
                <a:ea typeface="Calibri"/>
                <a:cs typeface="Calibri"/>
              </a:rPr>
              <a:t> are nothing but a linear projection of the token embeddings, or in simpler words we multiply x1 by  matrix and x2 by. So given a </a:t>
            </a:r>
            <a:r>
              <a:rPr lang="en-US" err="1">
                <a:ea typeface="Calibri"/>
                <a:cs typeface="Calibri"/>
              </a:rPr>
              <a:t>sequqnce</a:t>
            </a:r>
            <a:r>
              <a:rPr lang="en-US">
                <a:ea typeface="Calibri"/>
                <a:cs typeface="Calibri"/>
              </a:rPr>
              <a:t> of vectors you produce three vectors for each one</a:t>
            </a:r>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2735136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 the second step you take the query of the first token and you compare it to the keys of all token, and this comparison happens with the dot product first, so </a:t>
            </a:r>
          </a:p>
          <a:p>
            <a:endParaRPr lang="en-US">
              <a:ea typeface="Calibri"/>
              <a:cs typeface="Calibri"/>
            </a:endParaRPr>
          </a:p>
          <a:p>
            <a:r>
              <a:rPr lang="en-US">
                <a:ea typeface="Calibri"/>
                <a:cs typeface="Calibri"/>
              </a:rPr>
              <a:t>We get some score that model how relevant a token is with respect to another token, to understanding another token</a:t>
            </a:r>
          </a:p>
          <a:p>
            <a:endParaRPr lang="en-US">
              <a:ea typeface="Calibri"/>
              <a:cs typeface="Calibri"/>
            </a:endParaRPr>
          </a:p>
          <a:p>
            <a:r>
              <a:rPr lang="en-US">
                <a:ea typeface="Calibri"/>
                <a:cs typeface="Calibri"/>
              </a:rPr>
              <a:t>The next step is normalization to get a probability distribution with all other tokens, and you can </a:t>
            </a:r>
            <a:r>
              <a:rPr lang="en-US" err="1">
                <a:ea typeface="Calibri"/>
                <a:cs typeface="Calibri"/>
              </a:rPr>
              <a:t>interpet</a:t>
            </a:r>
            <a:r>
              <a:rPr lang="en-US">
                <a:ea typeface="Calibri"/>
                <a:cs typeface="Calibri"/>
              </a:rPr>
              <a:t> it as the probability distribution of two tokens </a:t>
            </a:r>
            <a:r>
              <a:rPr lang="en-US" err="1">
                <a:ea typeface="Calibri"/>
                <a:cs typeface="Calibri"/>
              </a:rPr>
              <a:t>coocuring</a:t>
            </a:r>
            <a:r>
              <a:rPr lang="en-US">
                <a:ea typeface="Calibri"/>
                <a:cs typeface="Calibri"/>
              </a:rPr>
              <a:t> but this is not exactly that.</a:t>
            </a:r>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1560723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 step 3 now we compute a new embedding for each token as a convex combination of all other tokens. And you don't sum the x's but you some the values. And you can do the same for x2</a:t>
            </a:r>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3234626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can also be written in a matrix form</a:t>
            </a:r>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798930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That was single head self attention and for </a:t>
            </a:r>
            <a:r>
              <a:rPr lang="en-US" err="1">
                <a:ea typeface="Calibri"/>
                <a:cs typeface="Calibri"/>
              </a:rPr>
              <a:t>multihead</a:t>
            </a:r>
            <a:r>
              <a:rPr lang="en-US">
                <a:ea typeface="Calibri"/>
                <a:cs typeface="Calibri"/>
              </a:rPr>
              <a:t> you can do single head multiple times in parallel with different weight matrices for example 8 times and / separate sets of parameters these different heads model different similarities between tokens</a:t>
            </a:r>
          </a:p>
          <a:p>
            <a:endParaRPr lang="en-US">
              <a:ea typeface="Calibri"/>
              <a:cs typeface="Calibri"/>
            </a:endParaRPr>
          </a:p>
          <a:p>
            <a:r>
              <a:rPr lang="en-US">
                <a:ea typeface="Calibri"/>
                <a:cs typeface="Calibri"/>
              </a:rPr>
              <a:t>Multiple </a:t>
            </a:r>
            <a:r>
              <a:rPr lang="en-US" err="1">
                <a:ea typeface="Calibri"/>
                <a:cs typeface="Calibri"/>
              </a:rPr>
              <a:t>emebeddings</a:t>
            </a:r>
            <a:r>
              <a:rPr lang="en-US">
                <a:ea typeface="Calibri"/>
                <a:cs typeface="Calibri"/>
              </a:rPr>
              <a:t> and we can project them to a lower dimensional space by concatenating them and them multiplying with another parameter matrix W0 to produce a new embedding</a:t>
            </a:r>
          </a:p>
          <a:p>
            <a:endParaRPr lang="en-US">
              <a:ea typeface="Calibri"/>
              <a:cs typeface="Calibri"/>
            </a:endParaRPr>
          </a:p>
          <a:p>
            <a:r>
              <a:rPr lang="en-US">
                <a:ea typeface="Calibri"/>
                <a:cs typeface="Calibri"/>
              </a:rPr>
              <a:t>This was a generic introduction to transformers.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607596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is a graph class and we are interested in building graph transformers. TO do that we first need to find similarities and differences between T and GNNs.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1490577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I want to talk about next is how different are they really. From a schematic perspective they look different but in reality they are very similar.</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28160372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ea typeface="Calibri"/>
                <a:cs typeface="Calibri"/>
              </a:rPr>
              <a:t>So let's compare </a:t>
            </a:r>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1509288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1225773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2441006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241152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r>
              <a:rPr lang="en-US" err="1"/>
              <a:t>v,k</a:t>
            </a:r>
            <a:r>
              <a:rPr lang="en-US"/>
              <a:t>) first</a:t>
            </a:r>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3255600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Which is an odd think to say since a GNNs work with an underlying graph and in self attention there is no graph just </a:t>
            </a:r>
          </a:p>
          <a:p>
            <a:endParaRPr lang="en-US"/>
          </a:p>
          <a:p>
            <a:r>
              <a:rPr lang="en-US"/>
              <a:t>Imagine we don’t have a fully connected graph but we have a real graph </a:t>
            </a:r>
            <a:r>
              <a:rPr lang="en-US">
                <a:sym typeface="Wingdings" pitchFamily="2" charset="2"/>
              </a:rPr>
              <a:t> GAT</a:t>
            </a:r>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2155390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601251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 was part 1, what is a transformer and how it relates to everything we have done in this class.</a:t>
            </a:r>
          </a:p>
          <a:p>
            <a:endParaRPr lang="en-US"/>
          </a:p>
          <a:p>
            <a:r>
              <a:rPr lang="en-US"/>
              <a:t>What components are required</a:t>
            </a:r>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2963476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13616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we need for a graph transformer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4196624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million dollar question here is how</a:t>
            </a:r>
          </a:p>
          <a:p>
            <a:endParaRPr lang="en-US"/>
          </a:p>
          <a:p>
            <a:r>
              <a:rPr lang="en-US"/>
              <a:t>The graph has this abstract structure transformers work with sequences which are very well-defined structures, how to</a:t>
            </a:r>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3923648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reason about that we will approach the task from two directions: What are the key components that make the T successful. We need to have a graph equivalent of them. And we will also approach it from another direction which is, what information from the graph we should be </a:t>
            </a:r>
            <a:r>
              <a:rPr lang="en-US" err="1"/>
              <a:t>puting</a:t>
            </a:r>
            <a:r>
              <a:rPr lang="en-US"/>
              <a:t> in, graph structure, node attributes and edge attributes</a:t>
            </a:r>
          </a:p>
          <a:p>
            <a:endParaRPr lang="en-US"/>
          </a:p>
          <a:p>
            <a:r>
              <a:rPr lang="en-US"/>
              <a:t>How to make things fit</a:t>
            </a:r>
          </a:p>
          <a:p>
            <a:endParaRPr lang="en-US"/>
          </a:p>
          <a:p>
            <a:r>
              <a:rPr lang="en-US"/>
              <a:t>So far we have discussed the token</a:t>
            </a:r>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1492552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is one extra component that make things work and this is the positional encodings</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3950639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get to it </a:t>
            </a:r>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4189736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overcome this issue we introduce this extra features or extra embedding vectors. Instead of having one for each individual token we have a positional encoding for each individual token location</a:t>
            </a:r>
          </a:p>
          <a:p>
            <a:endParaRPr lang="en-US"/>
          </a:p>
          <a:p>
            <a:r>
              <a:rPr lang="en-US"/>
              <a:t>This is token no 1 this is token no2 </a:t>
            </a:r>
          </a:p>
          <a:p>
            <a:endParaRPr lang="en-US"/>
          </a:p>
          <a:p>
            <a:r>
              <a:rPr lang="en-US"/>
              <a:t>Input sequence and we add to it</a:t>
            </a:r>
          </a:p>
          <a:p>
            <a:endParaRPr lang="en-US"/>
          </a:p>
          <a:p>
            <a:r>
              <a:rPr lang="en-US"/>
              <a:t>Gives as embedding </a:t>
            </a:r>
            <a:r>
              <a:rPr lang="en-US" err="1"/>
              <a:t>ith</a:t>
            </a:r>
            <a:r>
              <a:rPr lang="en-US"/>
              <a:t> time signal which is an embedding with positional information. And this works great</a:t>
            </a:r>
          </a:p>
          <a:p>
            <a:endParaRPr lang="en-US"/>
          </a:p>
          <a:p>
            <a:r>
              <a:rPr lang="en-US"/>
              <a:t>Summation can express concatenation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11032768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That’s on the side of what the transformer needs</a:t>
            </a:r>
          </a:p>
          <a:p>
            <a:endParaRPr lang="en-US"/>
          </a:p>
          <a:p>
            <a:r>
              <a:rPr lang="en-US"/>
              <a:t>What’s on the side of what the graph provides and what type of data we should be able to process</a:t>
            </a:r>
          </a:p>
          <a:p>
            <a:endParaRPr lang="en-US"/>
          </a:p>
          <a:p>
            <a:r>
              <a:rPr lang="en-US"/>
              <a:t>And we are looking for a way to match the three components on the left with the components on the right</a:t>
            </a:r>
          </a:p>
          <a:p>
            <a:endParaRPr lang="en-US"/>
          </a:p>
          <a:p>
            <a:r>
              <a:rPr lang="en-US"/>
              <a:t>And there are many ways to do that, e.g., we can incorporate the graph structure into the attention and somehow sum over neighbors, we are not going to do that</a:t>
            </a:r>
          </a:p>
          <a:p>
            <a:endParaRPr lang="en-US"/>
          </a:p>
          <a:p>
            <a:r>
              <a:rPr lang="en-US"/>
              <a:t>In general this is an open research question, doesn’t have to be one-to-one</a:t>
            </a:r>
          </a:p>
          <a:p>
            <a:endParaRPr lang="en-US"/>
          </a:p>
          <a:p>
            <a:r>
              <a:rPr lang="en-US"/>
              <a:t>Another thing that people do is put both node and edge features into the tokenizer and this is something people explore recently</a:t>
            </a:r>
          </a:p>
          <a:p>
            <a:endParaRPr lang="en-US"/>
          </a:p>
          <a:p>
            <a:r>
              <a:rPr lang="en-US"/>
              <a:t>Today we will actually discuss how to do that end to end</a:t>
            </a:r>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25763098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2835038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adjacency information will be preserved with the use of positional encodings</a:t>
            </a:r>
          </a:p>
          <a:p>
            <a:endParaRPr lang="en-US"/>
          </a:p>
          <a:p>
            <a:r>
              <a:rPr lang="en-US"/>
              <a:t>And the edge features will somehow augment the self attention</a:t>
            </a:r>
          </a:p>
          <a:p>
            <a:endParaRPr lang="en-US"/>
          </a:p>
          <a:p>
            <a:r>
              <a:rPr lang="en-US"/>
              <a:t>Super active research area</a:t>
            </a:r>
          </a:p>
        </p:txBody>
      </p:sp>
      <p:sp>
        <p:nvSpPr>
          <p:cNvPr id="4" name="Slide Number Placeholder 3"/>
          <p:cNvSpPr>
            <a:spLocks noGrp="1"/>
          </p:cNvSpPr>
          <p:nvPr>
            <p:ph type="sldNum" sz="quarter" idx="5"/>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18320124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Thinking of self attention as…. Nodes are tokens</a:t>
            </a:r>
          </a:p>
          <a:p>
            <a:endParaRPr lang="en-US"/>
          </a:p>
          <a:p>
            <a:r>
              <a:rPr lang="en-US"/>
              <a:t>People split graphs into subgraphs and think of these subgraphs as tokens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41375022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49</a:t>
            </a:fld>
            <a:endParaRPr lang="en-US"/>
          </a:p>
        </p:txBody>
      </p:sp>
    </p:spTree>
    <p:extLst>
      <p:ext uri="{BB962C8B-B14F-4D97-AF65-F5344CB8AC3E}">
        <p14:creationId xmlns:p14="http://schemas.microsoft.com/office/powerpoint/2010/main" val="3558158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take the degrees of each node</a:t>
            </a:r>
          </a:p>
          <a:p>
            <a:endParaRPr lang="en-US"/>
          </a:p>
          <a:p>
            <a:r>
              <a:rPr lang="en-US"/>
              <a:t>The Laplacian comes up in the heat equation</a:t>
            </a:r>
          </a:p>
          <a:p>
            <a:endParaRPr lang="en-US"/>
          </a:p>
          <a:p>
            <a:r>
              <a:rPr lang="en-US"/>
              <a:t>Diffusion equation and this Laplacian matrix is a discretized form of that continuous differential operator</a:t>
            </a:r>
          </a:p>
          <a:p>
            <a:endParaRPr lang="en-US"/>
          </a:p>
          <a:p>
            <a:r>
              <a:rPr lang="en-US"/>
              <a:t>But this form does not serve our purposes yet because it is a matrix and the positional encoding should be a vector.</a:t>
            </a:r>
          </a:p>
        </p:txBody>
      </p:sp>
      <p:sp>
        <p:nvSpPr>
          <p:cNvPr id="4" name="Slide Number Placeholder 3"/>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16691900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we can get vectors for each node from this matrix</a:t>
            </a:r>
          </a:p>
          <a:p>
            <a:endParaRPr lang="en-US"/>
          </a:p>
          <a:p>
            <a:r>
              <a:rPr lang="en-US"/>
              <a:t>What is nice about eigenvectors is that the can be used as node embeddings and these node embeddings give different colors to the nodes of the graph </a:t>
            </a:r>
          </a:p>
          <a:p>
            <a:endParaRPr lang="en-US"/>
          </a:p>
          <a:p>
            <a:r>
              <a:rPr lang="en-US"/>
              <a:t>For example</a:t>
            </a:r>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Top eigenvectors help drawing Planar graphs, the bottom are somehow responsible for spectral clustering, they give insights about the connectivity and </a:t>
            </a:r>
            <a:r>
              <a:rPr lang="en-US" err="1"/>
              <a:t>bipartiness</a:t>
            </a:r>
            <a:r>
              <a:rPr lang="en-US"/>
              <a:t> of the graph</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21517342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is supercool about eigenvectors is that they are ordered. Each eigenvector is attached to an eigenvalue and therefore first eigenvector will correspond to the first eigenvalue and so on so forth.</a:t>
            </a:r>
          </a:p>
          <a:p>
            <a:endParaRPr lang="en-US"/>
          </a:p>
          <a:p>
            <a:r>
              <a:rPr lang="en-US" err="1"/>
              <a:t>Nby</a:t>
            </a:r>
            <a:r>
              <a:rPr lang="en-US"/>
              <a:t> k matrix so the way to take embeddings out of this matrix is that the </a:t>
            </a:r>
            <a:r>
              <a:rPr lang="en-US" err="1"/>
              <a:t>ith</a:t>
            </a:r>
            <a:r>
              <a:rPr lang="en-US"/>
              <a:t> row…and in that case we will have a 3-d positional encoding for each node that we can put here</a:t>
            </a:r>
          </a:p>
          <a:p>
            <a:endParaRPr lang="en-US"/>
          </a:p>
          <a:p>
            <a:r>
              <a:rPr lang="en-US"/>
              <a:t>Summarize</a:t>
            </a:r>
          </a:p>
          <a:p>
            <a:endParaRPr lang="en-US"/>
          </a:p>
          <a:p>
            <a:r>
              <a:rPr lang="en-US"/>
              <a:t>Laplacian</a:t>
            </a:r>
          </a:p>
          <a:p>
            <a:endParaRPr lang="en-US"/>
          </a:p>
          <a:p>
            <a:r>
              <a:rPr lang="en-US"/>
              <a:t>Matrix</a:t>
            </a:r>
          </a:p>
          <a:p>
            <a:endParaRPr lang="en-US"/>
          </a:p>
          <a:p>
            <a:r>
              <a:rPr lang="en-US"/>
              <a:t>Vector decades of mathematical studies of eigenvectors</a:t>
            </a:r>
          </a:p>
          <a:p>
            <a:endParaRPr lang="en-US"/>
          </a:p>
          <a:p>
            <a:r>
              <a:rPr lang="en-US"/>
              <a:t>Positional encoding</a:t>
            </a:r>
          </a:p>
          <a:p>
            <a:endParaRPr lang="en-US"/>
          </a:p>
          <a:p>
            <a:r>
              <a:rPr lang="en-US"/>
              <a:t>Interestingly positional encodings can also help improve performance of GNNs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37823039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Interestingly positional encodings can also help improve performance of GNNs</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2315000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12491457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Cij</a:t>
            </a:r>
            <a:r>
              <a:rPr lang="en-US"/>
              <a:t> is not the edge feature yet. </a:t>
            </a:r>
            <a:r>
              <a:rPr lang="en-US" err="1"/>
              <a:t>Cij</a:t>
            </a:r>
            <a:r>
              <a:rPr lang="en-US"/>
              <a:t> will allow do increase or decrease the weighting according to the edge features.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3369342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many ways to do that, let’s check one option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t>Eij</a:t>
            </a:r>
            <a:r>
              <a:rPr lang="en-US"/>
              <a:t> The problem is that </a:t>
            </a:r>
            <a:r>
              <a:rPr lang="en-US" err="1"/>
              <a:t>a_ij</a:t>
            </a:r>
            <a:r>
              <a:rPr lang="en-US"/>
              <a:t> is a scalar and each edge might have multiple features so we can hit it with a learnable parameter w1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That doesn’t handle the case when there is no edge, and we can just leave it like that</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59</a:t>
            </a:fld>
            <a:endParaRPr lang="en-US"/>
          </a:p>
        </p:txBody>
      </p:sp>
    </p:spTree>
    <p:extLst>
      <p:ext uri="{BB962C8B-B14F-4D97-AF65-F5344CB8AC3E}">
        <p14:creationId xmlns:p14="http://schemas.microsoft.com/office/powerpoint/2010/main" val="41032872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That’s basically the landscape we have</a:t>
            </a:r>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10739158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2505158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28648215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ideal case that eigenvectors are unique there is a symmetry</a:t>
            </a:r>
          </a:p>
          <a:p>
            <a:endParaRPr lang="en-US"/>
          </a:p>
          <a:p>
            <a:r>
              <a:rPr lang="en-US"/>
              <a:t>Pick a sign choice at random</a:t>
            </a:r>
          </a:p>
        </p:txBody>
      </p:sp>
      <p:sp>
        <p:nvSpPr>
          <p:cNvPr id="4" name="Slide Number Placeholder 3"/>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1372571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we flip the sign this whole column changes which means that this feature for the </a:t>
            </a:r>
            <a:r>
              <a:rPr lang="en-US" err="1"/>
              <a:t>i-th</a:t>
            </a:r>
            <a:r>
              <a:rPr lang="en-US"/>
              <a:t> node changes which means that the positional encoding changes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69</a:t>
            </a:fld>
            <a:endParaRPr lang="en-US"/>
          </a:p>
        </p:txBody>
      </p:sp>
    </p:spTree>
    <p:extLst>
      <p:ext uri="{BB962C8B-B14F-4D97-AF65-F5344CB8AC3E}">
        <p14:creationId xmlns:p14="http://schemas.microsoft.com/office/powerpoint/2010/main" val="32814647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People know about the problem</a:t>
            </a:r>
          </a:p>
        </p:txBody>
      </p:sp>
      <p:sp>
        <p:nvSpPr>
          <p:cNvPr id="4" name="Slide Number Placeholder 3"/>
          <p:cNvSpPr>
            <a:spLocks noGrp="1"/>
          </p:cNvSpPr>
          <p:nvPr>
            <p:ph type="sldNum" sz="quarter" idx="5"/>
          </p:nvPr>
        </p:nvSpPr>
        <p:spPr/>
        <p:txBody>
          <a:bodyPr/>
          <a:lstStyle/>
          <a:p>
            <a:fld id="{EE707532-839C-41A2-9E71-D5288AEAE66A}" type="slidenum">
              <a:rPr lang="en-US" smtClean="0"/>
              <a:pPr/>
              <a:t>70</a:t>
            </a:fld>
            <a:endParaRPr lang="en-US"/>
          </a:p>
        </p:txBody>
      </p:sp>
    </p:spTree>
    <p:extLst>
      <p:ext uri="{BB962C8B-B14F-4D97-AF65-F5344CB8AC3E}">
        <p14:creationId xmlns:p14="http://schemas.microsoft.com/office/powerpoint/2010/main" val="29801356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Baje the symmetry into the model</a:t>
            </a:r>
          </a:p>
        </p:txBody>
      </p:sp>
      <p:sp>
        <p:nvSpPr>
          <p:cNvPr id="4" name="Slide Number Placeholder 3"/>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2716316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93</a:t>
            </a:fld>
            <a:endParaRPr lang="en-US"/>
          </a:p>
        </p:txBody>
      </p:sp>
    </p:spTree>
    <p:extLst>
      <p:ext uri="{BB962C8B-B14F-4D97-AF65-F5344CB8AC3E}">
        <p14:creationId xmlns:p14="http://schemas.microsoft.com/office/powerpoint/2010/main" val="20189833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94</a:t>
            </a:fld>
            <a:endParaRPr lang="en-US"/>
          </a:p>
        </p:txBody>
      </p:sp>
    </p:spTree>
    <p:extLst>
      <p:ext uri="{BB962C8B-B14F-4D97-AF65-F5344CB8AC3E}">
        <p14:creationId xmlns:p14="http://schemas.microsoft.com/office/powerpoint/2010/main" val="30548336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95</a:t>
            </a:fld>
            <a:endParaRPr lang="en-US"/>
          </a:p>
        </p:txBody>
      </p:sp>
    </p:spTree>
    <p:extLst>
      <p:ext uri="{BB962C8B-B14F-4D97-AF65-F5344CB8AC3E}">
        <p14:creationId xmlns:p14="http://schemas.microsoft.com/office/powerpoint/2010/main" val="2073141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96</a:t>
            </a:fld>
            <a:endParaRPr lang="en-US"/>
          </a:p>
        </p:txBody>
      </p:sp>
    </p:spTree>
    <p:extLst>
      <p:ext uri="{BB962C8B-B14F-4D97-AF65-F5344CB8AC3E}">
        <p14:creationId xmlns:p14="http://schemas.microsoft.com/office/powerpoint/2010/main" val="518375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97</a:t>
            </a:fld>
            <a:endParaRPr lang="en-US"/>
          </a:p>
        </p:txBody>
      </p:sp>
    </p:spTree>
    <p:extLst>
      <p:ext uri="{BB962C8B-B14F-4D97-AF65-F5344CB8AC3E}">
        <p14:creationId xmlns:p14="http://schemas.microsoft.com/office/powerpoint/2010/main" val="3063267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B397891B-AFA8-CF4E-B8A7-D92DF1B91C65}" type="datetime1">
              <a:rPr lang="en-US" smtClean="0"/>
              <a:t>10/17/2024</a:t>
            </a:fld>
            <a:endParaRPr lang="en-US"/>
          </a:p>
        </p:txBody>
      </p:sp>
      <p:sp>
        <p:nvSpPr>
          <p:cNvPr id="5" name="Footer Placeholder 4"/>
          <p:cNvSpPr>
            <a:spLocks noGrp="1"/>
          </p:cNvSpPr>
          <p:nvPr>
            <p:ph type="ftr" sz="quarter" idx="11"/>
          </p:nvPr>
        </p:nvSpPr>
        <p:spPr/>
        <p:txBody>
          <a:bodyPr/>
          <a:lstStyle/>
          <a:p>
            <a:r>
              <a:rPr lang="en-US"/>
              <a:t>Joshua Robinson,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p:cNvSpPr>
            <a:spLocks noGrp="1"/>
          </p:cNvSpPr>
          <p:nvPr>
            <p:ph type="ftr" sz="quarter" idx="11"/>
          </p:nvPr>
        </p:nvSpPr>
        <p:spPr/>
        <p:txBody>
          <a:bodyPr/>
          <a:lstStyle/>
          <a:p>
            <a:r>
              <a:rPr lang="en-US"/>
              <a:t>Joshua Robinson,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42DC764-D344-6049-9B15-B9D3B4E41D74}" type="datetime1">
              <a:rPr lang="en-US" smtClean="0"/>
              <a:t>10/17/2024</a:t>
            </a:fld>
            <a:endParaRPr lang="en-US"/>
          </a:p>
        </p:txBody>
      </p:sp>
      <p:sp>
        <p:nvSpPr>
          <p:cNvPr id="5" name="Footer Placeholder 4"/>
          <p:cNvSpPr>
            <a:spLocks noGrp="1"/>
          </p:cNvSpPr>
          <p:nvPr>
            <p:ph type="ftr" sz="quarter" idx="11"/>
          </p:nvPr>
        </p:nvSpPr>
        <p:spPr/>
        <p:txBody>
          <a:bodyPr/>
          <a:lstStyle/>
          <a:p>
            <a:r>
              <a:rPr lang="en-US"/>
              <a:t>Joshua Robinson,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795CE0-64FF-0C4A-B248-A65509966489}" type="datetime1">
              <a:rPr lang="en-US" smtClean="0"/>
              <a:t>10/17/2024</a:t>
            </a:fld>
            <a:endParaRPr lang="en-US"/>
          </a:p>
        </p:txBody>
      </p:sp>
      <p:sp>
        <p:nvSpPr>
          <p:cNvPr id="6" name="Footer Placeholder 5"/>
          <p:cNvSpPr>
            <a:spLocks noGrp="1"/>
          </p:cNvSpPr>
          <p:nvPr>
            <p:ph type="ftr" sz="quarter" idx="11"/>
          </p:nvPr>
        </p:nvSpPr>
        <p:spPr/>
        <p:txBody>
          <a:bodyPr/>
          <a:lstStyle/>
          <a:p>
            <a:r>
              <a:rPr lang="en-US"/>
              <a:t>Joshua Robinson, Stanford CS224W: Machine Learning with Graphs</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B092F2B-A32F-D040-9ED1-C62AA3A4EB0A}" type="datetime1">
              <a:rPr lang="en-US" smtClean="0"/>
              <a:t>10/17/2024</a:t>
            </a:fld>
            <a:endParaRPr lang="en-US"/>
          </a:p>
        </p:txBody>
      </p:sp>
      <p:sp>
        <p:nvSpPr>
          <p:cNvPr id="8" name="Footer Placeholder 7"/>
          <p:cNvSpPr>
            <a:spLocks noGrp="1"/>
          </p:cNvSpPr>
          <p:nvPr>
            <p:ph type="ftr" sz="quarter" idx="11"/>
          </p:nvPr>
        </p:nvSpPr>
        <p:spPr/>
        <p:txBody>
          <a:bodyPr/>
          <a:lstStyle/>
          <a:p>
            <a:r>
              <a:rPr lang="en-US"/>
              <a:t>Joshua Robinson, Stanford CS224W: Machine Learning with Graphs</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05372A2-1B2D-0349-A909-BE10F4F24830}" type="datetime1">
              <a:rPr lang="en-US" smtClean="0"/>
              <a:t>10/17/2024</a:t>
            </a:fld>
            <a:endParaRPr lang="en-US"/>
          </a:p>
        </p:txBody>
      </p:sp>
      <p:sp>
        <p:nvSpPr>
          <p:cNvPr id="4" name="Footer Placeholder 3"/>
          <p:cNvSpPr>
            <a:spLocks noGrp="1"/>
          </p:cNvSpPr>
          <p:nvPr>
            <p:ph type="ftr" sz="quarter" idx="11"/>
          </p:nvPr>
        </p:nvSpPr>
        <p:spPr/>
        <p:txBody>
          <a:bodyPr/>
          <a:lstStyle/>
          <a:p>
            <a:r>
              <a:rPr lang="en-US"/>
              <a:t>Joshua Robinson, Stanford CS224W: Machine Learning with Graphs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82FEBD-B976-C846-99C0-F06DFDC1308E}" type="datetime1">
              <a:rPr lang="en-US" smtClean="0"/>
              <a:t>10/17/2024</a:t>
            </a:fld>
            <a:endParaRPr lang="en-US"/>
          </a:p>
        </p:txBody>
      </p:sp>
      <p:sp>
        <p:nvSpPr>
          <p:cNvPr id="3" name="Footer Placeholder 2"/>
          <p:cNvSpPr>
            <a:spLocks noGrp="1"/>
          </p:cNvSpPr>
          <p:nvPr>
            <p:ph type="ftr" sz="quarter" idx="11"/>
          </p:nvPr>
        </p:nvSpPr>
        <p:spPr/>
        <p:txBody>
          <a:bodyPr/>
          <a:lstStyle/>
          <a:p>
            <a:r>
              <a:rPr lang="en-US"/>
              <a:t>Joshua Robinson, Stanford CS224W: Machine Learning with Graphs</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AF67429-59F2-3145-B245-4C10376AD0FF}" type="datetime1">
              <a:rPr lang="en-US" smtClean="0"/>
              <a:t>10/17/2024</a:t>
            </a:fld>
            <a:endParaRPr lang="en-US"/>
          </a:p>
        </p:txBody>
      </p:sp>
      <p:sp>
        <p:nvSpPr>
          <p:cNvPr id="6" name="Footer Placeholder 5"/>
          <p:cNvSpPr>
            <a:spLocks noGrp="1"/>
          </p:cNvSpPr>
          <p:nvPr>
            <p:ph type="ftr" sz="quarter" idx="11"/>
          </p:nvPr>
        </p:nvSpPr>
        <p:spPr/>
        <p:txBody>
          <a:bodyPr/>
          <a:lstStyle/>
          <a:p>
            <a:r>
              <a:rPr lang="en-US"/>
              <a:t>Joshua Robinson, Stanford CS224W: Machine Learning with Graphs</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E9FE08F-67F1-8043-ACD7-197AD99E3BC5}" type="datetime1">
              <a:rPr lang="en-US" smtClean="0"/>
              <a:t>10/17/2024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6BCE9F4-7891-4844-8DE0-2DE7122C75DE}" type="datetime1">
              <a:rPr lang="en-US" smtClean="0"/>
              <a:t>10/17/2024</a:t>
            </a:fld>
            <a:endParaRPr lang="en-US"/>
          </a:p>
        </p:txBody>
      </p:sp>
      <p:sp>
        <p:nvSpPr>
          <p:cNvPr id="5" name="Footer Placeholder 4"/>
          <p:cNvSpPr>
            <a:spLocks noGrp="1"/>
          </p:cNvSpPr>
          <p:nvPr>
            <p:ph type="ftr" sz="quarter" idx="11"/>
          </p:nvPr>
        </p:nvSpPr>
        <p:spPr/>
        <p:txBody>
          <a:bodyPr/>
          <a:lstStyle/>
          <a:p>
            <a:r>
              <a:rPr lang="en-US"/>
              <a:t>Joshua Robinson,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1497833-F496-F448-9151-DC6A92FB4CE4}" type="datetime1">
              <a:rPr lang="en-US" smtClean="0"/>
              <a:t>10/17/2024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Joshua Robinson,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266284A9-BABC-2345-A35A-901FB9EF65B8}" type="datetime1">
              <a:rPr lang="en-US" smtClean="0"/>
              <a:t>10/17/2024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Joshua Robinson, Stanford CS224W: Machine Learning with Graphs</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F7B6DF25-3A60-4E46-9DCE-25013E55D9E8}" type="datetime1">
              <a:rPr lang="en-US" smtClean="0"/>
              <a:t>10/17/2024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Joshua Robinson, Stanford CS224W: Machine Learning with Graphs</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hyperlink" Target="https://arxiv.org/pdf/2011.08843.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arxiv.org/pdf/2011.08843.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2.png"/><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image" Target="../media/image11.png"/><Relationship Id="rId2" Type="http://schemas.openxmlformats.org/officeDocument/2006/relationships/notesSlide" Target="../notesSlides/notesSlide9.xml"/><Relationship Id="rId16"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10.png"/><Relationship Id="rId5" Type="http://schemas.openxmlformats.org/officeDocument/2006/relationships/image" Target="../media/image19.png"/><Relationship Id="rId15" Type="http://schemas.openxmlformats.org/officeDocument/2006/relationships/image" Target="../media/image15.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 Id="rId1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jalammar.github.io/illustrated-transformer/"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jalammar.github.io/illustrated-transformer/"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hyperlink" Target="https://jalammar.github.io/illustrated-transforme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hyperlink" Target="https://jalammar.github.io/illustrated-transformer/" TargetMode="External"/><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hyperlink" Target="https://jalammar.github.io/illustrated-transforme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hyperlink" Target="https://jalammar.github.io/illustrated-transformer/"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9.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11.png"/><Relationship Id="rId10" Type="http://schemas.openxmlformats.org/officeDocument/2006/relationships/image" Target="../media/image38.png"/><Relationship Id="rId4" Type="http://schemas.openxmlformats.org/officeDocument/2006/relationships/image" Target="../media/image10.png"/><Relationship Id="rId9" Type="http://schemas.openxmlformats.org/officeDocument/2006/relationships/image" Target="../media/image37.png"/><Relationship Id="rId1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4.tiff"/></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7.png"/><Relationship Id="rId7" Type="http://schemas.openxmlformats.org/officeDocument/2006/relationships/image" Target="../media/image13.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21.xml"/><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44.png"/><Relationship Id="rId5" Type="http://schemas.openxmlformats.org/officeDocument/2006/relationships/image" Target="../media/image18.png"/><Relationship Id="rId15" Type="http://schemas.openxmlformats.org/officeDocument/2006/relationships/image" Target="../media/image48.png"/><Relationship Id="rId10" Type="http://schemas.openxmlformats.org/officeDocument/2006/relationships/image" Target="../media/image39.png"/><Relationship Id="rId4" Type="http://schemas.openxmlformats.org/officeDocument/2006/relationships/image" Target="../media/image43.png"/><Relationship Id="rId9" Type="http://schemas.openxmlformats.org/officeDocument/2006/relationships/image" Target="../media/image38.png"/><Relationship Id="rId14" Type="http://schemas.openxmlformats.org/officeDocument/2006/relationships/image" Target="../media/image47.png"/></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13.png"/><Relationship Id="rId18" Type="http://schemas.openxmlformats.org/officeDocument/2006/relationships/image" Target="../media/image45.png"/><Relationship Id="rId3" Type="http://schemas.openxmlformats.org/officeDocument/2006/relationships/image" Target="../media/image50.png"/><Relationship Id="rId7" Type="http://schemas.openxmlformats.org/officeDocument/2006/relationships/image" Target="../media/image49.png"/><Relationship Id="rId12" Type="http://schemas.openxmlformats.org/officeDocument/2006/relationships/image" Target="../media/image19.png"/><Relationship Id="rId17" Type="http://schemas.openxmlformats.org/officeDocument/2006/relationships/image" Target="../media/image44.png"/><Relationship Id="rId2" Type="http://schemas.openxmlformats.org/officeDocument/2006/relationships/notesSlide" Target="../notesSlides/notesSlide22.xml"/><Relationship Id="rId16"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18.png"/><Relationship Id="rId5" Type="http://schemas.openxmlformats.org/officeDocument/2006/relationships/image" Target="../media/image47.png"/><Relationship Id="rId15" Type="http://schemas.openxmlformats.org/officeDocument/2006/relationships/image" Target="../media/image38.png"/><Relationship Id="rId10" Type="http://schemas.openxmlformats.org/officeDocument/2006/relationships/image" Target="../media/image43.png"/><Relationship Id="rId19"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image" Target="../media/image37.png"/><Relationship Id="rId14"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13.png"/><Relationship Id="rId18" Type="http://schemas.openxmlformats.org/officeDocument/2006/relationships/image" Target="../media/image45.png"/><Relationship Id="rId3" Type="http://schemas.openxmlformats.org/officeDocument/2006/relationships/image" Target="../media/image53.png"/><Relationship Id="rId7" Type="http://schemas.openxmlformats.org/officeDocument/2006/relationships/image" Target="../media/image48.png"/><Relationship Id="rId12" Type="http://schemas.openxmlformats.org/officeDocument/2006/relationships/image" Target="../media/image19.png"/><Relationship Id="rId17" Type="http://schemas.openxmlformats.org/officeDocument/2006/relationships/image" Target="../media/image44.png"/><Relationship Id="rId2" Type="http://schemas.openxmlformats.org/officeDocument/2006/relationships/notesSlide" Target="../notesSlides/notesSlide23.xml"/><Relationship Id="rId16" Type="http://schemas.openxmlformats.org/officeDocument/2006/relationships/image" Target="../media/image39.png"/><Relationship Id="rId20"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18.png"/><Relationship Id="rId5" Type="http://schemas.openxmlformats.org/officeDocument/2006/relationships/image" Target="../media/image46.png"/><Relationship Id="rId15" Type="http://schemas.openxmlformats.org/officeDocument/2006/relationships/image" Target="../media/image38.png"/><Relationship Id="rId10" Type="http://schemas.openxmlformats.org/officeDocument/2006/relationships/image" Target="../media/image43.png"/><Relationship Id="rId19" Type="http://schemas.openxmlformats.org/officeDocument/2006/relationships/image" Target="../media/image50.png"/><Relationship Id="rId4" Type="http://schemas.openxmlformats.org/officeDocument/2006/relationships/image" Target="../media/image52.png"/><Relationship Id="rId9" Type="http://schemas.openxmlformats.org/officeDocument/2006/relationships/image" Target="../media/image37.png"/><Relationship Id="rId14" Type="http://schemas.openxmlformats.org/officeDocument/2006/relationships/image" Target="../media/image20.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2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4.png"/><Relationship Id="rId7"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34.jpe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arxiv.org/pdf/2011.08843.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3.emf"/></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arxiv.org/pdf/2011.08843.pdf" TargetMode="External"/><Relationship Id="rId7"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0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2.png"/><Relationship Id="rId18" Type="http://schemas.openxmlformats.org/officeDocument/2006/relationships/image" Target="../media/image37.png"/><Relationship Id="rId26" Type="http://schemas.openxmlformats.org/officeDocument/2006/relationships/image" Target="../media/image65.png"/><Relationship Id="rId3" Type="http://schemas.openxmlformats.org/officeDocument/2006/relationships/image" Target="../media/image18.png"/><Relationship Id="rId21" Type="http://schemas.openxmlformats.org/officeDocument/2006/relationships/image" Target="../media/image45.png"/><Relationship Id="rId7" Type="http://schemas.openxmlformats.org/officeDocument/2006/relationships/image" Target="../media/image21.png"/><Relationship Id="rId12" Type="http://schemas.openxmlformats.org/officeDocument/2006/relationships/image" Target="../media/image11.png"/><Relationship Id="rId17" Type="http://schemas.openxmlformats.org/officeDocument/2006/relationships/image" Target="../media/image600.png"/><Relationship Id="rId25" Type="http://schemas.openxmlformats.org/officeDocument/2006/relationships/image" Target="../media/image640.png"/><Relationship Id="rId2" Type="http://schemas.openxmlformats.org/officeDocument/2006/relationships/image" Target="../media/image17.png"/><Relationship Id="rId16" Type="http://schemas.openxmlformats.org/officeDocument/2006/relationships/image" Target="../media/image16.png"/><Relationship Id="rId20" Type="http://schemas.openxmlformats.org/officeDocument/2006/relationships/image" Target="../media/image39.png"/><Relationship Id="rId29"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9.png"/><Relationship Id="rId24" Type="http://schemas.openxmlformats.org/officeDocument/2006/relationships/image" Target="../media/image630.png"/><Relationship Id="rId5" Type="http://schemas.openxmlformats.org/officeDocument/2006/relationships/image" Target="../media/image20.png"/><Relationship Id="rId15" Type="http://schemas.openxmlformats.org/officeDocument/2006/relationships/image" Target="../media/image15.png"/><Relationship Id="rId23" Type="http://schemas.openxmlformats.org/officeDocument/2006/relationships/image" Target="../media/image620.png"/><Relationship Id="rId28" Type="http://schemas.openxmlformats.org/officeDocument/2006/relationships/image" Target="../media/image670.png"/><Relationship Id="rId10" Type="http://schemas.openxmlformats.org/officeDocument/2006/relationships/image" Target="../media/image610.png"/><Relationship Id="rId19" Type="http://schemas.openxmlformats.org/officeDocument/2006/relationships/image" Target="../media/image38.png"/><Relationship Id="rId31" Type="http://schemas.openxmlformats.org/officeDocument/2006/relationships/image" Target="../media/image70.png"/><Relationship Id="rId4" Type="http://schemas.openxmlformats.org/officeDocument/2006/relationships/image" Target="../media/image19.png"/><Relationship Id="rId9" Type="http://schemas.openxmlformats.org/officeDocument/2006/relationships/image" Target="../media/image23.png"/><Relationship Id="rId14" Type="http://schemas.openxmlformats.org/officeDocument/2006/relationships/image" Target="../media/image14.png"/><Relationship Id="rId22" Type="http://schemas.openxmlformats.org/officeDocument/2006/relationships/image" Target="../media/image44.png"/><Relationship Id="rId27" Type="http://schemas.openxmlformats.org/officeDocument/2006/relationships/image" Target="../media/image660.png"/><Relationship Id="rId30" Type="http://schemas.openxmlformats.org/officeDocument/2006/relationships/image" Target="../media/image69.png"/></Relationships>
</file>

<file path=ppt/slides/_rels/slide3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2.png"/><Relationship Id="rId18" Type="http://schemas.openxmlformats.org/officeDocument/2006/relationships/image" Target="../media/image38.png"/><Relationship Id="rId26" Type="http://schemas.openxmlformats.org/officeDocument/2006/relationships/image" Target="../media/image660.png"/><Relationship Id="rId3" Type="http://schemas.openxmlformats.org/officeDocument/2006/relationships/image" Target="../media/image18.png"/><Relationship Id="rId21" Type="http://schemas.openxmlformats.org/officeDocument/2006/relationships/image" Target="../media/image44.png"/><Relationship Id="rId7" Type="http://schemas.openxmlformats.org/officeDocument/2006/relationships/image" Target="../media/image21.png"/><Relationship Id="rId12" Type="http://schemas.openxmlformats.org/officeDocument/2006/relationships/image" Target="../media/image11.png"/><Relationship Id="rId17" Type="http://schemas.openxmlformats.org/officeDocument/2006/relationships/image" Target="../media/image37.png"/><Relationship Id="rId25" Type="http://schemas.openxmlformats.org/officeDocument/2006/relationships/image" Target="../media/image65.png"/><Relationship Id="rId2" Type="http://schemas.openxmlformats.org/officeDocument/2006/relationships/image" Target="../media/image17.png"/><Relationship Id="rId16" Type="http://schemas.openxmlformats.org/officeDocument/2006/relationships/image" Target="../media/image16.png"/><Relationship Id="rId20" Type="http://schemas.openxmlformats.org/officeDocument/2006/relationships/image" Target="../media/image45.png"/><Relationship Id="rId29"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9.png"/><Relationship Id="rId24" Type="http://schemas.openxmlformats.org/officeDocument/2006/relationships/image" Target="../media/image640.png"/><Relationship Id="rId5" Type="http://schemas.openxmlformats.org/officeDocument/2006/relationships/image" Target="../media/image20.png"/><Relationship Id="rId15" Type="http://schemas.openxmlformats.org/officeDocument/2006/relationships/image" Target="../media/image15.png"/><Relationship Id="rId23" Type="http://schemas.openxmlformats.org/officeDocument/2006/relationships/image" Target="../media/image630.png"/><Relationship Id="rId28" Type="http://schemas.openxmlformats.org/officeDocument/2006/relationships/image" Target="../media/image68.png"/><Relationship Id="rId10" Type="http://schemas.openxmlformats.org/officeDocument/2006/relationships/image" Target="../media/image610.png"/><Relationship Id="rId19" Type="http://schemas.openxmlformats.org/officeDocument/2006/relationships/image" Target="../media/image39.png"/><Relationship Id="rId4" Type="http://schemas.openxmlformats.org/officeDocument/2006/relationships/image" Target="../media/image19.png"/><Relationship Id="rId9" Type="http://schemas.openxmlformats.org/officeDocument/2006/relationships/image" Target="../media/image23.png"/><Relationship Id="rId14" Type="http://schemas.openxmlformats.org/officeDocument/2006/relationships/image" Target="../media/image14.png"/><Relationship Id="rId22" Type="http://schemas.openxmlformats.org/officeDocument/2006/relationships/image" Target="../media/image620.png"/><Relationship Id="rId27" Type="http://schemas.openxmlformats.org/officeDocument/2006/relationships/image" Target="../media/image670.png"/><Relationship Id="rId30"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arxiv.org/pdf/2011.08843.pdf" TargetMode="Externa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1.pn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hyperlink" Target="https://arxiv.org/pdf/2011.08843.pd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arxiv.org/pdf/2011.08843.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arxiv.org/pdf/2011.08843.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png"/><Relationship Id="rId7" Type="http://schemas.openxmlformats.org/officeDocument/2006/relationships/image" Target="../media/image72.png"/><Relationship Id="rId12"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44.png"/><Relationship Id="rId5" Type="http://schemas.openxmlformats.org/officeDocument/2006/relationships/image" Target="../media/image18.png"/><Relationship Id="rId10" Type="http://schemas.openxmlformats.org/officeDocument/2006/relationships/image" Target="../media/image73.png"/><Relationship Id="rId4" Type="http://schemas.openxmlformats.org/officeDocument/2006/relationships/image" Target="../media/image17.png"/><Relationship Id="rId9" Type="http://schemas.openxmlformats.org/officeDocument/2006/relationships/image" Target="../media/image38.png"/></Relationships>
</file>

<file path=ppt/slides/_rels/slide4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png"/><Relationship Id="rId7" Type="http://schemas.openxmlformats.org/officeDocument/2006/relationships/image" Target="../media/image72.png"/><Relationship Id="rId12" Type="http://schemas.openxmlformats.org/officeDocument/2006/relationships/image" Target="../media/image45.png"/><Relationship Id="rId2" Type="http://schemas.openxmlformats.org/officeDocument/2006/relationships/hyperlink" Target="https://arxiv.org/pdf/2011.08843.pdf" TargetMode="Externa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44.png"/><Relationship Id="rId5" Type="http://schemas.openxmlformats.org/officeDocument/2006/relationships/image" Target="../media/image18.png"/><Relationship Id="rId10" Type="http://schemas.openxmlformats.org/officeDocument/2006/relationships/image" Target="../media/image73.png"/><Relationship Id="rId4" Type="http://schemas.openxmlformats.org/officeDocument/2006/relationships/image" Target="../media/image17.png"/><Relationship Id="rId9"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44.png"/><Relationship Id="rId4" Type="http://schemas.openxmlformats.org/officeDocument/2006/relationships/image" Target="../media/image670.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44.png"/><Relationship Id="rId4" Type="http://schemas.openxmlformats.org/officeDocument/2006/relationships/image" Target="../media/image670.png"/></Relationships>
</file>

<file path=ppt/slides/_rels/slide4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82.png"/></Relationships>
</file>

<file path=ppt/slides/_rels/slide4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73.emf"/><Relationship Id="rId5" Type="http://schemas.openxmlformats.org/officeDocument/2006/relationships/image" Target="../media/image78.png"/><Relationship Id="rId10" Type="http://schemas.openxmlformats.org/officeDocument/2006/relationships/image" Target="../media/image72.emf"/><Relationship Id="rId4" Type="http://schemas.openxmlformats.org/officeDocument/2006/relationships/image" Target="../media/image77.png"/><Relationship Id="rId9" Type="http://schemas.openxmlformats.org/officeDocument/2006/relationships/image" Target="../media/image82.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5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91.png"/><Relationship Id="rId4" Type="http://schemas.openxmlformats.org/officeDocument/2006/relationships/image" Target="../media/image90.png"/></Relationships>
</file>

<file path=ppt/slides/_rels/slide52.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5.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02.png"/><Relationship Id="rId5" Type="http://schemas.openxmlformats.org/officeDocument/2006/relationships/image" Target="../media/image97.png"/><Relationship Id="rId10" Type="http://schemas.openxmlformats.org/officeDocument/2006/relationships/image" Target="../media/image101.png"/><Relationship Id="rId4" Type="http://schemas.openxmlformats.org/officeDocument/2006/relationships/image" Target="../media/image96.png"/><Relationship Id="rId9" Type="http://schemas.openxmlformats.org/officeDocument/2006/relationships/image" Target="../media/image100.png"/></Relationships>
</file>

<file path=ppt/slides/_rels/slide5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5.png"/><Relationship Id="rId7" Type="http://schemas.openxmlformats.org/officeDocument/2006/relationships/image" Target="../media/image97.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107.png"/><Relationship Id="rId4" Type="http://schemas.openxmlformats.org/officeDocument/2006/relationships/image" Target="../media/image106.png"/></Relationships>
</file>

<file path=ppt/slides/_rels/slide5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hyperlink" Target="https://arxiv.org/abs/2106.05234" TargetMode="External"/><Relationship Id="rId7" Type="http://schemas.openxmlformats.org/officeDocument/2006/relationships/image" Target="../media/image11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58.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14.png"/><Relationship Id="rId7" Type="http://schemas.openxmlformats.org/officeDocument/2006/relationships/image" Target="../media/image110.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hyperlink" Target="https://arxiv.org/abs/2106.05234" TargetMode="External"/><Relationship Id="rId4" Type="http://schemas.openxmlformats.org/officeDocument/2006/relationships/image" Target="../media/image115.png"/><Relationship Id="rId9" Type="http://schemas.openxmlformats.org/officeDocument/2006/relationships/image" Target="../media/image112.png"/></Relationships>
</file>

<file path=ppt/slides/_rels/slide59.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20.png"/><Relationship Id="rId3" Type="http://schemas.openxmlformats.org/officeDocument/2006/relationships/image" Target="../media/image116.png"/><Relationship Id="rId7" Type="http://schemas.openxmlformats.org/officeDocument/2006/relationships/image" Target="../media/image110.png"/><Relationship Id="rId12" Type="http://schemas.openxmlformats.org/officeDocument/2006/relationships/image" Target="../media/image119.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09.png"/><Relationship Id="rId11" Type="http://schemas.openxmlformats.org/officeDocument/2006/relationships/image" Target="../media/image118.png"/><Relationship Id="rId5" Type="http://schemas.openxmlformats.org/officeDocument/2006/relationships/hyperlink" Target="https://arxiv.org/abs/2106.05234" TargetMode="External"/><Relationship Id="rId10" Type="http://schemas.openxmlformats.org/officeDocument/2006/relationships/image" Target="../media/image117.png"/><Relationship Id="rId4" Type="http://schemas.openxmlformats.org/officeDocument/2006/relationships/image" Target="../media/image115.png"/><Relationship Id="rId9" Type="http://schemas.openxmlformats.org/officeDocument/2006/relationships/image" Target="../media/image112.png"/><Relationship Id="rId14" Type="http://schemas.openxmlformats.org/officeDocument/2006/relationships/image" Target="../media/image121.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4.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10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124.png"/><Relationship Id="rId4" Type="http://schemas.openxmlformats.org/officeDocument/2006/relationships/image" Target="../media/image123.png"/></Relationships>
</file>

<file path=ppt/slides/_rels/slide6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99.png"/><Relationship Id="rId4" Type="http://schemas.openxmlformats.org/officeDocument/2006/relationships/image" Target="../media/image98.png"/></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99.png"/><Relationship Id="rId4" Type="http://schemas.openxmlformats.org/officeDocument/2006/relationships/image" Target="../media/image98.png"/></Relationships>
</file>

<file path=ppt/slides/_rels/slide69.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8.png"/><Relationship Id="rId7" Type="http://schemas.openxmlformats.org/officeDocument/2006/relationships/image" Target="../media/image10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131.png"/><Relationship Id="rId4" Type="http://schemas.openxmlformats.org/officeDocument/2006/relationships/image" Target="../media/image17.png"/><Relationship Id="rId9" Type="http://schemas.openxmlformats.org/officeDocument/2006/relationships/image" Target="../media/image130.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7.png"/><Relationship Id="rId7"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99.png"/><Relationship Id="rId4" Type="http://schemas.openxmlformats.org/officeDocument/2006/relationships/image" Target="../media/image98.png"/></Relationships>
</file>

<file path=ppt/slides/_rels/slide72.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 Id="rId4" Type="http://schemas.openxmlformats.org/officeDocument/2006/relationships/image" Target="../media/image141.png"/></Relationships>
</file>

<file path=ppt/slides/_rels/slide7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1.png"/><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8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82.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png"/><Relationship Id="rId1" Type="http://schemas.openxmlformats.org/officeDocument/2006/relationships/slideLayout" Target="../slideLayouts/slideLayout2.xml"/><Relationship Id="rId5" Type="http://schemas.openxmlformats.org/officeDocument/2006/relationships/image" Target="../media/image153.png"/><Relationship Id="rId4" Type="http://schemas.openxmlformats.org/officeDocument/2006/relationships/image" Target="../media/image15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68.png"/><Relationship Id="rId3" Type="http://schemas.openxmlformats.org/officeDocument/2006/relationships/image" Target="../media/image600.png"/><Relationship Id="rId7" Type="http://schemas.openxmlformats.org/officeDocument/2006/relationships/image" Target="../media/image11.png"/><Relationship Id="rId12" Type="http://schemas.openxmlformats.org/officeDocument/2006/relationships/image" Target="../media/image44.png"/><Relationship Id="rId2" Type="http://schemas.openxmlformats.org/officeDocument/2006/relationships/hyperlink" Target="https://arxiv.org/pdf/2011.08843.pdf" TargetMode="Externa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670.png"/><Relationship Id="rId5" Type="http://schemas.openxmlformats.org/officeDocument/2006/relationships/image" Target="../media/image9.png"/><Relationship Id="rId10" Type="http://schemas.openxmlformats.org/officeDocument/2006/relationships/image" Target="../media/image65.png"/><Relationship Id="rId4" Type="http://schemas.openxmlformats.org/officeDocument/2006/relationships/image" Target="../media/image660.png"/><Relationship Id="rId9" Type="http://schemas.openxmlformats.org/officeDocument/2006/relationships/image" Target="../media/image12.png"/></Relationships>
</file>

<file path=ppt/slides/_rels/slide88.xml.rels><?xml version="1.0" encoding="UTF-8" standalone="yes"?>
<Relationships xmlns="http://schemas.openxmlformats.org/package/2006/relationships"><Relationship Id="rId2" Type="http://schemas.openxmlformats.org/officeDocument/2006/relationships/hyperlink" Target="https://arxiv.org/pdf/2011.08843.pdf"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arxiv.org/pdf/2011.08843.pdf" TargetMode="Externa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1.png"/><Relationship Id="rId4" Type="http://schemas.openxmlformats.org/officeDocument/2006/relationships/image" Target="../media/image10.png"/></Relationships>
</file>

<file path=ppt/slides/_rels/slide9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1.png"/><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image" Target="../media/image10.png"/><Relationship Id="rId17" Type="http://schemas.openxmlformats.org/officeDocument/2006/relationships/image" Target="../media/image16.png"/><Relationship Id="rId2" Type="http://schemas.openxmlformats.org/officeDocument/2006/relationships/hyperlink" Target="https://arxiv.org/pdf/2011.08843.pdf" TargetMode="Externa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154.png"/><Relationship Id="rId5" Type="http://schemas.openxmlformats.org/officeDocument/2006/relationships/image" Target="../media/image19.png"/><Relationship Id="rId15" Type="http://schemas.openxmlformats.org/officeDocument/2006/relationships/image" Target="../media/image14.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 Id="rId14" Type="http://schemas.openxmlformats.org/officeDocument/2006/relationships/image" Target="../media/image12.png"/></Relationships>
</file>

<file path=ppt/slides/_rels/slide9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68.png"/><Relationship Id="rId3" Type="http://schemas.openxmlformats.org/officeDocument/2006/relationships/image" Target="../media/image600.png"/><Relationship Id="rId7" Type="http://schemas.openxmlformats.org/officeDocument/2006/relationships/image" Target="../media/image11.png"/><Relationship Id="rId12" Type="http://schemas.openxmlformats.org/officeDocument/2006/relationships/image" Target="../media/image44.png"/><Relationship Id="rId2" Type="http://schemas.openxmlformats.org/officeDocument/2006/relationships/hyperlink" Target="https://arxiv.org/pdf/2011.08843.pdf" TargetMode="Externa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670.png"/><Relationship Id="rId5" Type="http://schemas.openxmlformats.org/officeDocument/2006/relationships/image" Target="../media/image9.png"/><Relationship Id="rId10" Type="http://schemas.openxmlformats.org/officeDocument/2006/relationships/image" Target="../media/image65.png"/><Relationship Id="rId4" Type="http://schemas.openxmlformats.org/officeDocument/2006/relationships/image" Target="../media/image660.png"/><Relationship Id="rId9" Type="http://schemas.openxmlformats.org/officeDocument/2006/relationships/image" Target="../media/image12.png"/></Relationships>
</file>

<file path=ppt/slides/_rels/slide9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55.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99.png"/><Relationship Id="rId4" Type="http://schemas.openxmlformats.org/officeDocument/2006/relationships/image" Target="../media/image98.png"/></Relationships>
</file>

<file path=ppt/slides/_rels/slide9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61.png"/><Relationship Id="rId18" Type="http://schemas.openxmlformats.org/officeDocument/2006/relationships/image" Target="../media/image165.png"/><Relationship Id="rId3" Type="http://schemas.openxmlformats.org/officeDocument/2006/relationships/image" Target="../media/image156.png"/><Relationship Id="rId7" Type="http://schemas.openxmlformats.org/officeDocument/2006/relationships/image" Target="../media/image18.png"/><Relationship Id="rId12" Type="http://schemas.openxmlformats.org/officeDocument/2006/relationships/image" Target="../media/image160.png"/><Relationship Id="rId17" Type="http://schemas.openxmlformats.org/officeDocument/2006/relationships/image" Target="../media/image164.png"/><Relationship Id="rId2" Type="http://schemas.openxmlformats.org/officeDocument/2006/relationships/notesSlide" Target="../notesSlides/notesSlide54.xml"/><Relationship Id="rId16" Type="http://schemas.openxmlformats.org/officeDocument/2006/relationships/image" Target="../media/image16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59.png"/><Relationship Id="rId5" Type="http://schemas.openxmlformats.org/officeDocument/2006/relationships/image" Target="../media/image158.png"/><Relationship Id="rId15" Type="http://schemas.openxmlformats.org/officeDocument/2006/relationships/image" Target="../media/image162.png"/><Relationship Id="rId10" Type="http://schemas.openxmlformats.org/officeDocument/2006/relationships/image" Target="../media/image103.png"/><Relationship Id="rId19" Type="http://schemas.openxmlformats.org/officeDocument/2006/relationships/image" Target="../media/image166.png"/><Relationship Id="rId4" Type="http://schemas.openxmlformats.org/officeDocument/2006/relationships/image" Target="../media/image157.png"/><Relationship Id="rId9" Type="http://schemas.openxmlformats.org/officeDocument/2006/relationships/image" Target="../media/image46.png"/><Relationship Id="rId14" Type="http://schemas.openxmlformats.org/officeDocument/2006/relationships/image" Target="../media/image47.png"/></Relationships>
</file>

<file path=ppt/slides/_rels/slide9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169.png"/><Relationship Id="rId3" Type="http://schemas.openxmlformats.org/officeDocument/2006/relationships/image" Target="../media/image53.png"/><Relationship Id="rId7" Type="http://schemas.openxmlformats.org/officeDocument/2006/relationships/image" Target="../media/image46.png"/><Relationship Id="rId12" Type="http://schemas.openxmlformats.org/officeDocument/2006/relationships/image" Target="../media/image168.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167.png"/><Relationship Id="rId5" Type="http://schemas.openxmlformats.org/officeDocument/2006/relationships/image" Target="../media/image158.png"/><Relationship Id="rId10" Type="http://schemas.openxmlformats.org/officeDocument/2006/relationships/image" Target="../media/image49.png"/><Relationship Id="rId4" Type="http://schemas.openxmlformats.org/officeDocument/2006/relationships/image" Target="../media/image157.png"/><Relationship Id="rId9" Type="http://schemas.openxmlformats.org/officeDocument/2006/relationships/image" Target="../media/image48.png"/><Relationship Id="rId14" Type="http://schemas.openxmlformats.org/officeDocument/2006/relationships/image" Target="../media/image170.png"/></Relationships>
</file>

<file path=ppt/slides/_rels/slide95.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71.png"/><Relationship Id="rId7" Type="http://schemas.openxmlformats.org/officeDocument/2006/relationships/image" Target="../media/image172.png"/><Relationship Id="rId12" Type="http://schemas.openxmlformats.org/officeDocument/2006/relationships/image" Target="../media/image176.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61.png"/><Relationship Id="rId11" Type="http://schemas.openxmlformats.org/officeDocument/2006/relationships/image" Target="../media/image175.png"/><Relationship Id="rId5" Type="http://schemas.openxmlformats.org/officeDocument/2006/relationships/image" Target="../media/image158.png"/><Relationship Id="rId10" Type="http://schemas.openxmlformats.org/officeDocument/2006/relationships/image" Target="../media/image174.png"/><Relationship Id="rId4" Type="http://schemas.openxmlformats.org/officeDocument/2006/relationships/image" Target="../media/image157.png"/><Relationship Id="rId9" Type="http://schemas.openxmlformats.org/officeDocument/2006/relationships/image" Target="../media/image173.png"/></Relationships>
</file>

<file path=ppt/slides/_rels/slide96.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71.png"/><Relationship Id="rId7" Type="http://schemas.openxmlformats.org/officeDocument/2006/relationships/image" Target="../media/image172.png"/><Relationship Id="rId12" Type="http://schemas.openxmlformats.org/officeDocument/2006/relationships/image" Target="../media/image176.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61.png"/><Relationship Id="rId11" Type="http://schemas.openxmlformats.org/officeDocument/2006/relationships/image" Target="../media/image175.png"/><Relationship Id="rId5" Type="http://schemas.openxmlformats.org/officeDocument/2006/relationships/image" Target="../media/image158.png"/><Relationship Id="rId10" Type="http://schemas.openxmlformats.org/officeDocument/2006/relationships/image" Target="../media/image174.png"/><Relationship Id="rId4" Type="http://schemas.openxmlformats.org/officeDocument/2006/relationships/image" Target="../media/image157.png"/><Relationship Id="rId9" Type="http://schemas.openxmlformats.org/officeDocument/2006/relationships/image" Target="../media/image173.png"/></Relationships>
</file>

<file path=ppt/slides/_rels/slide97.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179.png"/><Relationship Id="rId3" Type="http://schemas.openxmlformats.org/officeDocument/2006/relationships/image" Target="../media/image156.png"/><Relationship Id="rId7" Type="http://schemas.openxmlformats.org/officeDocument/2006/relationships/image" Target="../media/image163.png"/><Relationship Id="rId12" Type="http://schemas.openxmlformats.org/officeDocument/2006/relationships/image" Target="../media/image178.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61.png"/><Relationship Id="rId11" Type="http://schemas.openxmlformats.org/officeDocument/2006/relationships/image" Target="../media/image173.png"/><Relationship Id="rId5" Type="http://schemas.openxmlformats.org/officeDocument/2006/relationships/image" Target="../media/image158.png"/><Relationship Id="rId10" Type="http://schemas.openxmlformats.org/officeDocument/2006/relationships/image" Target="../media/image166.png"/><Relationship Id="rId4" Type="http://schemas.openxmlformats.org/officeDocument/2006/relationships/image" Target="../media/image157.png"/><Relationship Id="rId9" Type="http://schemas.openxmlformats.org/officeDocument/2006/relationships/image" Target="../media/image177.png"/><Relationship Id="rId14" Type="http://schemas.openxmlformats.org/officeDocument/2006/relationships/image" Target="../media/image176.png"/></Relationships>
</file>

<file path=ppt/slides/_rels/slide9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10.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670.png"/><Relationship Id="rId4" Type="http://schemas.openxmlformats.org/officeDocument/2006/relationships/image" Target="../media/image11.png"/><Relationship Id="rId9" Type="http://schemas.openxmlformats.org/officeDocument/2006/relationships/image" Target="../media/image38.png"/></Relationships>
</file>

<file path=ppt/slides/_rels/slide100.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0.png"/><Relationship Id="rId7" Type="http://schemas.openxmlformats.org/officeDocument/2006/relationships/image" Target="../media/image102.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077200" cy="3581400"/>
          </a:xfrm>
        </p:spPr>
        <p:txBody>
          <a:bodyPr anchor="b">
            <a:normAutofit/>
          </a:bodyPr>
          <a:lstStyle/>
          <a:p>
            <a:r>
              <a:rPr lang="en-US" sz="5400"/>
              <a:t>Stanford CS224W: </a:t>
            </a:r>
            <a:br>
              <a:rPr lang="en-US" sz="5400"/>
            </a:br>
            <a:r>
              <a:rPr lang="en-US" sz="5400"/>
              <a:t>Graph Transformers</a:t>
            </a:r>
          </a:p>
        </p:txBody>
      </p:sp>
      <p:sp>
        <p:nvSpPr>
          <p:cNvPr id="7" name="TextBox 6"/>
          <p:cNvSpPr txBox="1"/>
          <p:nvPr/>
        </p:nvSpPr>
        <p:spPr>
          <a:xfrm>
            <a:off x="762000" y="5257800"/>
            <a:ext cx="6705600" cy="1631216"/>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4"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a:solidFill>
            <a:schemeClr val="bg1"/>
          </a:solidFill>
        </p:spPr>
        <p:txBody>
          <a:bodyPr vert="horz" lIns="54864" tIns="91440" rIns="91440" bIns="45720" rtlCol="0" anchor="t">
            <a:normAutofit/>
          </a:bodyPr>
          <a:lstStyle/>
          <a:p>
            <a:pPr marL="438785"/>
            <a:r>
              <a:rPr lang="en-US" b="1">
                <a:solidFill>
                  <a:srgbClr val="FF0000"/>
                </a:solidFill>
                <a:latin typeface="Calibri"/>
                <a:ea typeface="Calibri"/>
                <a:cs typeface="Calibri"/>
              </a:rPr>
              <a:t>Homework 1</a:t>
            </a:r>
            <a:r>
              <a:rPr lang="en-US">
                <a:latin typeface="Calibri"/>
                <a:ea typeface="Calibri"/>
                <a:cs typeface="Calibri"/>
              </a:rPr>
              <a:t> due today</a:t>
            </a:r>
          </a:p>
          <a:p>
            <a:pPr lvl="1"/>
            <a:r>
              <a:rPr lang="en-US">
                <a:latin typeface="Calibri"/>
                <a:ea typeface="Calibri"/>
                <a:cs typeface="Calibri"/>
              </a:rPr>
              <a:t>Late submissions accepted until end of day Monday, 10/21</a:t>
            </a:r>
            <a:endParaRPr lang="en-US">
              <a:ea typeface="Calibri"/>
            </a:endParaRPr>
          </a:p>
          <a:p>
            <a:pPr marL="438785"/>
            <a:r>
              <a:rPr lang="en-US" b="1">
                <a:solidFill>
                  <a:srgbClr val="0000FF"/>
                </a:solidFill>
                <a:latin typeface="Calibri"/>
                <a:ea typeface="Calibri"/>
                <a:cs typeface="Calibri"/>
              </a:rPr>
              <a:t>Regrade request deadlines</a:t>
            </a:r>
          </a:p>
          <a:p>
            <a:pPr lvl="1"/>
            <a:r>
              <a:rPr lang="en-US" b="1" err="1">
                <a:latin typeface="Calibri"/>
                <a:ea typeface="Calibri"/>
                <a:cs typeface="Calibri"/>
              </a:rPr>
              <a:t>Colab</a:t>
            </a:r>
            <a:r>
              <a:rPr lang="en-US" b="1">
                <a:latin typeface="Calibri"/>
                <a:ea typeface="Calibri"/>
                <a:cs typeface="Calibri"/>
              </a:rPr>
              <a:t> 1</a:t>
            </a:r>
            <a:r>
              <a:rPr lang="en-US">
                <a:latin typeface="Calibri"/>
                <a:ea typeface="Calibri"/>
                <a:cs typeface="Calibri"/>
              </a:rPr>
              <a:t>: Thursday, 10/24</a:t>
            </a:r>
          </a:p>
          <a:p>
            <a:pPr marL="996315" lvl="2"/>
            <a:r>
              <a:rPr lang="en-US">
                <a:latin typeface="Calibri"/>
                <a:ea typeface="Calibri"/>
                <a:cs typeface="Calibri"/>
              </a:rPr>
              <a:t>Solutions and statistics released on Ed</a:t>
            </a: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10/17/2024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vert="horz" lIns="45720" tIns="45720" rIns="45720" bIns="0" rtlCol="0" anchor="b"/>
          <a:lstStyle/>
          <a:p>
            <a:r>
              <a:rPr lang="en-US">
                <a:latin typeface="Calibri"/>
                <a:ea typeface="Calibri"/>
                <a:cs typeface="Calibri"/>
              </a:rPr>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18461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3</a:t>
            </a:fld>
            <a:endParaRPr lang="en-US"/>
          </a:p>
        </p:txBody>
      </p:sp>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2">
            <a:extLst>
              <a:ext uri="{28A0092B-C50C-407E-A947-70E740481C1C}">
                <a14:useLocalDpi xmlns:a14="http://schemas.microsoft.com/office/drawing/2010/main" val="0"/>
              </a:ext>
            </a:extLst>
          </a:blip>
          <a:srcRect r="63931"/>
          <a:stretch/>
        </p:blipFill>
        <p:spPr>
          <a:xfrm>
            <a:off x="102489" y="1139415"/>
            <a:ext cx="1951640" cy="2155450"/>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3"/>
          <a:srcRect l="4033" b="2082"/>
          <a:stretch/>
        </p:blipFill>
        <p:spPr>
          <a:xfrm>
            <a:off x="3217636" y="2155510"/>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016782"/>
            <a:ext cx="2145716"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680817"/>
            <a:ext cx="1723421"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2891657"/>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311666"/>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2</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688800"/>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073569"/>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1</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2" y="6160713"/>
            <a:ext cx="3248518" cy="461665"/>
          </a:xfrm>
          <a:prstGeom prst="rect">
            <a:avLst/>
          </a:prstGeom>
          <a:noFill/>
        </p:spPr>
        <p:txBody>
          <a:bodyPr wrap="none" rtlCol="0">
            <a:spAutoFit/>
          </a:bodyPr>
          <a:lstStyle/>
          <a:p>
            <a:r>
              <a:rPr lang="en-US" sz="2400" b="1">
                <a:solidFill>
                  <a:srgbClr val="0070C0"/>
                </a:solidFill>
                <a:latin typeface="Calibri" panose="020F0502020204030204" pitchFamily="34" charset="0"/>
                <a:cs typeface="Calibri" panose="020F0502020204030204" pitchFamily="34" charset="0"/>
              </a:rPr>
              <a:t>(4) Graph augmentation</a:t>
            </a:r>
          </a:p>
        </p:txBody>
      </p:sp>
      <p:sp>
        <p:nvSpPr>
          <p:cNvPr id="19" name="TextBox 18">
            <a:extLst>
              <a:ext uri="{FF2B5EF4-FFF2-40B4-BE49-F238E27FC236}">
                <a16:creationId xmlns:a16="http://schemas.microsoft.com/office/drawing/2014/main" id="{375C80C3-CB71-F948-9AC8-0C0F69FEDAD6}"/>
              </a:ext>
            </a:extLst>
          </p:cNvPr>
          <p:cNvSpPr txBox="1"/>
          <p:nvPr/>
        </p:nvSpPr>
        <p:spPr>
          <a:xfrm>
            <a:off x="296985" y="4019177"/>
            <a:ext cx="1929585" cy="830997"/>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(3) Layer connectivity</a:t>
            </a:r>
          </a:p>
        </p:txBody>
      </p:sp>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Recap: A General GNN Framework</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4"/>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spTree>
    <p:extLst>
      <p:ext uri="{BB962C8B-B14F-4D97-AF65-F5344CB8AC3E}">
        <p14:creationId xmlns:p14="http://schemas.microsoft.com/office/powerpoint/2010/main" val="2596525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Recap: A General GNN Framework</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3"/>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grpSp>
        <p:nvGrpSpPr>
          <p:cNvPr id="12" name="Group 11">
            <a:extLst>
              <a:ext uri="{FF2B5EF4-FFF2-40B4-BE49-F238E27FC236}">
                <a16:creationId xmlns:a16="http://schemas.microsoft.com/office/drawing/2014/main" id="{5AED4527-46CF-C2BD-AA42-DEA1AFAD4655}"/>
              </a:ext>
            </a:extLst>
          </p:cNvPr>
          <p:cNvGrpSpPr/>
          <p:nvPr/>
        </p:nvGrpSpPr>
        <p:grpSpPr>
          <a:xfrm>
            <a:off x="203161" y="2768378"/>
            <a:ext cx="4687676" cy="3611121"/>
            <a:chOff x="501269" y="2470923"/>
            <a:chExt cx="4687676" cy="3611121"/>
          </a:xfrm>
        </p:grpSpPr>
        <p:grpSp>
          <p:nvGrpSpPr>
            <p:cNvPr id="2" name="Group 1">
              <a:extLst>
                <a:ext uri="{FF2B5EF4-FFF2-40B4-BE49-F238E27FC236}">
                  <a16:creationId xmlns:a16="http://schemas.microsoft.com/office/drawing/2014/main" id="{7A3E1A83-4122-9F5C-B82A-56F8442797A7}"/>
                </a:ext>
              </a:extLst>
            </p:cNvPr>
            <p:cNvGrpSpPr/>
            <p:nvPr/>
          </p:nvGrpSpPr>
          <p:grpSpPr>
            <a:xfrm>
              <a:off x="996087" y="2470923"/>
              <a:ext cx="4025820" cy="3611121"/>
              <a:chOff x="1880731" y="1056857"/>
              <a:chExt cx="6626722" cy="5739825"/>
            </a:xfrm>
          </p:grpSpPr>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4">
                <a:extLst>
                  <a:ext uri="{28A0092B-C50C-407E-A947-70E740481C1C}">
                    <a14:useLocalDpi xmlns:a14="http://schemas.microsoft.com/office/drawing/2010/main" val="0"/>
                  </a:ext>
                </a:extLst>
              </a:blip>
              <a:srcRect r="63931"/>
              <a:stretch/>
            </p:blipFill>
            <p:spPr>
              <a:xfrm>
                <a:off x="1880731" y="1056857"/>
                <a:ext cx="1951640" cy="2155449"/>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5"/>
              <a:srcRect l="4033" b="2082"/>
              <a:stretch/>
            </p:blipFill>
            <p:spPr>
              <a:xfrm>
                <a:off x="3217636" y="2155510"/>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016782"/>
                <a:ext cx="2996219" cy="635969"/>
              </a:xfrm>
              <a:prstGeom prst="rect">
                <a:avLst/>
              </a:prstGeom>
              <a:noFill/>
            </p:spPr>
            <p:txBody>
              <a:bodyPr wrap="none" rtlCol="0">
                <a:spAutoFit/>
              </a:bodyPr>
              <a:lstStyle/>
              <a:p>
                <a:r>
                  <a:rPr lang="en-US" sz="20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680817"/>
                <a:ext cx="2415616" cy="635969"/>
              </a:xfrm>
              <a:prstGeom prst="rect">
                <a:avLst/>
              </a:prstGeom>
              <a:noFill/>
            </p:spPr>
            <p:txBody>
              <a:bodyPr wrap="none" rtlCol="0">
                <a:spAutoFit/>
              </a:bodyPr>
              <a:lstStyle/>
              <a:p>
                <a:r>
                  <a:rPr lang="en-US" sz="20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2891657"/>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311667"/>
                <a:ext cx="2256031" cy="587048"/>
              </a:xfrm>
              <a:prstGeom prst="rect">
                <a:avLst/>
              </a:prstGeom>
              <a:noFill/>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GNN Layer 2</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688800"/>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073569"/>
                <a:ext cx="2256031" cy="587048"/>
              </a:xfrm>
              <a:prstGeom prst="rect">
                <a:avLst/>
              </a:prstGeom>
              <a:noFill/>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GNN Layer 1</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3" y="6160713"/>
                <a:ext cx="4507204" cy="635969"/>
              </a:xfrm>
              <a:prstGeom prst="rect">
                <a:avLst/>
              </a:prstGeom>
              <a:noFill/>
            </p:spPr>
            <p:txBody>
              <a:bodyPr wrap="none" rtlCol="0">
                <a:spAutoFit/>
              </a:bodyPr>
              <a:lstStyle/>
              <a:p>
                <a:r>
                  <a:rPr lang="en-US" sz="2000" b="1">
                    <a:solidFill>
                      <a:srgbClr val="0070C0"/>
                    </a:solidFill>
                    <a:latin typeface="Calibri" panose="020F0502020204030204" pitchFamily="34" charset="0"/>
                    <a:cs typeface="Calibri" panose="020F0502020204030204" pitchFamily="34" charset="0"/>
                  </a:rPr>
                  <a:t>(4) Graph augmentation</a:t>
                </a:r>
              </a:p>
            </p:txBody>
          </p:sp>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4091779" cy="635969"/>
              </a:xfrm>
              <a:prstGeom prst="rect">
                <a:avLst/>
              </a:prstGeom>
              <a:noFill/>
            </p:spPr>
            <p:txBody>
              <a:bodyPr wrap="none" rtlCol="0">
                <a:spAutoFit/>
              </a:bodyPr>
              <a:lstStyle/>
              <a:p>
                <a:r>
                  <a:rPr lang="en-US" sz="2000" b="1">
                    <a:solidFill>
                      <a:schemeClr val="accent2"/>
                    </a:solidFill>
                    <a:latin typeface="Calibri" panose="020F0502020204030204" pitchFamily="34" charset="0"/>
                    <a:cs typeface="Calibri" panose="020F0502020204030204" pitchFamily="34" charset="0"/>
                  </a:rPr>
                  <a:t>(5) Learning objective</a:t>
                </a:r>
              </a:p>
            </p:txBody>
          </p:sp>
        </p:grpSp>
        <p:sp>
          <p:nvSpPr>
            <p:cNvPr id="7" name="TextBox 6">
              <a:extLst>
                <a:ext uri="{FF2B5EF4-FFF2-40B4-BE49-F238E27FC236}">
                  <a16:creationId xmlns:a16="http://schemas.microsoft.com/office/drawing/2014/main" id="{CDA8F961-C368-0725-E9AB-94694EDC80F9}"/>
                </a:ext>
              </a:extLst>
            </p:cNvPr>
            <p:cNvSpPr txBox="1"/>
            <p:nvPr/>
          </p:nvSpPr>
          <p:spPr>
            <a:xfrm>
              <a:off x="501269" y="5411348"/>
              <a:ext cx="4687676" cy="276999"/>
            </a:xfrm>
            <a:prstGeom prst="rect">
              <a:avLst/>
            </a:prstGeom>
            <a:noFill/>
          </p:spPr>
          <p:txBody>
            <a:bodyPr wrap="square">
              <a:spAutoFit/>
            </a:bodyPr>
            <a:lstStyle/>
            <a:p>
              <a:r>
                <a:rPr lang="en-US" sz="1200" b="1">
                  <a:solidFill>
                    <a:srgbClr val="C00000"/>
                  </a:solidFill>
                  <a:latin typeface="Calibri" panose="020F0502020204030204" pitchFamily="34" charset="0"/>
                  <a:cs typeface="Calibri" panose="020F0502020204030204" pitchFamily="34" charset="0"/>
                </a:rPr>
                <a:t>(3) Layer connectivity</a:t>
              </a:r>
            </a:p>
          </p:txBody>
        </p:sp>
      </p:grpSp>
      <p:sp>
        <p:nvSpPr>
          <p:cNvPr id="23" name="TextBox 22">
            <a:extLst>
              <a:ext uri="{FF2B5EF4-FFF2-40B4-BE49-F238E27FC236}">
                <a16:creationId xmlns:a16="http://schemas.microsoft.com/office/drawing/2014/main" id="{BC6A91DA-6AD2-5158-23EB-99B483EA335B}"/>
              </a:ext>
            </a:extLst>
          </p:cNvPr>
          <p:cNvSpPr txBox="1"/>
          <p:nvPr/>
        </p:nvSpPr>
        <p:spPr>
          <a:xfrm>
            <a:off x="1524000" y="2556319"/>
            <a:ext cx="2320887" cy="369332"/>
          </a:xfrm>
          <a:prstGeom prst="rect">
            <a:avLst/>
          </a:prstGeom>
          <a:noFill/>
        </p:spPr>
        <p:txBody>
          <a:bodyPr wrap="square">
            <a:spAutoFit/>
          </a:bodyPr>
          <a:lstStyle/>
          <a:p>
            <a:r>
              <a:rPr lang="en-US" b="1"/>
              <a:t>GNN design space</a:t>
            </a:r>
          </a:p>
        </p:txBody>
      </p:sp>
      <p:sp>
        <p:nvSpPr>
          <p:cNvPr id="24" name="TextBox 23">
            <a:extLst>
              <a:ext uri="{FF2B5EF4-FFF2-40B4-BE49-F238E27FC236}">
                <a16:creationId xmlns:a16="http://schemas.microsoft.com/office/drawing/2014/main" id="{7281BDC2-C50F-7527-2ADC-963669045F7B}"/>
              </a:ext>
            </a:extLst>
          </p:cNvPr>
          <p:cNvSpPr txBox="1"/>
          <p:nvPr/>
        </p:nvSpPr>
        <p:spPr>
          <a:xfrm>
            <a:off x="5453349" y="2556319"/>
            <a:ext cx="3360145" cy="369332"/>
          </a:xfrm>
          <a:prstGeom prst="rect">
            <a:avLst/>
          </a:prstGeom>
          <a:noFill/>
        </p:spPr>
        <p:txBody>
          <a:bodyPr wrap="square">
            <a:spAutoFit/>
          </a:bodyPr>
          <a:lstStyle/>
          <a:p>
            <a:r>
              <a:rPr lang="en-US" b="1"/>
              <a:t>Graph Transformer design space</a:t>
            </a:r>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5"/>
            <a:ext cx="8861259" cy="1414358"/>
          </a:xfrm>
        </p:spPr>
        <p:txBody>
          <a:bodyPr>
            <a:normAutofit lnSpcReduction="10000"/>
          </a:bodyPr>
          <a:lstStyle/>
          <a:p>
            <a:r>
              <a:rPr lang="en-US" sz="2800"/>
              <a:t>We know a lot about the design space of GNNs</a:t>
            </a:r>
          </a:p>
          <a:p>
            <a:r>
              <a:rPr lang="en-US" sz="2800" b="1">
                <a:solidFill>
                  <a:srgbClr val="0070C0"/>
                </a:solidFill>
              </a:rPr>
              <a:t>What does the corresponding design space for Graph Transformers look like?</a:t>
            </a:r>
            <a:endParaRPr lang="en-US" sz="2800" b="1"/>
          </a:p>
        </p:txBody>
      </p:sp>
      <p:sp>
        <p:nvSpPr>
          <p:cNvPr id="26" name="Content Placeholder 2">
            <a:extLst>
              <a:ext uri="{FF2B5EF4-FFF2-40B4-BE49-F238E27FC236}">
                <a16:creationId xmlns:a16="http://schemas.microsoft.com/office/drawing/2014/main" id="{542A4F2A-C64F-BACE-4F26-87901A7E714D}"/>
              </a:ext>
            </a:extLst>
          </p:cNvPr>
          <p:cNvSpPr txBox="1">
            <a:spLocks/>
          </p:cNvSpPr>
          <p:nvPr/>
        </p:nvSpPr>
        <p:spPr>
          <a:xfrm>
            <a:off x="6411816" y="3429000"/>
            <a:ext cx="1443210" cy="2840838"/>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sz="18000" b="1">
                <a:solidFill>
                  <a:srgbClr val="0070C0"/>
                </a:solidFill>
              </a:rPr>
              <a:t>?</a:t>
            </a:r>
          </a:p>
          <a:p>
            <a:pPr marL="118872" indent="0">
              <a:buFont typeface="Wingdings 2"/>
              <a:buNone/>
            </a:pPr>
            <a:endParaRPr lang="en-US" sz="2800" b="1">
              <a:solidFill>
                <a:srgbClr val="0070C0"/>
              </a:solidFill>
            </a:endParaRPr>
          </a:p>
          <a:p>
            <a:pPr marL="118872" indent="0">
              <a:buFont typeface="Wingdings 2"/>
              <a:buNone/>
            </a:pPr>
            <a:endParaRPr lang="en-US" sz="2800" b="1">
              <a:solidFill>
                <a:srgbClr val="0070C0"/>
              </a:solidFill>
            </a:endParaRPr>
          </a:p>
          <a:p>
            <a:pPr marL="118872" indent="0">
              <a:buFont typeface="Wingdings 2"/>
              <a:buNone/>
            </a:pPr>
            <a:endParaRPr lang="en-US" sz="2800" b="1">
              <a:solidFill>
                <a:srgbClr val="0070C0"/>
              </a:solidFill>
            </a:endParaRPr>
          </a:p>
          <a:p>
            <a:endParaRPr lang="en-US" sz="2800" b="1">
              <a:solidFill>
                <a:srgbClr val="0070C0"/>
              </a:solidFill>
            </a:endParaRPr>
          </a:p>
          <a:p>
            <a:endParaRPr lang="en-US" sz="2800" b="1">
              <a:solidFill>
                <a:srgbClr val="0070C0"/>
              </a:solidFill>
            </a:endParaRPr>
          </a:p>
          <a:p>
            <a:endParaRPr lang="en-US" sz="2800">
              <a:solidFill>
                <a:srgbClr val="0070C0"/>
              </a:solidFill>
            </a:endParaRPr>
          </a:p>
          <a:p>
            <a:pPr marL="118872" indent="0">
              <a:buFont typeface="Wingdings 2"/>
              <a:buNone/>
            </a:pPr>
            <a:endParaRPr lang="en-US" sz="2800" b="1">
              <a:solidFill>
                <a:srgbClr val="0070C0"/>
              </a:solidFill>
            </a:endParaRPr>
          </a:p>
        </p:txBody>
      </p:sp>
      <p:sp>
        <p:nvSpPr>
          <p:cNvPr id="27" name="Rounded Rectangle 26">
            <a:extLst>
              <a:ext uri="{FF2B5EF4-FFF2-40B4-BE49-F238E27FC236}">
                <a16:creationId xmlns:a16="http://schemas.microsoft.com/office/drawing/2014/main" id="{60635521-BD95-E73B-FEB7-F409AF174780}"/>
              </a:ext>
            </a:extLst>
          </p:cNvPr>
          <p:cNvSpPr/>
          <p:nvPr/>
        </p:nvSpPr>
        <p:spPr>
          <a:xfrm>
            <a:off x="104685" y="2475036"/>
            <a:ext cx="4930023"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B9F300E-CC8E-46B8-DDBE-E6D587A6E078}"/>
              </a:ext>
            </a:extLst>
          </p:cNvPr>
          <p:cNvSpPr/>
          <p:nvPr/>
        </p:nvSpPr>
        <p:spPr>
          <a:xfrm>
            <a:off x="5150160" y="2475036"/>
            <a:ext cx="3889155"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59872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077200" cy="3581400"/>
          </a:xfrm>
        </p:spPr>
        <p:txBody>
          <a:bodyPr anchor="b">
            <a:normAutofit/>
          </a:bodyPr>
          <a:lstStyle/>
          <a:p>
            <a:r>
              <a:rPr lang="en-US" sz="5400"/>
              <a:t>Stanford CS224W: </a:t>
            </a:r>
            <a:br>
              <a:rPr lang="en-US" sz="5400"/>
            </a:br>
            <a:r>
              <a:rPr lang="en-US" sz="5400"/>
              <a:t>Intro to Transformers</a:t>
            </a:r>
          </a:p>
        </p:txBody>
      </p:sp>
      <p:sp>
        <p:nvSpPr>
          <p:cNvPr id="7" name="TextBox 6"/>
          <p:cNvSpPr txBox="1"/>
          <p:nvPr/>
        </p:nvSpPr>
        <p:spPr>
          <a:xfrm>
            <a:off x="762000" y="5257800"/>
            <a:ext cx="6705600" cy="1631216"/>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sz="2000"/>
              <a:t>Stanford University</a:t>
            </a:r>
            <a:endParaRPr lang="en-US"/>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1177098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5B29-AF0B-114C-B82E-2A83F8939919}"/>
              </a:ext>
            </a:extLst>
          </p:cNvPr>
          <p:cNvSpPr>
            <a:spLocks noGrp="1"/>
          </p:cNvSpPr>
          <p:nvPr>
            <p:ph type="title"/>
          </p:nvPr>
        </p:nvSpPr>
        <p:spPr/>
        <p:txBody>
          <a:bodyPr/>
          <a:lstStyle/>
          <a:p>
            <a:r>
              <a:rPr lang="en-US"/>
              <a:t>The Backbone of Generative AI</a:t>
            </a:r>
          </a:p>
        </p:txBody>
      </p:sp>
      <p:sp>
        <p:nvSpPr>
          <p:cNvPr id="4" name="Date Placeholder 3">
            <a:extLst>
              <a:ext uri="{FF2B5EF4-FFF2-40B4-BE49-F238E27FC236}">
                <a16:creationId xmlns:a16="http://schemas.microsoft.com/office/drawing/2014/main" id="{6BACB7B8-F9F8-0542-8659-4352A90026C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42FFD0A8-2181-BF49-8C2B-5CEFD68561E2}"/>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6A7F78-4A29-EA45-B531-760AA30BCC3A}"/>
              </a:ext>
            </a:extLst>
          </p:cNvPr>
          <p:cNvSpPr>
            <a:spLocks noGrp="1"/>
          </p:cNvSpPr>
          <p:nvPr>
            <p:ph type="sldNum" sz="quarter" idx="12"/>
          </p:nvPr>
        </p:nvSpPr>
        <p:spPr/>
        <p:txBody>
          <a:bodyPr/>
          <a:lstStyle/>
          <a:p>
            <a:fld id="{19B12225-5612-419B-A8D5-4B8EEE4C217E}" type="slidenum">
              <a:rPr lang="en-US" smtClean="0"/>
              <a:pPr/>
              <a:t>6</a:t>
            </a:fld>
            <a:endParaRPr lang="en-US"/>
          </a:p>
        </p:txBody>
      </p:sp>
      <p:pic>
        <p:nvPicPr>
          <p:cNvPr id="7" name="Picture 6" descr="A paper with text on it&#10;&#10;Description automatically generated">
            <a:extLst>
              <a:ext uri="{FF2B5EF4-FFF2-40B4-BE49-F238E27FC236}">
                <a16:creationId xmlns:a16="http://schemas.microsoft.com/office/drawing/2014/main" id="{B2DC111C-B1B8-C45C-6284-0E485C63A179}"/>
              </a:ext>
            </a:extLst>
          </p:cNvPr>
          <p:cNvPicPr>
            <a:picLocks noChangeAspect="1"/>
          </p:cNvPicPr>
          <p:nvPr/>
        </p:nvPicPr>
        <p:blipFill>
          <a:blip r:embed="rId3">
            <a:extLst>
              <a:ext uri="{28A0092B-C50C-407E-A947-70E740481C1C}">
                <a14:useLocalDpi xmlns:a14="http://schemas.microsoft.com/office/drawing/2010/main" val="0"/>
              </a:ext>
            </a:extLst>
          </a:blip>
          <a:srcRect b="17655"/>
          <a:stretch/>
        </p:blipFill>
        <p:spPr>
          <a:xfrm>
            <a:off x="722710" y="1356628"/>
            <a:ext cx="3849290" cy="4794372"/>
          </a:xfrm>
          <a:prstGeom prst="rect">
            <a:avLst/>
          </a:prstGeom>
        </p:spPr>
      </p:pic>
      <p:pic>
        <p:nvPicPr>
          <p:cNvPr id="9" name="Picture 8" descr="A close-up of a white background&#10;&#10;Description automatically generated">
            <a:extLst>
              <a:ext uri="{FF2B5EF4-FFF2-40B4-BE49-F238E27FC236}">
                <a16:creationId xmlns:a16="http://schemas.microsoft.com/office/drawing/2014/main" id="{E702BF3C-7159-4389-4627-6EDCB49F3B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4049" y="1300356"/>
            <a:ext cx="1485747" cy="461591"/>
          </a:xfrm>
          <a:prstGeom prst="rect">
            <a:avLst/>
          </a:prstGeom>
        </p:spPr>
      </p:pic>
      <p:pic>
        <p:nvPicPr>
          <p:cNvPr id="11" name="Picture 10" descr="A white background with black text&#10;&#10;Description automatically generated">
            <a:extLst>
              <a:ext uri="{FF2B5EF4-FFF2-40B4-BE49-F238E27FC236}">
                <a16:creationId xmlns:a16="http://schemas.microsoft.com/office/drawing/2014/main" id="{C092D43B-8C4E-2B80-8DA7-155C5B3955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4030" y="2973559"/>
            <a:ext cx="3427260" cy="1319664"/>
          </a:xfrm>
          <a:prstGeom prst="rect">
            <a:avLst/>
          </a:prstGeom>
        </p:spPr>
      </p:pic>
    </p:spTree>
    <p:extLst>
      <p:ext uri="{BB962C8B-B14F-4D97-AF65-F5344CB8AC3E}">
        <p14:creationId xmlns:p14="http://schemas.microsoft.com/office/powerpoint/2010/main" val="4056538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5B29-AF0B-114C-B82E-2A83F8939919}"/>
              </a:ext>
            </a:extLst>
          </p:cNvPr>
          <p:cNvSpPr>
            <a:spLocks noGrp="1"/>
          </p:cNvSpPr>
          <p:nvPr>
            <p:ph type="title"/>
          </p:nvPr>
        </p:nvSpPr>
        <p:spPr>
          <a:xfrm>
            <a:off x="96397" y="109250"/>
            <a:ext cx="8951205" cy="987552"/>
          </a:xfrm>
        </p:spPr>
        <p:txBody>
          <a:bodyPr>
            <a:noAutofit/>
          </a:bodyPr>
          <a:lstStyle/>
          <a:p>
            <a:r>
              <a:rPr lang="en-US" sz="3600"/>
              <a:t>Goal: Bring Power of Transformers to Graphs</a:t>
            </a:r>
          </a:p>
        </p:txBody>
      </p:sp>
      <p:sp>
        <p:nvSpPr>
          <p:cNvPr id="4" name="Date Placeholder 3">
            <a:extLst>
              <a:ext uri="{FF2B5EF4-FFF2-40B4-BE49-F238E27FC236}">
                <a16:creationId xmlns:a16="http://schemas.microsoft.com/office/drawing/2014/main" id="{6BACB7B8-F9F8-0542-8659-4352A90026C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42FFD0A8-2181-BF49-8C2B-5CEFD68561E2}"/>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6A7F78-4A29-EA45-B531-760AA30BCC3A}"/>
              </a:ext>
            </a:extLst>
          </p:cNvPr>
          <p:cNvSpPr>
            <a:spLocks noGrp="1"/>
          </p:cNvSpPr>
          <p:nvPr>
            <p:ph type="sldNum" sz="quarter" idx="12"/>
          </p:nvPr>
        </p:nvSpPr>
        <p:spPr/>
        <p:txBody>
          <a:bodyPr/>
          <a:lstStyle/>
          <a:p>
            <a:fld id="{19B12225-5612-419B-A8D5-4B8EEE4C217E}" type="slidenum">
              <a:rPr lang="en-US" smtClean="0"/>
              <a:pPr/>
              <a:t>7</a:t>
            </a:fld>
            <a:endParaRPr lang="en-US"/>
          </a:p>
        </p:txBody>
      </p:sp>
      <p:pic>
        <p:nvPicPr>
          <p:cNvPr id="3" name="Picture 2">
            <a:extLst>
              <a:ext uri="{FF2B5EF4-FFF2-40B4-BE49-F238E27FC236}">
                <a16:creationId xmlns:a16="http://schemas.microsoft.com/office/drawing/2014/main" id="{4F5C6449-BDCB-8A0C-4D1C-B97C8BC6AA7B}"/>
              </a:ext>
            </a:extLst>
          </p:cNvPr>
          <p:cNvPicPr>
            <a:picLocks noChangeAspect="1"/>
          </p:cNvPicPr>
          <p:nvPr/>
        </p:nvPicPr>
        <p:blipFill>
          <a:blip r:embed="rId3"/>
          <a:stretch>
            <a:fillRect/>
          </a:stretch>
        </p:blipFill>
        <p:spPr>
          <a:xfrm>
            <a:off x="457200" y="1547566"/>
            <a:ext cx="7772400" cy="4291677"/>
          </a:xfrm>
          <a:prstGeom prst="rect">
            <a:avLst/>
          </a:prstGeom>
        </p:spPr>
      </p:pic>
      <p:sp>
        <p:nvSpPr>
          <p:cNvPr id="7" name="Content Placeholder 2">
            <a:extLst>
              <a:ext uri="{FF2B5EF4-FFF2-40B4-BE49-F238E27FC236}">
                <a16:creationId xmlns:a16="http://schemas.microsoft.com/office/drawing/2014/main" id="{7D521FF4-7B68-9F12-5E28-154DFC6D7AE9}"/>
              </a:ext>
            </a:extLst>
          </p:cNvPr>
          <p:cNvSpPr>
            <a:spLocks noGrp="1"/>
          </p:cNvSpPr>
          <p:nvPr>
            <p:ph idx="1"/>
          </p:nvPr>
        </p:nvSpPr>
        <p:spPr>
          <a:xfrm>
            <a:off x="251460" y="5839243"/>
            <a:ext cx="8686800" cy="643570"/>
          </a:xfrm>
        </p:spPr>
        <p:txBody>
          <a:bodyPr>
            <a:normAutofit fontScale="85000" lnSpcReduction="10000"/>
          </a:bodyPr>
          <a:lstStyle/>
          <a:p>
            <a:r>
              <a:rPr lang="en-US" sz="2800" b="1"/>
              <a:t>There is lots of multi-billon node/graph scale data to learn from</a:t>
            </a:r>
            <a:endParaRPr lang="en-US" sz="2600">
              <a:solidFill>
                <a:srgbClr val="C00000"/>
              </a:solidFill>
            </a:endParaRPr>
          </a:p>
          <a:p>
            <a:pPr lvl="1"/>
            <a:endParaRPr lang="en-US" sz="2400"/>
          </a:p>
        </p:txBody>
      </p:sp>
    </p:spTree>
    <p:extLst>
      <p:ext uri="{BB962C8B-B14F-4D97-AF65-F5344CB8AC3E}">
        <p14:creationId xmlns:p14="http://schemas.microsoft.com/office/powerpoint/2010/main" val="2024787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85FCF8-445D-5B4A-B833-F2BD3F2443B3}"/>
              </a:ext>
            </a:extLst>
          </p:cNvPr>
          <p:cNvSpPr>
            <a:spLocks noGrp="1"/>
          </p:cNvSpPr>
          <p:nvPr>
            <p:ph type="title"/>
          </p:nvPr>
        </p:nvSpPr>
        <p:spPr/>
        <p:txBody>
          <a:bodyPr/>
          <a:lstStyle/>
          <a:p>
            <a:r>
              <a:rPr kumimoji="1" lang="en-US" altLang="ja-JP"/>
              <a:t>Plan for Today</a:t>
            </a:r>
            <a:endParaRPr kumimoji="1" lang="ja-JP" altLang="en-US"/>
          </a:p>
        </p:txBody>
      </p:sp>
      <p:sp>
        <p:nvSpPr>
          <p:cNvPr id="3" name="コンテンツ プレースホルダー 2">
            <a:extLst>
              <a:ext uri="{FF2B5EF4-FFF2-40B4-BE49-F238E27FC236}">
                <a16:creationId xmlns:a16="http://schemas.microsoft.com/office/drawing/2014/main" id="{1D5462A2-0159-AC46-A081-E5B3F8FCA042}"/>
              </a:ext>
            </a:extLst>
          </p:cNvPr>
          <p:cNvSpPr>
            <a:spLocks noGrp="1"/>
          </p:cNvSpPr>
          <p:nvPr>
            <p:ph idx="1"/>
          </p:nvPr>
        </p:nvSpPr>
        <p:spPr>
          <a:xfrm>
            <a:off x="457200" y="1295400"/>
            <a:ext cx="7467600" cy="5562600"/>
          </a:xfrm>
        </p:spPr>
        <p:txBody>
          <a:bodyPr vert="horz" lIns="54864" tIns="91440" rIns="91440" bIns="45720" rtlCol="0" anchor="t">
            <a:normAutofit/>
          </a:bodyPr>
          <a:lstStyle/>
          <a:p>
            <a:pPr marL="438785"/>
            <a:r>
              <a:rPr kumimoji="1" lang="en-US" altLang="ja-JP" sz="2800" b="1">
                <a:solidFill>
                  <a:srgbClr val="00B050"/>
                </a:solidFill>
                <a:latin typeface="Calibri"/>
                <a:ea typeface="HGｺﾞｼｯｸM"/>
                <a:cs typeface="Calibri"/>
              </a:rPr>
              <a:t>Part 1: </a:t>
            </a:r>
            <a:endParaRPr lang="en-US"/>
          </a:p>
          <a:p>
            <a:pPr lvl="1"/>
            <a:r>
              <a:rPr kumimoji="1" lang="en-US" altLang="ja-JP">
                <a:solidFill>
                  <a:srgbClr val="00B050"/>
                </a:solidFill>
                <a:latin typeface="Calibri"/>
                <a:ea typeface="HGｺﾞｼｯｸM"/>
                <a:cs typeface="Calibri"/>
              </a:rPr>
              <a:t>Introducing Transformers</a:t>
            </a:r>
            <a:endParaRPr lang="en-US"/>
          </a:p>
          <a:p>
            <a:pPr lvl="1"/>
            <a:r>
              <a:rPr kumimoji="1" lang="en-US" altLang="ja-JP">
                <a:solidFill>
                  <a:srgbClr val="00B050"/>
                </a:solidFill>
                <a:latin typeface="Calibri"/>
                <a:ea typeface="HGｺﾞｼｯｸM"/>
                <a:cs typeface="Calibri"/>
              </a:rPr>
              <a:t>Relation to message passing GNNs</a:t>
            </a:r>
            <a:endParaRPr lang="en-US"/>
          </a:p>
          <a:p>
            <a:pPr marL="438785"/>
            <a:r>
              <a:rPr kumimoji="1" lang="en-US" altLang="ja-JP" sz="2800" b="1">
                <a:solidFill>
                  <a:srgbClr val="0000FF"/>
                </a:solidFill>
                <a:latin typeface="Calibri"/>
                <a:ea typeface="HGｺﾞｼｯｸM"/>
                <a:cs typeface="Calibri"/>
              </a:rPr>
              <a:t>Part 2:</a:t>
            </a:r>
            <a:endParaRPr lang="en-US"/>
          </a:p>
          <a:p>
            <a:pPr lvl="1"/>
            <a:r>
              <a:rPr kumimoji="1" lang="en-US" altLang="ja-JP">
                <a:solidFill>
                  <a:srgbClr val="0000FF"/>
                </a:solidFill>
                <a:latin typeface="Calibri"/>
                <a:ea typeface="HGｺﾞｼｯｸM"/>
                <a:cs typeface="Calibri"/>
              </a:rPr>
              <a:t>A new design landscape for graph Transformers</a:t>
            </a:r>
            <a:endParaRPr lang="en-US"/>
          </a:p>
          <a:p>
            <a:pPr marL="438785"/>
            <a:r>
              <a:rPr kumimoji="1" lang="en-US" altLang="ja-JP" sz="2800" b="1">
                <a:solidFill>
                  <a:srgbClr val="7030A0"/>
                </a:solidFill>
                <a:latin typeface="Calibri"/>
                <a:ea typeface="HGｺﾞｼｯｸM"/>
                <a:cs typeface="Calibri"/>
              </a:rPr>
              <a:t>Part 3 (time permitting):</a:t>
            </a:r>
            <a:endParaRPr lang="en-US"/>
          </a:p>
          <a:p>
            <a:pPr lvl="1"/>
            <a:r>
              <a:rPr kumimoji="1" lang="en-US" altLang="ja-JP">
                <a:solidFill>
                  <a:srgbClr val="7030A0"/>
                </a:solidFill>
                <a:latin typeface="Calibri"/>
                <a:ea typeface="HGｺﾞｼｯｸM"/>
                <a:cs typeface="Calibri"/>
              </a:rPr>
              <a:t>Sign invariant Laplacian positional encodings for graph Transformers</a:t>
            </a:r>
            <a:endParaRPr lang="en-US"/>
          </a:p>
          <a:p>
            <a:pPr marL="438785"/>
            <a:endParaRPr lang="en-US"/>
          </a:p>
        </p:txBody>
      </p:sp>
      <p:sp>
        <p:nvSpPr>
          <p:cNvPr id="4" name="日付プレースホルダー 3">
            <a:extLst>
              <a:ext uri="{FF2B5EF4-FFF2-40B4-BE49-F238E27FC236}">
                <a16:creationId xmlns:a16="http://schemas.microsoft.com/office/drawing/2014/main" id="{EDA26B38-3149-FF47-9066-F409F2FFFCCF}"/>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フッター プレースホルダー 4">
            <a:extLst>
              <a:ext uri="{FF2B5EF4-FFF2-40B4-BE49-F238E27FC236}">
                <a16:creationId xmlns:a16="http://schemas.microsoft.com/office/drawing/2014/main" id="{9FD4C96D-B653-F74D-8A9D-93A25CC0F187}"/>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2E2E6059-9A9E-2641-B06F-38FC0CAF3953}"/>
              </a:ext>
            </a:extLst>
          </p:cNvPr>
          <p:cNvSpPr>
            <a:spLocks noGrp="1"/>
          </p:cNvSpPr>
          <p:nvPr>
            <p:ph type="sldNum" sz="quarter" idx="12"/>
          </p:nvPr>
        </p:nvSpPr>
        <p:spPr/>
        <p:txBody>
          <a:bodyPr/>
          <a:lstStyle/>
          <a:p>
            <a:fld id="{19B12225-5612-419B-A8D5-4B8EEE4C217E}" type="slidenum">
              <a:rPr lang="en-US" smtClean="0"/>
              <a:pPr/>
              <a:t>8</a:t>
            </a:fld>
            <a:endParaRPr lang="en-US"/>
          </a:p>
        </p:txBody>
      </p:sp>
    </p:spTree>
    <p:extLst>
      <p:ext uri="{BB962C8B-B14F-4D97-AF65-F5344CB8AC3E}">
        <p14:creationId xmlns:p14="http://schemas.microsoft.com/office/powerpoint/2010/main" val="1096230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458200" cy="3581400"/>
          </a:xfrm>
        </p:spPr>
        <p:txBody>
          <a:bodyPr anchor="b">
            <a:normAutofit/>
          </a:bodyPr>
          <a:lstStyle/>
          <a:p>
            <a:r>
              <a:rPr lang="en-US" sz="5400"/>
              <a:t>Stanford CS224W: Transformers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60821548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5B29-AF0B-114C-B82E-2A83F8939919}"/>
              </a:ext>
            </a:extLst>
          </p:cNvPr>
          <p:cNvSpPr>
            <a:spLocks noGrp="1"/>
          </p:cNvSpPr>
          <p:nvPr>
            <p:ph type="title"/>
          </p:nvPr>
        </p:nvSpPr>
        <p:spPr/>
        <p:txBody>
          <a:bodyPr/>
          <a:lstStyle/>
          <a:p>
            <a:r>
              <a:rPr lang="en-US"/>
              <a:t>Transformers Ingest Tokens</a:t>
            </a:r>
          </a:p>
        </p:txBody>
      </p:sp>
      <p:sp>
        <p:nvSpPr>
          <p:cNvPr id="4" name="Date Placeholder 3">
            <a:extLst>
              <a:ext uri="{FF2B5EF4-FFF2-40B4-BE49-F238E27FC236}">
                <a16:creationId xmlns:a16="http://schemas.microsoft.com/office/drawing/2014/main" id="{6BACB7B8-F9F8-0542-8659-4352A90026C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42FFD0A8-2181-BF49-8C2B-5CEFD68561E2}"/>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3E6A7F78-4A29-EA45-B531-760AA30BCC3A}"/>
              </a:ext>
            </a:extLst>
          </p:cNvPr>
          <p:cNvSpPr>
            <a:spLocks noGrp="1"/>
          </p:cNvSpPr>
          <p:nvPr>
            <p:ph type="sldNum" sz="quarter" idx="12"/>
          </p:nvPr>
        </p:nvSpPr>
        <p:spPr/>
        <p:txBody>
          <a:bodyPr/>
          <a:lstStyle/>
          <a:p>
            <a:fld id="{19B12225-5612-419B-A8D5-4B8EEE4C217E}" type="slidenum">
              <a:rPr lang="en-US" smtClean="0"/>
              <a:pPr/>
              <a:t>10</a:t>
            </a:fld>
            <a:endParaRPr lang="en-US"/>
          </a:p>
        </p:txBody>
      </p:sp>
      <p:sp>
        <p:nvSpPr>
          <p:cNvPr id="9" name="Content Placeholder 2">
            <a:extLst>
              <a:ext uri="{FF2B5EF4-FFF2-40B4-BE49-F238E27FC236}">
                <a16:creationId xmlns:a16="http://schemas.microsoft.com/office/drawing/2014/main" id="{4FF9BE1A-5CA9-4DAF-58D9-F8BF5A1B61FF}"/>
              </a:ext>
            </a:extLst>
          </p:cNvPr>
          <p:cNvSpPr>
            <a:spLocks noGrp="1"/>
          </p:cNvSpPr>
          <p:nvPr>
            <p:ph idx="1"/>
          </p:nvPr>
        </p:nvSpPr>
        <p:spPr>
          <a:xfrm>
            <a:off x="282742" y="1325879"/>
            <a:ext cx="8734926" cy="765049"/>
          </a:xfrm>
        </p:spPr>
        <p:txBody>
          <a:bodyPr>
            <a:normAutofit fontScale="77500" lnSpcReduction="20000"/>
          </a:bodyPr>
          <a:lstStyle/>
          <a:p>
            <a:r>
              <a:rPr lang="en-US" b="1"/>
              <a:t>Transformers map 1D sequences of vectors to 1D sequences of vectors</a:t>
            </a:r>
            <a:endParaRPr lang="en-US" sz="2400" b="1">
              <a:solidFill>
                <a:srgbClr val="C00000"/>
              </a:solidFill>
            </a:endParaRPr>
          </a:p>
        </p:txBody>
      </p:sp>
      <p:sp>
        <p:nvSpPr>
          <p:cNvPr id="68" name="TextBox 67">
            <a:extLst>
              <a:ext uri="{FF2B5EF4-FFF2-40B4-BE49-F238E27FC236}">
                <a16:creationId xmlns:a16="http://schemas.microsoft.com/office/drawing/2014/main" id="{BBF4701E-F652-106D-9391-1B3C56851EDF}"/>
              </a:ext>
            </a:extLst>
          </p:cNvPr>
          <p:cNvSpPr txBox="1"/>
          <p:nvPr/>
        </p:nvSpPr>
        <p:spPr>
          <a:xfrm>
            <a:off x="7031461" y="5518160"/>
            <a:ext cx="1540526" cy="523220"/>
          </a:xfrm>
          <a:prstGeom prst="rect">
            <a:avLst/>
          </a:prstGeom>
          <a:noFill/>
        </p:spPr>
        <p:txBody>
          <a:bodyPr wrap="square">
            <a:spAutoFit/>
          </a:bodyPr>
          <a:lstStyle/>
          <a:p>
            <a:r>
              <a:rPr lang="en-US" sz="2800" b="1">
                <a:solidFill>
                  <a:srgbClr val="C00000"/>
                </a:solidFill>
              </a:rPr>
              <a:t>Tokens</a:t>
            </a:r>
            <a:endParaRPr lang="en-US" sz="2800"/>
          </a:p>
        </p:txBody>
      </p:sp>
      <p:cxnSp>
        <p:nvCxnSpPr>
          <p:cNvPr id="74" name="Straight Arrow Connector 73">
            <a:extLst>
              <a:ext uri="{FF2B5EF4-FFF2-40B4-BE49-F238E27FC236}">
                <a16:creationId xmlns:a16="http://schemas.microsoft.com/office/drawing/2014/main" id="{26AF28EE-349B-3EA9-E19B-F8154B63C531}"/>
              </a:ext>
            </a:extLst>
          </p:cNvPr>
          <p:cNvCxnSpPr>
            <a:cxnSpLocks/>
          </p:cNvCxnSpPr>
          <p:nvPr/>
        </p:nvCxnSpPr>
        <p:spPr>
          <a:xfrm flipH="1">
            <a:off x="6497603" y="5765482"/>
            <a:ext cx="648158" cy="26161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75" name="Rounded Rectangle 74">
            <a:extLst>
              <a:ext uri="{FF2B5EF4-FFF2-40B4-BE49-F238E27FC236}">
                <a16:creationId xmlns:a16="http://schemas.microsoft.com/office/drawing/2014/main" id="{88AF4772-1C49-FC3C-0DA6-5D770EF2F326}"/>
              </a:ext>
            </a:extLst>
          </p:cNvPr>
          <p:cNvSpPr/>
          <p:nvPr/>
        </p:nvSpPr>
        <p:spPr>
          <a:xfrm>
            <a:off x="2126255" y="4449581"/>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6" name="Rounded Rectangle 75">
            <a:extLst>
              <a:ext uri="{FF2B5EF4-FFF2-40B4-BE49-F238E27FC236}">
                <a16:creationId xmlns:a16="http://schemas.microsoft.com/office/drawing/2014/main" id="{C9D3E91D-7E88-BC60-4BCF-5E378B77C8EE}"/>
              </a:ext>
            </a:extLst>
          </p:cNvPr>
          <p:cNvSpPr/>
          <p:nvPr/>
        </p:nvSpPr>
        <p:spPr>
          <a:xfrm>
            <a:off x="2260293"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Rounded Rectangle 76">
            <a:extLst>
              <a:ext uri="{FF2B5EF4-FFF2-40B4-BE49-F238E27FC236}">
                <a16:creationId xmlns:a16="http://schemas.microsoft.com/office/drawing/2014/main" id="{2C11AD89-4723-F915-ECDD-88232CC7EE1D}"/>
              </a:ext>
            </a:extLst>
          </p:cNvPr>
          <p:cNvSpPr/>
          <p:nvPr/>
        </p:nvSpPr>
        <p:spPr>
          <a:xfrm>
            <a:off x="2789103"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8" name="Rounded Rectangle 77">
            <a:extLst>
              <a:ext uri="{FF2B5EF4-FFF2-40B4-BE49-F238E27FC236}">
                <a16:creationId xmlns:a16="http://schemas.microsoft.com/office/drawing/2014/main" id="{E9A44DB4-145D-A9F9-CA4C-C0EBDF0A2286}"/>
              </a:ext>
            </a:extLst>
          </p:cNvPr>
          <p:cNvSpPr/>
          <p:nvPr/>
        </p:nvSpPr>
        <p:spPr>
          <a:xfrm>
            <a:off x="3336274"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9" name="Rounded Rectangle 78">
            <a:extLst>
              <a:ext uri="{FF2B5EF4-FFF2-40B4-BE49-F238E27FC236}">
                <a16:creationId xmlns:a16="http://schemas.microsoft.com/office/drawing/2014/main" id="{C809FE62-BA53-0AC9-50A3-96A82EB9590D}"/>
              </a:ext>
            </a:extLst>
          </p:cNvPr>
          <p:cNvSpPr/>
          <p:nvPr/>
        </p:nvSpPr>
        <p:spPr>
          <a:xfrm>
            <a:off x="3883445"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0" name="Rounded Rectangle 79">
            <a:extLst>
              <a:ext uri="{FF2B5EF4-FFF2-40B4-BE49-F238E27FC236}">
                <a16:creationId xmlns:a16="http://schemas.microsoft.com/office/drawing/2014/main" id="{3841E9CE-56A3-487F-2C8E-364F7678D6CF}"/>
              </a:ext>
            </a:extLst>
          </p:cNvPr>
          <p:cNvSpPr/>
          <p:nvPr/>
        </p:nvSpPr>
        <p:spPr>
          <a:xfrm>
            <a:off x="4412255"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1" name="Rounded Rectangle 80">
            <a:extLst>
              <a:ext uri="{FF2B5EF4-FFF2-40B4-BE49-F238E27FC236}">
                <a16:creationId xmlns:a16="http://schemas.microsoft.com/office/drawing/2014/main" id="{7C461EC6-8DA9-51B0-A5EB-8DAF12C440BC}"/>
              </a:ext>
            </a:extLst>
          </p:cNvPr>
          <p:cNvSpPr/>
          <p:nvPr/>
        </p:nvSpPr>
        <p:spPr>
          <a:xfrm>
            <a:off x="4959426"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B55E6DFF-A534-85B5-1A9C-EEE35EADB3A2}"/>
              </a:ext>
            </a:extLst>
          </p:cNvPr>
          <p:cNvSpPr/>
          <p:nvPr/>
        </p:nvSpPr>
        <p:spPr>
          <a:xfrm>
            <a:off x="5468038"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3" name="Rounded Rectangle 82">
            <a:extLst>
              <a:ext uri="{FF2B5EF4-FFF2-40B4-BE49-F238E27FC236}">
                <a16:creationId xmlns:a16="http://schemas.microsoft.com/office/drawing/2014/main" id="{C9943911-55B7-F7E7-8D6C-59D3F85F11D7}"/>
              </a:ext>
            </a:extLst>
          </p:cNvPr>
          <p:cNvSpPr/>
          <p:nvPr/>
        </p:nvSpPr>
        <p:spPr>
          <a:xfrm>
            <a:off x="6015209"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Rounded Rectangle 83">
            <a:extLst>
              <a:ext uri="{FF2B5EF4-FFF2-40B4-BE49-F238E27FC236}">
                <a16:creationId xmlns:a16="http://schemas.microsoft.com/office/drawing/2014/main" id="{DA59035C-0ACB-5B28-E7F8-29A79F65EADC}"/>
              </a:ext>
            </a:extLst>
          </p:cNvPr>
          <p:cNvSpPr/>
          <p:nvPr/>
        </p:nvSpPr>
        <p:spPr>
          <a:xfrm>
            <a:off x="2175831"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5" name="Rounded Rectangle 84">
            <a:extLst>
              <a:ext uri="{FF2B5EF4-FFF2-40B4-BE49-F238E27FC236}">
                <a16:creationId xmlns:a16="http://schemas.microsoft.com/office/drawing/2014/main" id="{54B6CAD4-BE1E-28C7-93E6-6BBCD49742B9}"/>
              </a:ext>
            </a:extLst>
          </p:cNvPr>
          <p:cNvSpPr/>
          <p:nvPr/>
        </p:nvSpPr>
        <p:spPr>
          <a:xfrm>
            <a:off x="2704641"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6" name="Rounded Rectangle 85">
            <a:extLst>
              <a:ext uri="{FF2B5EF4-FFF2-40B4-BE49-F238E27FC236}">
                <a16:creationId xmlns:a16="http://schemas.microsoft.com/office/drawing/2014/main" id="{44A21361-5C94-23EB-8BBE-0B15BED21EF1}"/>
              </a:ext>
            </a:extLst>
          </p:cNvPr>
          <p:cNvSpPr/>
          <p:nvPr/>
        </p:nvSpPr>
        <p:spPr>
          <a:xfrm>
            <a:off x="3251812"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7" name="Rounded Rectangle 86">
            <a:extLst>
              <a:ext uri="{FF2B5EF4-FFF2-40B4-BE49-F238E27FC236}">
                <a16:creationId xmlns:a16="http://schemas.microsoft.com/office/drawing/2014/main" id="{8ACB44C0-A849-A3ED-6341-DEA26098F29E}"/>
              </a:ext>
            </a:extLst>
          </p:cNvPr>
          <p:cNvSpPr/>
          <p:nvPr/>
        </p:nvSpPr>
        <p:spPr>
          <a:xfrm>
            <a:off x="3798983"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8" name="Rounded Rectangle 87">
            <a:extLst>
              <a:ext uri="{FF2B5EF4-FFF2-40B4-BE49-F238E27FC236}">
                <a16:creationId xmlns:a16="http://schemas.microsoft.com/office/drawing/2014/main" id="{DDF692EF-02D0-ED01-F81F-F65CB7A38EF6}"/>
              </a:ext>
            </a:extLst>
          </p:cNvPr>
          <p:cNvSpPr/>
          <p:nvPr/>
        </p:nvSpPr>
        <p:spPr>
          <a:xfrm>
            <a:off x="4327793"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9" name="Rounded Rectangle 88">
            <a:extLst>
              <a:ext uri="{FF2B5EF4-FFF2-40B4-BE49-F238E27FC236}">
                <a16:creationId xmlns:a16="http://schemas.microsoft.com/office/drawing/2014/main" id="{FB074E06-7014-50F1-75CC-CD0E5ABC43C8}"/>
              </a:ext>
            </a:extLst>
          </p:cNvPr>
          <p:cNvSpPr/>
          <p:nvPr/>
        </p:nvSpPr>
        <p:spPr>
          <a:xfrm>
            <a:off x="4874964"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0" name="Rounded Rectangle 89">
            <a:extLst>
              <a:ext uri="{FF2B5EF4-FFF2-40B4-BE49-F238E27FC236}">
                <a16:creationId xmlns:a16="http://schemas.microsoft.com/office/drawing/2014/main" id="{98629B64-A508-67EE-7C1C-7DD5853CA2AB}"/>
              </a:ext>
            </a:extLst>
          </p:cNvPr>
          <p:cNvSpPr/>
          <p:nvPr/>
        </p:nvSpPr>
        <p:spPr>
          <a:xfrm>
            <a:off x="5383576"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1" name="Rounded Rectangle 90">
            <a:extLst>
              <a:ext uri="{FF2B5EF4-FFF2-40B4-BE49-F238E27FC236}">
                <a16:creationId xmlns:a16="http://schemas.microsoft.com/office/drawing/2014/main" id="{62456498-97A7-57BD-9E3D-845F2118D052}"/>
              </a:ext>
            </a:extLst>
          </p:cNvPr>
          <p:cNvSpPr/>
          <p:nvPr/>
        </p:nvSpPr>
        <p:spPr>
          <a:xfrm>
            <a:off x="5930747"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6E650CFF-811D-3B50-5867-958EE3778C0F}"/>
                  </a:ext>
                </a:extLst>
              </p:cNvPr>
              <p:cNvSpPr txBox="1"/>
              <p:nvPr/>
            </p:nvSpPr>
            <p:spPr>
              <a:xfrm flipH="1">
                <a:off x="2188685"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92" name="TextBox 91">
                <a:extLst>
                  <a:ext uri="{FF2B5EF4-FFF2-40B4-BE49-F238E27FC236}">
                    <a16:creationId xmlns:a16="http://schemas.microsoft.com/office/drawing/2014/main" id="{6E650CFF-811D-3B50-5867-958EE3778C0F}"/>
                  </a:ext>
                </a:extLst>
              </p:cNvPr>
              <p:cNvSpPr txBox="1">
                <a:spLocks noRot="1" noChangeAspect="1" noMove="1" noResize="1" noEditPoints="1" noAdjustHandles="1" noChangeArrowheads="1" noChangeShapeType="1" noTextEdit="1"/>
              </p:cNvSpPr>
              <p:nvPr/>
            </p:nvSpPr>
            <p:spPr>
              <a:xfrm flipH="1">
                <a:off x="2188685" y="5809573"/>
                <a:ext cx="536154" cy="276999"/>
              </a:xfrm>
              <a:prstGeom prst="rect">
                <a:avLst/>
              </a:prstGeom>
              <a:blipFill>
                <a:blip r:embed="rId3"/>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AB4B5CBB-B2C2-BF28-F44B-DF82F87AB2BB}"/>
                  </a:ext>
                </a:extLst>
              </p:cNvPr>
              <p:cNvSpPr txBox="1"/>
              <p:nvPr/>
            </p:nvSpPr>
            <p:spPr>
              <a:xfrm flipH="1">
                <a:off x="2693625"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93" name="TextBox 92">
                <a:extLst>
                  <a:ext uri="{FF2B5EF4-FFF2-40B4-BE49-F238E27FC236}">
                    <a16:creationId xmlns:a16="http://schemas.microsoft.com/office/drawing/2014/main" id="{AB4B5CBB-B2C2-BF28-F44B-DF82F87AB2BB}"/>
                  </a:ext>
                </a:extLst>
              </p:cNvPr>
              <p:cNvSpPr txBox="1">
                <a:spLocks noRot="1" noChangeAspect="1" noMove="1" noResize="1" noEditPoints="1" noAdjustHandles="1" noChangeArrowheads="1" noChangeShapeType="1" noTextEdit="1"/>
              </p:cNvSpPr>
              <p:nvPr/>
            </p:nvSpPr>
            <p:spPr>
              <a:xfrm flipH="1">
                <a:off x="2693625" y="5809573"/>
                <a:ext cx="536154" cy="276999"/>
              </a:xfrm>
              <a:prstGeom prst="rect">
                <a:avLst/>
              </a:prstGeom>
              <a:blipFill>
                <a:blip r:embed="rId4"/>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ACF4CAB7-89F2-2157-CC61-E06B17026C18}"/>
                  </a:ext>
                </a:extLst>
              </p:cNvPr>
              <p:cNvSpPr txBox="1"/>
              <p:nvPr/>
            </p:nvSpPr>
            <p:spPr>
              <a:xfrm flipH="1">
                <a:off x="3248361"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94" name="TextBox 93">
                <a:extLst>
                  <a:ext uri="{FF2B5EF4-FFF2-40B4-BE49-F238E27FC236}">
                    <a16:creationId xmlns:a16="http://schemas.microsoft.com/office/drawing/2014/main" id="{ACF4CAB7-89F2-2157-CC61-E06B17026C18}"/>
                  </a:ext>
                </a:extLst>
              </p:cNvPr>
              <p:cNvSpPr txBox="1">
                <a:spLocks noRot="1" noChangeAspect="1" noMove="1" noResize="1" noEditPoints="1" noAdjustHandles="1" noChangeArrowheads="1" noChangeShapeType="1" noTextEdit="1"/>
              </p:cNvSpPr>
              <p:nvPr/>
            </p:nvSpPr>
            <p:spPr>
              <a:xfrm flipH="1">
                <a:off x="3248361" y="5809573"/>
                <a:ext cx="536154" cy="276999"/>
              </a:xfrm>
              <a:prstGeom prst="rect">
                <a:avLst/>
              </a:prstGeom>
              <a:blipFill>
                <a:blip r:embed="rId5"/>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FF5CCA0B-C761-F196-B753-D823F867A41B}"/>
                  </a:ext>
                </a:extLst>
              </p:cNvPr>
              <p:cNvSpPr txBox="1"/>
              <p:nvPr/>
            </p:nvSpPr>
            <p:spPr>
              <a:xfrm flipH="1">
                <a:off x="3798983"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95" name="TextBox 94">
                <a:extLst>
                  <a:ext uri="{FF2B5EF4-FFF2-40B4-BE49-F238E27FC236}">
                    <a16:creationId xmlns:a16="http://schemas.microsoft.com/office/drawing/2014/main" id="{FF5CCA0B-C761-F196-B753-D823F867A41B}"/>
                  </a:ext>
                </a:extLst>
              </p:cNvPr>
              <p:cNvSpPr txBox="1">
                <a:spLocks noRot="1" noChangeAspect="1" noMove="1" noResize="1" noEditPoints="1" noAdjustHandles="1" noChangeArrowheads="1" noChangeShapeType="1" noTextEdit="1"/>
              </p:cNvSpPr>
              <p:nvPr/>
            </p:nvSpPr>
            <p:spPr>
              <a:xfrm flipH="1">
                <a:off x="3798983" y="5809573"/>
                <a:ext cx="536154" cy="276999"/>
              </a:xfrm>
              <a:prstGeom prst="rect">
                <a:avLst/>
              </a:prstGeom>
              <a:blipFill>
                <a:blip r:embed="rId6"/>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5E4E696B-72EE-2341-45A4-28151433FF4F}"/>
                  </a:ext>
                </a:extLst>
              </p:cNvPr>
              <p:cNvSpPr txBox="1"/>
              <p:nvPr/>
            </p:nvSpPr>
            <p:spPr>
              <a:xfrm flipH="1">
                <a:off x="4289235"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96" name="TextBox 95">
                <a:extLst>
                  <a:ext uri="{FF2B5EF4-FFF2-40B4-BE49-F238E27FC236}">
                    <a16:creationId xmlns:a16="http://schemas.microsoft.com/office/drawing/2014/main" id="{5E4E696B-72EE-2341-45A4-28151433FF4F}"/>
                  </a:ext>
                </a:extLst>
              </p:cNvPr>
              <p:cNvSpPr txBox="1">
                <a:spLocks noRot="1" noChangeAspect="1" noMove="1" noResize="1" noEditPoints="1" noAdjustHandles="1" noChangeArrowheads="1" noChangeShapeType="1" noTextEdit="1"/>
              </p:cNvSpPr>
              <p:nvPr/>
            </p:nvSpPr>
            <p:spPr>
              <a:xfrm flipH="1">
                <a:off x="4289235" y="5809573"/>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868084EB-DA5B-72C9-0D8A-AD9106B6E53F}"/>
                  </a:ext>
                </a:extLst>
              </p:cNvPr>
              <p:cNvSpPr txBox="1"/>
              <p:nvPr/>
            </p:nvSpPr>
            <p:spPr>
              <a:xfrm flipH="1">
                <a:off x="4794175"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97" name="TextBox 96">
                <a:extLst>
                  <a:ext uri="{FF2B5EF4-FFF2-40B4-BE49-F238E27FC236}">
                    <a16:creationId xmlns:a16="http://schemas.microsoft.com/office/drawing/2014/main" id="{868084EB-DA5B-72C9-0D8A-AD9106B6E53F}"/>
                  </a:ext>
                </a:extLst>
              </p:cNvPr>
              <p:cNvSpPr txBox="1">
                <a:spLocks noRot="1" noChangeAspect="1" noMove="1" noResize="1" noEditPoints="1" noAdjustHandles="1" noChangeArrowheads="1" noChangeShapeType="1" noTextEdit="1"/>
              </p:cNvSpPr>
              <p:nvPr/>
            </p:nvSpPr>
            <p:spPr>
              <a:xfrm flipH="1">
                <a:off x="4794175" y="5809573"/>
                <a:ext cx="536154" cy="276999"/>
              </a:xfrm>
              <a:prstGeom prst="rect">
                <a:avLst/>
              </a:prstGeom>
              <a:blipFill>
                <a:blip r:embed="rId8"/>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31F7362A-A458-763C-57F9-DCC6C116C43E}"/>
                  </a:ext>
                </a:extLst>
              </p:cNvPr>
              <p:cNvSpPr txBox="1"/>
              <p:nvPr/>
            </p:nvSpPr>
            <p:spPr>
              <a:xfrm flipH="1">
                <a:off x="5326877"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98" name="TextBox 97">
                <a:extLst>
                  <a:ext uri="{FF2B5EF4-FFF2-40B4-BE49-F238E27FC236}">
                    <a16:creationId xmlns:a16="http://schemas.microsoft.com/office/drawing/2014/main" id="{31F7362A-A458-763C-57F9-DCC6C116C43E}"/>
                  </a:ext>
                </a:extLst>
              </p:cNvPr>
              <p:cNvSpPr txBox="1">
                <a:spLocks noRot="1" noChangeAspect="1" noMove="1" noResize="1" noEditPoints="1" noAdjustHandles="1" noChangeArrowheads="1" noChangeShapeType="1" noTextEdit="1"/>
              </p:cNvSpPr>
              <p:nvPr/>
            </p:nvSpPr>
            <p:spPr>
              <a:xfrm flipH="1">
                <a:off x="5326877" y="5809573"/>
                <a:ext cx="536154" cy="276999"/>
              </a:xfrm>
              <a:prstGeom prst="rect">
                <a:avLst/>
              </a:prstGeom>
              <a:blipFill>
                <a:blip r:embed="rId9"/>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A8086C89-7499-9E3C-B2AB-7213C3FB06F4}"/>
                  </a:ext>
                </a:extLst>
              </p:cNvPr>
              <p:cNvSpPr txBox="1"/>
              <p:nvPr/>
            </p:nvSpPr>
            <p:spPr>
              <a:xfrm flipH="1">
                <a:off x="5899533" y="580957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99" name="TextBox 98">
                <a:extLst>
                  <a:ext uri="{FF2B5EF4-FFF2-40B4-BE49-F238E27FC236}">
                    <a16:creationId xmlns:a16="http://schemas.microsoft.com/office/drawing/2014/main" id="{A8086C89-7499-9E3C-B2AB-7213C3FB06F4}"/>
                  </a:ext>
                </a:extLst>
              </p:cNvPr>
              <p:cNvSpPr txBox="1">
                <a:spLocks noRot="1" noChangeAspect="1" noMove="1" noResize="1" noEditPoints="1" noAdjustHandles="1" noChangeArrowheads="1" noChangeShapeType="1" noTextEdit="1"/>
              </p:cNvSpPr>
              <p:nvPr/>
            </p:nvSpPr>
            <p:spPr>
              <a:xfrm flipH="1">
                <a:off x="5899533" y="5809573"/>
                <a:ext cx="536154" cy="276999"/>
              </a:xfrm>
              <a:prstGeom prst="rect">
                <a:avLst/>
              </a:prstGeom>
              <a:blipFill>
                <a:blip r:embed="rId10"/>
                <a:stretch>
                  <a:fillRect b="-20000"/>
                </a:stretch>
              </a:blipFill>
            </p:spPr>
            <p:txBody>
              <a:bodyPr/>
              <a:lstStyle/>
              <a:p>
                <a:r>
                  <a:rPr lang="en-US">
                    <a:noFill/>
                  </a:rPr>
                  <a:t> </a:t>
                </a:r>
              </a:p>
            </p:txBody>
          </p:sp>
        </mc:Fallback>
      </mc:AlternateContent>
      <p:sp>
        <p:nvSpPr>
          <p:cNvPr id="100" name="Content Placeholder 2">
            <a:extLst>
              <a:ext uri="{FF2B5EF4-FFF2-40B4-BE49-F238E27FC236}">
                <a16:creationId xmlns:a16="http://schemas.microsoft.com/office/drawing/2014/main" id="{DE122738-4434-6970-2C8A-E9D119A0A7B9}"/>
              </a:ext>
            </a:extLst>
          </p:cNvPr>
          <p:cNvSpPr txBox="1">
            <a:spLocks/>
          </p:cNvSpPr>
          <p:nvPr/>
        </p:nvSpPr>
        <p:spPr>
          <a:xfrm>
            <a:off x="3301634" y="478067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02" name="TextBox 101">
            <a:extLst>
              <a:ext uri="{FF2B5EF4-FFF2-40B4-BE49-F238E27FC236}">
                <a16:creationId xmlns:a16="http://schemas.microsoft.com/office/drawing/2014/main" id="{7E6FA34C-466D-36A0-07DE-AA6CE33157EA}"/>
              </a:ext>
            </a:extLst>
          </p:cNvPr>
          <p:cNvSpPr txBox="1"/>
          <p:nvPr/>
        </p:nvSpPr>
        <p:spPr>
          <a:xfrm>
            <a:off x="3549268" y="6227124"/>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103" name="TextBox 102">
            <a:extLst>
              <a:ext uri="{FF2B5EF4-FFF2-40B4-BE49-F238E27FC236}">
                <a16:creationId xmlns:a16="http://schemas.microsoft.com/office/drawing/2014/main" id="{0C133649-A97F-00D8-C6B8-9EB759452F24}"/>
              </a:ext>
            </a:extLst>
          </p:cNvPr>
          <p:cNvSpPr txBox="1"/>
          <p:nvPr/>
        </p:nvSpPr>
        <p:spPr>
          <a:xfrm>
            <a:off x="310308" y="3718915"/>
            <a:ext cx="1709451" cy="523220"/>
          </a:xfrm>
          <a:prstGeom prst="rect">
            <a:avLst/>
          </a:prstGeom>
          <a:noFill/>
        </p:spPr>
        <p:txBody>
          <a:bodyPr wrap="square">
            <a:spAutoFit/>
          </a:bodyPr>
          <a:lstStyle/>
          <a:p>
            <a:r>
              <a:rPr lang="en-US" sz="2800" b="1">
                <a:solidFill>
                  <a:srgbClr val="00B0F0"/>
                </a:solidFill>
              </a:rPr>
              <a:t>OUTPUT</a:t>
            </a:r>
            <a:endParaRPr lang="en-US" sz="2800"/>
          </a:p>
        </p:txBody>
      </p:sp>
      <p:sp>
        <p:nvSpPr>
          <p:cNvPr id="107" name="TextBox 106">
            <a:extLst>
              <a:ext uri="{FF2B5EF4-FFF2-40B4-BE49-F238E27FC236}">
                <a16:creationId xmlns:a16="http://schemas.microsoft.com/office/drawing/2014/main" id="{5572FBD1-8821-79B8-712F-636A2658FD48}"/>
              </a:ext>
            </a:extLst>
          </p:cNvPr>
          <p:cNvSpPr txBox="1"/>
          <p:nvPr/>
        </p:nvSpPr>
        <p:spPr>
          <a:xfrm>
            <a:off x="2145966" y="6081595"/>
            <a:ext cx="926125" cy="369332"/>
          </a:xfrm>
          <a:prstGeom prst="rect">
            <a:avLst/>
          </a:prstGeom>
          <a:noFill/>
        </p:spPr>
        <p:txBody>
          <a:bodyPr wrap="square">
            <a:spAutoFit/>
          </a:bodyPr>
          <a:lstStyle/>
          <a:p>
            <a:r>
              <a:rPr lang="en-US" b="1"/>
              <a:t>The</a:t>
            </a:r>
            <a:endParaRPr lang="en-US"/>
          </a:p>
        </p:txBody>
      </p:sp>
      <p:sp>
        <p:nvSpPr>
          <p:cNvPr id="108" name="TextBox 107">
            <a:extLst>
              <a:ext uri="{FF2B5EF4-FFF2-40B4-BE49-F238E27FC236}">
                <a16:creationId xmlns:a16="http://schemas.microsoft.com/office/drawing/2014/main" id="{3E203C99-1C45-C413-FDAC-18AF5E216822}"/>
              </a:ext>
            </a:extLst>
          </p:cNvPr>
          <p:cNvSpPr txBox="1"/>
          <p:nvPr/>
        </p:nvSpPr>
        <p:spPr>
          <a:xfrm>
            <a:off x="2690464" y="6092565"/>
            <a:ext cx="926125" cy="369332"/>
          </a:xfrm>
          <a:prstGeom prst="rect">
            <a:avLst/>
          </a:prstGeom>
          <a:noFill/>
        </p:spPr>
        <p:txBody>
          <a:bodyPr wrap="square">
            <a:spAutoFit/>
          </a:bodyPr>
          <a:lstStyle/>
          <a:p>
            <a:r>
              <a:rPr lang="en-US" b="1"/>
              <a:t>cat</a:t>
            </a:r>
            <a:endParaRPr lang="en-US"/>
          </a:p>
        </p:txBody>
      </p:sp>
      <p:sp>
        <p:nvSpPr>
          <p:cNvPr id="109" name="TextBox 108">
            <a:extLst>
              <a:ext uri="{FF2B5EF4-FFF2-40B4-BE49-F238E27FC236}">
                <a16:creationId xmlns:a16="http://schemas.microsoft.com/office/drawing/2014/main" id="{8F02D9DA-C71B-CDD7-9910-37E5AFD7025B}"/>
              </a:ext>
            </a:extLst>
          </p:cNvPr>
          <p:cNvSpPr txBox="1"/>
          <p:nvPr/>
        </p:nvSpPr>
        <p:spPr>
          <a:xfrm>
            <a:off x="3277954" y="6092565"/>
            <a:ext cx="926125" cy="369332"/>
          </a:xfrm>
          <a:prstGeom prst="rect">
            <a:avLst/>
          </a:prstGeom>
          <a:noFill/>
        </p:spPr>
        <p:txBody>
          <a:bodyPr wrap="square">
            <a:spAutoFit/>
          </a:bodyPr>
          <a:lstStyle/>
          <a:p>
            <a:r>
              <a:rPr lang="en-US" b="1"/>
              <a:t>sat</a:t>
            </a:r>
            <a:endParaRPr lang="en-US"/>
          </a:p>
        </p:txBody>
      </p:sp>
      <p:sp>
        <p:nvSpPr>
          <p:cNvPr id="110" name="TextBox 109">
            <a:extLst>
              <a:ext uri="{FF2B5EF4-FFF2-40B4-BE49-F238E27FC236}">
                <a16:creationId xmlns:a16="http://schemas.microsoft.com/office/drawing/2014/main" id="{742E6ED0-6C01-4742-2F18-4FCC04140EB7}"/>
              </a:ext>
            </a:extLst>
          </p:cNvPr>
          <p:cNvSpPr txBox="1"/>
          <p:nvPr/>
        </p:nvSpPr>
        <p:spPr>
          <a:xfrm>
            <a:off x="3829975" y="6073076"/>
            <a:ext cx="926125" cy="369332"/>
          </a:xfrm>
          <a:prstGeom prst="rect">
            <a:avLst/>
          </a:prstGeom>
          <a:noFill/>
        </p:spPr>
        <p:txBody>
          <a:bodyPr wrap="square">
            <a:spAutoFit/>
          </a:bodyPr>
          <a:lstStyle/>
          <a:p>
            <a:r>
              <a:rPr lang="en-US" b="1"/>
              <a:t>on</a:t>
            </a:r>
            <a:endParaRPr lang="en-US"/>
          </a:p>
        </p:txBody>
      </p:sp>
      <p:sp>
        <p:nvSpPr>
          <p:cNvPr id="111" name="TextBox 110">
            <a:extLst>
              <a:ext uri="{FF2B5EF4-FFF2-40B4-BE49-F238E27FC236}">
                <a16:creationId xmlns:a16="http://schemas.microsoft.com/office/drawing/2014/main" id="{F5D5A996-6D1B-9981-70C0-8759EA95AAA5}"/>
              </a:ext>
            </a:extLst>
          </p:cNvPr>
          <p:cNvSpPr txBox="1"/>
          <p:nvPr/>
        </p:nvSpPr>
        <p:spPr>
          <a:xfrm>
            <a:off x="4370022" y="6070815"/>
            <a:ext cx="926125" cy="369332"/>
          </a:xfrm>
          <a:prstGeom prst="rect">
            <a:avLst/>
          </a:prstGeom>
          <a:noFill/>
        </p:spPr>
        <p:txBody>
          <a:bodyPr wrap="square">
            <a:spAutoFit/>
          </a:bodyPr>
          <a:lstStyle/>
          <a:p>
            <a:r>
              <a:rPr lang="en-US" b="1"/>
              <a:t>the</a:t>
            </a:r>
            <a:endParaRPr lang="en-US"/>
          </a:p>
        </p:txBody>
      </p:sp>
      <p:sp>
        <p:nvSpPr>
          <p:cNvPr id="112" name="TextBox 111">
            <a:extLst>
              <a:ext uri="{FF2B5EF4-FFF2-40B4-BE49-F238E27FC236}">
                <a16:creationId xmlns:a16="http://schemas.microsoft.com/office/drawing/2014/main" id="{11CC20C5-5265-EB2F-A8DC-F49AF0DFC3FB}"/>
              </a:ext>
            </a:extLst>
          </p:cNvPr>
          <p:cNvSpPr txBox="1"/>
          <p:nvPr/>
        </p:nvSpPr>
        <p:spPr>
          <a:xfrm>
            <a:off x="4869573" y="6061227"/>
            <a:ext cx="926125" cy="369332"/>
          </a:xfrm>
          <a:prstGeom prst="rect">
            <a:avLst/>
          </a:prstGeom>
          <a:noFill/>
        </p:spPr>
        <p:txBody>
          <a:bodyPr wrap="square">
            <a:spAutoFit/>
          </a:bodyPr>
          <a:lstStyle/>
          <a:p>
            <a:r>
              <a:rPr lang="en-US" b="1"/>
              <a:t>mat</a:t>
            </a:r>
            <a:endParaRPr lang="en-US"/>
          </a:p>
        </p:txBody>
      </p:sp>
      <p:sp>
        <p:nvSpPr>
          <p:cNvPr id="113" name="TextBox 112">
            <a:extLst>
              <a:ext uri="{FF2B5EF4-FFF2-40B4-BE49-F238E27FC236}">
                <a16:creationId xmlns:a16="http://schemas.microsoft.com/office/drawing/2014/main" id="{8BB64651-228B-478D-8BC6-D6B1E95576C1}"/>
              </a:ext>
            </a:extLst>
          </p:cNvPr>
          <p:cNvSpPr txBox="1"/>
          <p:nvPr/>
        </p:nvSpPr>
        <p:spPr>
          <a:xfrm>
            <a:off x="5368754" y="6061227"/>
            <a:ext cx="926125" cy="369332"/>
          </a:xfrm>
          <a:prstGeom prst="rect">
            <a:avLst/>
          </a:prstGeom>
          <a:noFill/>
        </p:spPr>
        <p:txBody>
          <a:bodyPr wrap="square">
            <a:spAutoFit/>
          </a:bodyPr>
          <a:lstStyle/>
          <a:p>
            <a:r>
              <a:rPr lang="en-US" b="1"/>
              <a:t>and</a:t>
            </a:r>
            <a:endParaRPr lang="en-US"/>
          </a:p>
        </p:txBody>
      </p:sp>
      <p:sp>
        <p:nvSpPr>
          <p:cNvPr id="114" name="TextBox 113">
            <a:extLst>
              <a:ext uri="{FF2B5EF4-FFF2-40B4-BE49-F238E27FC236}">
                <a16:creationId xmlns:a16="http://schemas.microsoft.com/office/drawing/2014/main" id="{0F80B116-B94B-605D-74A9-7934DC237461}"/>
              </a:ext>
            </a:extLst>
          </p:cNvPr>
          <p:cNvSpPr txBox="1"/>
          <p:nvPr/>
        </p:nvSpPr>
        <p:spPr>
          <a:xfrm>
            <a:off x="5868499" y="6049021"/>
            <a:ext cx="926125" cy="369332"/>
          </a:xfrm>
          <a:prstGeom prst="rect">
            <a:avLst/>
          </a:prstGeom>
          <a:noFill/>
        </p:spPr>
        <p:txBody>
          <a:bodyPr wrap="square">
            <a:spAutoFit/>
          </a:bodyPr>
          <a:lstStyle/>
          <a:p>
            <a:r>
              <a:rPr lang="en-US" b="1"/>
              <a:t>sang</a:t>
            </a:r>
            <a:endParaRPr lang="en-US"/>
          </a:p>
        </p:txBody>
      </p:sp>
    </p:spTree>
    <p:extLst>
      <p:ext uri="{BB962C8B-B14F-4D97-AF65-F5344CB8AC3E}">
        <p14:creationId xmlns:p14="http://schemas.microsoft.com/office/powerpoint/2010/main" val="1417105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ACB7B8-F9F8-0542-8659-4352A90026C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42FFD0A8-2181-BF49-8C2B-5CEFD68561E2}"/>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6A7F78-4A29-EA45-B531-760AA30BCC3A}"/>
              </a:ext>
            </a:extLst>
          </p:cNvPr>
          <p:cNvSpPr>
            <a:spLocks noGrp="1"/>
          </p:cNvSpPr>
          <p:nvPr>
            <p:ph type="sldNum" sz="quarter" idx="12"/>
          </p:nvPr>
        </p:nvSpPr>
        <p:spPr/>
        <p:txBody>
          <a:bodyPr/>
          <a:lstStyle/>
          <a:p>
            <a:fld id="{19B12225-5612-419B-A8D5-4B8EEE4C217E}" type="slidenum">
              <a:rPr lang="en-US" smtClean="0"/>
              <a:pPr/>
              <a:t>11</a:t>
            </a:fld>
            <a:endParaRPr lang="en-US"/>
          </a:p>
        </p:txBody>
      </p:sp>
      <p:sp>
        <p:nvSpPr>
          <p:cNvPr id="10" name="Rounded Rectangle 9">
            <a:extLst>
              <a:ext uri="{FF2B5EF4-FFF2-40B4-BE49-F238E27FC236}">
                <a16:creationId xmlns:a16="http://schemas.microsoft.com/office/drawing/2014/main" id="{8B209AF8-92FD-4242-0091-4B4CDDDEEFA6}"/>
              </a:ext>
            </a:extLst>
          </p:cNvPr>
          <p:cNvSpPr/>
          <p:nvPr/>
        </p:nvSpPr>
        <p:spPr>
          <a:xfrm>
            <a:off x="2126255" y="4449581"/>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80B8A109-C310-AA22-77D2-59EE2CCF7672}"/>
              </a:ext>
            </a:extLst>
          </p:cNvPr>
          <p:cNvSpPr/>
          <p:nvPr/>
        </p:nvSpPr>
        <p:spPr>
          <a:xfrm>
            <a:off x="2260293"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3AF2672-8AFE-010B-BEDF-475BB5FC13C7}"/>
              </a:ext>
            </a:extLst>
          </p:cNvPr>
          <p:cNvSpPr/>
          <p:nvPr/>
        </p:nvSpPr>
        <p:spPr>
          <a:xfrm>
            <a:off x="2789103"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6C966890-C6BF-5370-6FE6-289E4A903D5F}"/>
              </a:ext>
            </a:extLst>
          </p:cNvPr>
          <p:cNvSpPr/>
          <p:nvPr/>
        </p:nvSpPr>
        <p:spPr>
          <a:xfrm>
            <a:off x="3336274"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B2A491FD-A8D3-7352-9285-AF1328A69A14}"/>
              </a:ext>
            </a:extLst>
          </p:cNvPr>
          <p:cNvSpPr/>
          <p:nvPr/>
        </p:nvSpPr>
        <p:spPr>
          <a:xfrm>
            <a:off x="3883445"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68DE0FAE-2DEF-5B73-A187-5DC80F288943}"/>
              </a:ext>
            </a:extLst>
          </p:cNvPr>
          <p:cNvSpPr/>
          <p:nvPr/>
        </p:nvSpPr>
        <p:spPr>
          <a:xfrm>
            <a:off x="4412255"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6F2CFEEA-C176-3FD8-0869-D56D63E7AC4C}"/>
              </a:ext>
            </a:extLst>
          </p:cNvPr>
          <p:cNvSpPr/>
          <p:nvPr/>
        </p:nvSpPr>
        <p:spPr>
          <a:xfrm>
            <a:off x="4959426"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47754092-D448-CA0A-5744-B233EEA4FDAE}"/>
              </a:ext>
            </a:extLst>
          </p:cNvPr>
          <p:cNvSpPr/>
          <p:nvPr/>
        </p:nvSpPr>
        <p:spPr>
          <a:xfrm>
            <a:off x="5468038"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5CCD111D-3B65-287F-6369-5CBC35CE0594}"/>
              </a:ext>
            </a:extLst>
          </p:cNvPr>
          <p:cNvSpPr/>
          <p:nvPr/>
        </p:nvSpPr>
        <p:spPr>
          <a:xfrm>
            <a:off x="6015209"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914D6C32-6980-D07C-B326-CE7D30E0AF94}"/>
              </a:ext>
            </a:extLst>
          </p:cNvPr>
          <p:cNvSpPr/>
          <p:nvPr/>
        </p:nvSpPr>
        <p:spPr>
          <a:xfrm>
            <a:off x="2175831"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DBC7310C-8C80-682A-B41A-5ADC83794A26}"/>
              </a:ext>
            </a:extLst>
          </p:cNvPr>
          <p:cNvSpPr/>
          <p:nvPr/>
        </p:nvSpPr>
        <p:spPr>
          <a:xfrm>
            <a:off x="2704641"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D023EA90-F155-0E43-38C3-7EE33C0FECAB}"/>
              </a:ext>
            </a:extLst>
          </p:cNvPr>
          <p:cNvSpPr/>
          <p:nvPr/>
        </p:nvSpPr>
        <p:spPr>
          <a:xfrm>
            <a:off x="3251812"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DF8743D0-DB7F-E9C8-BE32-44A575302D83}"/>
              </a:ext>
            </a:extLst>
          </p:cNvPr>
          <p:cNvSpPr/>
          <p:nvPr/>
        </p:nvSpPr>
        <p:spPr>
          <a:xfrm>
            <a:off x="3798983"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2" name="Rounded Rectangle 51">
            <a:extLst>
              <a:ext uri="{FF2B5EF4-FFF2-40B4-BE49-F238E27FC236}">
                <a16:creationId xmlns:a16="http://schemas.microsoft.com/office/drawing/2014/main" id="{92825771-1B58-E8C3-79E5-AB983C2123C5}"/>
              </a:ext>
            </a:extLst>
          </p:cNvPr>
          <p:cNvSpPr/>
          <p:nvPr/>
        </p:nvSpPr>
        <p:spPr>
          <a:xfrm>
            <a:off x="4327793"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8D20014C-AC44-8BDD-75ED-54B66359352B}"/>
              </a:ext>
            </a:extLst>
          </p:cNvPr>
          <p:cNvSpPr/>
          <p:nvPr/>
        </p:nvSpPr>
        <p:spPr>
          <a:xfrm>
            <a:off x="4874964"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Rounded Rectangle 55">
            <a:extLst>
              <a:ext uri="{FF2B5EF4-FFF2-40B4-BE49-F238E27FC236}">
                <a16:creationId xmlns:a16="http://schemas.microsoft.com/office/drawing/2014/main" id="{FE995EB7-60C6-9C71-C869-443831976A0F}"/>
              </a:ext>
            </a:extLst>
          </p:cNvPr>
          <p:cNvSpPr/>
          <p:nvPr/>
        </p:nvSpPr>
        <p:spPr>
          <a:xfrm>
            <a:off x="5383576"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Rounded Rectangle 56">
            <a:extLst>
              <a:ext uri="{FF2B5EF4-FFF2-40B4-BE49-F238E27FC236}">
                <a16:creationId xmlns:a16="http://schemas.microsoft.com/office/drawing/2014/main" id="{29D1943C-922C-33F4-5102-5C1F8C245EA0}"/>
              </a:ext>
            </a:extLst>
          </p:cNvPr>
          <p:cNvSpPr/>
          <p:nvPr/>
        </p:nvSpPr>
        <p:spPr>
          <a:xfrm>
            <a:off x="5930747"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EE883901-88C1-571C-7CED-D2CFABCEAD07}"/>
                  </a:ext>
                </a:extLst>
              </p:cNvPr>
              <p:cNvSpPr txBox="1"/>
              <p:nvPr/>
            </p:nvSpPr>
            <p:spPr>
              <a:xfrm flipH="1">
                <a:off x="218868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58" name="TextBox 57">
                <a:extLst>
                  <a:ext uri="{FF2B5EF4-FFF2-40B4-BE49-F238E27FC236}">
                    <a16:creationId xmlns:a16="http://schemas.microsoft.com/office/drawing/2014/main" id="{EE883901-88C1-571C-7CED-D2CFABCEAD07}"/>
                  </a:ext>
                </a:extLst>
              </p:cNvPr>
              <p:cNvSpPr txBox="1">
                <a:spLocks noRot="1" noChangeAspect="1" noMove="1" noResize="1" noEditPoints="1" noAdjustHandles="1" noChangeArrowheads="1" noChangeShapeType="1" noTextEdit="1"/>
              </p:cNvSpPr>
              <p:nvPr/>
            </p:nvSpPr>
            <p:spPr>
              <a:xfrm flipH="1">
                <a:off x="2188685" y="5795285"/>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DBD3438A-23B7-7D68-817A-935E3C9E1716}"/>
                  </a:ext>
                </a:extLst>
              </p:cNvPr>
              <p:cNvSpPr txBox="1"/>
              <p:nvPr/>
            </p:nvSpPr>
            <p:spPr>
              <a:xfrm flipH="1">
                <a:off x="269362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59" name="TextBox 58">
                <a:extLst>
                  <a:ext uri="{FF2B5EF4-FFF2-40B4-BE49-F238E27FC236}">
                    <a16:creationId xmlns:a16="http://schemas.microsoft.com/office/drawing/2014/main" id="{DBD3438A-23B7-7D68-817A-935E3C9E1716}"/>
                  </a:ext>
                </a:extLst>
              </p:cNvPr>
              <p:cNvSpPr txBox="1">
                <a:spLocks noRot="1" noChangeAspect="1" noMove="1" noResize="1" noEditPoints="1" noAdjustHandles="1" noChangeArrowheads="1" noChangeShapeType="1" noTextEdit="1"/>
              </p:cNvSpPr>
              <p:nvPr/>
            </p:nvSpPr>
            <p:spPr>
              <a:xfrm flipH="1">
                <a:off x="2693625" y="5795285"/>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39D6C296-E16B-7E57-5133-65203B431CB8}"/>
                  </a:ext>
                </a:extLst>
              </p:cNvPr>
              <p:cNvSpPr txBox="1"/>
              <p:nvPr/>
            </p:nvSpPr>
            <p:spPr>
              <a:xfrm flipH="1">
                <a:off x="3248361"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60" name="TextBox 59">
                <a:extLst>
                  <a:ext uri="{FF2B5EF4-FFF2-40B4-BE49-F238E27FC236}">
                    <a16:creationId xmlns:a16="http://schemas.microsoft.com/office/drawing/2014/main" id="{39D6C296-E16B-7E57-5133-65203B431CB8}"/>
                  </a:ext>
                </a:extLst>
              </p:cNvPr>
              <p:cNvSpPr txBox="1">
                <a:spLocks noRot="1" noChangeAspect="1" noMove="1" noResize="1" noEditPoints="1" noAdjustHandles="1" noChangeArrowheads="1" noChangeShapeType="1" noTextEdit="1"/>
              </p:cNvSpPr>
              <p:nvPr/>
            </p:nvSpPr>
            <p:spPr>
              <a:xfrm flipH="1">
                <a:off x="3248361" y="5795285"/>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1E8D875C-60F1-C010-084A-EA5A37836BAE}"/>
                  </a:ext>
                </a:extLst>
              </p:cNvPr>
              <p:cNvSpPr txBox="1"/>
              <p:nvPr/>
            </p:nvSpPr>
            <p:spPr>
              <a:xfrm flipH="1">
                <a:off x="3798983"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61" name="TextBox 60">
                <a:extLst>
                  <a:ext uri="{FF2B5EF4-FFF2-40B4-BE49-F238E27FC236}">
                    <a16:creationId xmlns:a16="http://schemas.microsoft.com/office/drawing/2014/main" id="{1E8D875C-60F1-C010-084A-EA5A37836BAE}"/>
                  </a:ext>
                </a:extLst>
              </p:cNvPr>
              <p:cNvSpPr txBox="1">
                <a:spLocks noRot="1" noChangeAspect="1" noMove="1" noResize="1" noEditPoints="1" noAdjustHandles="1" noChangeArrowheads="1" noChangeShapeType="1" noTextEdit="1"/>
              </p:cNvSpPr>
              <p:nvPr/>
            </p:nvSpPr>
            <p:spPr>
              <a:xfrm flipH="1">
                <a:off x="3798983" y="5795285"/>
                <a:ext cx="536154" cy="276999"/>
              </a:xfrm>
              <a:prstGeom prst="rect">
                <a:avLst/>
              </a:prstGeom>
              <a:blipFill>
                <a:blip r:embed="rId6"/>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419E53EB-92C8-2094-F0BF-E5EE62C241BB}"/>
                  </a:ext>
                </a:extLst>
              </p:cNvPr>
              <p:cNvSpPr txBox="1"/>
              <p:nvPr/>
            </p:nvSpPr>
            <p:spPr>
              <a:xfrm flipH="1">
                <a:off x="428923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62" name="TextBox 61">
                <a:extLst>
                  <a:ext uri="{FF2B5EF4-FFF2-40B4-BE49-F238E27FC236}">
                    <a16:creationId xmlns:a16="http://schemas.microsoft.com/office/drawing/2014/main" id="{419E53EB-92C8-2094-F0BF-E5EE62C241BB}"/>
                  </a:ext>
                </a:extLst>
              </p:cNvPr>
              <p:cNvSpPr txBox="1">
                <a:spLocks noRot="1" noChangeAspect="1" noMove="1" noResize="1" noEditPoints="1" noAdjustHandles="1" noChangeArrowheads="1" noChangeShapeType="1" noTextEdit="1"/>
              </p:cNvSpPr>
              <p:nvPr/>
            </p:nvSpPr>
            <p:spPr>
              <a:xfrm flipH="1">
                <a:off x="4289235" y="5795285"/>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447DE130-BD8E-AFAE-5313-3238FC1F8393}"/>
                  </a:ext>
                </a:extLst>
              </p:cNvPr>
              <p:cNvSpPr txBox="1"/>
              <p:nvPr/>
            </p:nvSpPr>
            <p:spPr>
              <a:xfrm flipH="1">
                <a:off x="479417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63" name="TextBox 62">
                <a:extLst>
                  <a:ext uri="{FF2B5EF4-FFF2-40B4-BE49-F238E27FC236}">
                    <a16:creationId xmlns:a16="http://schemas.microsoft.com/office/drawing/2014/main" id="{447DE130-BD8E-AFAE-5313-3238FC1F8393}"/>
                  </a:ext>
                </a:extLst>
              </p:cNvPr>
              <p:cNvSpPr txBox="1">
                <a:spLocks noRot="1" noChangeAspect="1" noMove="1" noResize="1" noEditPoints="1" noAdjustHandles="1" noChangeArrowheads="1" noChangeShapeType="1" noTextEdit="1"/>
              </p:cNvSpPr>
              <p:nvPr/>
            </p:nvSpPr>
            <p:spPr>
              <a:xfrm flipH="1">
                <a:off x="4794175" y="5795285"/>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DF8D813B-6AB8-E053-7DD3-C0349FF30623}"/>
                  </a:ext>
                </a:extLst>
              </p:cNvPr>
              <p:cNvSpPr txBox="1"/>
              <p:nvPr/>
            </p:nvSpPr>
            <p:spPr>
              <a:xfrm flipH="1">
                <a:off x="5326877"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64" name="TextBox 63">
                <a:extLst>
                  <a:ext uri="{FF2B5EF4-FFF2-40B4-BE49-F238E27FC236}">
                    <a16:creationId xmlns:a16="http://schemas.microsoft.com/office/drawing/2014/main" id="{DF8D813B-6AB8-E053-7DD3-C0349FF30623}"/>
                  </a:ext>
                </a:extLst>
              </p:cNvPr>
              <p:cNvSpPr txBox="1">
                <a:spLocks noRot="1" noChangeAspect="1" noMove="1" noResize="1" noEditPoints="1" noAdjustHandles="1" noChangeArrowheads="1" noChangeShapeType="1" noTextEdit="1"/>
              </p:cNvSpPr>
              <p:nvPr/>
            </p:nvSpPr>
            <p:spPr>
              <a:xfrm flipH="1">
                <a:off x="5326877" y="5795285"/>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DF115366-DD77-7BD5-25B3-F1637AFD88C9}"/>
                  </a:ext>
                </a:extLst>
              </p:cNvPr>
              <p:cNvSpPr txBox="1"/>
              <p:nvPr/>
            </p:nvSpPr>
            <p:spPr>
              <a:xfrm flipH="1">
                <a:off x="5899533"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65" name="TextBox 64">
                <a:extLst>
                  <a:ext uri="{FF2B5EF4-FFF2-40B4-BE49-F238E27FC236}">
                    <a16:creationId xmlns:a16="http://schemas.microsoft.com/office/drawing/2014/main" id="{DF115366-DD77-7BD5-25B3-F1637AFD88C9}"/>
                  </a:ext>
                </a:extLst>
              </p:cNvPr>
              <p:cNvSpPr txBox="1">
                <a:spLocks noRot="1" noChangeAspect="1" noMove="1" noResize="1" noEditPoints="1" noAdjustHandles="1" noChangeArrowheads="1" noChangeShapeType="1" noTextEdit="1"/>
              </p:cNvSpPr>
              <p:nvPr/>
            </p:nvSpPr>
            <p:spPr>
              <a:xfrm flipH="1">
                <a:off x="5899533" y="5795285"/>
                <a:ext cx="536154" cy="276999"/>
              </a:xfrm>
              <a:prstGeom prst="rect">
                <a:avLst/>
              </a:prstGeom>
              <a:blipFill>
                <a:blip r:embed="rId10"/>
                <a:stretch>
                  <a:fillRect b="-17778"/>
                </a:stretch>
              </a:blipFill>
            </p:spPr>
            <p:txBody>
              <a:bodyPr/>
              <a:lstStyle/>
              <a:p>
                <a:r>
                  <a:rPr lang="en-US">
                    <a:noFill/>
                  </a:rPr>
                  <a:t> </a:t>
                </a:r>
              </a:p>
            </p:txBody>
          </p:sp>
        </mc:Fallback>
      </mc:AlternateContent>
      <p:sp>
        <p:nvSpPr>
          <p:cNvPr id="67" name="Content Placeholder 2">
            <a:extLst>
              <a:ext uri="{FF2B5EF4-FFF2-40B4-BE49-F238E27FC236}">
                <a16:creationId xmlns:a16="http://schemas.microsoft.com/office/drawing/2014/main" id="{836EDA18-F61E-AD78-3F63-C0012062FCF9}"/>
              </a:ext>
            </a:extLst>
          </p:cNvPr>
          <p:cNvSpPr txBox="1">
            <a:spLocks/>
          </p:cNvSpPr>
          <p:nvPr/>
        </p:nvSpPr>
        <p:spPr>
          <a:xfrm>
            <a:off x="3301634" y="478067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A45677A-A928-9AA4-7ABA-10D1BF913506}"/>
                  </a:ext>
                </a:extLst>
              </p:cNvPr>
              <p:cNvSpPr txBox="1"/>
              <p:nvPr/>
            </p:nvSpPr>
            <p:spPr>
              <a:xfrm flipH="1">
                <a:off x="2098935" y="395634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8A45677A-A928-9AA4-7ABA-10D1BF913506}"/>
                  </a:ext>
                </a:extLst>
              </p:cNvPr>
              <p:cNvSpPr txBox="1">
                <a:spLocks noRot="1" noChangeAspect="1" noMove="1" noResize="1" noEditPoints="1" noAdjustHandles="1" noChangeArrowheads="1" noChangeShapeType="1" noTextEdit="1"/>
              </p:cNvSpPr>
              <p:nvPr/>
            </p:nvSpPr>
            <p:spPr>
              <a:xfrm flipH="1">
                <a:off x="2098935" y="3956348"/>
                <a:ext cx="536154" cy="276999"/>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4CF8A32-94FE-DF1C-A183-C2A6865642B6}"/>
                  </a:ext>
                </a:extLst>
              </p:cNvPr>
              <p:cNvSpPr txBox="1"/>
              <p:nvPr/>
            </p:nvSpPr>
            <p:spPr>
              <a:xfrm flipH="1">
                <a:off x="2653671" y="395634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8" name="TextBox 7">
                <a:extLst>
                  <a:ext uri="{FF2B5EF4-FFF2-40B4-BE49-F238E27FC236}">
                    <a16:creationId xmlns:a16="http://schemas.microsoft.com/office/drawing/2014/main" id="{C4CF8A32-94FE-DF1C-A183-C2A6865642B6}"/>
                  </a:ext>
                </a:extLst>
              </p:cNvPr>
              <p:cNvSpPr txBox="1">
                <a:spLocks noRot="1" noChangeAspect="1" noMove="1" noResize="1" noEditPoints="1" noAdjustHandles="1" noChangeArrowheads="1" noChangeShapeType="1" noTextEdit="1"/>
              </p:cNvSpPr>
              <p:nvPr/>
            </p:nvSpPr>
            <p:spPr>
              <a:xfrm flipH="1">
                <a:off x="2653671" y="3956348"/>
                <a:ext cx="536154" cy="276999"/>
              </a:xfrm>
              <a:prstGeom prst="rect">
                <a:avLst/>
              </a:prstGeom>
              <a:blipFill>
                <a:blip r:embed="rId12"/>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3F381E5-9339-93E3-8A5A-9C1594F67E25}"/>
                  </a:ext>
                </a:extLst>
              </p:cNvPr>
              <p:cNvSpPr txBox="1"/>
              <p:nvPr/>
            </p:nvSpPr>
            <p:spPr>
              <a:xfrm flipH="1">
                <a:off x="3204293" y="395634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4" name="TextBox 13">
                <a:extLst>
                  <a:ext uri="{FF2B5EF4-FFF2-40B4-BE49-F238E27FC236}">
                    <a16:creationId xmlns:a16="http://schemas.microsoft.com/office/drawing/2014/main" id="{13F381E5-9339-93E3-8A5A-9C1594F67E25}"/>
                  </a:ext>
                </a:extLst>
              </p:cNvPr>
              <p:cNvSpPr txBox="1">
                <a:spLocks noRot="1" noChangeAspect="1" noMove="1" noResize="1" noEditPoints="1" noAdjustHandles="1" noChangeArrowheads="1" noChangeShapeType="1" noTextEdit="1"/>
              </p:cNvSpPr>
              <p:nvPr/>
            </p:nvSpPr>
            <p:spPr>
              <a:xfrm flipH="1">
                <a:off x="3204293" y="3956348"/>
                <a:ext cx="536154" cy="276999"/>
              </a:xfrm>
              <a:prstGeom prst="rect">
                <a:avLst/>
              </a:prstGeom>
              <a:blipFill>
                <a:blip r:embed="rId13"/>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D3080AE-25A9-905E-EC27-CCEEF05C5076}"/>
                  </a:ext>
                </a:extLst>
              </p:cNvPr>
              <p:cNvSpPr txBox="1"/>
              <p:nvPr/>
            </p:nvSpPr>
            <p:spPr>
              <a:xfrm flipH="1">
                <a:off x="3694545" y="395634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5" name="TextBox 14">
                <a:extLst>
                  <a:ext uri="{FF2B5EF4-FFF2-40B4-BE49-F238E27FC236}">
                    <a16:creationId xmlns:a16="http://schemas.microsoft.com/office/drawing/2014/main" id="{5D3080AE-25A9-905E-EC27-CCEEF05C5076}"/>
                  </a:ext>
                </a:extLst>
              </p:cNvPr>
              <p:cNvSpPr txBox="1">
                <a:spLocks noRot="1" noChangeAspect="1" noMove="1" noResize="1" noEditPoints="1" noAdjustHandles="1" noChangeArrowheads="1" noChangeShapeType="1" noTextEdit="1"/>
              </p:cNvSpPr>
              <p:nvPr/>
            </p:nvSpPr>
            <p:spPr>
              <a:xfrm flipH="1">
                <a:off x="3694545" y="3956348"/>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263071E-E0DE-F062-13EC-B0C1735B7C0B}"/>
                  </a:ext>
                </a:extLst>
              </p:cNvPr>
              <p:cNvSpPr txBox="1"/>
              <p:nvPr/>
            </p:nvSpPr>
            <p:spPr>
              <a:xfrm flipH="1">
                <a:off x="4199485" y="395634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6" name="TextBox 15">
                <a:extLst>
                  <a:ext uri="{FF2B5EF4-FFF2-40B4-BE49-F238E27FC236}">
                    <a16:creationId xmlns:a16="http://schemas.microsoft.com/office/drawing/2014/main" id="{0263071E-E0DE-F062-13EC-B0C1735B7C0B}"/>
                  </a:ext>
                </a:extLst>
              </p:cNvPr>
              <p:cNvSpPr txBox="1">
                <a:spLocks noRot="1" noChangeAspect="1" noMove="1" noResize="1" noEditPoints="1" noAdjustHandles="1" noChangeArrowheads="1" noChangeShapeType="1" noTextEdit="1"/>
              </p:cNvSpPr>
              <p:nvPr/>
            </p:nvSpPr>
            <p:spPr>
              <a:xfrm flipH="1">
                <a:off x="4199485" y="3956348"/>
                <a:ext cx="536154" cy="276999"/>
              </a:xfrm>
              <a:prstGeom prst="rect">
                <a:avLst/>
              </a:prstGeom>
              <a:blipFill>
                <a:blip r:embed="rId14"/>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AA6E581-9414-C488-F6E0-4144959BA8C1}"/>
                  </a:ext>
                </a:extLst>
              </p:cNvPr>
              <p:cNvSpPr txBox="1"/>
              <p:nvPr/>
            </p:nvSpPr>
            <p:spPr>
              <a:xfrm flipH="1">
                <a:off x="4732187" y="395634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7" name="TextBox 16">
                <a:extLst>
                  <a:ext uri="{FF2B5EF4-FFF2-40B4-BE49-F238E27FC236}">
                    <a16:creationId xmlns:a16="http://schemas.microsoft.com/office/drawing/2014/main" id="{8AA6E581-9414-C488-F6E0-4144959BA8C1}"/>
                  </a:ext>
                </a:extLst>
              </p:cNvPr>
              <p:cNvSpPr txBox="1">
                <a:spLocks noRot="1" noChangeAspect="1" noMove="1" noResize="1" noEditPoints="1" noAdjustHandles="1" noChangeArrowheads="1" noChangeShapeType="1" noTextEdit="1"/>
              </p:cNvSpPr>
              <p:nvPr/>
            </p:nvSpPr>
            <p:spPr>
              <a:xfrm flipH="1">
                <a:off x="4732187" y="3956348"/>
                <a:ext cx="536154" cy="276999"/>
              </a:xfrm>
              <a:prstGeom prst="rect">
                <a:avLst/>
              </a:prstGeom>
              <a:blipFill>
                <a:blip r:embed="rId15"/>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A394217-0F22-ABEE-B8F8-18696576868C}"/>
                  </a:ext>
                </a:extLst>
              </p:cNvPr>
              <p:cNvSpPr txBox="1"/>
              <p:nvPr/>
            </p:nvSpPr>
            <p:spPr>
              <a:xfrm flipH="1">
                <a:off x="5304843" y="395634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8" name="TextBox 17">
                <a:extLst>
                  <a:ext uri="{FF2B5EF4-FFF2-40B4-BE49-F238E27FC236}">
                    <a16:creationId xmlns:a16="http://schemas.microsoft.com/office/drawing/2014/main" id="{6A394217-0F22-ABEE-B8F8-18696576868C}"/>
                  </a:ext>
                </a:extLst>
              </p:cNvPr>
              <p:cNvSpPr txBox="1">
                <a:spLocks noRot="1" noChangeAspect="1" noMove="1" noResize="1" noEditPoints="1" noAdjustHandles="1" noChangeArrowheads="1" noChangeShapeType="1" noTextEdit="1"/>
              </p:cNvSpPr>
              <p:nvPr/>
            </p:nvSpPr>
            <p:spPr>
              <a:xfrm flipH="1">
                <a:off x="5304843" y="3956348"/>
                <a:ext cx="536154" cy="276999"/>
              </a:xfrm>
              <a:prstGeom prst="rect">
                <a:avLst/>
              </a:prstGeom>
              <a:blipFill>
                <a:blip r:embed="rId16"/>
                <a:stretch>
                  <a:fillRect b="-20000"/>
                </a:stretch>
              </a:blipFill>
            </p:spPr>
            <p:txBody>
              <a:bodyPr/>
              <a:lstStyle/>
              <a:p>
                <a:r>
                  <a:rPr lang="en-US">
                    <a:noFill/>
                  </a:rPr>
                  <a:t> </a:t>
                </a:r>
              </a:p>
            </p:txBody>
          </p:sp>
        </mc:Fallback>
      </mc:AlternateContent>
      <p:sp>
        <p:nvSpPr>
          <p:cNvPr id="30" name="Content Placeholder 2">
            <a:extLst>
              <a:ext uri="{FF2B5EF4-FFF2-40B4-BE49-F238E27FC236}">
                <a16:creationId xmlns:a16="http://schemas.microsoft.com/office/drawing/2014/main" id="{8C660134-061A-684A-09E1-77E5DA9ADB20}"/>
              </a:ext>
            </a:extLst>
          </p:cNvPr>
          <p:cNvSpPr>
            <a:spLocks noGrp="1"/>
          </p:cNvSpPr>
          <p:nvPr>
            <p:ph idx="1"/>
          </p:nvPr>
        </p:nvSpPr>
        <p:spPr>
          <a:xfrm>
            <a:off x="282742" y="1325879"/>
            <a:ext cx="8734926" cy="2126262"/>
          </a:xfrm>
        </p:spPr>
        <p:txBody>
          <a:bodyPr>
            <a:normAutofit fontScale="77500" lnSpcReduction="20000"/>
          </a:bodyPr>
          <a:lstStyle/>
          <a:p>
            <a:r>
              <a:rPr lang="en-US" b="1"/>
              <a:t>Transformers map 1D sequences of vectors to 1D sequences of vectors known as </a:t>
            </a:r>
            <a:r>
              <a:rPr lang="en-US" b="1">
                <a:solidFill>
                  <a:srgbClr val="0000FF"/>
                </a:solidFill>
              </a:rPr>
              <a:t>tokens</a:t>
            </a:r>
          </a:p>
          <a:p>
            <a:pPr lvl="1"/>
            <a:r>
              <a:rPr lang="en-US" b="1">
                <a:solidFill>
                  <a:srgbClr val="C00000"/>
                </a:solidFill>
              </a:rPr>
              <a:t>Tokens describe a ”piece” of data – e.g., a word</a:t>
            </a:r>
          </a:p>
          <a:p>
            <a:endParaRPr lang="en-US" b="1"/>
          </a:p>
          <a:p>
            <a:r>
              <a:rPr lang="en-US" b="1"/>
              <a:t>What output sequence?</a:t>
            </a:r>
          </a:p>
          <a:p>
            <a:pPr lvl="1"/>
            <a:r>
              <a:rPr lang="en-US" b="1"/>
              <a:t>Option 1: next token =&gt; GPT</a:t>
            </a:r>
          </a:p>
          <a:p>
            <a:pPr lvl="1"/>
            <a:endParaRPr lang="en-US" sz="2000" b="1">
              <a:solidFill>
                <a:srgbClr val="C00000"/>
              </a:solidFill>
            </a:endParaRPr>
          </a:p>
        </p:txBody>
      </p:sp>
      <p:sp>
        <p:nvSpPr>
          <p:cNvPr id="31" name="TextBox 30">
            <a:extLst>
              <a:ext uri="{FF2B5EF4-FFF2-40B4-BE49-F238E27FC236}">
                <a16:creationId xmlns:a16="http://schemas.microsoft.com/office/drawing/2014/main" id="{C4832DFC-4BDA-003F-C646-D25C117E4C07}"/>
              </a:ext>
            </a:extLst>
          </p:cNvPr>
          <p:cNvSpPr txBox="1"/>
          <p:nvPr/>
        </p:nvSpPr>
        <p:spPr>
          <a:xfrm>
            <a:off x="4557311" y="3116707"/>
            <a:ext cx="1951601" cy="523220"/>
          </a:xfrm>
          <a:prstGeom prst="rect">
            <a:avLst/>
          </a:prstGeom>
          <a:noFill/>
        </p:spPr>
        <p:txBody>
          <a:bodyPr wrap="square">
            <a:spAutoFit/>
          </a:bodyPr>
          <a:lstStyle/>
          <a:p>
            <a:r>
              <a:rPr lang="en-US" sz="2800" b="1">
                <a:solidFill>
                  <a:srgbClr val="C00000"/>
                </a:solidFill>
              </a:rPr>
              <a:t>Next token</a:t>
            </a:r>
            <a:endParaRPr lang="en-US" sz="2800"/>
          </a:p>
        </p:txBody>
      </p:sp>
      <p:sp>
        <p:nvSpPr>
          <p:cNvPr id="33" name="TextBox 32">
            <a:extLst>
              <a:ext uri="{FF2B5EF4-FFF2-40B4-BE49-F238E27FC236}">
                <a16:creationId xmlns:a16="http://schemas.microsoft.com/office/drawing/2014/main" id="{469A1BA4-5A54-E8EE-4B0C-48020437491C}"/>
              </a:ext>
            </a:extLst>
          </p:cNvPr>
          <p:cNvSpPr txBox="1"/>
          <p:nvPr/>
        </p:nvSpPr>
        <p:spPr>
          <a:xfrm>
            <a:off x="310308" y="3718915"/>
            <a:ext cx="1709451" cy="523220"/>
          </a:xfrm>
          <a:prstGeom prst="rect">
            <a:avLst/>
          </a:prstGeom>
          <a:noFill/>
        </p:spPr>
        <p:txBody>
          <a:bodyPr wrap="square">
            <a:spAutoFit/>
          </a:bodyPr>
          <a:lstStyle/>
          <a:p>
            <a:r>
              <a:rPr lang="en-US" sz="2800" b="1">
                <a:solidFill>
                  <a:srgbClr val="00B0F0"/>
                </a:solidFill>
              </a:rPr>
              <a:t>OUTPUT</a:t>
            </a:r>
            <a:endParaRPr lang="en-US" sz="2800"/>
          </a:p>
        </p:txBody>
      </p:sp>
      <p:sp>
        <p:nvSpPr>
          <p:cNvPr id="39" name="TextBox 38">
            <a:extLst>
              <a:ext uri="{FF2B5EF4-FFF2-40B4-BE49-F238E27FC236}">
                <a16:creationId xmlns:a16="http://schemas.microsoft.com/office/drawing/2014/main" id="{0CE3B646-E8B8-59F6-3125-49F88B6405AD}"/>
              </a:ext>
            </a:extLst>
          </p:cNvPr>
          <p:cNvSpPr txBox="1"/>
          <p:nvPr/>
        </p:nvSpPr>
        <p:spPr>
          <a:xfrm>
            <a:off x="7031461" y="5518160"/>
            <a:ext cx="1540526" cy="523220"/>
          </a:xfrm>
          <a:prstGeom prst="rect">
            <a:avLst/>
          </a:prstGeom>
          <a:noFill/>
        </p:spPr>
        <p:txBody>
          <a:bodyPr wrap="square">
            <a:spAutoFit/>
          </a:bodyPr>
          <a:lstStyle/>
          <a:p>
            <a:r>
              <a:rPr lang="en-US" sz="2800" b="1">
                <a:solidFill>
                  <a:srgbClr val="C00000"/>
                </a:solidFill>
              </a:rPr>
              <a:t>Tokens</a:t>
            </a:r>
            <a:endParaRPr lang="en-US" sz="2800"/>
          </a:p>
        </p:txBody>
      </p:sp>
      <p:cxnSp>
        <p:nvCxnSpPr>
          <p:cNvPr id="40" name="Straight Arrow Connector 39">
            <a:extLst>
              <a:ext uri="{FF2B5EF4-FFF2-40B4-BE49-F238E27FC236}">
                <a16:creationId xmlns:a16="http://schemas.microsoft.com/office/drawing/2014/main" id="{4F7396EE-4794-6D92-A4A4-0D69C9C2CDD6}"/>
              </a:ext>
            </a:extLst>
          </p:cNvPr>
          <p:cNvCxnSpPr>
            <a:cxnSpLocks/>
          </p:cNvCxnSpPr>
          <p:nvPr/>
        </p:nvCxnSpPr>
        <p:spPr>
          <a:xfrm flipH="1">
            <a:off x="6497603" y="5765482"/>
            <a:ext cx="648158" cy="26161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6FC8536B-3BE1-4EFD-322F-B8FDA0C34EB0}"/>
              </a:ext>
            </a:extLst>
          </p:cNvPr>
          <p:cNvSpPr txBox="1"/>
          <p:nvPr/>
        </p:nvSpPr>
        <p:spPr>
          <a:xfrm>
            <a:off x="3549268" y="6227124"/>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42" name="TextBox 41">
            <a:extLst>
              <a:ext uri="{FF2B5EF4-FFF2-40B4-BE49-F238E27FC236}">
                <a16:creationId xmlns:a16="http://schemas.microsoft.com/office/drawing/2014/main" id="{B468D1B3-8259-68F4-FDDF-17DB2DA65303}"/>
              </a:ext>
            </a:extLst>
          </p:cNvPr>
          <p:cNvSpPr txBox="1"/>
          <p:nvPr/>
        </p:nvSpPr>
        <p:spPr>
          <a:xfrm>
            <a:off x="2145966" y="6081595"/>
            <a:ext cx="926125" cy="369332"/>
          </a:xfrm>
          <a:prstGeom prst="rect">
            <a:avLst/>
          </a:prstGeom>
          <a:noFill/>
        </p:spPr>
        <p:txBody>
          <a:bodyPr wrap="square">
            <a:spAutoFit/>
          </a:bodyPr>
          <a:lstStyle/>
          <a:p>
            <a:r>
              <a:rPr lang="en-US" b="1"/>
              <a:t>The</a:t>
            </a:r>
            <a:endParaRPr lang="en-US"/>
          </a:p>
        </p:txBody>
      </p:sp>
      <p:sp>
        <p:nvSpPr>
          <p:cNvPr id="43" name="TextBox 42">
            <a:extLst>
              <a:ext uri="{FF2B5EF4-FFF2-40B4-BE49-F238E27FC236}">
                <a16:creationId xmlns:a16="http://schemas.microsoft.com/office/drawing/2014/main" id="{37838D59-06B0-1433-1243-26CE7D489A7F}"/>
              </a:ext>
            </a:extLst>
          </p:cNvPr>
          <p:cNvSpPr txBox="1"/>
          <p:nvPr/>
        </p:nvSpPr>
        <p:spPr>
          <a:xfrm>
            <a:off x="2690464" y="6092565"/>
            <a:ext cx="926125" cy="369332"/>
          </a:xfrm>
          <a:prstGeom prst="rect">
            <a:avLst/>
          </a:prstGeom>
          <a:noFill/>
        </p:spPr>
        <p:txBody>
          <a:bodyPr wrap="square">
            <a:spAutoFit/>
          </a:bodyPr>
          <a:lstStyle/>
          <a:p>
            <a:r>
              <a:rPr lang="en-US" b="1"/>
              <a:t>cat</a:t>
            </a:r>
            <a:endParaRPr lang="en-US"/>
          </a:p>
        </p:txBody>
      </p:sp>
      <p:sp>
        <p:nvSpPr>
          <p:cNvPr id="44" name="TextBox 43">
            <a:extLst>
              <a:ext uri="{FF2B5EF4-FFF2-40B4-BE49-F238E27FC236}">
                <a16:creationId xmlns:a16="http://schemas.microsoft.com/office/drawing/2014/main" id="{623B0CBB-1A82-CA0B-3AEF-1F91E7505C65}"/>
              </a:ext>
            </a:extLst>
          </p:cNvPr>
          <p:cNvSpPr txBox="1"/>
          <p:nvPr/>
        </p:nvSpPr>
        <p:spPr>
          <a:xfrm>
            <a:off x="3277954" y="6092565"/>
            <a:ext cx="926125" cy="369332"/>
          </a:xfrm>
          <a:prstGeom prst="rect">
            <a:avLst/>
          </a:prstGeom>
          <a:noFill/>
        </p:spPr>
        <p:txBody>
          <a:bodyPr wrap="square">
            <a:spAutoFit/>
          </a:bodyPr>
          <a:lstStyle/>
          <a:p>
            <a:r>
              <a:rPr lang="en-US" b="1"/>
              <a:t>sat</a:t>
            </a:r>
            <a:endParaRPr lang="en-US"/>
          </a:p>
        </p:txBody>
      </p:sp>
      <p:sp>
        <p:nvSpPr>
          <p:cNvPr id="45" name="TextBox 44">
            <a:extLst>
              <a:ext uri="{FF2B5EF4-FFF2-40B4-BE49-F238E27FC236}">
                <a16:creationId xmlns:a16="http://schemas.microsoft.com/office/drawing/2014/main" id="{D485BC52-1239-98AD-4639-027C3F643D2C}"/>
              </a:ext>
            </a:extLst>
          </p:cNvPr>
          <p:cNvSpPr txBox="1"/>
          <p:nvPr/>
        </p:nvSpPr>
        <p:spPr>
          <a:xfrm>
            <a:off x="3829975" y="6073076"/>
            <a:ext cx="926125" cy="369332"/>
          </a:xfrm>
          <a:prstGeom prst="rect">
            <a:avLst/>
          </a:prstGeom>
          <a:noFill/>
        </p:spPr>
        <p:txBody>
          <a:bodyPr wrap="square">
            <a:spAutoFit/>
          </a:bodyPr>
          <a:lstStyle/>
          <a:p>
            <a:r>
              <a:rPr lang="en-US" b="1"/>
              <a:t>on</a:t>
            </a:r>
            <a:endParaRPr lang="en-US"/>
          </a:p>
        </p:txBody>
      </p:sp>
      <p:sp>
        <p:nvSpPr>
          <p:cNvPr id="49" name="TextBox 48">
            <a:extLst>
              <a:ext uri="{FF2B5EF4-FFF2-40B4-BE49-F238E27FC236}">
                <a16:creationId xmlns:a16="http://schemas.microsoft.com/office/drawing/2014/main" id="{100C48C5-CDE8-36EC-3720-28CFE5CAE5A5}"/>
              </a:ext>
            </a:extLst>
          </p:cNvPr>
          <p:cNvSpPr txBox="1"/>
          <p:nvPr/>
        </p:nvSpPr>
        <p:spPr>
          <a:xfrm>
            <a:off x="4370022" y="6070815"/>
            <a:ext cx="926125" cy="369332"/>
          </a:xfrm>
          <a:prstGeom prst="rect">
            <a:avLst/>
          </a:prstGeom>
          <a:noFill/>
        </p:spPr>
        <p:txBody>
          <a:bodyPr wrap="square">
            <a:spAutoFit/>
          </a:bodyPr>
          <a:lstStyle/>
          <a:p>
            <a:r>
              <a:rPr lang="en-US" b="1"/>
              <a:t>the</a:t>
            </a:r>
            <a:endParaRPr lang="en-US"/>
          </a:p>
        </p:txBody>
      </p:sp>
      <p:sp>
        <p:nvSpPr>
          <p:cNvPr id="53" name="TextBox 52">
            <a:extLst>
              <a:ext uri="{FF2B5EF4-FFF2-40B4-BE49-F238E27FC236}">
                <a16:creationId xmlns:a16="http://schemas.microsoft.com/office/drawing/2014/main" id="{91D9AE9F-EA5B-5E8B-5BB2-D09D7E5981FC}"/>
              </a:ext>
            </a:extLst>
          </p:cNvPr>
          <p:cNvSpPr txBox="1"/>
          <p:nvPr/>
        </p:nvSpPr>
        <p:spPr>
          <a:xfrm>
            <a:off x="4869573" y="6061227"/>
            <a:ext cx="926125" cy="369332"/>
          </a:xfrm>
          <a:prstGeom prst="rect">
            <a:avLst/>
          </a:prstGeom>
          <a:noFill/>
        </p:spPr>
        <p:txBody>
          <a:bodyPr wrap="square">
            <a:spAutoFit/>
          </a:bodyPr>
          <a:lstStyle/>
          <a:p>
            <a:r>
              <a:rPr lang="en-US" b="1"/>
              <a:t>mat</a:t>
            </a:r>
            <a:endParaRPr lang="en-US"/>
          </a:p>
        </p:txBody>
      </p:sp>
      <p:sp>
        <p:nvSpPr>
          <p:cNvPr id="54" name="TextBox 53">
            <a:extLst>
              <a:ext uri="{FF2B5EF4-FFF2-40B4-BE49-F238E27FC236}">
                <a16:creationId xmlns:a16="http://schemas.microsoft.com/office/drawing/2014/main" id="{2539513F-4BE2-9799-E36F-45ED910DC0CE}"/>
              </a:ext>
            </a:extLst>
          </p:cNvPr>
          <p:cNvSpPr txBox="1"/>
          <p:nvPr/>
        </p:nvSpPr>
        <p:spPr>
          <a:xfrm>
            <a:off x="5368754" y="6061227"/>
            <a:ext cx="926125" cy="369332"/>
          </a:xfrm>
          <a:prstGeom prst="rect">
            <a:avLst/>
          </a:prstGeom>
          <a:noFill/>
        </p:spPr>
        <p:txBody>
          <a:bodyPr wrap="square">
            <a:spAutoFit/>
          </a:bodyPr>
          <a:lstStyle/>
          <a:p>
            <a:r>
              <a:rPr lang="en-US" b="1"/>
              <a:t>and</a:t>
            </a:r>
            <a:endParaRPr lang="en-US"/>
          </a:p>
        </p:txBody>
      </p:sp>
      <p:sp>
        <p:nvSpPr>
          <p:cNvPr id="66" name="TextBox 65">
            <a:extLst>
              <a:ext uri="{FF2B5EF4-FFF2-40B4-BE49-F238E27FC236}">
                <a16:creationId xmlns:a16="http://schemas.microsoft.com/office/drawing/2014/main" id="{FC70E2DE-A1A8-2104-6D2C-67F8B7597C46}"/>
              </a:ext>
            </a:extLst>
          </p:cNvPr>
          <p:cNvSpPr txBox="1"/>
          <p:nvPr/>
        </p:nvSpPr>
        <p:spPr>
          <a:xfrm>
            <a:off x="5868499" y="6049021"/>
            <a:ext cx="926125" cy="369332"/>
          </a:xfrm>
          <a:prstGeom prst="rect">
            <a:avLst/>
          </a:prstGeom>
          <a:noFill/>
        </p:spPr>
        <p:txBody>
          <a:bodyPr wrap="square">
            <a:spAutoFit/>
          </a:bodyPr>
          <a:lstStyle/>
          <a:p>
            <a:r>
              <a:rPr lang="en-US" b="1"/>
              <a:t>sang</a:t>
            </a:r>
            <a:endParaRPr lang="en-US"/>
          </a:p>
        </p:txBody>
      </p:sp>
      <p:sp>
        <p:nvSpPr>
          <p:cNvPr id="69" name="TextBox 68">
            <a:extLst>
              <a:ext uri="{FF2B5EF4-FFF2-40B4-BE49-F238E27FC236}">
                <a16:creationId xmlns:a16="http://schemas.microsoft.com/office/drawing/2014/main" id="{0DBB7CE4-D052-B3C6-25B2-997A53DF3D37}"/>
              </a:ext>
            </a:extLst>
          </p:cNvPr>
          <p:cNvSpPr txBox="1"/>
          <p:nvPr/>
        </p:nvSpPr>
        <p:spPr>
          <a:xfrm>
            <a:off x="2101194" y="3612902"/>
            <a:ext cx="926125" cy="369332"/>
          </a:xfrm>
          <a:prstGeom prst="rect">
            <a:avLst/>
          </a:prstGeom>
          <a:noFill/>
        </p:spPr>
        <p:txBody>
          <a:bodyPr wrap="square">
            <a:spAutoFit/>
          </a:bodyPr>
          <a:lstStyle/>
          <a:p>
            <a:r>
              <a:rPr lang="en-US" b="1"/>
              <a:t>cat</a:t>
            </a:r>
            <a:endParaRPr lang="en-US"/>
          </a:p>
        </p:txBody>
      </p:sp>
      <p:sp>
        <p:nvSpPr>
          <p:cNvPr id="70" name="TextBox 69">
            <a:extLst>
              <a:ext uri="{FF2B5EF4-FFF2-40B4-BE49-F238E27FC236}">
                <a16:creationId xmlns:a16="http://schemas.microsoft.com/office/drawing/2014/main" id="{AE19C19B-76C3-F4FF-B8EF-9553BC105DCE}"/>
              </a:ext>
            </a:extLst>
          </p:cNvPr>
          <p:cNvSpPr txBox="1"/>
          <p:nvPr/>
        </p:nvSpPr>
        <p:spPr>
          <a:xfrm>
            <a:off x="2688684" y="3612902"/>
            <a:ext cx="926125" cy="369332"/>
          </a:xfrm>
          <a:prstGeom prst="rect">
            <a:avLst/>
          </a:prstGeom>
          <a:noFill/>
        </p:spPr>
        <p:txBody>
          <a:bodyPr wrap="square">
            <a:spAutoFit/>
          </a:bodyPr>
          <a:lstStyle/>
          <a:p>
            <a:r>
              <a:rPr lang="en-US" b="1"/>
              <a:t>sat</a:t>
            </a:r>
            <a:endParaRPr lang="en-US"/>
          </a:p>
        </p:txBody>
      </p:sp>
      <p:sp>
        <p:nvSpPr>
          <p:cNvPr id="71" name="TextBox 70">
            <a:extLst>
              <a:ext uri="{FF2B5EF4-FFF2-40B4-BE49-F238E27FC236}">
                <a16:creationId xmlns:a16="http://schemas.microsoft.com/office/drawing/2014/main" id="{085C9BD4-C1EC-E177-65BF-28FEEFB27E03}"/>
              </a:ext>
            </a:extLst>
          </p:cNvPr>
          <p:cNvSpPr txBox="1"/>
          <p:nvPr/>
        </p:nvSpPr>
        <p:spPr>
          <a:xfrm>
            <a:off x="3240705" y="3593413"/>
            <a:ext cx="926125" cy="369332"/>
          </a:xfrm>
          <a:prstGeom prst="rect">
            <a:avLst/>
          </a:prstGeom>
          <a:noFill/>
        </p:spPr>
        <p:txBody>
          <a:bodyPr wrap="square">
            <a:spAutoFit/>
          </a:bodyPr>
          <a:lstStyle/>
          <a:p>
            <a:r>
              <a:rPr lang="en-US" b="1"/>
              <a:t>on</a:t>
            </a:r>
            <a:endParaRPr lang="en-US"/>
          </a:p>
        </p:txBody>
      </p:sp>
      <p:sp>
        <p:nvSpPr>
          <p:cNvPr id="72" name="TextBox 71">
            <a:extLst>
              <a:ext uri="{FF2B5EF4-FFF2-40B4-BE49-F238E27FC236}">
                <a16:creationId xmlns:a16="http://schemas.microsoft.com/office/drawing/2014/main" id="{B7EADCE8-8F95-E31E-46C9-1479CDD1C00A}"/>
              </a:ext>
            </a:extLst>
          </p:cNvPr>
          <p:cNvSpPr txBox="1"/>
          <p:nvPr/>
        </p:nvSpPr>
        <p:spPr>
          <a:xfrm>
            <a:off x="3780752" y="3591152"/>
            <a:ext cx="926125" cy="369332"/>
          </a:xfrm>
          <a:prstGeom prst="rect">
            <a:avLst/>
          </a:prstGeom>
          <a:noFill/>
        </p:spPr>
        <p:txBody>
          <a:bodyPr wrap="square">
            <a:spAutoFit/>
          </a:bodyPr>
          <a:lstStyle/>
          <a:p>
            <a:r>
              <a:rPr lang="en-US" b="1"/>
              <a:t>the</a:t>
            </a:r>
            <a:endParaRPr lang="en-US"/>
          </a:p>
        </p:txBody>
      </p:sp>
      <p:sp>
        <p:nvSpPr>
          <p:cNvPr id="73" name="TextBox 72">
            <a:extLst>
              <a:ext uri="{FF2B5EF4-FFF2-40B4-BE49-F238E27FC236}">
                <a16:creationId xmlns:a16="http://schemas.microsoft.com/office/drawing/2014/main" id="{7CFC4C73-D2AC-632F-06D8-11836E061768}"/>
              </a:ext>
            </a:extLst>
          </p:cNvPr>
          <p:cNvSpPr txBox="1"/>
          <p:nvPr/>
        </p:nvSpPr>
        <p:spPr>
          <a:xfrm>
            <a:off x="4280303" y="3581564"/>
            <a:ext cx="926125" cy="369332"/>
          </a:xfrm>
          <a:prstGeom prst="rect">
            <a:avLst/>
          </a:prstGeom>
          <a:noFill/>
        </p:spPr>
        <p:txBody>
          <a:bodyPr wrap="square">
            <a:spAutoFit/>
          </a:bodyPr>
          <a:lstStyle/>
          <a:p>
            <a:r>
              <a:rPr lang="en-US" b="1"/>
              <a:t>mat</a:t>
            </a:r>
            <a:endParaRPr lang="en-US"/>
          </a:p>
        </p:txBody>
      </p:sp>
      <p:sp>
        <p:nvSpPr>
          <p:cNvPr id="74" name="TextBox 73">
            <a:extLst>
              <a:ext uri="{FF2B5EF4-FFF2-40B4-BE49-F238E27FC236}">
                <a16:creationId xmlns:a16="http://schemas.microsoft.com/office/drawing/2014/main" id="{3D30A577-1CC5-47FB-9E34-9245D0FF59FC}"/>
              </a:ext>
            </a:extLst>
          </p:cNvPr>
          <p:cNvSpPr txBox="1"/>
          <p:nvPr/>
        </p:nvSpPr>
        <p:spPr>
          <a:xfrm>
            <a:off x="4779484" y="3581564"/>
            <a:ext cx="926125" cy="369332"/>
          </a:xfrm>
          <a:prstGeom prst="rect">
            <a:avLst/>
          </a:prstGeom>
          <a:noFill/>
        </p:spPr>
        <p:txBody>
          <a:bodyPr wrap="square">
            <a:spAutoFit/>
          </a:bodyPr>
          <a:lstStyle/>
          <a:p>
            <a:r>
              <a:rPr lang="en-US" b="1"/>
              <a:t>and</a:t>
            </a:r>
            <a:endParaRPr lang="en-US"/>
          </a:p>
        </p:txBody>
      </p:sp>
      <p:sp>
        <p:nvSpPr>
          <p:cNvPr id="75" name="TextBox 74">
            <a:extLst>
              <a:ext uri="{FF2B5EF4-FFF2-40B4-BE49-F238E27FC236}">
                <a16:creationId xmlns:a16="http://schemas.microsoft.com/office/drawing/2014/main" id="{B1E8A369-D89C-492A-D3D4-391D7889920E}"/>
              </a:ext>
            </a:extLst>
          </p:cNvPr>
          <p:cNvSpPr txBox="1"/>
          <p:nvPr/>
        </p:nvSpPr>
        <p:spPr>
          <a:xfrm>
            <a:off x="5279229" y="3569358"/>
            <a:ext cx="926125" cy="369332"/>
          </a:xfrm>
          <a:prstGeom prst="rect">
            <a:avLst/>
          </a:prstGeom>
          <a:noFill/>
        </p:spPr>
        <p:txBody>
          <a:bodyPr wrap="square">
            <a:spAutoFit/>
          </a:bodyPr>
          <a:lstStyle/>
          <a:p>
            <a:r>
              <a:rPr lang="en-US" b="1"/>
              <a:t>sang</a:t>
            </a:r>
            <a:endParaRPr lang="en-US"/>
          </a:p>
        </p:txBody>
      </p:sp>
      <p:sp>
        <p:nvSpPr>
          <p:cNvPr id="78" name="Title 1">
            <a:extLst>
              <a:ext uri="{FF2B5EF4-FFF2-40B4-BE49-F238E27FC236}">
                <a16:creationId xmlns:a16="http://schemas.microsoft.com/office/drawing/2014/main" id="{9E5B7A06-7892-B606-62F2-8461DD445545}"/>
              </a:ext>
            </a:extLst>
          </p:cNvPr>
          <p:cNvSpPr>
            <a:spLocks noGrp="1"/>
          </p:cNvSpPr>
          <p:nvPr>
            <p:ph type="title"/>
          </p:nvPr>
        </p:nvSpPr>
        <p:spPr>
          <a:xfrm>
            <a:off x="457200" y="76200"/>
            <a:ext cx="8229600" cy="987552"/>
          </a:xfrm>
        </p:spPr>
        <p:txBody>
          <a:bodyPr/>
          <a:lstStyle/>
          <a:p>
            <a:r>
              <a:rPr lang="en-US"/>
              <a:t>Transformers Ingest Tokens</a:t>
            </a:r>
          </a:p>
        </p:txBody>
      </p:sp>
    </p:spTree>
    <p:extLst>
      <p:ext uri="{BB962C8B-B14F-4D97-AF65-F5344CB8AC3E}">
        <p14:creationId xmlns:p14="http://schemas.microsoft.com/office/powerpoint/2010/main" val="1872236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ACB7B8-F9F8-0542-8659-4352A90026C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42FFD0A8-2181-BF49-8C2B-5CEFD68561E2}"/>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6A7F78-4A29-EA45-B531-760AA30BCC3A}"/>
              </a:ext>
            </a:extLst>
          </p:cNvPr>
          <p:cNvSpPr>
            <a:spLocks noGrp="1"/>
          </p:cNvSpPr>
          <p:nvPr>
            <p:ph type="sldNum" sz="quarter" idx="12"/>
          </p:nvPr>
        </p:nvSpPr>
        <p:spPr/>
        <p:txBody>
          <a:bodyPr/>
          <a:lstStyle/>
          <a:p>
            <a:fld id="{19B12225-5612-419B-A8D5-4B8EEE4C217E}" type="slidenum">
              <a:rPr lang="en-US" smtClean="0"/>
              <a:pPr/>
              <a:t>12</a:t>
            </a:fld>
            <a:endParaRPr lang="en-US"/>
          </a:p>
        </p:txBody>
      </p:sp>
      <p:sp>
        <p:nvSpPr>
          <p:cNvPr id="9" name="Content Placeholder 2">
            <a:extLst>
              <a:ext uri="{FF2B5EF4-FFF2-40B4-BE49-F238E27FC236}">
                <a16:creationId xmlns:a16="http://schemas.microsoft.com/office/drawing/2014/main" id="{4FF9BE1A-5CA9-4DAF-58D9-F8BF5A1B61FF}"/>
              </a:ext>
            </a:extLst>
          </p:cNvPr>
          <p:cNvSpPr>
            <a:spLocks noGrp="1"/>
          </p:cNvSpPr>
          <p:nvPr>
            <p:ph idx="1"/>
          </p:nvPr>
        </p:nvSpPr>
        <p:spPr>
          <a:xfrm>
            <a:off x="282742" y="1325878"/>
            <a:ext cx="8734926" cy="2329835"/>
          </a:xfrm>
        </p:spPr>
        <p:txBody>
          <a:bodyPr>
            <a:normAutofit fontScale="62500" lnSpcReduction="20000"/>
          </a:bodyPr>
          <a:lstStyle/>
          <a:p>
            <a:r>
              <a:rPr lang="en-US" b="1"/>
              <a:t>Transformers map 1D sequences of vectors to 1D sequences of vectors known as tokens</a:t>
            </a:r>
          </a:p>
          <a:p>
            <a:pPr lvl="1"/>
            <a:r>
              <a:rPr lang="en-US" b="1">
                <a:solidFill>
                  <a:srgbClr val="C00000"/>
                </a:solidFill>
              </a:rPr>
              <a:t>Tokens describe a ”piece” of data – e.g., a word</a:t>
            </a:r>
          </a:p>
          <a:p>
            <a:pPr marL="118872" indent="0">
              <a:buNone/>
            </a:pPr>
            <a:endParaRPr lang="en-US" b="1"/>
          </a:p>
          <a:p>
            <a:r>
              <a:rPr lang="en-US" b="1"/>
              <a:t>What output sequence?</a:t>
            </a:r>
          </a:p>
          <a:p>
            <a:pPr lvl="1"/>
            <a:r>
              <a:rPr lang="en-US" b="1"/>
              <a:t>Option 1: next token =&gt; GPT</a:t>
            </a:r>
          </a:p>
          <a:p>
            <a:pPr lvl="1"/>
            <a:r>
              <a:rPr lang="en-US" b="1"/>
              <a:t>Option 2: pool (e.g., sum-pool) to get sequence level-embedding (e.g., for classification task)</a:t>
            </a:r>
          </a:p>
          <a:p>
            <a:pPr lvl="1"/>
            <a:endParaRPr lang="en-US" sz="2000" b="1">
              <a:solidFill>
                <a:srgbClr val="C00000"/>
              </a:solidFill>
            </a:endParaRPr>
          </a:p>
        </p:txBody>
      </p:sp>
      <p:sp>
        <p:nvSpPr>
          <p:cNvPr id="10" name="Rounded Rectangle 9">
            <a:extLst>
              <a:ext uri="{FF2B5EF4-FFF2-40B4-BE49-F238E27FC236}">
                <a16:creationId xmlns:a16="http://schemas.microsoft.com/office/drawing/2014/main" id="{8B209AF8-92FD-4242-0091-4B4CDDDEEFA6}"/>
              </a:ext>
            </a:extLst>
          </p:cNvPr>
          <p:cNvSpPr/>
          <p:nvPr/>
        </p:nvSpPr>
        <p:spPr>
          <a:xfrm>
            <a:off x="2126255" y="4449581"/>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914D6C32-6980-D07C-B326-CE7D30E0AF94}"/>
              </a:ext>
            </a:extLst>
          </p:cNvPr>
          <p:cNvSpPr/>
          <p:nvPr/>
        </p:nvSpPr>
        <p:spPr>
          <a:xfrm>
            <a:off x="2175831"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DBC7310C-8C80-682A-B41A-5ADC83794A26}"/>
              </a:ext>
            </a:extLst>
          </p:cNvPr>
          <p:cNvSpPr/>
          <p:nvPr/>
        </p:nvSpPr>
        <p:spPr>
          <a:xfrm>
            <a:off x="2704641"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D023EA90-F155-0E43-38C3-7EE33C0FECAB}"/>
              </a:ext>
            </a:extLst>
          </p:cNvPr>
          <p:cNvSpPr/>
          <p:nvPr/>
        </p:nvSpPr>
        <p:spPr>
          <a:xfrm>
            <a:off x="3251812"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DF8743D0-DB7F-E9C8-BE32-44A575302D83}"/>
              </a:ext>
            </a:extLst>
          </p:cNvPr>
          <p:cNvSpPr/>
          <p:nvPr/>
        </p:nvSpPr>
        <p:spPr>
          <a:xfrm>
            <a:off x="3798983"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2" name="Rounded Rectangle 51">
            <a:extLst>
              <a:ext uri="{FF2B5EF4-FFF2-40B4-BE49-F238E27FC236}">
                <a16:creationId xmlns:a16="http://schemas.microsoft.com/office/drawing/2014/main" id="{92825771-1B58-E8C3-79E5-AB983C2123C5}"/>
              </a:ext>
            </a:extLst>
          </p:cNvPr>
          <p:cNvSpPr/>
          <p:nvPr/>
        </p:nvSpPr>
        <p:spPr>
          <a:xfrm>
            <a:off x="4327793"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8D20014C-AC44-8BDD-75ED-54B66359352B}"/>
              </a:ext>
            </a:extLst>
          </p:cNvPr>
          <p:cNvSpPr/>
          <p:nvPr/>
        </p:nvSpPr>
        <p:spPr>
          <a:xfrm>
            <a:off x="4874964"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Rounded Rectangle 55">
            <a:extLst>
              <a:ext uri="{FF2B5EF4-FFF2-40B4-BE49-F238E27FC236}">
                <a16:creationId xmlns:a16="http://schemas.microsoft.com/office/drawing/2014/main" id="{FE995EB7-60C6-9C71-C869-443831976A0F}"/>
              </a:ext>
            </a:extLst>
          </p:cNvPr>
          <p:cNvSpPr/>
          <p:nvPr/>
        </p:nvSpPr>
        <p:spPr>
          <a:xfrm>
            <a:off x="5383576"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Rounded Rectangle 56">
            <a:extLst>
              <a:ext uri="{FF2B5EF4-FFF2-40B4-BE49-F238E27FC236}">
                <a16:creationId xmlns:a16="http://schemas.microsoft.com/office/drawing/2014/main" id="{29D1943C-922C-33F4-5102-5C1F8C245EA0}"/>
              </a:ext>
            </a:extLst>
          </p:cNvPr>
          <p:cNvSpPr/>
          <p:nvPr/>
        </p:nvSpPr>
        <p:spPr>
          <a:xfrm>
            <a:off x="5930747" y="400178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7" name="Content Placeholder 2">
            <a:extLst>
              <a:ext uri="{FF2B5EF4-FFF2-40B4-BE49-F238E27FC236}">
                <a16:creationId xmlns:a16="http://schemas.microsoft.com/office/drawing/2014/main" id="{836EDA18-F61E-AD78-3F63-C0012062FCF9}"/>
              </a:ext>
            </a:extLst>
          </p:cNvPr>
          <p:cNvSpPr txBox="1">
            <a:spLocks/>
          </p:cNvSpPr>
          <p:nvPr/>
        </p:nvSpPr>
        <p:spPr>
          <a:xfrm>
            <a:off x="3301634" y="478067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21" name="Rounded Rectangle 20">
            <a:extLst>
              <a:ext uri="{FF2B5EF4-FFF2-40B4-BE49-F238E27FC236}">
                <a16:creationId xmlns:a16="http://schemas.microsoft.com/office/drawing/2014/main" id="{5342A0F0-48CC-F2A7-F9D4-0D630CB75F6B}"/>
              </a:ext>
            </a:extLst>
          </p:cNvPr>
          <p:cNvSpPr/>
          <p:nvPr/>
        </p:nvSpPr>
        <p:spPr>
          <a:xfrm>
            <a:off x="4067060" y="3339021"/>
            <a:ext cx="352540" cy="253388"/>
          </a:xfrm>
          <a:prstGeom prst="roundRect">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A1E1C4C8-B2FC-EC32-CC33-125E49C6CB2F}"/>
              </a:ext>
            </a:extLst>
          </p:cNvPr>
          <p:cNvCxnSpPr>
            <a:stCxn id="47" idx="0"/>
            <a:endCxn id="21" idx="1"/>
          </p:cNvCxnSpPr>
          <p:nvPr/>
        </p:nvCxnSpPr>
        <p:spPr>
          <a:xfrm flipV="1">
            <a:off x="2352101" y="3465715"/>
            <a:ext cx="1714959" cy="53606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5E2CC19E-326F-0D0D-E81A-570C61D4D909}"/>
              </a:ext>
            </a:extLst>
          </p:cNvPr>
          <p:cNvCxnSpPr>
            <a:cxnSpLocks/>
          </p:cNvCxnSpPr>
          <p:nvPr/>
        </p:nvCxnSpPr>
        <p:spPr>
          <a:xfrm flipV="1">
            <a:off x="4057879" y="3670594"/>
            <a:ext cx="93644" cy="25996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6743CE6D-3D88-557A-BB89-D4A19D81B9C5}"/>
              </a:ext>
            </a:extLst>
          </p:cNvPr>
          <p:cNvCxnSpPr>
            <a:cxnSpLocks/>
          </p:cNvCxnSpPr>
          <p:nvPr/>
        </p:nvCxnSpPr>
        <p:spPr>
          <a:xfrm flipH="1" flipV="1">
            <a:off x="4448294" y="3706255"/>
            <a:ext cx="35570" cy="2219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C61AE6B5-6B71-5B36-B10C-4FCD7D1D162C}"/>
              </a:ext>
            </a:extLst>
          </p:cNvPr>
          <p:cNvCxnSpPr>
            <a:cxnSpLocks/>
            <a:endCxn id="21" idx="3"/>
          </p:cNvCxnSpPr>
          <p:nvPr/>
        </p:nvCxnSpPr>
        <p:spPr>
          <a:xfrm flipH="1" flipV="1">
            <a:off x="4419600" y="3465715"/>
            <a:ext cx="1692925" cy="4540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BB71D56C-978F-C5DA-D5C8-636F47AFA438}"/>
              </a:ext>
            </a:extLst>
          </p:cNvPr>
          <p:cNvSpPr txBox="1"/>
          <p:nvPr/>
        </p:nvSpPr>
        <p:spPr>
          <a:xfrm>
            <a:off x="4557311" y="3116707"/>
            <a:ext cx="1951601" cy="523220"/>
          </a:xfrm>
          <a:prstGeom prst="rect">
            <a:avLst/>
          </a:prstGeom>
          <a:noFill/>
        </p:spPr>
        <p:txBody>
          <a:bodyPr wrap="square">
            <a:spAutoFit/>
          </a:bodyPr>
          <a:lstStyle/>
          <a:p>
            <a:r>
              <a:rPr lang="en-US" sz="2800" b="1">
                <a:solidFill>
                  <a:srgbClr val="C00000"/>
                </a:solidFill>
              </a:rPr>
              <a:t>Sum pool</a:t>
            </a:r>
            <a:endParaRPr lang="en-US" sz="2800"/>
          </a:p>
        </p:txBody>
      </p:sp>
      <p:sp>
        <p:nvSpPr>
          <p:cNvPr id="8" name="TextBox 7">
            <a:extLst>
              <a:ext uri="{FF2B5EF4-FFF2-40B4-BE49-F238E27FC236}">
                <a16:creationId xmlns:a16="http://schemas.microsoft.com/office/drawing/2014/main" id="{EB2E5998-F7F1-CC19-A987-18AECF387F4E}"/>
              </a:ext>
            </a:extLst>
          </p:cNvPr>
          <p:cNvSpPr txBox="1"/>
          <p:nvPr/>
        </p:nvSpPr>
        <p:spPr>
          <a:xfrm>
            <a:off x="310308" y="3718915"/>
            <a:ext cx="1709451" cy="523220"/>
          </a:xfrm>
          <a:prstGeom prst="rect">
            <a:avLst/>
          </a:prstGeom>
          <a:noFill/>
        </p:spPr>
        <p:txBody>
          <a:bodyPr wrap="square">
            <a:spAutoFit/>
          </a:bodyPr>
          <a:lstStyle/>
          <a:p>
            <a:r>
              <a:rPr lang="en-US" sz="2800" b="1">
                <a:solidFill>
                  <a:srgbClr val="00B0F0"/>
                </a:solidFill>
              </a:rPr>
              <a:t>OUTPUT</a:t>
            </a:r>
            <a:endParaRPr lang="en-US" sz="2800"/>
          </a:p>
        </p:txBody>
      </p:sp>
      <p:sp>
        <p:nvSpPr>
          <p:cNvPr id="17" name="TextBox 16">
            <a:extLst>
              <a:ext uri="{FF2B5EF4-FFF2-40B4-BE49-F238E27FC236}">
                <a16:creationId xmlns:a16="http://schemas.microsoft.com/office/drawing/2014/main" id="{8748837E-52AD-0EF1-B53E-7E3337DE8B58}"/>
              </a:ext>
            </a:extLst>
          </p:cNvPr>
          <p:cNvSpPr txBox="1"/>
          <p:nvPr/>
        </p:nvSpPr>
        <p:spPr>
          <a:xfrm>
            <a:off x="7031461" y="5518160"/>
            <a:ext cx="1540526" cy="523220"/>
          </a:xfrm>
          <a:prstGeom prst="rect">
            <a:avLst/>
          </a:prstGeom>
          <a:noFill/>
        </p:spPr>
        <p:txBody>
          <a:bodyPr wrap="square">
            <a:spAutoFit/>
          </a:bodyPr>
          <a:lstStyle/>
          <a:p>
            <a:r>
              <a:rPr lang="en-US" sz="2800" b="1">
                <a:solidFill>
                  <a:srgbClr val="C00000"/>
                </a:solidFill>
              </a:rPr>
              <a:t>Tokens</a:t>
            </a:r>
            <a:endParaRPr lang="en-US" sz="2800"/>
          </a:p>
        </p:txBody>
      </p:sp>
      <p:cxnSp>
        <p:nvCxnSpPr>
          <p:cNvPr id="18" name="Straight Arrow Connector 17">
            <a:extLst>
              <a:ext uri="{FF2B5EF4-FFF2-40B4-BE49-F238E27FC236}">
                <a16:creationId xmlns:a16="http://schemas.microsoft.com/office/drawing/2014/main" id="{C0990483-9805-92D3-D50F-A80FA9DC13B7}"/>
              </a:ext>
            </a:extLst>
          </p:cNvPr>
          <p:cNvCxnSpPr>
            <a:cxnSpLocks/>
          </p:cNvCxnSpPr>
          <p:nvPr/>
        </p:nvCxnSpPr>
        <p:spPr>
          <a:xfrm flipH="1">
            <a:off x="6497603" y="5765482"/>
            <a:ext cx="648158" cy="26161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9" name="Rounded Rectangle 18">
            <a:extLst>
              <a:ext uri="{FF2B5EF4-FFF2-40B4-BE49-F238E27FC236}">
                <a16:creationId xmlns:a16="http://schemas.microsoft.com/office/drawing/2014/main" id="{C3342A43-ECEB-FD05-D242-24E94DB61779}"/>
              </a:ext>
            </a:extLst>
          </p:cNvPr>
          <p:cNvSpPr/>
          <p:nvPr/>
        </p:nvSpPr>
        <p:spPr>
          <a:xfrm>
            <a:off x="2260293"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A382E894-860E-525D-F854-0F07AB65BB3F}"/>
              </a:ext>
            </a:extLst>
          </p:cNvPr>
          <p:cNvSpPr/>
          <p:nvPr/>
        </p:nvSpPr>
        <p:spPr>
          <a:xfrm>
            <a:off x="2789103"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656B6530-3669-3959-A270-FC461361895B}"/>
              </a:ext>
            </a:extLst>
          </p:cNvPr>
          <p:cNvSpPr/>
          <p:nvPr/>
        </p:nvSpPr>
        <p:spPr>
          <a:xfrm>
            <a:off x="3336274"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CC6A0138-21CB-E467-17FC-F8012541B745}"/>
              </a:ext>
            </a:extLst>
          </p:cNvPr>
          <p:cNvSpPr/>
          <p:nvPr/>
        </p:nvSpPr>
        <p:spPr>
          <a:xfrm>
            <a:off x="3883445"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A25C1622-9BCB-C1C5-F282-2B6BCC1A9D4A}"/>
              </a:ext>
            </a:extLst>
          </p:cNvPr>
          <p:cNvSpPr/>
          <p:nvPr/>
        </p:nvSpPr>
        <p:spPr>
          <a:xfrm>
            <a:off x="4412255"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9B250A36-FDC5-45F5-F813-56EAAFCA0C4B}"/>
              </a:ext>
            </a:extLst>
          </p:cNvPr>
          <p:cNvSpPr/>
          <p:nvPr/>
        </p:nvSpPr>
        <p:spPr>
          <a:xfrm>
            <a:off x="4959426"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18E8DF0A-E6C8-08D2-529D-0F2B62B24CB1}"/>
              </a:ext>
            </a:extLst>
          </p:cNvPr>
          <p:cNvSpPr/>
          <p:nvPr/>
        </p:nvSpPr>
        <p:spPr>
          <a:xfrm>
            <a:off x="5468038"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FF7CA13D-7E09-08AF-A892-B6815C21149C}"/>
              </a:ext>
            </a:extLst>
          </p:cNvPr>
          <p:cNvSpPr/>
          <p:nvPr/>
        </p:nvSpPr>
        <p:spPr>
          <a:xfrm>
            <a:off x="6015209" y="585195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9FFAE23-79CF-F1B3-16E7-E899BE2FD584}"/>
                  </a:ext>
                </a:extLst>
              </p:cNvPr>
              <p:cNvSpPr txBox="1"/>
              <p:nvPr/>
            </p:nvSpPr>
            <p:spPr>
              <a:xfrm flipH="1">
                <a:off x="218868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37" name="TextBox 36">
                <a:extLst>
                  <a:ext uri="{FF2B5EF4-FFF2-40B4-BE49-F238E27FC236}">
                    <a16:creationId xmlns:a16="http://schemas.microsoft.com/office/drawing/2014/main" id="{29FFAE23-79CF-F1B3-16E7-E899BE2FD584}"/>
                  </a:ext>
                </a:extLst>
              </p:cNvPr>
              <p:cNvSpPr txBox="1">
                <a:spLocks noRot="1" noChangeAspect="1" noMove="1" noResize="1" noEditPoints="1" noAdjustHandles="1" noChangeArrowheads="1" noChangeShapeType="1" noTextEdit="1"/>
              </p:cNvSpPr>
              <p:nvPr/>
            </p:nvSpPr>
            <p:spPr>
              <a:xfrm flipH="1">
                <a:off x="2188685" y="5795285"/>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C0877247-212E-6360-FF74-34DBE1D2B1AF}"/>
                  </a:ext>
                </a:extLst>
              </p:cNvPr>
              <p:cNvSpPr txBox="1"/>
              <p:nvPr/>
            </p:nvSpPr>
            <p:spPr>
              <a:xfrm flipH="1">
                <a:off x="269362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8" name="TextBox 37">
                <a:extLst>
                  <a:ext uri="{FF2B5EF4-FFF2-40B4-BE49-F238E27FC236}">
                    <a16:creationId xmlns:a16="http://schemas.microsoft.com/office/drawing/2014/main" id="{C0877247-212E-6360-FF74-34DBE1D2B1AF}"/>
                  </a:ext>
                </a:extLst>
              </p:cNvPr>
              <p:cNvSpPr txBox="1">
                <a:spLocks noRot="1" noChangeAspect="1" noMove="1" noResize="1" noEditPoints="1" noAdjustHandles="1" noChangeArrowheads="1" noChangeShapeType="1" noTextEdit="1"/>
              </p:cNvSpPr>
              <p:nvPr/>
            </p:nvSpPr>
            <p:spPr>
              <a:xfrm flipH="1">
                <a:off x="2693625" y="5795285"/>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3AD60F8-666C-BED5-1454-7CCD783FF0D6}"/>
                  </a:ext>
                </a:extLst>
              </p:cNvPr>
              <p:cNvSpPr txBox="1"/>
              <p:nvPr/>
            </p:nvSpPr>
            <p:spPr>
              <a:xfrm flipH="1">
                <a:off x="3248361"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9" name="TextBox 38">
                <a:extLst>
                  <a:ext uri="{FF2B5EF4-FFF2-40B4-BE49-F238E27FC236}">
                    <a16:creationId xmlns:a16="http://schemas.microsoft.com/office/drawing/2014/main" id="{03AD60F8-666C-BED5-1454-7CCD783FF0D6}"/>
                  </a:ext>
                </a:extLst>
              </p:cNvPr>
              <p:cNvSpPr txBox="1">
                <a:spLocks noRot="1" noChangeAspect="1" noMove="1" noResize="1" noEditPoints="1" noAdjustHandles="1" noChangeArrowheads="1" noChangeShapeType="1" noTextEdit="1"/>
              </p:cNvSpPr>
              <p:nvPr/>
            </p:nvSpPr>
            <p:spPr>
              <a:xfrm flipH="1">
                <a:off x="3248361" y="5795285"/>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54605096-8A94-B4AC-E0A4-64A5B6B7F200}"/>
                  </a:ext>
                </a:extLst>
              </p:cNvPr>
              <p:cNvSpPr txBox="1"/>
              <p:nvPr/>
            </p:nvSpPr>
            <p:spPr>
              <a:xfrm flipH="1">
                <a:off x="3798983"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40" name="TextBox 39">
                <a:extLst>
                  <a:ext uri="{FF2B5EF4-FFF2-40B4-BE49-F238E27FC236}">
                    <a16:creationId xmlns:a16="http://schemas.microsoft.com/office/drawing/2014/main" id="{54605096-8A94-B4AC-E0A4-64A5B6B7F200}"/>
                  </a:ext>
                </a:extLst>
              </p:cNvPr>
              <p:cNvSpPr txBox="1">
                <a:spLocks noRot="1" noChangeAspect="1" noMove="1" noResize="1" noEditPoints="1" noAdjustHandles="1" noChangeArrowheads="1" noChangeShapeType="1" noTextEdit="1"/>
              </p:cNvSpPr>
              <p:nvPr/>
            </p:nvSpPr>
            <p:spPr>
              <a:xfrm flipH="1">
                <a:off x="3798983" y="5795285"/>
                <a:ext cx="536154" cy="276999"/>
              </a:xfrm>
              <a:prstGeom prst="rect">
                <a:avLst/>
              </a:prstGeom>
              <a:blipFill>
                <a:blip r:embed="rId6"/>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92DACF8-45EA-D679-3154-70224E1A9E6F}"/>
                  </a:ext>
                </a:extLst>
              </p:cNvPr>
              <p:cNvSpPr txBox="1"/>
              <p:nvPr/>
            </p:nvSpPr>
            <p:spPr>
              <a:xfrm flipH="1">
                <a:off x="428923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41" name="TextBox 40">
                <a:extLst>
                  <a:ext uri="{FF2B5EF4-FFF2-40B4-BE49-F238E27FC236}">
                    <a16:creationId xmlns:a16="http://schemas.microsoft.com/office/drawing/2014/main" id="{792DACF8-45EA-D679-3154-70224E1A9E6F}"/>
                  </a:ext>
                </a:extLst>
              </p:cNvPr>
              <p:cNvSpPr txBox="1">
                <a:spLocks noRot="1" noChangeAspect="1" noMove="1" noResize="1" noEditPoints="1" noAdjustHandles="1" noChangeArrowheads="1" noChangeShapeType="1" noTextEdit="1"/>
              </p:cNvSpPr>
              <p:nvPr/>
            </p:nvSpPr>
            <p:spPr>
              <a:xfrm flipH="1">
                <a:off x="4289235" y="5795285"/>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5D04E52C-C7DE-CFCE-DB3C-FA5EDF109189}"/>
                  </a:ext>
                </a:extLst>
              </p:cNvPr>
              <p:cNvSpPr txBox="1"/>
              <p:nvPr/>
            </p:nvSpPr>
            <p:spPr>
              <a:xfrm flipH="1">
                <a:off x="4794175"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42" name="TextBox 41">
                <a:extLst>
                  <a:ext uri="{FF2B5EF4-FFF2-40B4-BE49-F238E27FC236}">
                    <a16:creationId xmlns:a16="http://schemas.microsoft.com/office/drawing/2014/main" id="{5D04E52C-C7DE-CFCE-DB3C-FA5EDF109189}"/>
                  </a:ext>
                </a:extLst>
              </p:cNvPr>
              <p:cNvSpPr txBox="1">
                <a:spLocks noRot="1" noChangeAspect="1" noMove="1" noResize="1" noEditPoints="1" noAdjustHandles="1" noChangeArrowheads="1" noChangeShapeType="1" noTextEdit="1"/>
              </p:cNvSpPr>
              <p:nvPr/>
            </p:nvSpPr>
            <p:spPr>
              <a:xfrm flipH="1">
                <a:off x="4794175" y="5795285"/>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CCAEDD6C-3324-8754-83AC-B21B4772F6CA}"/>
                  </a:ext>
                </a:extLst>
              </p:cNvPr>
              <p:cNvSpPr txBox="1"/>
              <p:nvPr/>
            </p:nvSpPr>
            <p:spPr>
              <a:xfrm flipH="1">
                <a:off x="5326877"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43" name="TextBox 42">
                <a:extLst>
                  <a:ext uri="{FF2B5EF4-FFF2-40B4-BE49-F238E27FC236}">
                    <a16:creationId xmlns:a16="http://schemas.microsoft.com/office/drawing/2014/main" id="{CCAEDD6C-3324-8754-83AC-B21B4772F6CA}"/>
                  </a:ext>
                </a:extLst>
              </p:cNvPr>
              <p:cNvSpPr txBox="1">
                <a:spLocks noRot="1" noChangeAspect="1" noMove="1" noResize="1" noEditPoints="1" noAdjustHandles="1" noChangeArrowheads="1" noChangeShapeType="1" noTextEdit="1"/>
              </p:cNvSpPr>
              <p:nvPr/>
            </p:nvSpPr>
            <p:spPr>
              <a:xfrm flipH="1">
                <a:off x="5326877" y="5795285"/>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B631FF7D-B05E-4D0D-C62C-C53FE0648F1B}"/>
                  </a:ext>
                </a:extLst>
              </p:cNvPr>
              <p:cNvSpPr txBox="1"/>
              <p:nvPr/>
            </p:nvSpPr>
            <p:spPr>
              <a:xfrm flipH="1">
                <a:off x="5899533" y="57952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44" name="TextBox 43">
                <a:extLst>
                  <a:ext uri="{FF2B5EF4-FFF2-40B4-BE49-F238E27FC236}">
                    <a16:creationId xmlns:a16="http://schemas.microsoft.com/office/drawing/2014/main" id="{B631FF7D-B05E-4D0D-C62C-C53FE0648F1B}"/>
                  </a:ext>
                </a:extLst>
              </p:cNvPr>
              <p:cNvSpPr txBox="1">
                <a:spLocks noRot="1" noChangeAspect="1" noMove="1" noResize="1" noEditPoints="1" noAdjustHandles="1" noChangeArrowheads="1" noChangeShapeType="1" noTextEdit="1"/>
              </p:cNvSpPr>
              <p:nvPr/>
            </p:nvSpPr>
            <p:spPr>
              <a:xfrm flipH="1">
                <a:off x="5899533" y="5795285"/>
                <a:ext cx="536154" cy="276999"/>
              </a:xfrm>
              <a:prstGeom prst="rect">
                <a:avLst/>
              </a:prstGeom>
              <a:blipFill>
                <a:blip r:embed="rId10"/>
                <a:stretch>
                  <a:fillRect b="-17778"/>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AFE3EED6-B1E8-B27A-78BF-FD98CFFA23B7}"/>
              </a:ext>
            </a:extLst>
          </p:cNvPr>
          <p:cNvSpPr txBox="1"/>
          <p:nvPr/>
        </p:nvSpPr>
        <p:spPr>
          <a:xfrm>
            <a:off x="3549268" y="6227124"/>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49" name="TextBox 48">
            <a:extLst>
              <a:ext uri="{FF2B5EF4-FFF2-40B4-BE49-F238E27FC236}">
                <a16:creationId xmlns:a16="http://schemas.microsoft.com/office/drawing/2014/main" id="{F9901AD8-EAC6-C528-E171-ECE0377AC182}"/>
              </a:ext>
            </a:extLst>
          </p:cNvPr>
          <p:cNvSpPr txBox="1"/>
          <p:nvPr/>
        </p:nvSpPr>
        <p:spPr>
          <a:xfrm>
            <a:off x="2145966" y="6081595"/>
            <a:ext cx="926125" cy="369332"/>
          </a:xfrm>
          <a:prstGeom prst="rect">
            <a:avLst/>
          </a:prstGeom>
          <a:noFill/>
        </p:spPr>
        <p:txBody>
          <a:bodyPr wrap="square">
            <a:spAutoFit/>
          </a:bodyPr>
          <a:lstStyle/>
          <a:p>
            <a:r>
              <a:rPr lang="en-US" b="1"/>
              <a:t>The</a:t>
            </a:r>
            <a:endParaRPr lang="en-US"/>
          </a:p>
        </p:txBody>
      </p:sp>
      <p:sp>
        <p:nvSpPr>
          <p:cNvPr id="53" name="TextBox 52">
            <a:extLst>
              <a:ext uri="{FF2B5EF4-FFF2-40B4-BE49-F238E27FC236}">
                <a16:creationId xmlns:a16="http://schemas.microsoft.com/office/drawing/2014/main" id="{7EF48F2D-A69B-A91A-7121-D5E63A704CFE}"/>
              </a:ext>
            </a:extLst>
          </p:cNvPr>
          <p:cNvSpPr txBox="1"/>
          <p:nvPr/>
        </p:nvSpPr>
        <p:spPr>
          <a:xfrm>
            <a:off x="2690464" y="6092565"/>
            <a:ext cx="926125" cy="369332"/>
          </a:xfrm>
          <a:prstGeom prst="rect">
            <a:avLst/>
          </a:prstGeom>
          <a:noFill/>
        </p:spPr>
        <p:txBody>
          <a:bodyPr wrap="square">
            <a:spAutoFit/>
          </a:bodyPr>
          <a:lstStyle/>
          <a:p>
            <a:r>
              <a:rPr lang="en-US" b="1"/>
              <a:t>cat</a:t>
            </a:r>
            <a:endParaRPr lang="en-US"/>
          </a:p>
        </p:txBody>
      </p:sp>
      <p:sp>
        <p:nvSpPr>
          <p:cNvPr id="54" name="TextBox 53">
            <a:extLst>
              <a:ext uri="{FF2B5EF4-FFF2-40B4-BE49-F238E27FC236}">
                <a16:creationId xmlns:a16="http://schemas.microsoft.com/office/drawing/2014/main" id="{DD3B1EC8-5472-AC70-9B2E-77115EB7A293}"/>
              </a:ext>
            </a:extLst>
          </p:cNvPr>
          <p:cNvSpPr txBox="1"/>
          <p:nvPr/>
        </p:nvSpPr>
        <p:spPr>
          <a:xfrm>
            <a:off x="3277954" y="6092565"/>
            <a:ext cx="926125" cy="369332"/>
          </a:xfrm>
          <a:prstGeom prst="rect">
            <a:avLst/>
          </a:prstGeom>
          <a:noFill/>
        </p:spPr>
        <p:txBody>
          <a:bodyPr wrap="square">
            <a:spAutoFit/>
          </a:bodyPr>
          <a:lstStyle/>
          <a:p>
            <a:r>
              <a:rPr lang="en-US" b="1"/>
              <a:t>sat</a:t>
            </a:r>
            <a:endParaRPr lang="en-US"/>
          </a:p>
        </p:txBody>
      </p:sp>
      <p:sp>
        <p:nvSpPr>
          <p:cNvPr id="66" name="TextBox 65">
            <a:extLst>
              <a:ext uri="{FF2B5EF4-FFF2-40B4-BE49-F238E27FC236}">
                <a16:creationId xmlns:a16="http://schemas.microsoft.com/office/drawing/2014/main" id="{FDB5B858-3EFE-4620-7AFA-D040BBCCD039}"/>
              </a:ext>
            </a:extLst>
          </p:cNvPr>
          <p:cNvSpPr txBox="1"/>
          <p:nvPr/>
        </p:nvSpPr>
        <p:spPr>
          <a:xfrm>
            <a:off x="3829975" y="6073076"/>
            <a:ext cx="926125" cy="369332"/>
          </a:xfrm>
          <a:prstGeom prst="rect">
            <a:avLst/>
          </a:prstGeom>
          <a:noFill/>
        </p:spPr>
        <p:txBody>
          <a:bodyPr wrap="square">
            <a:spAutoFit/>
          </a:bodyPr>
          <a:lstStyle/>
          <a:p>
            <a:r>
              <a:rPr lang="en-US" b="1"/>
              <a:t>on</a:t>
            </a:r>
            <a:endParaRPr lang="en-US"/>
          </a:p>
        </p:txBody>
      </p:sp>
      <p:sp>
        <p:nvSpPr>
          <p:cNvPr id="68" name="TextBox 67">
            <a:extLst>
              <a:ext uri="{FF2B5EF4-FFF2-40B4-BE49-F238E27FC236}">
                <a16:creationId xmlns:a16="http://schemas.microsoft.com/office/drawing/2014/main" id="{70AAA105-DC88-E542-CA16-50020AF8E386}"/>
              </a:ext>
            </a:extLst>
          </p:cNvPr>
          <p:cNvSpPr txBox="1"/>
          <p:nvPr/>
        </p:nvSpPr>
        <p:spPr>
          <a:xfrm>
            <a:off x="4370022" y="6070815"/>
            <a:ext cx="926125" cy="369332"/>
          </a:xfrm>
          <a:prstGeom prst="rect">
            <a:avLst/>
          </a:prstGeom>
          <a:noFill/>
        </p:spPr>
        <p:txBody>
          <a:bodyPr wrap="square">
            <a:spAutoFit/>
          </a:bodyPr>
          <a:lstStyle/>
          <a:p>
            <a:r>
              <a:rPr lang="en-US" b="1"/>
              <a:t>the</a:t>
            </a:r>
            <a:endParaRPr lang="en-US"/>
          </a:p>
        </p:txBody>
      </p:sp>
      <p:sp>
        <p:nvSpPr>
          <p:cNvPr id="69" name="TextBox 68">
            <a:extLst>
              <a:ext uri="{FF2B5EF4-FFF2-40B4-BE49-F238E27FC236}">
                <a16:creationId xmlns:a16="http://schemas.microsoft.com/office/drawing/2014/main" id="{A7B70830-BE2D-AFAE-AAAA-C9EF0144A085}"/>
              </a:ext>
            </a:extLst>
          </p:cNvPr>
          <p:cNvSpPr txBox="1"/>
          <p:nvPr/>
        </p:nvSpPr>
        <p:spPr>
          <a:xfrm>
            <a:off x="4869573" y="6061227"/>
            <a:ext cx="926125" cy="369332"/>
          </a:xfrm>
          <a:prstGeom prst="rect">
            <a:avLst/>
          </a:prstGeom>
          <a:noFill/>
        </p:spPr>
        <p:txBody>
          <a:bodyPr wrap="square">
            <a:spAutoFit/>
          </a:bodyPr>
          <a:lstStyle/>
          <a:p>
            <a:r>
              <a:rPr lang="en-US" b="1"/>
              <a:t>mat</a:t>
            </a:r>
            <a:endParaRPr lang="en-US"/>
          </a:p>
        </p:txBody>
      </p:sp>
      <p:sp>
        <p:nvSpPr>
          <p:cNvPr id="70" name="TextBox 69">
            <a:extLst>
              <a:ext uri="{FF2B5EF4-FFF2-40B4-BE49-F238E27FC236}">
                <a16:creationId xmlns:a16="http://schemas.microsoft.com/office/drawing/2014/main" id="{2AC69B7F-4113-673B-6076-BC70AFEB4EF7}"/>
              </a:ext>
            </a:extLst>
          </p:cNvPr>
          <p:cNvSpPr txBox="1"/>
          <p:nvPr/>
        </p:nvSpPr>
        <p:spPr>
          <a:xfrm>
            <a:off x="5368754" y="6061227"/>
            <a:ext cx="926125" cy="369332"/>
          </a:xfrm>
          <a:prstGeom prst="rect">
            <a:avLst/>
          </a:prstGeom>
          <a:noFill/>
        </p:spPr>
        <p:txBody>
          <a:bodyPr wrap="square">
            <a:spAutoFit/>
          </a:bodyPr>
          <a:lstStyle/>
          <a:p>
            <a:r>
              <a:rPr lang="en-US" b="1"/>
              <a:t>and</a:t>
            </a:r>
            <a:endParaRPr lang="en-US"/>
          </a:p>
        </p:txBody>
      </p:sp>
      <p:sp>
        <p:nvSpPr>
          <p:cNvPr id="71" name="TextBox 70">
            <a:extLst>
              <a:ext uri="{FF2B5EF4-FFF2-40B4-BE49-F238E27FC236}">
                <a16:creationId xmlns:a16="http://schemas.microsoft.com/office/drawing/2014/main" id="{D6AEA0C7-262D-188A-D184-21AFD532DAD6}"/>
              </a:ext>
            </a:extLst>
          </p:cNvPr>
          <p:cNvSpPr txBox="1"/>
          <p:nvPr/>
        </p:nvSpPr>
        <p:spPr>
          <a:xfrm>
            <a:off x="5868499" y="6049021"/>
            <a:ext cx="926125" cy="369332"/>
          </a:xfrm>
          <a:prstGeom prst="rect">
            <a:avLst/>
          </a:prstGeom>
          <a:noFill/>
        </p:spPr>
        <p:txBody>
          <a:bodyPr wrap="square">
            <a:spAutoFit/>
          </a:bodyPr>
          <a:lstStyle/>
          <a:p>
            <a:r>
              <a:rPr lang="en-US" b="1"/>
              <a:t>sang</a:t>
            </a:r>
            <a:endParaRPr lang="en-US"/>
          </a:p>
        </p:txBody>
      </p:sp>
      <p:sp>
        <p:nvSpPr>
          <p:cNvPr id="72" name="TextBox 71">
            <a:extLst>
              <a:ext uri="{FF2B5EF4-FFF2-40B4-BE49-F238E27FC236}">
                <a16:creationId xmlns:a16="http://schemas.microsoft.com/office/drawing/2014/main" id="{28FBF5B2-F065-D2CC-71FE-9668D5CE7DB4}"/>
              </a:ext>
            </a:extLst>
          </p:cNvPr>
          <p:cNvSpPr txBox="1"/>
          <p:nvPr/>
        </p:nvSpPr>
        <p:spPr>
          <a:xfrm>
            <a:off x="6294328" y="3265246"/>
            <a:ext cx="3175503" cy="523220"/>
          </a:xfrm>
          <a:prstGeom prst="rect">
            <a:avLst/>
          </a:prstGeom>
          <a:noFill/>
        </p:spPr>
        <p:txBody>
          <a:bodyPr wrap="square">
            <a:spAutoFit/>
          </a:bodyPr>
          <a:lstStyle/>
          <a:p>
            <a:r>
              <a:rPr lang="en-US" sz="2800" b="1">
                <a:solidFill>
                  <a:schemeClr val="accent3"/>
                </a:solidFill>
              </a:rPr>
              <a:t>Predict: kids story</a:t>
            </a:r>
            <a:endParaRPr lang="en-US" sz="2800">
              <a:solidFill>
                <a:schemeClr val="accent3"/>
              </a:solidFill>
            </a:endParaRPr>
          </a:p>
        </p:txBody>
      </p:sp>
      <p:sp>
        <p:nvSpPr>
          <p:cNvPr id="75" name="Title 1">
            <a:extLst>
              <a:ext uri="{FF2B5EF4-FFF2-40B4-BE49-F238E27FC236}">
                <a16:creationId xmlns:a16="http://schemas.microsoft.com/office/drawing/2014/main" id="{36D2BFE0-4F1A-53FF-F7D9-54B30A32BEDE}"/>
              </a:ext>
            </a:extLst>
          </p:cNvPr>
          <p:cNvSpPr>
            <a:spLocks noGrp="1"/>
          </p:cNvSpPr>
          <p:nvPr>
            <p:ph type="title"/>
          </p:nvPr>
        </p:nvSpPr>
        <p:spPr>
          <a:xfrm>
            <a:off x="457200" y="76200"/>
            <a:ext cx="8229600" cy="987552"/>
          </a:xfrm>
        </p:spPr>
        <p:txBody>
          <a:bodyPr/>
          <a:lstStyle/>
          <a:p>
            <a:r>
              <a:rPr lang="en-US"/>
              <a:t>Transformers Ingest Tokens</a:t>
            </a:r>
          </a:p>
        </p:txBody>
      </p:sp>
    </p:spTree>
    <p:extLst>
      <p:ext uri="{BB962C8B-B14F-4D97-AF65-F5344CB8AC3E}">
        <p14:creationId xmlns:p14="http://schemas.microsoft.com/office/powerpoint/2010/main" val="2297818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1121-C07D-594C-ADBB-C9A6F2527938}"/>
              </a:ext>
            </a:extLst>
          </p:cNvPr>
          <p:cNvSpPr>
            <a:spLocks noGrp="1"/>
          </p:cNvSpPr>
          <p:nvPr>
            <p:ph type="title"/>
          </p:nvPr>
        </p:nvSpPr>
        <p:spPr/>
        <p:txBody>
          <a:bodyPr/>
          <a:lstStyle/>
          <a:p>
            <a:r>
              <a:rPr lang="en-US"/>
              <a:t>Transformer Blueprint</a:t>
            </a:r>
          </a:p>
        </p:txBody>
      </p:sp>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13</a:t>
            </a:fld>
            <a:endParaRPr lang="en-US"/>
          </a:p>
        </p:txBody>
      </p:sp>
      <p:pic>
        <p:nvPicPr>
          <p:cNvPr id="9218" name="Picture 2">
            <a:extLst>
              <a:ext uri="{FF2B5EF4-FFF2-40B4-BE49-F238E27FC236}">
                <a16:creationId xmlns:a16="http://schemas.microsoft.com/office/drawing/2014/main" id="{3C54FA89-07F5-D8C1-AC29-41EF1986A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7543" y="1474369"/>
            <a:ext cx="3068339" cy="4522424"/>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4BB3B0F5-7E5D-A873-5E20-582D81BF4B3A}"/>
              </a:ext>
            </a:extLst>
          </p:cNvPr>
          <p:cNvSpPr>
            <a:spLocks noGrp="1"/>
          </p:cNvSpPr>
          <p:nvPr>
            <p:ph idx="1"/>
          </p:nvPr>
        </p:nvSpPr>
        <p:spPr>
          <a:xfrm>
            <a:off x="204537" y="1650638"/>
            <a:ext cx="5023006" cy="3967963"/>
          </a:xfrm>
        </p:spPr>
        <p:txBody>
          <a:bodyPr>
            <a:normAutofit fontScale="70000" lnSpcReduction="20000"/>
          </a:bodyPr>
          <a:lstStyle/>
          <a:p>
            <a:r>
              <a:rPr lang="en-US" b="1"/>
              <a:t>How are tokens processed?</a:t>
            </a:r>
          </a:p>
          <a:p>
            <a:pPr marL="118872" indent="0">
              <a:buNone/>
            </a:pPr>
            <a:endParaRPr lang="en-US" b="1"/>
          </a:p>
          <a:p>
            <a:r>
              <a:rPr lang="en-US" b="1"/>
              <a:t>Lots of components </a:t>
            </a:r>
          </a:p>
          <a:p>
            <a:pPr lvl="1"/>
            <a:r>
              <a:rPr lang="en-US" b="1"/>
              <a:t>Normalization</a:t>
            </a:r>
          </a:p>
          <a:p>
            <a:pPr lvl="1"/>
            <a:r>
              <a:rPr lang="en-US" b="1"/>
              <a:t>Feed forward networks</a:t>
            </a:r>
          </a:p>
          <a:p>
            <a:pPr lvl="1"/>
            <a:r>
              <a:rPr lang="en-US" b="1"/>
              <a:t>Positional encoding </a:t>
            </a:r>
            <a:r>
              <a:rPr lang="en-US" b="1">
                <a:solidFill>
                  <a:srgbClr val="C00000"/>
                </a:solidFill>
              </a:rPr>
              <a:t>(more later)</a:t>
            </a:r>
          </a:p>
          <a:p>
            <a:pPr lvl="1"/>
            <a:r>
              <a:rPr lang="en-US" sz="4100" b="1">
                <a:solidFill>
                  <a:srgbClr val="C00000"/>
                </a:solidFill>
              </a:rPr>
              <a:t>Multi-head self-attention</a:t>
            </a:r>
          </a:p>
          <a:p>
            <a:pPr marL="457200" lvl="1" indent="0">
              <a:buNone/>
            </a:pPr>
            <a:endParaRPr lang="en-US" sz="4100" b="1">
              <a:solidFill>
                <a:srgbClr val="C00000"/>
              </a:solidFill>
            </a:endParaRPr>
          </a:p>
          <a:p>
            <a:r>
              <a:rPr lang="en-US" sz="4500" b="1">
                <a:solidFill>
                  <a:srgbClr val="C00000"/>
                </a:solidFill>
              </a:rPr>
              <a:t>What does self-attention block do?</a:t>
            </a:r>
          </a:p>
          <a:p>
            <a:pPr lvl="1"/>
            <a:endParaRPr lang="en-US" sz="2000" b="1">
              <a:solidFill>
                <a:srgbClr val="C00000"/>
              </a:solidFill>
            </a:endParaRPr>
          </a:p>
        </p:txBody>
      </p:sp>
    </p:spTree>
    <p:extLst>
      <p:ext uri="{BB962C8B-B14F-4D97-AF65-F5344CB8AC3E}">
        <p14:creationId xmlns:p14="http://schemas.microsoft.com/office/powerpoint/2010/main" val="2537074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1121-C07D-594C-ADBB-C9A6F2527938}"/>
              </a:ext>
            </a:extLst>
          </p:cNvPr>
          <p:cNvSpPr>
            <a:spLocks noGrp="1"/>
          </p:cNvSpPr>
          <p:nvPr>
            <p:ph type="title"/>
          </p:nvPr>
        </p:nvSpPr>
        <p:spPr/>
        <p:txBody>
          <a:bodyPr/>
          <a:lstStyle/>
          <a:p>
            <a:r>
              <a:rPr lang="en-US"/>
              <a:t>Self-attention</a:t>
            </a:r>
          </a:p>
        </p:txBody>
      </p:sp>
      <p:sp>
        <p:nvSpPr>
          <p:cNvPr id="3" name="Content Placeholder 2">
            <a:extLst>
              <a:ext uri="{FF2B5EF4-FFF2-40B4-BE49-F238E27FC236}">
                <a16:creationId xmlns:a16="http://schemas.microsoft.com/office/drawing/2014/main" id="{50B84E62-FE26-664B-9354-EAF57B52C2DE}"/>
              </a:ext>
            </a:extLst>
          </p:cNvPr>
          <p:cNvSpPr>
            <a:spLocks noGrp="1"/>
          </p:cNvSpPr>
          <p:nvPr>
            <p:ph idx="1"/>
          </p:nvPr>
        </p:nvSpPr>
        <p:spPr>
          <a:xfrm>
            <a:off x="282742" y="1325880"/>
            <a:ext cx="8734926" cy="2387086"/>
          </a:xfrm>
        </p:spPr>
        <p:txBody>
          <a:bodyPr>
            <a:normAutofit/>
          </a:bodyPr>
          <a:lstStyle/>
          <a:p>
            <a:r>
              <a:rPr lang="en-US" b="1">
                <a:solidFill>
                  <a:srgbClr val="C00000"/>
                </a:solidFill>
              </a:rPr>
              <a:t>Before “multi-head” self-attention, what is “single head” self-attention?</a:t>
            </a:r>
          </a:p>
        </p:txBody>
      </p:sp>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14</a:t>
            </a:fld>
            <a:endParaRPr lang="en-US"/>
          </a:p>
        </p:txBody>
      </p:sp>
      <p:pic>
        <p:nvPicPr>
          <p:cNvPr id="10242" name="Picture 2">
            <a:extLst>
              <a:ext uri="{FF2B5EF4-FFF2-40B4-BE49-F238E27FC236}">
                <a16:creationId xmlns:a16="http://schemas.microsoft.com/office/drawing/2014/main" id="{0677C80F-4F93-0F87-C685-8A6B65DC7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867" y="2655279"/>
            <a:ext cx="5398265" cy="3282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BA0F91A-6F3D-7CE6-1368-6F9C99A58BC8}"/>
              </a:ext>
            </a:extLst>
          </p:cNvPr>
          <p:cNvSpPr txBox="1"/>
          <p:nvPr/>
        </p:nvSpPr>
        <p:spPr>
          <a:xfrm>
            <a:off x="3459297" y="6503093"/>
            <a:ext cx="7458624" cy="276999"/>
          </a:xfrm>
          <a:prstGeom prst="rect">
            <a:avLst/>
          </a:prstGeom>
          <a:noFill/>
        </p:spPr>
        <p:txBody>
          <a:bodyPr wrap="square">
            <a:spAutoFit/>
          </a:bodyPr>
          <a:lstStyle/>
          <a:p>
            <a:r>
              <a:rPr lang="en-US" sz="1200"/>
              <a:t>See: Illustrated Transformer tutorial, </a:t>
            </a:r>
            <a:r>
              <a:rPr lang="en-US" sz="1200">
                <a:hlinkClick r:id="rId4"/>
              </a:rPr>
              <a:t>https://</a:t>
            </a:r>
            <a:r>
              <a:rPr lang="en-US" sz="1200" err="1">
                <a:hlinkClick r:id="rId4"/>
              </a:rPr>
              <a:t>jalammar.github.io</a:t>
            </a:r>
            <a:r>
              <a:rPr lang="en-US" sz="1200">
                <a:hlinkClick r:id="rId4"/>
              </a:rPr>
              <a:t>/illustrated-transformer/</a:t>
            </a:r>
            <a:endParaRPr lang="en-US" sz="1200"/>
          </a:p>
        </p:txBody>
      </p:sp>
    </p:spTree>
    <p:extLst>
      <p:ext uri="{BB962C8B-B14F-4D97-AF65-F5344CB8AC3E}">
        <p14:creationId xmlns:p14="http://schemas.microsoft.com/office/powerpoint/2010/main" val="1760031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15</a:t>
            </a:fld>
            <a:endParaRPr lang="en-US"/>
          </a:p>
        </p:txBody>
      </p:sp>
      <p:sp>
        <p:nvSpPr>
          <p:cNvPr id="8" name="TextBox 7">
            <a:extLst>
              <a:ext uri="{FF2B5EF4-FFF2-40B4-BE49-F238E27FC236}">
                <a16:creationId xmlns:a16="http://schemas.microsoft.com/office/drawing/2014/main" id="{CFBBB0DD-3290-525B-042D-723AB9682259}"/>
              </a:ext>
            </a:extLst>
          </p:cNvPr>
          <p:cNvSpPr txBox="1"/>
          <p:nvPr/>
        </p:nvSpPr>
        <p:spPr>
          <a:xfrm>
            <a:off x="3459297" y="6503093"/>
            <a:ext cx="7458624" cy="276999"/>
          </a:xfrm>
          <a:prstGeom prst="rect">
            <a:avLst/>
          </a:prstGeom>
          <a:noFill/>
        </p:spPr>
        <p:txBody>
          <a:bodyPr wrap="square">
            <a:spAutoFit/>
          </a:bodyPr>
          <a:lstStyle/>
          <a:p>
            <a:r>
              <a:rPr lang="en-US" sz="1200"/>
              <a:t>See: Illustrated Transformer tutorial, </a:t>
            </a:r>
            <a:r>
              <a:rPr lang="en-US" sz="1200">
                <a:hlinkClick r:id="rId3"/>
              </a:rPr>
              <a:t>https://</a:t>
            </a:r>
            <a:r>
              <a:rPr lang="en-US" sz="1200" err="1">
                <a:hlinkClick r:id="rId3"/>
              </a:rPr>
              <a:t>jalammar.github.io</a:t>
            </a:r>
            <a:r>
              <a:rPr lang="en-US" sz="1200">
                <a:hlinkClick r:id="rId3"/>
              </a:rPr>
              <a:t>/illustrated-transformer/</a:t>
            </a:r>
            <a:endParaRPr lang="en-US" sz="1200"/>
          </a:p>
        </p:txBody>
      </p:sp>
      <p:pic>
        <p:nvPicPr>
          <p:cNvPr id="2" name="Picture 2">
            <a:extLst>
              <a:ext uri="{FF2B5EF4-FFF2-40B4-BE49-F238E27FC236}">
                <a16:creationId xmlns:a16="http://schemas.microsoft.com/office/drawing/2014/main" id="{E09FC27C-296F-E4F1-02F2-D40AFBD9E7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742" y="2945855"/>
            <a:ext cx="3586452" cy="22627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9A7EF72-B65F-351F-D74D-95CFFB8C1793}"/>
              </a:ext>
            </a:extLst>
          </p:cNvPr>
          <p:cNvSpPr txBox="1"/>
          <p:nvPr/>
        </p:nvSpPr>
        <p:spPr>
          <a:xfrm>
            <a:off x="282742" y="2576523"/>
            <a:ext cx="879791" cy="369332"/>
          </a:xfrm>
          <a:prstGeom prst="rect">
            <a:avLst/>
          </a:prstGeom>
          <a:noFill/>
        </p:spPr>
        <p:txBody>
          <a:bodyPr wrap="square">
            <a:spAutoFit/>
          </a:bodyPr>
          <a:lstStyle/>
          <a:p>
            <a:r>
              <a:rPr lang="en-US" sz="1800" b="1">
                <a:solidFill>
                  <a:srgbClr val="C00000"/>
                </a:solidFill>
              </a:rPr>
              <a:t>Step 1</a:t>
            </a:r>
            <a:endParaRPr lang="en-US"/>
          </a:p>
        </p:txBody>
      </p:sp>
      <p:sp>
        <p:nvSpPr>
          <p:cNvPr id="15" name="Title 1">
            <a:extLst>
              <a:ext uri="{FF2B5EF4-FFF2-40B4-BE49-F238E27FC236}">
                <a16:creationId xmlns:a16="http://schemas.microsoft.com/office/drawing/2014/main" id="{17D5D5F5-A115-0572-5A06-4E7E5488861A}"/>
              </a:ext>
            </a:extLst>
          </p:cNvPr>
          <p:cNvSpPr>
            <a:spLocks noGrp="1"/>
          </p:cNvSpPr>
          <p:nvPr>
            <p:ph type="title"/>
          </p:nvPr>
        </p:nvSpPr>
        <p:spPr>
          <a:xfrm>
            <a:off x="457200" y="76200"/>
            <a:ext cx="8229600" cy="987552"/>
          </a:xfrm>
        </p:spPr>
        <p:txBody>
          <a:bodyPr/>
          <a:lstStyle/>
          <a:p>
            <a:r>
              <a:rPr lang="en-US"/>
              <a:t>Self-attention</a:t>
            </a:r>
          </a:p>
        </p:txBody>
      </p:sp>
      <p:cxnSp>
        <p:nvCxnSpPr>
          <p:cNvPr id="16" name="Straight Arrow Connector 15">
            <a:extLst>
              <a:ext uri="{FF2B5EF4-FFF2-40B4-BE49-F238E27FC236}">
                <a16:creationId xmlns:a16="http://schemas.microsoft.com/office/drawing/2014/main" id="{FA4AE09D-DEA1-2F38-4E0C-700BB2C16C26}"/>
              </a:ext>
            </a:extLst>
          </p:cNvPr>
          <p:cNvCxnSpPr>
            <a:cxnSpLocks/>
          </p:cNvCxnSpPr>
          <p:nvPr/>
        </p:nvCxnSpPr>
        <p:spPr>
          <a:xfrm>
            <a:off x="3869194" y="3178383"/>
            <a:ext cx="0" cy="4792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8F8AE55D-8596-3C02-A990-4B445A2375AB}"/>
              </a:ext>
            </a:extLst>
          </p:cNvPr>
          <p:cNvCxnSpPr>
            <a:cxnSpLocks/>
            <a:stCxn id="25" idx="2"/>
          </p:cNvCxnSpPr>
          <p:nvPr/>
        </p:nvCxnSpPr>
        <p:spPr>
          <a:xfrm flipH="1">
            <a:off x="3869194" y="3263036"/>
            <a:ext cx="304844" cy="104077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4F768BAF-A97E-45F7-D703-EFB7F579B88A}"/>
              </a:ext>
            </a:extLst>
          </p:cNvPr>
          <p:cNvCxnSpPr>
            <a:cxnSpLocks/>
          </p:cNvCxnSpPr>
          <p:nvPr/>
        </p:nvCxnSpPr>
        <p:spPr>
          <a:xfrm flipH="1">
            <a:off x="3497748" y="3263036"/>
            <a:ext cx="127195" cy="158043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E7CC5AFA-24B5-874C-5367-5EDEDEEE5C4B}"/>
              </a:ext>
            </a:extLst>
          </p:cNvPr>
          <p:cNvSpPr txBox="1"/>
          <p:nvPr/>
        </p:nvSpPr>
        <p:spPr>
          <a:xfrm>
            <a:off x="3205930" y="2616705"/>
            <a:ext cx="1936215" cy="646331"/>
          </a:xfrm>
          <a:prstGeom prst="rect">
            <a:avLst/>
          </a:prstGeom>
          <a:noFill/>
        </p:spPr>
        <p:txBody>
          <a:bodyPr wrap="square">
            <a:spAutoFit/>
          </a:bodyPr>
          <a:lstStyle/>
          <a:p>
            <a:r>
              <a:rPr lang="en-US" b="1">
                <a:solidFill>
                  <a:srgbClr val="C00000"/>
                </a:solidFill>
              </a:rPr>
              <a:t>Model parameters</a:t>
            </a:r>
            <a:endParaRPr lang="en-US"/>
          </a:p>
        </p:txBody>
      </p:sp>
      <p:sp>
        <p:nvSpPr>
          <p:cNvPr id="40" name="Content Placeholder 2">
            <a:extLst>
              <a:ext uri="{FF2B5EF4-FFF2-40B4-BE49-F238E27FC236}">
                <a16:creationId xmlns:a16="http://schemas.microsoft.com/office/drawing/2014/main" id="{31861AC3-C4B0-969D-84A7-080B1A91169C}"/>
              </a:ext>
            </a:extLst>
          </p:cNvPr>
          <p:cNvSpPr>
            <a:spLocks noGrp="1"/>
          </p:cNvSpPr>
          <p:nvPr>
            <p:ph idx="1"/>
          </p:nvPr>
        </p:nvSpPr>
        <p:spPr>
          <a:xfrm>
            <a:off x="282742" y="1144339"/>
            <a:ext cx="8734926" cy="1584725"/>
          </a:xfrm>
        </p:spPr>
        <p:txBody>
          <a:bodyPr>
            <a:normAutofit/>
          </a:bodyPr>
          <a:lstStyle/>
          <a:p>
            <a:r>
              <a:rPr lang="en-US" sz="2600" b="1">
                <a:solidFill>
                  <a:srgbClr val="C00000"/>
                </a:solidFill>
              </a:rPr>
              <a:t>Step 1: </a:t>
            </a:r>
            <a:r>
              <a:rPr lang="en-US" sz="2600">
                <a:solidFill>
                  <a:schemeClr val="tx1"/>
                </a:solidFill>
              </a:rPr>
              <a:t>compute “key, value, query” for each input  </a:t>
            </a:r>
          </a:p>
          <a:p>
            <a:pPr marL="118872" indent="0">
              <a:buNone/>
            </a:pPr>
            <a:endParaRPr lang="en-US" sz="2600">
              <a:solidFill>
                <a:schemeClr val="tx1"/>
              </a:solidFill>
            </a:endParaRPr>
          </a:p>
          <a:p>
            <a:pPr marL="118872" indent="0">
              <a:buNone/>
            </a:pPr>
            <a:endParaRPr lang="en-US"/>
          </a:p>
        </p:txBody>
      </p:sp>
    </p:spTree>
    <p:extLst>
      <p:ext uri="{BB962C8B-B14F-4D97-AF65-F5344CB8AC3E}">
        <p14:creationId xmlns:p14="http://schemas.microsoft.com/office/powerpoint/2010/main" val="3498768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16</a:t>
            </a:fld>
            <a:endParaRPr lang="en-US"/>
          </a:p>
        </p:txBody>
      </p:sp>
      <p:sp>
        <p:nvSpPr>
          <p:cNvPr id="8" name="TextBox 7">
            <a:extLst>
              <a:ext uri="{FF2B5EF4-FFF2-40B4-BE49-F238E27FC236}">
                <a16:creationId xmlns:a16="http://schemas.microsoft.com/office/drawing/2014/main" id="{CFBBB0DD-3290-525B-042D-723AB9682259}"/>
              </a:ext>
            </a:extLst>
          </p:cNvPr>
          <p:cNvSpPr txBox="1"/>
          <p:nvPr/>
        </p:nvSpPr>
        <p:spPr>
          <a:xfrm>
            <a:off x="3459297" y="6503093"/>
            <a:ext cx="7458624" cy="276999"/>
          </a:xfrm>
          <a:prstGeom prst="rect">
            <a:avLst/>
          </a:prstGeom>
          <a:noFill/>
        </p:spPr>
        <p:txBody>
          <a:bodyPr wrap="square">
            <a:spAutoFit/>
          </a:bodyPr>
          <a:lstStyle/>
          <a:p>
            <a:r>
              <a:rPr lang="en-US" sz="1200"/>
              <a:t>See: Illustrated Transformer tutorial, </a:t>
            </a:r>
            <a:r>
              <a:rPr lang="en-US" sz="1200">
                <a:hlinkClick r:id="rId3"/>
              </a:rPr>
              <a:t>https://</a:t>
            </a:r>
            <a:r>
              <a:rPr lang="en-US" sz="1200" err="1">
                <a:hlinkClick r:id="rId3"/>
              </a:rPr>
              <a:t>jalammar.github.io</a:t>
            </a:r>
            <a:r>
              <a:rPr lang="en-US" sz="1200">
                <a:hlinkClick r:id="rId3"/>
              </a:rPr>
              <a:t>/illustrated-transformer/</a:t>
            </a:r>
            <a:endParaRPr lang="en-US" sz="1200"/>
          </a:p>
        </p:txBody>
      </p:sp>
      <p:pic>
        <p:nvPicPr>
          <p:cNvPr id="12292" name="Picture 4">
            <a:extLst>
              <a:ext uri="{FF2B5EF4-FFF2-40B4-BE49-F238E27FC236}">
                <a16:creationId xmlns:a16="http://schemas.microsoft.com/office/drawing/2014/main" id="{9C6ED5E2-9E9C-5CB5-0EE3-57F3048133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8506"/>
          <a:stretch/>
        </p:blipFill>
        <p:spPr bwMode="auto">
          <a:xfrm>
            <a:off x="4397704" y="2945855"/>
            <a:ext cx="3806692" cy="258626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E09FC27C-296F-E4F1-02F2-D40AFBD9E7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742" y="2945855"/>
            <a:ext cx="3586452" cy="22627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9A7EF72-B65F-351F-D74D-95CFFB8C1793}"/>
              </a:ext>
            </a:extLst>
          </p:cNvPr>
          <p:cNvSpPr txBox="1"/>
          <p:nvPr/>
        </p:nvSpPr>
        <p:spPr>
          <a:xfrm>
            <a:off x="282742" y="2576523"/>
            <a:ext cx="879791" cy="369332"/>
          </a:xfrm>
          <a:prstGeom prst="rect">
            <a:avLst/>
          </a:prstGeom>
          <a:noFill/>
        </p:spPr>
        <p:txBody>
          <a:bodyPr wrap="square">
            <a:spAutoFit/>
          </a:bodyPr>
          <a:lstStyle/>
          <a:p>
            <a:r>
              <a:rPr lang="en-US" sz="1800" b="1">
                <a:solidFill>
                  <a:srgbClr val="C00000"/>
                </a:solidFill>
              </a:rPr>
              <a:t>Step 1</a:t>
            </a:r>
            <a:endParaRPr lang="en-US"/>
          </a:p>
        </p:txBody>
      </p:sp>
      <p:sp>
        <p:nvSpPr>
          <p:cNvPr id="11" name="TextBox 10">
            <a:extLst>
              <a:ext uri="{FF2B5EF4-FFF2-40B4-BE49-F238E27FC236}">
                <a16:creationId xmlns:a16="http://schemas.microsoft.com/office/drawing/2014/main" id="{566C7DA0-8249-AF51-695D-B9A219C1B78C}"/>
              </a:ext>
            </a:extLst>
          </p:cNvPr>
          <p:cNvSpPr txBox="1"/>
          <p:nvPr/>
        </p:nvSpPr>
        <p:spPr>
          <a:xfrm>
            <a:off x="4397704" y="2576523"/>
            <a:ext cx="879791" cy="369332"/>
          </a:xfrm>
          <a:prstGeom prst="rect">
            <a:avLst/>
          </a:prstGeom>
          <a:noFill/>
        </p:spPr>
        <p:txBody>
          <a:bodyPr wrap="square">
            <a:spAutoFit/>
          </a:bodyPr>
          <a:lstStyle/>
          <a:p>
            <a:r>
              <a:rPr lang="en-US" sz="1800" b="1">
                <a:solidFill>
                  <a:srgbClr val="C00000"/>
                </a:solidFill>
              </a:rPr>
              <a:t>Step </a:t>
            </a:r>
            <a:r>
              <a:rPr lang="en-US" b="1">
                <a:solidFill>
                  <a:srgbClr val="C00000"/>
                </a:solidFill>
              </a:rPr>
              <a:t>2</a:t>
            </a:r>
            <a:endParaRPr lang="en-US"/>
          </a:p>
        </p:txBody>
      </p:sp>
      <p:sp>
        <p:nvSpPr>
          <p:cNvPr id="12" name="TextBox 11">
            <a:extLst>
              <a:ext uri="{FF2B5EF4-FFF2-40B4-BE49-F238E27FC236}">
                <a16:creationId xmlns:a16="http://schemas.microsoft.com/office/drawing/2014/main" id="{DE1817FB-3E68-812B-0215-96E8610843FE}"/>
              </a:ext>
            </a:extLst>
          </p:cNvPr>
          <p:cNvSpPr txBox="1"/>
          <p:nvPr/>
        </p:nvSpPr>
        <p:spPr>
          <a:xfrm>
            <a:off x="4450918" y="4974890"/>
            <a:ext cx="5475382" cy="369332"/>
          </a:xfrm>
          <a:prstGeom prst="rect">
            <a:avLst/>
          </a:prstGeom>
          <a:noFill/>
        </p:spPr>
        <p:txBody>
          <a:bodyPr wrap="square">
            <a:spAutoFit/>
          </a:bodyPr>
          <a:lstStyle/>
          <a:p>
            <a:r>
              <a:rPr lang="en-US"/>
              <a:t>(</a:t>
            </a:r>
            <a:r>
              <a:rPr lang="en-US" sz="1400"/>
              <a:t>num heads)</a:t>
            </a:r>
          </a:p>
        </p:txBody>
      </p:sp>
      <p:sp>
        <p:nvSpPr>
          <p:cNvPr id="15" name="Title 1">
            <a:extLst>
              <a:ext uri="{FF2B5EF4-FFF2-40B4-BE49-F238E27FC236}">
                <a16:creationId xmlns:a16="http://schemas.microsoft.com/office/drawing/2014/main" id="{17D5D5F5-A115-0572-5A06-4E7E5488861A}"/>
              </a:ext>
            </a:extLst>
          </p:cNvPr>
          <p:cNvSpPr>
            <a:spLocks noGrp="1"/>
          </p:cNvSpPr>
          <p:nvPr>
            <p:ph type="title"/>
          </p:nvPr>
        </p:nvSpPr>
        <p:spPr>
          <a:xfrm>
            <a:off x="457200" y="76200"/>
            <a:ext cx="8229600" cy="987552"/>
          </a:xfrm>
        </p:spPr>
        <p:txBody>
          <a:bodyPr/>
          <a:lstStyle/>
          <a:p>
            <a:r>
              <a:rPr lang="en-US"/>
              <a:t>Self-attention</a:t>
            </a:r>
          </a:p>
        </p:txBody>
      </p:sp>
      <p:cxnSp>
        <p:nvCxnSpPr>
          <p:cNvPr id="7" name="Straight Arrow Connector 6">
            <a:extLst>
              <a:ext uri="{FF2B5EF4-FFF2-40B4-BE49-F238E27FC236}">
                <a16:creationId xmlns:a16="http://schemas.microsoft.com/office/drawing/2014/main" id="{2DEAEEE4-2379-9316-A33A-CA8B3862EA32}"/>
              </a:ext>
            </a:extLst>
          </p:cNvPr>
          <p:cNvCxnSpPr>
            <a:cxnSpLocks/>
          </p:cNvCxnSpPr>
          <p:nvPr/>
        </p:nvCxnSpPr>
        <p:spPr>
          <a:xfrm>
            <a:off x="3869194" y="3178383"/>
            <a:ext cx="0" cy="4792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EE53F31C-14D6-1D69-3FDA-8CC5FCA335E0}"/>
              </a:ext>
            </a:extLst>
          </p:cNvPr>
          <p:cNvCxnSpPr>
            <a:cxnSpLocks/>
            <a:stCxn id="14" idx="2"/>
          </p:cNvCxnSpPr>
          <p:nvPr/>
        </p:nvCxnSpPr>
        <p:spPr>
          <a:xfrm flipH="1">
            <a:off x="3869194" y="3263036"/>
            <a:ext cx="304844" cy="104077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A9DECAB0-21AC-6763-7521-7420F77A4D67}"/>
              </a:ext>
            </a:extLst>
          </p:cNvPr>
          <p:cNvCxnSpPr>
            <a:cxnSpLocks/>
          </p:cNvCxnSpPr>
          <p:nvPr/>
        </p:nvCxnSpPr>
        <p:spPr>
          <a:xfrm flipH="1">
            <a:off x="3497748" y="3263036"/>
            <a:ext cx="127195" cy="158043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795F7223-7BF6-4587-FEF7-D5333201855F}"/>
              </a:ext>
            </a:extLst>
          </p:cNvPr>
          <p:cNvSpPr txBox="1"/>
          <p:nvPr/>
        </p:nvSpPr>
        <p:spPr>
          <a:xfrm>
            <a:off x="3205930" y="2616705"/>
            <a:ext cx="1936215" cy="646331"/>
          </a:xfrm>
          <a:prstGeom prst="rect">
            <a:avLst/>
          </a:prstGeom>
          <a:noFill/>
        </p:spPr>
        <p:txBody>
          <a:bodyPr wrap="square">
            <a:spAutoFit/>
          </a:bodyPr>
          <a:lstStyle/>
          <a:p>
            <a:r>
              <a:rPr lang="en-US" b="1">
                <a:solidFill>
                  <a:srgbClr val="C00000"/>
                </a:solidFill>
              </a:rPr>
              <a:t>Model parameters</a:t>
            </a:r>
            <a:endParaRPr lang="en-US"/>
          </a:p>
        </p:txBody>
      </p:sp>
      <mc:AlternateContent xmlns:mc="http://schemas.openxmlformats.org/markup-compatibility/2006" xmlns:a14="http://schemas.microsoft.com/office/drawing/2010/main">
        <mc:Choice Requires="a14">
          <p:sp>
            <p:nvSpPr>
              <p:cNvPr id="19" name="Content Placeholder 2">
                <a:extLst>
                  <a:ext uri="{FF2B5EF4-FFF2-40B4-BE49-F238E27FC236}">
                    <a16:creationId xmlns:a16="http://schemas.microsoft.com/office/drawing/2014/main" id="{F0C6532C-DC15-EC80-52F6-0E55825CF7BE}"/>
                  </a:ext>
                </a:extLst>
              </p:cNvPr>
              <p:cNvSpPr>
                <a:spLocks noGrp="1"/>
              </p:cNvSpPr>
              <p:nvPr>
                <p:ph idx="1"/>
              </p:nvPr>
            </p:nvSpPr>
            <p:spPr>
              <a:xfrm>
                <a:off x="282742" y="1144339"/>
                <a:ext cx="8734926" cy="1584725"/>
              </a:xfrm>
            </p:spPr>
            <p:txBody>
              <a:bodyPr>
                <a:normAutofit/>
              </a:bodyPr>
              <a:lstStyle/>
              <a:p>
                <a:r>
                  <a:rPr lang="en-US" sz="2600" b="1">
                    <a:solidFill>
                      <a:srgbClr val="C00000"/>
                    </a:solidFill>
                  </a:rPr>
                  <a:t>Step 1: </a:t>
                </a:r>
                <a:r>
                  <a:rPr lang="en-US" sz="2600">
                    <a:solidFill>
                      <a:schemeClr val="tx1"/>
                    </a:solidFill>
                  </a:rPr>
                  <a:t>compute “key, value, query” for each input  </a:t>
                </a:r>
              </a:p>
              <a:p>
                <a:r>
                  <a:rPr lang="en-US" sz="2600" b="1">
                    <a:solidFill>
                      <a:srgbClr val="C00000"/>
                    </a:solidFill>
                  </a:rPr>
                  <a:t>Step 2 (just for </a:t>
                </a:r>
                <a14:m>
                  <m:oMath xmlns:m="http://schemas.openxmlformats.org/officeDocument/2006/math">
                    <m:sSub>
                      <m:sSubPr>
                        <m:ctrlPr>
                          <a:rPr lang="en-US" sz="2600" b="1" i="1" smtClean="0">
                            <a:solidFill>
                              <a:srgbClr val="C00000"/>
                            </a:solidFill>
                            <a:latin typeface="Cambria Math" panose="02040503050406030204" pitchFamily="18" charset="0"/>
                          </a:rPr>
                        </m:ctrlPr>
                      </m:sSubPr>
                      <m:e>
                        <m:r>
                          <a:rPr lang="en-US" sz="2600" b="1" i="1" smtClean="0">
                            <a:solidFill>
                              <a:srgbClr val="C00000"/>
                            </a:solidFill>
                            <a:latin typeface="Cambria Math" panose="02040503050406030204" pitchFamily="18" charset="0"/>
                          </a:rPr>
                          <m:t>𝒙</m:t>
                        </m:r>
                      </m:e>
                      <m:sub>
                        <m:r>
                          <a:rPr lang="en-US" sz="2600" b="1" i="1" smtClean="0">
                            <a:solidFill>
                              <a:srgbClr val="C00000"/>
                            </a:solidFill>
                            <a:latin typeface="Cambria Math" panose="02040503050406030204" pitchFamily="18" charset="0"/>
                          </a:rPr>
                          <m:t>𝟏</m:t>
                        </m:r>
                      </m:sub>
                    </m:sSub>
                  </m:oMath>
                </a14:m>
                <a:r>
                  <a:rPr lang="en-US" sz="2600" b="1">
                    <a:solidFill>
                      <a:srgbClr val="C00000"/>
                    </a:solidFill>
                  </a:rPr>
                  <a:t>): </a:t>
                </a:r>
                <a:r>
                  <a:rPr lang="en-US" sz="2600">
                    <a:solidFill>
                      <a:schemeClr val="tx1"/>
                    </a:solidFill>
                  </a:rPr>
                  <a:t>compute scores between pairs, turn into probabilities (same for </a:t>
                </a:r>
                <a14:m>
                  <m:oMath xmlns:m="http://schemas.openxmlformats.org/officeDocument/2006/math">
                    <m:sSub>
                      <m:sSubPr>
                        <m:ctrlPr>
                          <a:rPr lang="en-US" sz="2600" b="1" i="1">
                            <a:solidFill>
                              <a:srgbClr val="C00000"/>
                            </a:solidFill>
                            <a:latin typeface="Cambria Math" panose="02040503050406030204" pitchFamily="18" charset="0"/>
                          </a:rPr>
                        </m:ctrlPr>
                      </m:sSubPr>
                      <m:e>
                        <m:r>
                          <a:rPr lang="en-US" sz="2600" b="1" i="1">
                            <a:solidFill>
                              <a:srgbClr val="C00000"/>
                            </a:solidFill>
                            <a:latin typeface="Cambria Math" panose="02040503050406030204" pitchFamily="18" charset="0"/>
                          </a:rPr>
                          <m:t>𝒙</m:t>
                        </m:r>
                      </m:e>
                      <m:sub>
                        <m:r>
                          <a:rPr lang="en-US" sz="2600" b="1" i="1" smtClean="0">
                            <a:solidFill>
                              <a:srgbClr val="C00000"/>
                            </a:solidFill>
                            <a:latin typeface="Cambria Math" panose="02040503050406030204" pitchFamily="18" charset="0"/>
                          </a:rPr>
                          <m:t>𝟐</m:t>
                        </m:r>
                      </m:sub>
                    </m:sSub>
                  </m:oMath>
                </a14:m>
                <a:r>
                  <a:rPr lang="en-US" sz="2600">
                    <a:solidFill>
                      <a:schemeClr val="tx1"/>
                    </a:solidFill>
                  </a:rPr>
                  <a:t>)</a:t>
                </a:r>
              </a:p>
            </p:txBody>
          </p:sp>
        </mc:Choice>
        <mc:Fallback xmlns="">
          <p:sp>
            <p:nvSpPr>
              <p:cNvPr id="19" name="Content Placeholder 2">
                <a:extLst>
                  <a:ext uri="{FF2B5EF4-FFF2-40B4-BE49-F238E27FC236}">
                    <a16:creationId xmlns:a16="http://schemas.microsoft.com/office/drawing/2014/main" id="{F0C6532C-DC15-EC80-52F6-0E55825CF7BE}"/>
                  </a:ext>
                </a:extLst>
              </p:cNvPr>
              <p:cNvSpPr>
                <a:spLocks noGrp="1" noRot="1" noChangeAspect="1" noMove="1" noResize="1" noEditPoints="1" noAdjustHandles="1" noChangeArrowheads="1" noChangeShapeType="1" noTextEdit="1"/>
              </p:cNvSpPr>
              <p:nvPr>
                <p:ph idx="1"/>
              </p:nvPr>
            </p:nvSpPr>
            <p:spPr>
              <a:xfrm>
                <a:off x="282742" y="1144339"/>
                <a:ext cx="8734926" cy="1584725"/>
              </a:xfrm>
              <a:blipFill>
                <a:blip r:embed="rId6"/>
                <a:stretch>
                  <a:fillRect t="-385" r="-1814"/>
                </a:stretch>
              </a:blipFill>
            </p:spPr>
            <p:txBody>
              <a:bodyPr/>
              <a:lstStyle/>
              <a:p>
                <a:r>
                  <a:rPr lang="en-US">
                    <a:noFill/>
                  </a:rPr>
                  <a:t> </a:t>
                </a:r>
              </a:p>
            </p:txBody>
          </p:sp>
        </mc:Fallback>
      </mc:AlternateContent>
    </p:spTree>
    <p:extLst>
      <p:ext uri="{BB962C8B-B14F-4D97-AF65-F5344CB8AC3E}">
        <p14:creationId xmlns:p14="http://schemas.microsoft.com/office/powerpoint/2010/main" val="2621434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17</a:t>
            </a:fld>
            <a:endParaRPr lang="en-US"/>
          </a:p>
        </p:txBody>
      </p:sp>
      <p:sp>
        <p:nvSpPr>
          <p:cNvPr id="8" name="TextBox 7">
            <a:extLst>
              <a:ext uri="{FF2B5EF4-FFF2-40B4-BE49-F238E27FC236}">
                <a16:creationId xmlns:a16="http://schemas.microsoft.com/office/drawing/2014/main" id="{CFBBB0DD-3290-525B-042D-723AB9682259}"/>
              </a:ext>
            </a:extLst>
          </p:cNvPr>
          <p:cNvSpPr txBox="1"/>
          <p:nvPr/>
        </p:nvSpPr>
        <p:spPr>
          <a:xfrm>
            <a:off x="3459297" y="6503093"/>
            <a:ext cx="7458624" cy="276999"/>
          </a:xfrm>
          <a:prstGeom prst="rect">
            <a:avLst/>
          </a:prstGeom>
          <a:noFill/>
        </p:spPr>
        <p:txBody>
          <a:bodyPr wrap="square">
            <a:spAutoFit/>
          </a:bodyPr>
          <a:lstStyle/>
          <a:p>
            <a:r>
              <a:rPr lang="en-US" sz="1200"/>
              <a:t>See: Illustrated Transformer tutorial, </a:t>
            </a:r>
            <a:r>
              <a:rPr lang="en-US" sz="1200">
                <a:hlinkClick r:id="rId3"/>
              </a:rPr>
              <a:t>https://</a:t>
            </a:r>
            <a:r>
              <a:rPr lang="en-US" sz="1200" err="1">
                <a:hlinkClick r:id="rId3"/>
              </a:rPr>
              <a:t>jalammar.github.io</a:t>
            </a:r>
            <a:r>
              <a:rPr lang="en-US" sz="1200">
                <a:hlinkClick r:id="rId3"/>
              </a:rPr>
              <a:t>/illustrated-transformer/</a:t>
            </a:r>
            <a:endParaRPr lang="en-US" sz="1200"/>
          </a:p>
        </p:txBody>
      </p:sp>
      <p:pic>
        <p:nvPicPr>
          <p:cNvPr id="12292" name="Picture 4">
            <a:extLst>
              <a:ext uri="{FF2B5EF4-FFF2-40B4-BE49-F238E27FC236}">
                <a16:creationId xmlns:a16="http://schemas.microsoft.com/office/drawing/2014/main" id="{9C6ED5E2-9E9C-5CB5-0EE3-57F3048133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7704" y="2945855"/>
            <a:ext cx="3806692" cy="361744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E09FC27C-296F-E4F1-02F2-D40AFBD9E7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742" y="2945855"/>
            <a:ext cx="3586452" cy="22627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9A7EF72-B65F-351F-D74D-95CFFB8C1793}"/>
              </a:ext>
            </a:extLst>
          </p:cNvPr>
          <p:cNvSpPr txBox="1"/>
          <p:nvPr/>
        </p:nvSpPr>
        <p:spPr>
          <a:xfrm>
            <a:off x="282742" y="2576523"/>
            <a:ext cx="879791" cy="369332"/>
          </a:xfrm>
          <a:prstGeom prst="rect">
            <a:avLst/>
          </a:prstGeom>
          <a:noFill/>
        </p:spPr>
        <p:txBody>
          <a:bodyPr wrap="square">
            <a:spAutoFit/>
          </a:bodyPr>
          <a:lstStyle/>
          <a:p>
            <a:r>
              <a:rPr lang="en-US" sz="1800" b="1">
                <a:solidFill>
                  <a:srgbClr val="C00000"/>
                </a:solidFill>
              </a:rPr>
              <a:t>Step 1</a:t>
            </a:r>
            <a:endParaRPr lang="en-US"/>
          </a:p>
        </p:txBody>
      </p:sp>
      <p:sp>
        <p:nvSpPr>
          <p:cNvPr id="11" name="TextBox 10">
            <a:extLst>
              <a:ext uri="{FF2B5EF4-FFF2-40B4-BE49-F238E27FC236}">
                <a16:creationId xmlns:a16="http://schemas.microsoft.com/office/drawing/2014/main" id="{566C7DA0-8249-AF51-695D-B9A219C1B78C}"/>
              </a:ext>
            </a:extLst>
          </p:cNvPr>
          <p:cNvSpPr txBox="1"/>
          <p:nvPr/>
        </p:nvSpPr>
        <p:spPr>
          <a:xfrm>
            <a:off x="4397704" y="2576523"/>
            <a:ext cx="879791" cy="369332"/>
          </a:xfrm>
          <a:prstGeom prst="rect">
            <a:avLst/>
          </a:prstGeom>
          <a:noFill/>
        </p:spPr>
        <p:txBody>
          <a:bodyPr wrap="square">
            <a:spAutoFit/>
          </a:bodyPr>
          <a:lstStyle/>
          <a:p>
            <a:r>
              <a:rPr lang="en-US" sz="1800" b="1">
                <a:solidFill>
                  <a:srgbClr val="C00000"/>
                </a:solidFill>
              </a:rPr>
              <a:t>Step </a:t>
            </a:r>
            <a:r>
              <a:rPr lang="en-US" b="1">
                <a:solidFill>
                  <a:srgbClr val="C00000"/>
                </a:solidFill>
              </a:rPr>
              <a:t>2</a:t>
            </a: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A7F1086-0C22-8ACA-CC82-9BF0FB13BF4E}"/>
                  </a:ext>
                </a:extLst>
              </p:cNvPr>
              <p:cNvSpPr txBox="1"/>
              <p:nvPr/>
            </p:nvSpPr>
            <p:spPr>
              <a:xfrm>
                <a:off x="-362469" y="5989389"/>
                <a:ext cx="54753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𝒛</m:t>
                          </m:r>
                        </m:e>
                        <m:sub>
                          <m:r>
                            <a:rPr lang="en-US" b="1" i="1" smtClean="0">
                              <a:solidFill>
                                <a:srgbClr val="C00000"/>
                              </a:solidFill>
                              <a:latin typeface="Cambria Math" panose="02040503050406030204" pitchFamily="18" charset="0"/>
                            </a:rPr>
                            <m:t>𝟏</m:t>
                          </m:r>
                        </m:sub>
                      </m:sSub>
                      <m:r>
                        <a:rPr lang="en-US" b="1" i="1" smtClean="0">
                          <a:solidFill>
                            <a:srgbClr val="C00000"/>
                          </a:solidFill>
                          <a:latin typeface="Cambria Math" panose="02040503050406030204" pitchFamily="18" charset="0"/>
                        </a:rPr>
                        <m:t>=</m:t>
                      </m:r>
                      <m:r>
                        <a:rPr lang="en-US" b="1" i="1" smtClean="0">
                          <a:solidFill>
                            <a:srgbClr val="C00000"/>
                          </a:solidFill>
                          <a:latin typeface="Cambria Math" panose="02040503050406030204" pitchFamily="18" charset="0"/>
                        </a:rPr>
                        <m:t>𝟎</m:t>
                      </m:r>
                      <m:r>
                        <a:rPr lang="en-US" b="1" i="1" smtClean="0">
                          <a:solidFill>
                            <a:srgbClr val="C00000"/>
                          </a:solidFill>
                          <a:latin typeface="Cambria Math" panose="02040503050406030204" pitchFamily="18" charset="0"/>
                        </a:rPr>
                        <m:t>.</m:t>
                      </m:r>
                      <m:r>
                        <a:rPr lang="en-US" b="1" i="1" smtClean="0">
                          <a:solidFill>
                            <a:srgbClr val="C00000"/>
                          </a:solidFill>
                          <a:latin typeface="Cambria Math" panose="02040503050406030204" pitchFamily="18" charset="0"/>
                        </a:rPr>
                        <m:t>𝟖𝟖</m:t>
                      </m:r>
                      <m:sSub>
                        <m:sSubPr>
                          <m:ctrlPr>
                            <a:rPr lang="en-US" b="1" i="1">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𝒗</m:t>
                          </m:r>
                        </m:e>
                        <m:sub>
                          <m:r>
                            <a:rPr lang="en-US" b="1" i="1">
                              <a:solidFill>
                                <a:srgbClr val="C00000"/>
                              </a:solidFill>
                              <a:latin typeface="Cambria Math" panose="02040503050406030204" pitchFamily="18" charset="0"/>
                            </a:rPr>
                            <m:t>𝟏</m:t>
                          </m:r>
                        </m:sub>
                      </m:sSub>
                      <m:r>
                        <a:rPr lang="en-US" b="1" i="1" smtClean="0">
                          <a:solidFill>
                            <a:srgbClr val="C00000"/>
                          </a:solidFill>
                          <a:latin typeface="Cambria Math" panose="02040503050406030204" pitchFamily="18" charset="0"/>
                        </a:rPr>
                        <m:t>+</m:t>
                      </m:r>
                      <m:r>
                        <a:rPr lang="en-US" b="1" i="1" smtClean="0">
                          <a:solidFill>
                            <a:srgbClr val="C00000"/>
                          </a:solidFill>
                          <a:latin typeface="Cambria Math" panose="02040503050406030204" pitchFamily="18" charset="0"/>
                        </a:rPr>
                        <m:t>𝟎</m:t>
                      </m:r>
                      <m:r>
                        <a:rPr lang="en-US" b="1" i="1" smtClean="0">
                          <a:solidFill>
                            <a:srgbClr val="C00000"/>
                          </a:solidFill>
                          <a:latin typeface="Cambria Math" panose="02040503050406030204" pitchFamily="18" charset="0"/>
                        </a:rPr>
                        <m:t>.</m:t>
                      </m:r>
                      <m:r>
                        <a:rPr lang="en-US" b="1" i="1" smtClean="0">
                          <a:solidFill>
                            <a:srgbClr val="C00000"/>
                          </a:solidFill>
                          <a:latin typeface="Cambria Math" panose="02040503050406030204" pitchFamily="18" charset="0"/>
                        </a:rPr>
                        <m:t>𝟏𝟐</m:t>
                      </m:r>
                      <m:sSub>
                        <m:sSubPr>
                          <m:ctrlPr>
                            <a:rPr lang="en-US" b="1"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𝒗</m:t>
                          </m:r>
                        </m:e>
                        <m:sub>
                          <m:r>
                            <a:rPr lang="en-US" b="1" i="1" smtClean="0">
                              <a:solidFill>
                                <a:srgbClr val="C00000"/>
                              </a:solidFill>
                              <a:latin typeface="Cambria Math" panose="02040503050406030204" pitchFamily="18" charset="0"/>
                            </a:rPr>
                            <m:t>𝟐</m:t>
                          </m:r>
                        </m:sub>
                      </m:sSub>
                    </m:oMath>
                  </m:oMathPara>
                </a14:m>
                <a:endParaRPr lang="en-US"/>
              </a:p>
            </p:txBody>
          </p:sp>
        </mc:Choice>
        <mc:Fallback xmlns="">
          <p:sp>
            <p:nvSpPr>
              <p:cNvPr id="16" name="TextBox 15">
                <a:extLst>
                  <a:ext uri="{FF2B5EF4-FFF2-40B4-BE49-F238E27FC236}">
                    <a16:creationId xmlns:a16="http://schemas.microsoft.com/office/drawing/2014/main" id="{EA7F1086-0C22-8ACA-CC82-9BF0FB13BF4E}"/>
                  </a:ext>
                </a:extLst>
              </p:cNvPr>
              <p:cNvSpPr txBox="1">
                <a:spLocks noRot="1" noChangeAspect="1" noMove="1" noResize="1" noEditPoints="1" noAdjustHandles="1" noChangeArrowheads="1" noChangeShapeType="1" noTextEdit="1"/>
              </p:cNvSpPr>
              <p:nvPr/>
            </p:nvSpPr>
            <p:spPr>
              <a:xfrm>
                <a:off x="-362469" y="5989389"/>
                <a:ext cx="5475382" cy="369332"/>
              </a:xfrm>
              <a:prstGeom prst="rect">
                <a:avLst/>
              </a:prstGeom>
              <a:blipFill>
                <a:blip r:embed="rId6"/>
                <a:stretch>
                  <a:fillRect/>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DDD50ADF-1F52-5335-5005-66C6D5A754EB}"/>
              </a:ext>
            </a:extLst>
          </p:cNvPr>
          <p:cNvCxnSpPr/>
          <p:nvPr/>
        </p:nvCxnSpPr>
        <p:spPr>
          <a:xfrm>
            <a:off x="3591499" y="6174055"/>
            <a:ext cx="2005070" cy="9454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CCF839C2-81FB-9854-5767-9D3BCCB87A4B}"/>
              </a:ext>
            </a:extLst>
          </p:cNvPr>
          <p:cNvSpPr txBox="1"/>
          <p:nvPr/>
        </p:nvSpPr>
        <p:spPr>
          <a:xfrm>
            <a:off x="1196177" y="5692244"/>
            <a:ext cx="879791" cy="369332"/>
          </a:xfrm>
          <a:prstGeom prst="rect">
            <a:avLst/>
          </a:prstGeom>
          <a:noFill/>
        </p:spPr>
        <p:txBody>
          <a:bodyPr wrap="square">
            <a:spAutoFit/>
          </a:bodyPr>
          <a:lstStyle/>
          <a:p>
            <a:r>
              <a:rPr lang="en-US" sz="1800" b="1">
                <a:solidFill>
                  <a:srgbClr val="C00000"/>
                </a:solidFill>
              </a:rPr>
              <a:t>Step </a:t>
            </a:r>
            <a:r>
              <a:rPr lang="en-US" b="1">
                <a:solidFill>
                  <a:srgbClr val="C00000"/>
                </a:solidFill>
              </a:rPr>
              <a:t>3</a:t>
            </a:r>
            <a:endParaRPr lang="en-US"/>
          </a:p>
        </p:txBody>
      </p:sp>
      <p:sp>
        <p:nvSpPr>
          <p:cNvPr id="22" name="Title 1">
            <a:extLst>
              <a:ext uri="{FF2B5EF4-FFF2-40B4-BE49-F238E27FC236}">
                <a16:creationId xmlns:a16="http://schemas.microsoft.com/office/drawing/2014/main" id="{F2AD78EB-E0DE-8D42-CA87-7871DC70DD10}"/>
              </a:ext>
            </a:extLst>
          </p:cNvPr>
          <p:cNvSpPr>
            <a:spLocks noGrp="1"/>
          </p:cNvSpPr>
          <p:nvPr>
            <p:ph type="title"/>
          </p:nvPr>
        </p:nvSpPr>
        <p:spPr>
          <a:xfrm>
            <a:off x="457200" y="76200"/>
            <a:ext cx="8229600" cy="987552"/>
          </a:xfrm>
        </p:spPr>
        <p:txBody>
          <a:bodyPr/>
          <a:lstStyle/>
          <a:p>
            <a:r>
              <a:rPr lang="en-US"/>
              <a:t>Self-attention</a:t>
            </a:r>
          </a:p>
        </p:txBody>
      </p:sp>
      <mc:AlternateContent xmlns:mc="http://schemas.openxmlformats.org/markup-compatibility/2006" xmlns:a14="http://schemas.microsoft.com/office/drawing/2010/main">
        <mc:Choice Requires="a14">
          <p:sp>
            <p:nvSpPr>
              <p:cNvPr id="26" name="Content Placeholder 2">
                <a:extLst>
                  <a:ext uri="{FF2B5EF4-FFF2-40B4-BE49-F238E27FC236}">
                    <a16:creationId xmlns:a16="http://schemas.microsoft.com/office/drawing/2014/main" id="{D6A3C943-10F9-CF12-F875-8099286E49D5}"/>
                  </a:ext>
                </a:extLst>
              </p:cNvPr>
              <p:cNvSpPr>
                <a:spLocks noGrp="1"/>
              </p:cNvSpPr>
              <p:nvPr>
                <p:ph idx="1"/>
              </p:nvPr>
            </p:nvSpPr>
            <p:spPr>
              <a:xfrm>
                <a:off x="282742" y="1144339"/>
                <a:ext cx="8734926" cy="1584725"/>
              </a:xfrm>
            </p:spPr>
            <p:txBody>
              <a:bodyPr>
                <a:normAutofit lnSpcReduction="10000"/>
              </a:bodyPr>
              <a:lstStyle/>
              <a:p>
                <a:r>
                  <a:rPr lang="en-US" sz="2600" b="1">
                    <a:solidFill>
                      <a:srgbClr val="C00000"/>
                    </a:solidFill>
                  </a:rPr>
                  <a:t>Step 1: </a:t>
                </a:r>
                <a:r>
                  <a:rPr lang="en-US" sz="2600">
                    <a:solidFill>
                      <a:schemeClr val="tx1"/>
                    </a:solidFill>
                  </a:rPr>
                  <a:t>compute “key, value, query” for each input  </a:t>
                </a:r>
              </a:p>
              <a:p>
                <a:r>
                  <a:rPr lang="en-US" sz="2600" b="1">
                    <a:solidFill>
                      <a:srgbClr val="C00000"/>
                    </a:solidFill>
                  </a:rPr>
                  <a:t>Step 2 (just for </a:t>
                </a:r>
                <a14:m>
                  <m:oMath xmlns:m="http://schemas.openxmlformats.org/officeDocument/2006/math">
                    <m:sSub>
                      <m:sSubPr>
                        <m:ctrlPr>
                          <a:rPr lang="en-US" sz="2600" b="1" i="1" smtClean="0">
                            <a:solidFill>
                              <a:srgbClr val="C00000"/>
                            </a:solidFill>
                            <a:latin typeface="Cambria Math" panose="02040503050406030204" pitchFamily="18" charset="0"/>
                          </a:rPr>
                        </m:ctrlPr>
                      </m:sSubPr>
                      <m:e>
                        <m:r>
                          <a:rPr lang="en-US" sz="2600" b="1" i="1" smtClean="0">
                            <a:solidFill>
                              <a:srgbClr val="C00000"/>
                            </a:solidFill>
                            <a:latin typeface="Cambria Math" panose="02040503050406030204" pitchFamily="18" charset="0"/>
                          </a:rPr>
                          <m:t>𝒙</m:t>
                        </m:r>
                      </m:e>
                      <m:sub>
                        <m:r>
                          <a:rPr lang="en-US" sz="2600" b="1" i="1" smtClean="0">
                            <a:solidFill>
                              <a:srgbClr val="C00000"/>
                            </a:solidFill>
                            <a:latin typeface="Cambria Math" panose="02040503050406030204" pitchFamily="18" charset="0"/>
                          </a:rPr>
                          <m:t>𝟏</m:t>
                        </m:r>
                      </m:sub>
                    </m:sSub>
                  </m:oMath>
                </a14:m>
                <a:r>
                  <a:rPr lang="en-US" sz="2600" b="1">
                    <a:solidFill>
                      <a:srgbClr val="C00000"/>
                    </a:solidFill>
                  </a:rPr>
                  <a:t>): </a:t>
                </a:r>
                <a:r>
                  <a:rPr lang="en-US" sz="2600">
                    <a:solidFill>
                      <a:schemeClr val="tx1"/>
                    </a:solidFill>
                  </a:rPr>
                  <a:t>compute scores between pairs, turn into probabilities (same for </a:t>
                </a:r>
                <a14:m>
                  <m:oMath xmlns:m="http://schemas.openxmlformats.org/officeDocument/2006/math">
                    <m:sSub>
                      <m:sSubPr>
                        <m:ctrlPr>
                          <a:rPr lang="en-US" sz="2600" b="1" i="1">
                            <a:solidFill>
                              <a:srgbClr val="C00000"/>
                            </a:solidFill>
                            <a:latin typeface="Cambria Math" panose="02040503050406030204" pitchFamily="18" charset="0"/>
                          </a:rPr>
                        </m:ctrlPr>
                      </m:sSubPr>
                      <m:e>
                        <m:r>
                          <a:rPr lang="en-US" sz="2600" b="1" i="1">
                            <a:solidFill>
                              <a:srgbClr val="C00000"/>
                            </a:solidFill>
                            <a:latin typeface="Cambria Math" panose="02040503050406030204" pitchFamily="18" charset="0"/>
                          </a:rPr>
                          <m:t>𝒙</m:t>
                        </m:r>
                      </m:e>
                      <m:sub>
                        <m:r>
                          <a:rPr lang="en-US" sz="2600" b="1" i="1" smtClean="0">
                            <a:solidFill>
                              <a:srgbClr val="C00000"/>
                            </a:solidFill>
                            <a:latin typeface="Cambria Math" panose="02040503050406030204" pitchFamily="18" charset="0"/>
                          </a:rPr>
                          <m:t>𝟐</m:t>
                        </m:r>
                      </m:sub>
                    </m:sSub>
                  </m:oMath>
                </a14:m>
                <a:r>
                  <a:rPr lang="en-US" sz="2600">
                    <a:solidFill>
                      <a:schemeClr val="tx1"/>
                    </a:solidFill>
                  </a:rPr>
                  <a:t>)</a:t>
                </a:r>
              </a:p>
              <a:p>
                <a:r>
                  <a:rPr lang="en-US" sz="2400" b="1">
                    <a:solidFill>
                      <a:srgbClr val="C00000"/>
                    </a:solidFill>
                  </a:rPr>
                  <a:t>Step 3: </a:t>
                </a:r>
                <a:r>
                  <a:rPr lang="en-US" sz="2400">
                    <a:solidFill>
                      <a:schemeClr val="tx1"/>
                    </a:solidFill>
                  </a:rPr>
                  <a:t>get new embedding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𝑧</m:t>
                        </m:r>
                      </m:e>
                      <m:sub>
                        <m:r>
                          <a:rPr lang="en-US" sz="2400" b="0" i="1" smtClean="0">
                            <a:solidFill>
                              <a:schemeClr val="tx1"/>
                            </a:solidFill>
                            <a:latin typeface="Cambria Math" panose="02040503050406030204" pitchFamily="18" charset="0"/>
                          </a:rPr>
                          <m:t>1</m:t>
                        </m:r>
                      </m:sub>
                    </m:sSub>
                  </m:oMath>
                </a14:m>
                <a:r>
                  <a:rPr lang="en-US" sz="2400">
                    <a:solidFill>
                      <a:schemeClr val="tx1"/>
                    </a:solidFill>
                  </a:rPr>
                  <a:t>by weighted sum of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𝑣</m:t>
                        </m:r>
                      </m:e>
                      <m:sub>
                        <m:r>
                          <a:rPr lang="en-US" sz="2400" b="0" i="1">
                            <a:solidFill>
                              <a:schemeClr val="tx1"/>
                            </a:solidFill>
                            <a:latin typeface="Cambria Math" panose="02040503050406030204" pitchFamily="18" charset="0"/>
                          </a:rPr>
                          <m:t>1</m:t>
                        </m:r>
                      </m:sub>
                    </m:sSub>
                    <m:r>
                      <a:rPr lang="en-US" sz="2400" b="0" i="0" smtClean="0">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b="0" i="1">
                            <a:solidFill>
                              <a:schemeClr val="tx1"/>
                            </a:solidFill>
                            <a:latin typeface="Cambria Math" panose="02040503050406030204" pitchFamily="18" charset="0"/>
                          </a:rPr>
                          <m:t>𝑣</m:t>
                        </m:r>
                      </m:e>
                      <m:sub>
                        <m:r>
                          <a:rPr lang="en-US" sz="2400" b="0" i="1" smtClean="0">
                            <a:solidFill>
                              <a:schemeClr val="tx1"/>
                            </a:solidFill>
                            <a:latin typeface="Cambria Math" panose="02040503050406030204" pitchFamily="18" charset="0"/>
                          </a:rPr>
                          <m:t>2</m:t>
                        </m:r>
                      </m:sub>
                    </m:sSub>
                  </m:oMath>
                </a14:m>
                <a:endParaRPr lang="en-US" sz="2600">
                  <a:solidFill>
                    <a:schemeClr val="tx1"/>
                  </a:solidFill>
                </a:endParaRPr>
              </a:p>
              <a:p>
                <a:pPr marL="118872" indent="0">
                  <a:buNone/>
                </a:pPr>
                <a:endParaRPr lang="en-US"/>
              </a:p>
            </p:txBody>
          </p:sp>
        </mc:Choice>
        <mc:Fallback xmlns="">
          <p:sp>
            <p:nvSpPr>
              <p:cNvPr id="26" name="Content Placeholder 2">
                <a:extLst>
                  <a:ext uri="{FF2B5EF4-FFF2-40B4-BE49-F238E27FC236}">
                    <a16:creationId xmlns:a16="http://schemas.microsoft.com/office/drawing/2014/main" id="{D6A3C943-10F9-CF12-F875-8099286E49D5}"/>
                  </a:ext>
                </a:extLst>
              </p:cNvPr>
              <p:cNvSpPr>
                <a:spLocks noGrp="1" noRot="1" noChangeAspect="1" noMove="1" noResize="1" noEditPoints="1" noAdjustHandles="1" noChangeArrowheads="1" noChangeShapeType="1" noTextEdit="1"/>
              </p:cNvSpPr>
              <p:nvPr>
                <p:ph idx="1"/>
              </p:nvPr>
            </p:nvSpPr>
            <p:spPr>
              <a:xfrm>
                <a:off x="282742" y="1144339"/>
                <a:ext cx="8734926" cy="1584725"/>
              </a:xfrm>
              <a:blipFill>
                <a:blip r:embed="rId7"/>
                <a:stretch>
                  <a:fillRect t="-3077" r="-1814" b="-5385"/>
                </a:stretch>
              </a:blipFill>
            </p:spPr>
            <p:txBody>
              <a:bodyPr/>
              <a:lstStyle/>
              <a:p>
                <a:r>
                  <a:rPr lang="en-US">
                    <a:noFill/>
                  </a:rPr>
                  <a:t> </a:t>
                </a:r>
              </a:p>
            </p:txBody>
          </p:sp>
        </mc:Fallback>
      </mc:AlternateContent>
    </p:spTree>
    <p:extLst>
      <p:ext uri="{BB962C8B-B14F-4D97-AF65-F5344CB8AC3E}">
        <p14:creationId xmlns:p14="http://schemas.microsoft.com/office/powerpoint/2010/main" val="1712193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18</a:t>
            </a:fld>
            <a:endParaRPr lang="en-US"/>
          </a:p>
        </p:txBody>
      </p:sp>
      <p:sp>
        <p:nvSpPr>
          <p:cNvPr id="8" name="TextBox 7">
            <a:extLst>
              <a:ext uri="{FF2B5EF4-FFF2-40B4-BE49-F238E27FC236}">
                <a16:creationId xmlns:a16="http://schemas.microsoft.com/office/drawing/2014/main" id="{CFBBB0DD-3290-525B-042D-723AB9682259}"/>
              </a:ext>
            </a:extLst>
          </p:cNvPr>
          <p:cNvSpPr txBox="1"/>
          <p:nvPr/>
        </p:nvSpPr>
        <p:spPr>
          <a:xfrm>
            <a:off x="3459297" y="6503093"/>
            <a:ext cx="7458624" cy="276999"/>
          </a:xfrm>
          <a:prstGeom prst="rect">
            <a:avLst/>
          </a:prstGeom>
          <a:noFill/>
        </p:spPr>
        <p:txBody>
          <a:bodyPr wrap="square">
            <a:spAutoFit/>
          </a:bodyPr>
          <a:lstStyle/>
          <a:p>
            <a:r>
              <a:rPr lang="en-US" sz="1200"/>
              <a:t>See: Illustrated Transformer tutorial, </a:t>
            </a:r>
            <a:r>
              <a:rPr lang="en-US" sz="1200">
                <a:hlinkClick r:id="rId3"/>
              </a:rPr>
              <a:t>https://</a:t>
            </a:r>
            <a:r>
              <a:rPr lang="en-US" sz="1200" err="1">
                <a:hlinkClick r:id="rId3"/>
              </a:rPr>
              <a:t>jalammar.github.io</a:t>
            </a:r>
            <a:r>
              <a:rPr lang="en-US" sz="1200">
                <a:hlinkClick r:id="rId3"/>
              </a:rPr>
              <a:t>/illustrated-transformer/</a:t>
            </a:r>
            <a:endParaRPr lang="en-US" sz="1200"/>
          </a:p>
        </p:txBody>
      </p:sp>
      <p:sp>
        <p:nvSpPr>
          <p:cNvPr id="14" name="Content Placeholder 2">
            <a:extLst>
              <a:ext uri="{FF2B5EF4-FFF2-40B4-BE49-F238E27FC236}">
                <a16:creationId xmlns:a16="http://schemas.microsoft.com/office/drawing/2014/main" id="{D6B0A0A7-6E36-27C6-0C37-14207965813F}"/>
              </a:ext>
            </a:extLst>
          </p:cNvPr>
          <p:cNvSpPr>
            <a:spLocks noGrp="1"/>
          </p:cNvSpPr>
          <p:nvPr>
            <p:ph idx="1"/>
          </p:nvPr>
        </p:nvSpPr>
        <p:spPr>
          <a:xfrm>
            <a:off x="282741" y="1325880"/>
            <a:ext cx="8773123" cy="701224"/>
          </a:xfrm>
        </p:spPr>
        <p:txBody>
          <a:bodyPr>
            <a:normAutofit/>
          </a:bodyPr>
          <a:lstStyle/>
          <a:p>
            <a:r>
              <a:rPr lang="en-US" b="1">
                <a:solidFill>
                  <a:srgbClr val="00B0F0"/>
                </a:solidFill>
              </a:rPr>
              <a:t>Same calculation in matrix form</a:t>
            </a:r>
          </a:p>
          <a:p>
            <a:endParaRPr lang="en-US" sz="2800"/>
          </a:p>
          <a:p>
            <a:pPr marL="118872" indent="0">
              <a:buNone/>
            </a:pPr>
            <a:endParaRPr lang="en-US" b="1"/>
          </a:p>
        </p:txBody>
      </p:sp>
      <p:pic>
        <p:nvPicPr>
          <p:cNvPr id="15362" name="Picture 2">
            <a:extLst>
              <a:ext uri="{FF2B5EF4-FFF2-40B4-BE49-F238E27FC236}">
                <a16:creationId xmlns:a16="http://schemas.microsoft.com/office/drawing/2014/main" id="{FA6A1870-2259-13FE-57A9-A128334FD4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013550"/>
            <a:ext cx="2631009" cy="298006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3F2592A7-D1EC-DCE3-2CB1-E4AD7F89A0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0240" y="3325524"/>
            <a:ext cx="6028979" cy="23561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C429131-54D0-3720-9F7A-7FB9A4EC80EA}"/>
              </a:ext>
            </a:extLst>
          </p:cNvPr>
          <p:cNvSpPr txBox="1"/>
          <p:nvPr/>
        </p:nvSpPr>
        <p:spPr>
          <a:xfrm>
            <a:off x="644209" y="2491648"/>
            <a:ext cx="879791" cy="369332"/>
          </a:xfrm>
          <a:prstGeom prst="rect">
            <a:avLst/>
          </a:prstGeom>
          <a:noFill/>
        </p:spPr>
        <p:txBody>
          <a:bodyPr wrap="square">
            <a:spAutoFit/>
          </a:bodyPr>
          <a:lstStyle/>
          <a:p>
            <a:r>
              <a:rPr lang="en-US" sz="1800" b="1">
                <a:solidFill>
                  <a:srgbClr val="C00000"/>
                </a:solidFill>
              </a:rPr>
              <a:t>Step 1</a:t>
            </a:r>
            <a:endParaRPr lang="en-US"/>
          </a:p>
        </p:txBody>
      </p:sp>
      <p:sp>
        <p:nvSpPr>
          <p:cNvPr id="7" name="TextBox 6">
            <a:extLst>
              <a:ext uri="{FF2B5EF4-FFF2-40B4-BE49-F238E27FC236}">
                <a16:creationId xmlns:a16="http://schemas.microsoft.com/office/drawing/2014/main" id="{EA9DD9F1-A9CD-D6F9-E1E3-D2DFC15B3ADD}"/>
              </a:ext>
            </a:extLst>
          </p:cNvPr>
          <p:cNvSpPr txBox="1"/>
          <p:nvPr/>
        </p:nvSpPr>
        <p:spPr>
          <a:xfrm>
            <a:off x="4572000" y="3429000"/>
            <a:ext cx="1183466" cy="369332"/>
          </a:xfrm>
          <a:prstGeom prst="rect">
            <a:avLst/>
          </a:prstGeom>
          <a:noFill/>
        </p:spPr>
        <p:txBody>
          <a:bodyPr wrap="square">
            <a:spAutoFit/>
          </a:bodyPr>
          <a:lstStyle/>
          <a:p>
            <a:r>
              <a:rPr lang="en-US" sz="1800" b="1">
                <a:solidFill>
                  <a:srgbClr val="C00000"/>
                </a:solidFill>
              </a:rPr>
              <a:t>Step 2 </a:t>
            </a:r>
            <a:endParaRPr lang="en-US"/>
          </a:p>
        </p:txBody>
      </p:sp>
      <p:sp>
        <p:nvSpPr>
          <p:cNvPr id="12" name="TextBox 11">
            <a:extLst>
              <a:ext uri="{FF2B5EF4-FFF2-40B4-BE49-F238E27FC236}">
                <a16:creationId xmlns:a16="http://schemas.microsoft.com/office/drawing/2014/main" id="{B2669630-99C9-AF4A-7652-11CF7A07179B}"/>
              </a:ext>
            </a:extLst>
          </p:cNvPr>
          <p:cNvSpPr txBox="1"/>
          <p:nvPr/>
        </p:nvSpPr>
        <p:spPr>
          <a:xfrm>
            <a:off x="7556582" y="5241306"/>
            <a:ext cx="1183466" cy="369332"/>
          </a:xfrm>
          <a:prstGeom prst="rect">
            <a:avLst/>
          </a:prstGeom>
          <a:noFill/>
        </p:spPr>
        <p:txBody>
          <a:bodyPr wrap="square">
            <a:spAutoFit/>
          </a:bodyPr>
          <a:lstStyle/>
          <a:p>
            <a:r>
              <a:rPr lang="en-US" sz="1800" b="1">
                <a:solidFill>
                  <a:srgbClr val="C00000"/>
                </a:solidFill>
              </a:rPr>
              <a:t>Step 3 </a:t>
            </a:r>
            <a:endParaRPr lang="en-US"/>
          </a:p>
        </p:txBody>
      </p:sp>
      <p:sp>
        <p:nvSpPr>
          <p:cNvPr id="15" name="Rounded Rectangle 14">
            <a:extLst>
              <a:ext uri="{FF2B5EF4-FFF2-40B4-BE49-F238E27FC236}">
                <a16:creationId xmlns:a16="http://schemas.microsoft.com/office/drawing/2014/main" id="{38ECF37D-2155-D30E-19E2-B0C9F25EBE8A}"/>
              </a:ext>
            </a:extLst>
          </p:cNvPr>
          <p:cNvSpPr/>
          <p:nvPr/>
        </p:nvSpPr>
        <p:spPr>
          <a:xfrm>
            <a:off x="4384713" y="3285231"/>
            <a:ext cx="3668617" cy="1517997"/>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D6EA9467-0581-9172-DD00-FE0B6EDC80A3}"/>
              </a:ext>
            </a:extLst>
          </p:cNvPr>
          <p:cNvSpPr/>
          <p:nvPr/>
        </p:nvSpPr>
        <p:spPr>
          <a:xfrm>
            <a:off x="4083635" y="3103319"/>
            <a:ext cx="4972229" cy="257832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CCAD3A70-A3BF-E3F3-2A36-0C29D4116F48}"/>
              </a:ext>
            </a:extLst>
          </p:cNvPr>
          <p:cNvSpPr/>
          <p:nvPr/>
        </p:nvSpPr>
        <p:spPr>
          <a:xfrm>
            <a:off x="1524001" y="2951563"/>
            <a:ext cx="657339" cy="3042050"/>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88356B85-51FF-8BDD-8104-0AFC75C488EB}"/>
              </a:ext>
            </a:extLst>
          </p:cNvPr>
          <p:cNvSpPr txBox="1"/>
          <p:nvPr/>
        </p:nvSpPr>
        <p:spPr>
          <a:xfrm>
            <a:off x="1408009" y="5965481"/>
            <a:ext cx="1936215" cy="646331"/>
          </a:xfrm>
          <a:prstGeom prst="rect">
            <a:avLst/>
          </a:prstGeom>
          <a:noFill/>
        </p:spPr>
        <p:txBody>
          <a:bodyPr wrap="square">
            <a:spAutoFit/>
          </a:bodyPr>
          <a:lstStyle/>
          <a:p>
            <a:r>
              <a:rPr lang="en-US" b="1">
                <a:solidFill>
                  <a:srgbClr val="C00000"/>
                </a:solidFill>
              </a:rPr>
              <a:t>Model parameters</a:t>
            </a:r>
            <a:endParaRPr lang="en-US"/>
          </a:p>
        </p:txBody>
      </p:sp>
      <p:sp>
        <p:nvSpPr>
          <p:cNvPr id="24" name="Title 1">
            <a:extLst>
              <a:ext uri="{FF2B5EF4-FFF2-40B4-BE49-F238E27FC236}">
                <a16:creationId xmlns:a16="http://schemas.microsoft.com/office/drawing/2014/main" id="{2002E9EE-F47D-05C6-8EAB-CFEC2B3A1041}"/>
              </a:ext>
            </a:extLst>
          </p:cNvPr>
          <p:cNvSpPr>
            <a:spLocks noGrp="1"/>
          </p:cNvSpPr>
          <p:nvPr>
            <p:ph type="title"/>
          </p:nvPr>
        </p:nvSpPr>
        <p:spPr>
          <a:xfrm>
            <a:off x="457200" y="76200"/>
            <a:ext cx="8229600" cy="987552"/>
          </a:xfrm>
        </p:spPr>
        <p:txBody>
          <a:bodyPr/>
          <a:lstStyle/>
          <a:p>
            <a:r>
              <a:rPr lang="en-US"/>
              <a:t>Self-attention</a:t>
            </a:r>
          </a:p>
        </p:txBody>
      </p:sp>
    </p:spTree>
    <p:extLst>
      <p:ext uri="{BB962C8B-B14F-4D97-AF65-F5344CB8AC3E}">
        <p14:creationId xmlns:p14="http://schemas.microsoft.com/office/powerpoint/2010/main" val="370160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19</a:t>
            </a:fld>
            <a:endParaRPr lang="en-US"/>
          </a:p>
        </p:txBody>
      </p:sp>
      <p:sp>
        <p:nvSpPr>
          <p:cNvPr id="8" name="TextBox 7">
            <a:extLst>
              <a:ext uri="{FF2B5EF4-FFF2-40B4-BE49-F238E27FC236}">
                <a16:creationId xmlns:a16="http://schemas.microsoft.com/office/drawing/2014/main" id="{CFBBB0DD-3290-525B-042D-723AB9682259}"/>
              </a:ext>
            </a:extLst>
          </p:cNvPr>
          <p:cNvSpPr txBox="1"/>
          <p:nvPr/>
        </p:nvSpPr>
        <p:spPr>
          <a:xfrm>
            <a:off x="3459297" y="6503093"/>
            <a:ext cx="7458624" cy="276999"/>
          </a:xfrm>
          <a:prstGeom prst="rect">
            <a:avLst/>
          </a:prstGeom>
          <a:noFill/>
        </p:spPr>
        <p:txBody>
          <a:bodyPr wrap="square">
            <a:spAutoFit/>
          </a:bodyPr>
          <a:lstStyle/>
          <a:p>
            <a:r>
              <a:rPr lang="en-US" sz="1200"/>
              <a:t>See: Illustrated Transformer tutorial, </a:t>
            </a:r>
            <a:r>
              <a:rPr lang="en-US" sz="1200">
                <a:hlinkClick r:id="rId3"/>
              </a:rPr>
              <a:t>https://</a:t>
            </a:r>
            <a:r>
              <a:rPr lang="en-US" sz="1200" err="1">
                <a:hlinkClick r:id="rId3"/>
              </a:rPr>
              <a:t>jalammar.github.io</a:t>
            </a:r>
            <a:r>
              <a:rPr lang="en-US" sz="1200">
                <a:hlinkClick r:id="rId3"/>
              </a:rPr>
              <a:t>/illustrated-transformer/</a:t>
            </a:r>
            <a:endParaRPr lang="en-US" sz="1200"/>
          </a:p>
        </p:txBody>
      </p:sp>
      <p:sp>
        <p:nvSpPr>
          <p:cNvPr id="10" name="Title 1">
            <a:extLst>
              <a:ext uri="{FF2B5EF4-FFF2-40B4-BE49-F238E27FC236}">
                <a16:creationId xmlns:a16="http://schemas.microsoft.com/office/drawing/2014/main" id="{4C36EF77-B757-6AA6-AA24-0BE4A5C87257}"/>
              </a:ext>
            </a:extLst>
          </p:cNvPr>
          <p:cNvSpPr>
            <a:spLocks noGrp="1"/>
          </p:cNvSpPr>
          <p:nvPr>
            <p:ph type="title"/>
          </p:nvPr>
        </p:nvSpPr>
        <p:spPr>
          <a:xfrm>
            <a:off x="457200" y="94386"/>
            <a:ext cx="8229600" cy="987552"/>
          </a:xfrm>
        </p:spPr>
        <p:txBody>
          <a:bodyPr/>
          <a:lstStyle/>
          <a:p>
            <a:r>
              <a:rPr lang="en-US"/>
              <a:t>Multi-head self-attention</a:t>
            </a:r>
          </a:p>
        </p:txBody>
      </p:sp>
      <p:sp>
        <p:nvSpPr>
          <p:cNvPr id="14" name="Content Placeholder 2">
            <a:extLst>
              <a:ext uri="{FF2B5EF4-FFF2-40B4-BE49-F238E27FC236}">
                <a16:creationId xmlns:a16="http://schemas.microsoft.com/office/drawing/2014/main" id="{D6B0A0A7-6E36-27C6-0C37-14207965813F}"/>
              </a:ext>
            </a:extLst>
          </p:cNvPr>
          <p:cNvSpPr>
            <a:spLocks noGrp="1"/>
          </p:cNvSpPr>
          <p:nvPr>
            <p:ph idx="1"/>
          </p:nvPr>
        </p:nvSpPr>
        <p:spPr>
          <a:xfrm>
            <a:off x="282741" y="1325879"/>
            <a:ext cx="8773123" cy="1458081"/>
          </a:xfrm>
        </p:spPr>
        <p:txBody>
          <a:bodyPr>
            <a:normAutofit fontScale="85000" lnSpcReduction="20000"/>
          </a:bodyPr>
          <a:lstStyle/>
          <a:p>
            <a:r>
              <a:rPr lang="en-US" b="1"/>
              <a:t>Do many self-attentions in parallel, and </a:t>
            </a:r>
            <a:r>
              <a:rPr lang="en-US" b="1">
                <a:solidFill>
                  <a:srgbClr val="C00000"/>
                </a:solidFill>
              </a:rPr>
              <a:t>combine</a:t>
            </a:r>
          </a:p>
          <a:p>
            <a:r>
              <a:rPr lang="en-US" b="1"/>
              <a:t>Different heads can learn different “similarities” between inputs</a:t>
            </a:r>
          </a:p>
          <a:p>
            <a:r>
              <a:rPr lang="en-US" b="1">
                <a:solidFill>
                  <a:srgbClr val="00B0F0"/>
                </a:solidFill>
              </a:rPr>
              <a:t>Each has own set of parameters </a:t>
            </a:r>
          </a:p>
          <a:p>
            <a:endParaRPr lang="en-US" sz="2800"/>
          </a:p>
          <a:p>
            <a:pPr marL="118872" indent="0">
              <a:buNone/>
            </a:pPr>
            <a:endParaRPr lang="en-US" b="1"/>
          </a:p>
        </p:txBody>
      </p:sp>
      <p:pic>
        <p:nvPicPr>
          <p:cNvPr id="16386" name="Picture 2">
            <a:extLst>
              <a:ext uri="{FF2B5EF4-FFF2-40B4-BE49-F238E27FC236}">
                <a16:creationId xmlns:a16="http://schemas.microsoft.com/office/drawing/2014/main" id="{76D66229-1B5D-A2CA-83D1-BEF1238EE9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557"/>
          <a:stretch/>
        </p:blipFill>
        <p:spPr bwMode="auto">
          <a:xfrm>
            <a:off x="800857" y="2941504"/>
            <a:ext cx="7458625" cy="3484632"/>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a:extLst>
              <a:ext uri="{FF2B5EF4-FFF2-40B4-BE49-F238E27FC236}">
                <a16:creationId xmlns:a16="http://schemas.microsoft.com/office/drawing/2014/main" id="{3718EEDE-3501-E450-D7E3-CFCE10B74589}"/>
              </a:ext>
            </a:extLst>
          </p:cNvPr>
          <p:cNvSpPr/>
          <p:nvPr/>
        </p:nvSpPr>
        <p:spPr>
          <a:xfrm>
            <a:off x="3130627" y="2822759"/>
            <a:ext cx="1331204" cy="3602426"/>
          </a:xfrm>
          <a:prstGeom prst="roundRect">
            <a:avLst/>
          </a:prstGeom>
          <a:ln w="38100">
            <a:solidFill>
              <a:srgbClr val="00B0F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Rounded Rectangle 8">
            <a:extLst>
              <a:ext uri="{FF2B5EF4-FFF2-40B4-BE49-F238E27FC236}">
                <a16:creationId xmlns:a16="http://schemas.microsoft.com/office/drawing/2014/main" id="{5F31B397-D5A2-E951-0A5C-DE9EE676C6D2}"/>
              </a:ext>
            </a:extLst>
          </p:cNvPr>
          <p:cNvSpPr/>
          <p:nvPr/>
        </p:nvSpPr>
        <p:spPr>
          <a:xfrm>
            <a:off x="5695053" y="2622620"/>
            <a:ext cx="2648089" cy="3723096"/>
          </a:xfrm>
          <a:prstGeom prst="round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2835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142792-E054-FF43-87C2-6D67632074A5}"/>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09774E9-F932-7041-AF05-F53F83D834D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FD7DF9D3-6AE4-C047-BE54-C99CF0A7D2C7}"/>
              </a:ext>
            </a:extLst>
          </p:cNvPr>
          <p:cNvSpPr>
            <a:spLocks noGrp="1"/>
          </p:cNvSpPr>
          <p:nvPr>
            <p:ph type="sldNum" sz="quarter" idx="12"/>
          </p:nvPr>
        </p:nvSpPr>
        <p:spPr/>
        <p:txBody>
          <a:bodyPr/>
          <a:lstStyle/>
          <a:p>
            <a:fld id="{19B12225-5612-419B-A8D5-4B8EEE4C217E}" type="slidenum">
              <a:rPr lang="en-US" smtClean="0"/>
              <a:pPr/>
              <a:t>20</a:t>
            </a:fld>
            <a:endParaRPr lang="en-US"/>
          </a:p>
        </p:txBody>
      </p:sp>
      <p:cxnSp>
        <p:nvCxnSpPr>
          <p:cNvPr id="9" name="Straight Arrow Connector 8">
            <a:extLst>
              <a:ext uri="{FF2B5EF4-FFF2-40B4-BE49-F238E27FC236}">
                <a16:creationId xmlns:a16="http://schemas.microsoft.com/office/drawing/2014/main" id="{5C6E4307-DDB4-02F2-5360-B5EF02426CC6}"/>
              </a:ext>
            </a:extLst>
          </p:cNvPr>
          <p:cNvCxnSpPr>
            <a:cxnSpLocks/>
          </p:cNvCxnSpPr>
          <p:nvPr/>
        </p:nvCxnSpPr>
        <p:spPr>
          <a:xfrm flipH="1">
            <a:off x="4928199" y="5848663"/>
            <a:ext cx="3002214" cy="170855"/>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0" name="Rounded Rectangle 9">
            <a:extLst>
              <a:ext uri="{FF2B5EF4-FFF2-40B4-BE49-F238E27FC236}">
                <a16:creationId xmlns:a16="http://schemas.microsoft.com/office/drawing/2014/main" id="{9339198F-FBE9-B749-8795-41CD449FE9D4}"/>
              </a:ext>
            </a:extLst>
          </p:cNvPr>
          <p:cNvSpPr/>
          <p:nvPr/>
        </p:nvSpPr>
        <p:spPr>
          <a:xfrm>
            <a:off x="3136375" y="4067669"/>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74CD7814-DAFB-0CE0-C2B5-B7F2CDA9D58F}"/>
              </a:ext>
            </a:extLst>
          </p:cNvPr>
          <p:cNvSpPr/>
          <p:nvPr/>
        </p:nvSpPr>
        <p:spPr>
          <a:xfrm>
            <a:off x="3270413"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7D126A36-92CA-36B3-7B45-0A8905D7A4F7}"/>
              </a:ext>
            </a:extLst>
          </p:cNvPr>
          <p:cNvSpPr/>
          <p:nvPr/>
        </p:nvSpPr>
        <p:spPr>
          <a:xfrm>
            <a:off x="3799223"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0E16BF08-AC57-8F5B-ABA1-7B88A6C560B6}"/>
              </a:ext>
            </a:extLst>
          </p:cNvPr>
          <p:cNvSpPr/>
          <p:nvPr/>
        </p:nvSpPr>
        <p:spPr>
          <a:xfrm>
            <a:off x="4346394"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CDDD2A5A-B4EA-B7A1-10E8-CD668B9407DE}"/>
              </a:ext>
            </a:extLst>
          </p:cNvPr>
          <p:cNvSpPr/>
          <p:nvPr/>
        </p:nvSpPr>
        <p:spPr>
          <a:xfrm>
            <a:off x="4893565"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4CA836AD-0436-EB46-7190-F3F06780F6EF}"/>
              </a:ext>
            </a:extLst>
          </p:cNvPr>
          <p:cNvSpPr/>
          <p:nvPr/>
        </p:nvSpPr>
        <p:spPr>
          <a:xfrm>
            <a:off x="5422375"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2F5036E5-F3A0-11FD-0517-8C9CA59BCD66}"/>
              </a:ext>
            </a:extLst>
          </p:cNvPr>
          <p:cNvSpPr/>
          <p:nvPr/>
        </p:nvSpPr>
        <p:spPr>
          <a:xfrm>
            <a:off x="5969546"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D5A276B-2618-8A66-9120-FBCFEE7235A3}"/>
              </a:ext>
            </a:extLst>
          </p:cNvPr>
          <p:cNvSpPr/>
          <p:nvPr/>
        </p:nvSpPr>
        <p:spPr>
          <a:xfrm>
            <a:off x="6478158"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4DF96D0-2546-8133-6945-B21D6C2E2C7F}"/>
              </a:ext>
            </a:extLst>
          </p:cNvPr>
          <p:cNvSpPr/>
          <p:nvPr/>
        </p:nvSpPr>
        <p:spPr>
          <a:xfrm>
            <a:off x="7025329"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68971FE4-079B-F758-C62A-2A5E951F2E5A}"/>
              </a:ext>
            </a:extLst>
          </p:cNvPr>
          <p:cNvSpPr/>
          <p:nvPr/>
        </p:nvSpPr>
        <p:spPr>
          <a:xfrm>
            <a:off x="3185951"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B9FA28FD-89BF-51C1-073A-A92035350899}"/>
              </a:ext>
            </a:extLst>
          </p:cNvPr>
          <p:cNvSpPr/>
          <p:nvPr/>
        </p:nvSpPr>
        <p:spPr>
          <a:xfrm>
            <a:off x="3714761"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E91EC473-DDEC-8E4A-B57B-21352D338F3D}"/>
              </a:ext>
            </a:extLst>
          </p:cNvPr>
          <p:cNvSpPr/>
          <p:nvPr/>
        </p:nvSpPr>
        <p:spPr>
          <a:xfrm>
            <a:off x="4261932"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7E306CE3-79E0-CFE8-BBB7-B7BEFD178C25}"/>
              </a:ext>
            </a:extLst>
          </p:cNvPr>
          <p:cNvSpPr/>
          <p:nvPr/>
        </p:nvSpPr>
        <p:spPr>
          <a:xfrm>
            <a:off x="4809103"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9E6302AA-A057-9AA4-A9EE-A1AFA7C9DE6B}"/>
              </a:ext>
            </a:extLst>
          </p:cNvPr>
          <p:cNvSpPr/>
          <p:nvPr/>
        </p:nvSpPr>
        <p:spPr>
          <a:xfrm>
            <a:off x="5337913"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23D728B8-C36F-7E50-1E38-0B066D7A0166}"/>
              </a:ext>
            </a:extLst>
          </p:cNvPr>
          <p:cNvSpPr/>
          <p:nvPr/>
        </p:nvSpPr>
        <p:spPr>
          <a:xfrm>
            <a:off x="5885084"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01CC4377-315B-4EFA-6291-738EB9ECC947}"/>
              </a:ext>
            </a:extLst>
          </p:cNvPr>
          <p:cNvSpPr/>
          <p:nvPr/>
        </p:nvSpPr>
        <p:spPr>
          <a:xfrm>
            <a:off x="6393696"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0EE56468-7BB8-7297-9D7B-96645CAF554A}"/>
              </a:ext>
            </a:extLst>
          </p:cNvPr>
          <p:cNvSpPr/>
          <p:nvPr/>
        </p:nvSpPr>
        <p:spPr>
          <a:xfrm>
            <a:off x="6940867"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2967C25-6A08-1679-69D9-BE1BBE82646D}"/>
                  </a:ext>
                </a:extLst>
              </p:cNvPr>
              <p:cNvSpPr txBox="1"/>
              <p:nvPr/>
            </p:nvSpPr>
            <p:spPr>
              <a:xfrm flipH="1">
                <a:off x="3198805" y="58705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B2967C25-6A08-1679-69D9-BE1BBE82646D}"/>
                  </a:ext>
                </a:extLst>
              </p:cNvPr>
              <p:cNvSpPr txBox="1">
                <a:spLocks noRot="1" noChangeAspect="1" noMove="1" noResize="1" noEditPoints="1" noAdjustHandles="1" noChangeArrowheads="1" noChangeShapeType="1" noTextEdit="1"/>
              </p:cNvSpPr>
              <p:nvPr/>
            </p:nvSpPr>
            <p:spPr>
              <a:xfrm flipH="1">
                <a:off x="3198805" y="5870579"/>
                <a:ext cx="536154" cy="276999"/>
              </a:xfrm>
              <a:prstGeom prst="rect">
                <a:avLst/>
              </a:prstGeom>
              <a:blipFill>
                <a:blip r:embed="rId3"/>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EE414B7-B634-019B-C71A-97735771A7A2}"/>
                  </a:ext>
                </a:extLst>
              </p:cNvPr>
              <p:cNvSpPr txBox="1"/>
              <p:nvPr/>
            </p:nvSpPr>
            <p:spPr>
              <a:xfrm flipH="1">
                <a:off x="3703745" y="58705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28" name="TextBox 27">
                <a:extLst>
                  <a:ext uri="{FF2B5EF4-FFF2-40B4-BE49-F238E27FC236}">
                    <a16:creationId xmlns:a16="http://schemas.microsoft.com/office/drawing/2014/main" id="{3EE414B7-B634-019B-C71A-97735771A7A2}"/>
                  </a:ext>
                </a:extLst>
              </p:cNvPr>
              <p:cNvSpPr txBox="1">
                <a:spLocks noRot="1" noChangeAspect="1" noMove="1" noResize="1" noEditPoints="1" noAdjustHandles="1" noChangeArrowheads="1" noChangeShapeType="1" noTextEdit="1"/>
              </p:cNvSpPr>
              <p:nvPr/>
            </p:nvSpPr>
            <p:spPr>
              <a:xfrm flipH="1">
                <a:off x="3703745" y="5870579"/>
                <a:ext cx="536154" cy="276999"/>
              </a:xfrm>
              <a:prstGeom prst="rect">
                <a:avLst/>
              </a:prstGeom>
              <a:blipFill>
                <a:blip r:embed="rId4"/>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351F1B6-6F19-A626-882E-DC4F0DA1000A}"/>
                  </a:ext>
                </a:extLst>
              </p:cNvPr>
              <p:cNvSpPr txBox="1"/>
              <p:nvPr/>
            </p:nvSpPr>
            <p:spPr>
              <a:xfrm flipH="1">
                <a:off x="4258481" y="58705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B351F1B6-6F19-A626-882E-DC4F0DA1000A}"/>
                  </a:ext>
                </a:extLst>
              </p:cNvPr>
              <p:cNvSpPr txBox="1">
                <a:spLocks noRot="1" noChangeAspect="1" noMove="1" noResize="1" noEditPoints="1" noAdjustHandles="1" noChangeArrowheads="1" noChangeShapeType="1" noTextEdit="1"/>
              </p:cNvSpPr>
              <p:nvPr/>
            </p:nvSpPr>
            <p:spPr>
              <a:xfrm flipH="1">
                <a:off x="4258481" y="5870579"/>
                <a:ext cx="536154" cy="276999"/>
              </a:xfrm>
              <a:prstGeom prst="rect">
                <a:avLst/>
              </a:prstGeom>
              <a:blipFill>
                <a:blip r:embed="rId5"/>
                <a:stretch>
                  <a:fillRect b="-20000"/>
                </a:stretch>
              </a:blipFill>
            </p:spPr>
            <p:txBody>
              <a:bodyPr/>
              <a:lstStyle/>
              <a:p>
                <a:r>
                  <a:rPr lang="en-US">
                    <a:noFill/>
                  </a:rPr>
                  <a:t> </a:t>
                </a:r>
              </a:p>
            </p:txBody>
          </p:sp>
        </mc:Fallback>
      </mc:AlternateContent>
      <p:sp>
        <p:nvSpPr>
          <p:cNvPr id="35" name="Content Placeholder 2">
            <a:extLst>
              <a:ext uri="{FF2B5EF4-FFF2-40B4-BE49-F238E27FC236}">
                <a16:creationId xmlns:a16="http://schemas.microsoft.com/office/drawing/2014/main" id="{F23929FD-1E50-5803-5EDC-5F20E6C1EAD7}"/>
              </a:ext>
            </a:extLst>
          </p:cNvPr>
          <p:cNvSpPr txBox="1">
            <a:spLocks/>
          </p:cNvSpPr>
          <p:nvPr/>
        </p:nvSpPr>
        <p:spPr>
          <a:xfrm>
            <a:off x="4738424" y="437935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GNN</a:t>
            </a:r>
          </a:p>
        </p:txBody>
      </p:sp>
      <p:sp>
        <p:nvSpPr>
          <p:cNvPr id="36" name="TextBox 35">
            <a:extLst>
              <a:ext uri="{FF2B5EF4-FFF2-40B4-BE49-F238E27FC236}">
                <a16:creationId xmlns:a16="http://schemas.microsoft.com/office/drawing/2014/main" id="{AA260C6A-4108-3072-966A-DC4B6A793ECC}"/>
              </a:ext>
            </a:extLst>
          </p:cNvPr>
          <p:cNvSpPr txBox="1"/>
          <p:nvPr/>
        </p:nvSpPr>
        <p:spPr>
          <a:xfrm>
            <a:off x="7499215" y="5373259"/>
            <a:ext cx="1936215" cy="369332"/>
          </a:xfrm>
          <a:prstGeom prst="rect">
            <a:avLst/>
          </a:prstGeom>
          <a:noFill/>
        </p:spPr>
        <p:txBody>
          <a:bodyPr wrap="square">
            <a:spAutoFit/>
          </a:bodyPr>
          <a:lstStyle/>
          <a:p>
            <a:r>
              <a:rPr lang="en-US" b="1">
                <a:solidFill>
                  <a:srgbClr val="C00000"/>
                </a:solidFill>
              </a:rPr>
              <a:t>Node features</a:t>
            </a:r>
            <a:endParaRPr lang="en-US"/>
          </a:p>
        </p:txBody>
      </p:sp>
      <p:sp>
        <p:nvSpPr>
          <p:cNvPr id="37" name="TextBox 36">
            <a:extLst>
              <a:ext uri="{FF2B5EF4-FFF2-40B4-BE49-F238E27FC236}">
                <a16:creationId xmlns:a16="http://schemas.microsoft.com/office/drawing/2014/main" id="{E6EE2E2A-10B1-388B-93E5-D858179EB2C8}"/>
              </a:ext>
            </a:extLst>
          </p:cNvPr>
          <p:cNvSpPr txBox="1"/>
          <p:nvPr/>
        </p:nvSpPr>
        <p:spPr>
          <a:xfrm>
            <a:off x="7601431" y="3504523"/>
            <a:ext cx="1731781" cy="646331"/>
          </a:xfrm>
          <a:prstGeom prst="rect">
            <a:avLst/>
          </a:prstGeom>
          <a:noFill/>
        </p:spPr>
        <p:txBody>
          <a:bodyPr wrap="square">
            <a:spAutoFit/>
          </a:bodyPr>
          <a:lstStyle/>
          <a:p>
            <a:r>
              <a:rPr lang="en-US" b="1">
                <a:solidFill>
                  <a:srgbClr val="C00000"/>
                </a:solidFill>
              </a:rPr>
              <a:t>Node embeddings</a:t>
            </a:r>
            <a:endParaRPr lang="en-US"/>
          </a:p>
        </p:txBody>
      </p:sp>
      <p:sp>
        <p:nvSpPr>
          <p:cNvPr id="39" name="TextBox 38">
            <a:extLst>
              <a:ext uri="{FF2B5EF4-FFF2-40B4-BE49-F238E27FC236}">
                <a16:creationId xmlns:a16="http://schemas.microsoft.com/office/drawing/2014/main" id="{8342CEA6-CD8A-BCC1-59FF-DB30FA0F487A}"/>
              </a:ext>
            </a:extLst>
          </p:cNvPr>
          <p:cNvSpPr txBox="1"/>
          <p:nvPr/>
        </p:nvSpPr>
        <p:spPr>
          <a:xfrm>
            <a:off x="4443711" y="6314216"/>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40" name="TextBox 39">
            <a:extLst>
              <a:ext uri="{FF2B5EF4-FFF2-40B4-BE49-F238E27FC236}">
                <a16:creationId xmlns:a16="http://schemas.microsoft.com/office/drawing/2014/main" id="{619C8EC1-E44B-3004-1BF0-A039608202C2}"/>
              </a:ext>
            </a:extLst>
          </p:cNvPr>
          <p:cNvSpPr txBox="1"/>
          <p:nvPr/>
        </p:nvSpPr>
        <p:spPr>
          <a:xfrm>
            <a:off x="4528172" y="2999446"/>
            <a:ext cx="1709451" cy="523220"/>
          </a:xfrm>
          <a:prstGeom prst="rect">
            <a:avLst/>
          </a:prstGeom>
          <a:noFill/>
        </p:spPr>
        <p:txBody>
          <a:bodyPr wrap="square">
            <a:spAutoFit/>
          </a:bodyPr>
          <a:lstStyle/>
          <a:p>
            <a:r>
              <a:rPr lang="en-US" sz="2800" b="1">
                <a:solidFill>
                  <a:srgbClr val="00B0F0"/>
                </a:solidFill>
              </a:rPr>
              <a:t>OUTPUT</a:t>
            </a:r>
            <a:endParaRPr lang="en-US" sz="2800"/>
          </a:p>
        </p:txBody>
      </p:sp>
      <p:grpSp>
        <p:nvGrpSpPr>
          <p:cNvPr id="92" name="Group 91">
            <a:extLst>
              <a:ext uri="{FF2B5EF4-FFF2-40B4-BE49-F238E27FC236}">
                <a16:creationId xmlns:a16="http://schemas.microsoft.com/office/drawing/2014/main" id="{2DDBD965-EBA0-C02B-E8C7-D1273ABC9598}"/>
              </a:ext>
            </a:extLst>
          </p:cNvPr>
          <p:cNvGrpSpPr/>
          <p:nvPr/>
        </p:nvGrpSpPr>
        <p:grpSpPr>
          <a:xfrm>
            <a:off x="1773673" y="3018605"/>
            <a:ext cx="1253706" cy="1448860"/>
            <a:chOff x="1784690" y="2247425"/>
            <a:chExt cx="1253706" cy="1448860"/>
          </a:xfrm>
        </p:grpSpPr>
        <p:grpSp>
          <p:nvGrpSpPr>
            <p:cNvPr id="78" name="Group 77">
              <a:extLst>
                <a:ext uri="{FF2B5EF4-FFF2-40B4-BE49-F238E27FC236}">
                  <a16:creationId xmlns:a16="http://schemas.microsoft.com/office/drawing/2014/main" id="{2D5C34C9-5444-F99E-57D1-2F26F7132CF7}"/>
                </a:ext>
              </a:extLst>
            </p:cNvPr>
            <p:cNvGrpSpPr/>
            <p:nvPr/>
          </p:nvGrpSpPr>
          <p:grpSpPr>
            <a:xfrm>
              <a:off x="1808051" y="2247425"/>
              <a:ext cx="1230345" cy="1442327"/>
              <a:chOff x="1000990" y="4114800"/>
              <a:chExt cx="1444079" cy="1692887"/>
            </a:xfrm>
          </p:grpSpPr>
          <mc:AlternateContent xmlns:mc="http://schemas.openxmlformats.org/markup-compatibility/2006" xmlns:a14="http://schemas.microsoft.com/office/drawing/2010/main">
            <mc:Choice Requires="a14">
              <p:sp>
                <p:nvSpPr>
                  <p:cNvPr id="79" name="Oval 78">
                    <a:extLst>
                      <a:ext uri="{FF2B5EF4-FFF2-40B4-BE49-F238E27FC236}">
                        <a16:creationId xmlns:a16="http://schemas.microsoft.com/office/drawing/2014/main" id="{5FF9EC8D-CFC8-45D6-02FF-5BAE55CBC828}"/>
                      </a:ext>
                    </a:extLst>
                  </p:cNvPr>
                  <p:cNvSpPr/>
                  <p:nvPr/>
                </p:nvSpPr>
                <p:spPr>
                  <a:xfrm>
                    <a:off x="1000990" y="41148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𝑧</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79" name="Oval 78">
                    <a:extLst>
                      <a:ext uri="{FF2B5EF4-FFF2-40B4-BE49-F238E27FC236}">
                        <a16:creationId xmlns:a16="http://schemas.microsoft.com/office/drawing/2014/main" id="{5FF9EC8D-CFC8-45D6-02FF-5BAE55CBC828}"/>
                      </a:ext>
                    </a:extLst>
                  </p:cNvPr>
                  <p:cNvSpPr>
                    <a:spLocks noRot="1" noChangeAspect="1" noMove="1" noResize="1" noEditPoints="1" noAdjustHandles="1" noChangeArrowheads="1" noChangeShapeType="1" noTextEdit="1"/>
                  </p:cNvSpPr>
                  <p:nvPr/>
                </p:nvSpPr>
                <p:spPr>
                  <a:xfrm>
                    <a:off x="1000990" y="4114800"/>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80" name="Oval 79">
                <a:extLst>
                  <a:ext uri="{FF2B5EF4-FFF2-40B4-BE49-F238E27FC236}">
                    <a16:creationId xmlns:a16="http://schemas.microsoft.com/office/drawing/2014/main" id="{B9FA99E1-CFE6-A523-E635-ED8CE231A6C3}"/>
                  </a:ext>
                </a:extLst>
              </p:cNvPr>
              <p:cNvSpPr/>
              <p:nvPr/>
            </p:nvSpPr>
            <p:spPr>
              <a:xfrm>
                <a:off x="1000990" y="535048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81" name="Oval 80">
                    <a:extLst>
                      <a:ext uri="{FF2B5EF4-FFF2-40B4-BE49-F238E27FC236}">
                        <a16:creationId xmlns:a16="http://schemas.microsoft.com/office/drawing/2014/main" id="{0153B727-CB72-5B84-6C07-0C0B1FF97EBD}"/>
                      </a:ext>
                    </a:extLst>
                  </p:cNvPr>
                  <p:cNvSpPr/>
                  <p:nvPr/>
                </p:nvSpPr>
                <p:spPr>
                  <a:xfrm>
                    <a:off x="1987869" y="47244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𝑧</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81" name="Oval 80">
                    <a:extLst>
                      <a:ext uri="{FF2B5EF4-FFF2-40B4-BE49-F238E27FC236}">
                        <a16:creationId xmlns:a16="http://schemas.microsoft.com/office/drawing/2014/main" id="{0153B727-CB72-5B84-6C07-0C0B1FF97EBD}"/>
                      </a:ext>
                    </a:extLst>
                  </p:cNvPr>
                  <p:cNvSpPr>
                    <a:spLocks noRot="1" noChangeAspect="1" noMove="1" noResize="1" noEditPoints="1" noAdjustHandles="1" noChangeArrowheads="1" noChangeShapeType="1" noTextEdit="1"/>
                  </p:cNvSpPr>
                  <p:nvPr/>
                </p:nvSpPr>
                <p:spPr>
                  <a:xfrm>
                    <a:off x="1987869" y="4724400"/>
                    <a:ext cx="457200" cy="457200"/>
                  </a:xfrm>
                  <a:prstGeom prst="ellipse">
                    <a:avLst/>
                  </a:prstGeom>
                  <a:blipFill>
                    <a:blip r:embed="rId7"/>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82" name="Straight Connector 81">
                <a:extLst>
                  <a:ext uri="{FF2B5EF4-FFF2-40B4-BE49-F238E27FC236}">
                    <a16:creationId xmlns:a16="http://schemas.microsoft.com/office/drawing/2014/main" id="{1ADD64E3-ABE8-81A5-BC33-1B8E1DCBECB0}"/>
                  </a:ext>
                </a:extLst>
              </p:cNvPr>
              <p:cNvCxnSpPr>
                <a:cxnSpLocks/>
                <a:stCxn id="79" idx="4"/>
                <a:endCxn id="80" idx="0"/>
              </p:cNvCxnSpPr>
              <p:nvPr/>
            </p:nvCxnSpPr>
            <p:spPr>
              <a:xfrm>
                <a:off x="1229590" y="4572000"/>
                <a:ext cx="0" cy="778487"/>
              </a:xfrm>
              <a:prstGeom prst="line">
                <a:avLst/>
              </a:prstGeom>
              <a:noFill/>
              <a:ln w="25400" cap="flat" cmpd="sng" algn="ctr">
                <a:solidFill>
                  <a:sysClr val="windowText" lastClr="000000"/>
                </a:solidFill>
                <a:prstDash val="solid"/>
              </a:ln>
              <a:effectLst/>
            </p:spPr>
          </p:cxnSp>
          <p:cxnSp>
            <p:nvCxnSpPr>
              <p:cNvPr id="83" name="Straight Connector 82">
                <a:extLst>
                  <a:ext uri="{FF2B5EF4-FFF2-40B4-BE49-F238E27FC236}">
                    <a16:creationId xmlns:a16="http://schemas.microsoft.com/office/drawing/2014/main" id="{DCCDEFB1-6573-2314-CE14-BC0330A1A925}"/>
                  </a:ext>
                </a:extLst>
              </p:cNvPr>
              <p:cNvCxnSpPr>
                <a:cxnSpLocks/>
                <a:stCxn id="79" idx="6"/>
                <a:endCxn id="81" idx="1"/>
              </p:cNvCxnSpPr>
              <p:nvPr/>
            </p:nvCxnSpPr>
            <p:spPr>
              <a:xfrm>
                <a:off x="1458190" y="4343400"/>
                <a:ext cx="596634" cy="447955"/>
              </a:xfrm>
              <a:prstGeom prst="line">
                <a:avLst/>
              </a:prstGeom>
              <a:noFill/>
              <a:ln w="25400" cap="flat" cmpd="sng" algn="ctr">
                <a:solidFill>
                  <a:sysClr val="windowText" lastClr="000000"/>
                </a:solidFill>
                <a:prstDash val="solid"/>
              </a:ln>
              <a:effectLst/>
            </p:spPr>
          </p:cxnSp>
          <p:cxnSp>
            <p:nvCxnSpPr>
              <p:cNvPr id="84" name="Straight Connector 83">
                <a:extLst>
                  <a:ext uri="{FF2B5EF4-FFF2-40B4-BE49-F238E27FC236}">
                    <a16:creationId xmlns:a16="http://schemas.microsoft.com/office/drawing/2014/main" id="{030FE645-DDD6-0EA9-2633-6B7907266130}"/>
                  </a:ext>
                </a:extLst>
              </p:cNvPr>
              <p:cNvCxnSpPr>
                <a:cxnSpLocks/>
                <a:stCxn id="80" idx="6"/>
                <a:endCxn id="81" idx="3"/>
              </p:cNvCxnSpPr>
              <p:nvPr/>
            </p:nvCxnSpPr>
            <p:spPr>
              <a:xfrm flipV="1">
                <a:off x="1458190" y="5114645"/>
                <a:ext cx="596634" cy="464442"/>
              </a:xfrm>
              <a:prstGeom prst="line">
                <a:avLst/>
              </a:prstGeom>
              <a:noFill/>
              <a:ln w="25400" cap="flat" cmpd="sng" algn="ctr">
                <a:solidFill>
                  <a:sysClr val="windowText" lastClr="000000"/>
                </a:solidFill>
                <a:prstDash val="solid"/>
              </a:ln>
              <a:effectLst/>
            </p:spPr>
          </p:cxnSp>
        </p:gr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9B3B420C-BE80-7103-8327-F1113489A01F}"/>
                    </a:ext>
                  </a:extLst>
                </p:cNvPr>
                <p:cNvSpPr txBox="1"/>
                <p:nvPr/>
              </p:nvSpPr>
              <p:spPr>
                <a:xfrm>
                  <a:off x="1784690" y="3234620"/>
                  <a:ext cx="5288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𝑧</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3</m:t>
                            </m:r>
                          </m:sub>
                        </m:sSub>
                      </m:oMath>
                    </m:oMathPara>
                  </a14:m>
                  <a:endParaRPr lang="en-US" sz="2400"/>
                </a:p>
              </p:txBody>
            </p:sp>
          </mc:Choice>
          <mc:Fallback xmlns="">
            <p:sp>
              <p:nvSpPr>
                <p:cNvPr id="85" name="TextBox 84">
                  <a:extLst>
                    <a:ext uri="{FF2B5EF4-FFF2-40B4-BE49-F238E27FC236}">
                      <a16:creationId xmlns:a16="http://schemas.microsoft.com/office/drawing/2014/main" id="{9B3B420C-BE80-7103-8327-F1113489A01F}"/>
                    </a:ext>
                  </a:extLst>
                </p:cNvPr>
                <p:cNvSpPr txBox="1">
                  <a:spLocks noRot="1" noChangeAspect="1" noMove="1" noResize="1" noEditPoints="1" noAdjustHandles="1" noChangeArrowheads="1" noChangeShapeType="1" noTextEdit="1"/>
                </p:cNvSpPr>
                <p:nvPr/>
              </p:nvSpPr>
              <p:spPr>
                <a:xfrm>
                  <a:off x="1784690" y="3234620"/>
                  <a:ext cx="528810" cy="461665"/>
                </a:xfrm>
                <a:prstGeom prst="rect">
                  <a:avLst/>
                </a:prstGeom>
                <a:blipFill>
                  <a:blip r:embed="rId8"/>
                  <a:stretch>
                    <a:fillRect b="-131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B7243FDF-5742-B077-C823-DC58D7A30BC6}"/>
                  </a:ext>
                </a:extLst>
              </p:cNvPr>
              <p:cNvSpPr txBox="1"/>
              <p:nvPr/>
            </p:nvSpPr>
            <p:spPr>
              <a:xfrm flipH="1">
                <a:off x="3108501" y="3265697"/>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86" name="TextBox 85">
                <a:extLst>
                  <a:ext uri="{FF2B5EF4-FFF2-40B4-BE49-F238E27FC236}">
                    <a16:creationId xmlns:a16="http://schemas.microsoft.com/office/drawing/2014/main" id="{B7243FDF-5742-B077-C823-DC58D7A30BC6}"/>
                  </a:ext>
                </a:extLst>
              </p:cNvPr>
              <p:cNvSpPr txBox="1">
                <a:spLocks noRot="1" noChangeAspect="1" noMove="1" noResize="1" noEditPoints="1" noAdjustHandles="1" noChangeArrowheads="1" noChangeShapeType="1" noTextEdit="1"/>
              </p:cNvSpPr>
              <p:nvPr/>
            </p:nvSpPr>
            <p:spPr>
              <a:xfrm flipH="1">
                <a:off x="3108501" y="3265697"/>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0993174B-8CD9-85FF-C154-C1477ED02104}"/>
                  </a:ext>
                </a:extLst>
              </p:cNvPr>
              <p:cNvSpPr txBox="1"/>
              <p:nvPr/>
            </p:nvSpPr>
            <p:spPr>
              <a:xfrm flipH="1">
                <a:off x="3682846" y="325944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87" name="TextBox 86">
                <a:extLst>
                  <a:ext uri="{FF2B5EF4-FFF2-40B4-BE49-F238E27FC236}">
                    <a16:creationId xmlns:a16="http://schemas.microsoft.com/office/drawing/2014/main" id="{0993174B-8CD9-85FF-C154-C1477ED02104}"/>
                  </a:ext>
                </a:extLst>
              </p:cNvPr>
              <p:cNvSpPr txBox="1">
                <a:spLocks noRot="1" noChangeAspect="1" noMove="1" noResize="1" noEditPoints="1" noAdjustHandles="1" noChangeArrowheads="1" noChangeShapeType="1" noTextEdit="1"/>
              </p:cNvSpPr>
              <p:nvPr/>
            </p:nvSpPr>
            <p:spPr>
              <a:xfrm flipH="1">
                <a:off x="3682846" y="3259445"/>
                <a:ext cx="536154" cy="276999"/>
              </a:xfrm>
              <a:prstGeom prst="rect">
                <a:avLst/>
              </a:prstGeom>
              <a:blipFill>
                <a:blip r:embed="rId1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47CA5101-AD28-E527-5C07-1CD1722566C8}"/>
                  </a:ext>
                </a:extLst>
              </p:cNvPr>
              <p:cNvSpPr txBox="1"/>
              <p:nvPr/>
            </p:nvSpPr>
            <p:spPr>
              <a:xfrm flipH="1">
                <a:off x="4258612" y="3259444"/>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88" name="TextBox 87">
                <a:extLst>
                  <a:ext uri="{FF2B5EF4-FFF2-40B4-BE49-F238E27FC236}">
                    <a16:creationId xmlns:a16="http://schemas.microsoft.com/office/drawing/2014/main" id="{47CA5101-AD28-E527-5C07-1CD1722566C8}"/>
                  </a:ext>
                </a:extLst>
              </p:cNvPr>
              <p:cNvSpPr txBox="1">
                <a:spLocks noRot="1" noChangeAspect="1" noMove="1" noResize="1" noEditPoints="1" noAdjustHandles="1" noChangeArrowheads="1" noChangeShapeType="1" noTextEdit="1"/>
              </p:cNvSpPr>
              <p:nvPr/>
            </p:nvSpPr>
            <p:spPr>
              <a:xfrm flipH="1">
                <a:off x="4258612" y="3259444"/>
                <a:ext cx="536154" cy="276999"/>
              </a:xfrm>
              <a:prstGeom prst="rect">
                <a:avLst/>
              </a:prstGeom>
              <a:blipFill>
                <a:blip r:embed="rId11"/>
                <a:stretch>
                  <a:fillRect b="-17778"/>
                </a:stretch>
              </a:blipFill>
            </p:spPr>
            <p:txBody>
              <a:bodyPr/>
              <a:lstStyle/>
              <a:p>
                <a:r>
                  <a:rPr lang="en-US">
                    <a:noFill/>
                  </a:rPr>
                  <a:t> </a:t>
                </a:r>
              </a:p>
            </p:txBody>
          </p:sp>
        </mc:Fallback>
      </mc:AlternateContent>
      <p:grpSp>
        <p:nvGrpSpPr>
          <p:cNvPr id="91" name="Group 90">
            <a:extLst>
              <a:ext uri="{FF2B5EF4-FFF2-40B4-BE49-F238E27FC236}">
                <a16:creationId xmlns:a16="http://schemas.microsoft.com/office/drawing/2014/main" id="{B27B1EE2-9E76-8D6D-F336-58BBCC24C40B}"/>
              </a:ext>
            </a:extLst>
          </p:cNvPr>
          <p:cNvGrpSpPr/>
          <p:nvPr/>
        </p:nvGrpSpPr>
        <p:grpSpPr>
          <a:xfrm>
            <a:off x="1742003" y="5093112"/>
            <a:ext cx="1253706" cy="1448860"/>
            <a:chOff x="606641" y="4688013"/>
            <a:chExt cx="1253706" cy="1448860"/>
          </a:xfrm>
        </p:grpSpPr>
        <p:grpSp>
          <p:nvGrpSpPr>
            <p:cNvPr id="42" name="Group 41">
              <a:extLst>
                <a:ext uri="{FF2B5EF4-FFF2-40B4-BE49-F238E27FC236}">
                  <a16:creationId xmlns:a16="http://schemas.microsoft.com/office/drawing/2014/main" id="{2667C95D-0461-89AB-4BDD-1602E1E8F89B}"/>
                </a:ext>
              </a:extLst>
            </p:cNvPr>
            <p:cNvGrpSpPr/>
            <p:nvPr/>
          </p:nvGrpSpPr>
          <p:grpSpPr>
            <a:xfrm>
              <a:off x="630002" y="4688013"/>
              <a:ext cx="1230345" cy="1442327"/>
              <a:chOff x="1000990" y="4114800"/>
              <a:chExt cx="1444079" cy="1692887"/>
            </a:xfrm>
          </p:grpSpPr>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ADD4E544-C76D-213B-2E9A-CCF0306F4FDD}"/>
                      </a:ext>
                    </a:extLst>
                  </p:cNvPr>
                  <p:cNvSpPr/>
                  <p:nvPr/>
                </p:nvSpPr>
                <p:spPr>
                  <a:xfrm>
                    <a:off x="1000990" y="41148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43" name="Oval 42">
                    <a:extLst>
                      <a:ext uri="{FF2B5EF4-FFF2-40B4-BE49-F238E27FC236}">
                        <a16:creationId xmlns:a16="http://schemas.microsoft.com/office/drawing/2014/main" id="{ADD4E544-C76D-213B-2E9A-CCF0306F4FDD}"/>
                      </a:ext>
                    </a:extLst>
                  </p:cNvPr>
                  <p:cNvSpPr>
                    <a:spLocks noRot="1" noChangeAspect="1" noMove="1" noResize="1" noEditPoints="1" noAdjustHandles="1" noChangeArrowheads="1" noChangeShapeType="1" noTextEdit="1"/>
                  </p:cNvSpPr>
                  <p:nvPr/>
                </p:nvSpPr>
                <p:spPr>
                  <a:xfrm>
                    <a:off x="1000990" y="4114800"/>
                    <a:ext cx="457200" cy="457200"/>
                  </a:xfrm>
                  <a:prstGeom prst="ellipse">
                    <a:avLst/>
                  </a:prstGeom>
                  <a:blipFill>
                    <a:blip r:embed="rId12"/>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4" name="Oval 43">
                <a:extLst>
                  <a:ext uri="{FF2B5EF4-FFF2-40B4-BE49-F238E27FC236}">
                    <a16:creationId xmlns:a16="http://schemas.microsoft.com/office/drawing/2014/main" id="{2B478306-2225-6878-6227-5056E3FB1587}"/>
                  </a:ext>
                </a:extLst>
              </p:cNvPr>
              <p:cNvSpPr/>
              <p:nvPr/>
            </p:nvSpPr>
            <p:spPr>
              <a:xfrm>
                <a:off x="1000990" y="535048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45" name="Oval 44">
                    <a:extLst>
                      <a:ext uri="{FF2B5EF4-FFF2-40B4-BE49-F238E27FC236}">
                        <a16:creationId xmlns:a16="http://schemas.microsoft.com/office/drawing/2014/main" id="{83E8CCF7-FCB1-68F3-161D-1D8236771421}"/>
                      </a:ext>
                    </a:extLst>
                  </p:cNvPr>
                  <p:cNvSpPr/>
                  <p:nvPr/>
                </p:nvSpPr>
                <p:spPr>
                  <a:xfrm>
                    <a:off x="1987869" y="47244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45" name="Oval 44">
                    <a:extLst>
                      <a:ext uri="{FF2B5EF4-FFF2-40B4-BE49-F238E27FC236}">
                        <a16:creationId xmlns:a16="http://schemas.microsoft.com/office/drawing/2014/main" id="{83E8CCF7-FCB1-68F3-161D-1D8236771421}"/>
                      </a:ext>
                    </a:extLst>
                  </p:cNvPr>
                  <p:cNvSpPr>
                    <a:spLocks noRot="1" noChangeAspect="1" noMove="1" noResize="1" noEditPoints="1" noAdjustHandles="1" noChangeArrowheads="1" noChangeShapeType="1" noTextEdit="1"/>
                  </p:cNvSpPr>
                  <p:nvPr/>
                </p:nvSpPr>
                <p:spPr>
                  <a:xfrm>
                    <a:off x="1987869" y="4724400"/>
                    <a:ext cx="457200" cy="457200"/>
                  </a:xfrm>
                  <a:prstGeom prst="ellipse">
                    <a:avLst/>
                  </a:prstGeom>
                  <a:blipFill>
                    <a:blip r:embed="rId13"/>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46" name="Straight Connector 45">
                <a:extLst>
                  <a:ext uri="{FF2B5EF4-FFF2-40B4-BE49-F238E27FC236}">
                    <a16:creationId xmlns:a16="http://schemas.microsoft.com/office/drawing/2014/main" id="{810680B9-5DC3-AA34-9BA7-7C8ECAFC82C7}"/>
                  </a:ext>
                </a:extLst>
              </p:cNvPr>
              <p:cNvCxnSpPr>
                <a:cxnSpLocks/>
                <a:stCxn id="43" idx="4"/>
                <a:endCxn id="44" idx="0"/>
              </p:cNvCxnSpPr>
              <p:nvPr/>
            </p:nvCxnSpPr>
            <p:spPr>
              <a:xfrm>
                <a:off x="1229590" y="4572000"/>
                <a:ext cx="0" cy="778487"/>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CD21FB04-F944-64F6-E91C-E1827AFBBDCE}"/>
                  </a:ext>
                </a:extLst>
              </p:cNvPr>
              <p:cNvCxnSpPr>
                <a:cxnSpLocks/>
                <a:stCxn id="43" idx="6"/>
                <a:endCxn id="45" idx="1"/>
              </p:cNvCxnSpPr>
              <p:nvPr/>
            </p:nvCxnSpPr>
            <p:spPr>
              <a:xfrm>
                <a:off x="1458190" y="4343400"/>
                <a:ext cx="596634" cy="447955"/>
              </a:xfrm>
              <a:prstGeom prst="line">
                <a:avLst/>
              </a:prstGeom>
              <a:noFill/>
              <a:ln w="25400" cap="flat" cmpd="sng" algn="ctr">
                <a:solidFill>
                  <a:sysClr val="windowText" lastClr="000000"/>
                </a:solidFill>
                <a:prstDash val="solid"/>
              </a:ln>
              <a:effectLst/>
            </p:spPr>
          </p:cxnSp>
          <p:cxnSp>
            <p:nvCxnSpPr>
              <p:cNvPr id="48" name="Straight Connector 47">
                <a:extLst>
                  <a:ext uri="{FF2B5EF4-FFF2-40B4-BE49-F238E27FC236}">
                    <a16:creationId xmlns:a16="http://schemas.microsoft.com/office/drawing/2014/main" id="{6B227189-E1BA-1BD6-76EF-F39DB6D41FAA}"/>
                  </a:ext>
                </a:extLst>
              </p:cNvPr>
              <p:cNvCxnSpPr>
                <a:cxnSpLocks/>
                <a:stCxn id="44" idx="6"/>
                <a:endCxn id="45" idx="3"/>
              </p:cNvCxnSpPr>
              <p:nvPr/>
            </p:nvCxnSpPr>
            <p:spPr>
              <a:xfrm flipV="1">
                <a:off x="1458190" y="5114645"/>
                <a:ext cx="596634" cy="464442"/>
              </a:xfrm>
              <a:prstGeom prst="line">
                <a:avLst/>
              </a:prstGeom>
              <a:noFill/>
              <a:ln w="25400" cap="flat" cmpd="sng" algn="ctr">
                <a:solidFill>
                  <a:sysClr val="windowText" lastClr="000000"/>
                </a:solidFill>
                <a:prstDash val="solid"/>
              </a:ln>
              <a:effectLst/>
            </p:spPr>
          </p:cxnSp>
        </p:gr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B1FFDD67-8F27-48DA-3E1A-1174C61B01E8}"/>
                    </a:ext>
                  </a:extLst>
                </p:cNvPr>
                <p:cNvSpPr txBox="1"/>
                <p:nvPr/>
              </p:nvSpPr>
              <p:spPr>
                <a:xfrm>
                  <a:off x="606641" y="5675208"/>
                  <a:ext cx="5288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3</m:t>
                            </m:r>
                          </m:sub>
                        </m:sSub>
                      </m:oMath>
                    </m:oMathPara>
                  </a14:m>
                  <a:endParaRPr lang="en-US" sz="2400"/>
                </a:p>
              </p:txBody>
            </p:sp>
          </mc:Choice>
          <mc:Fallback xmlns="">
            <p:sp>
              <p:nvSpPr>
                <p:cNvPr id="77" name="TextBox 76">
                  <a:extLst>
                    <a:ext uri="{FF2B5EF4-FFF2-40B4-BE49-F238E27FC236}">
                      <a16:creationId xmlns:a16="http://schemas.microsoft.com/office/drawing/2014/main" id="{B1FFDD67-8F27-48DA-3E1A-1174C61B01E8}"/>
                    </a:ext>
                  </a:extLst>
                </p:cNvPr>
                <p:cNvSpPr txBox="1">
                  <a:spLocks noRot="1" noChangeAspect="1" noMove="1" noResize="1" noEditPoints="1" noAdjustHandles="1" noChangeArrowheads="1" noChangeShapeType="1" noTextEdit="1"/>
                </p:cNvSpPr>
                <p:nvPr/>
              </p:nvSpPr>
              <p:spPr>
                <a:xfrm>
                  <a:off x="606641" y="5675208"/>
                  <a:ext cx="528810" cy="461665"/>
                </a:xfrm>
                <a:prstGeom prst="rect">
                  <a:avLst/>
                </a:prstGeom>
                <a:blipFill>
                  <a:blip r:embed="rId14"/>
                  <a:stretch>
                    <a:fillRect b="-1316"/>
                  </a:stretch>
                </a:blipFill>
              </p:spPr>
              <p:txBody>
                <a:bodyPr/>
                <a:lstStyle/>
                <a:p>
                  <a:r>
                    <a:rPr lang="en-US">
                      <a:noFill/>
                    </a:rPr>
                    <a:t> </a:t>
                  </a:r>
                </a:p>
              </p:txBody>
            </p:sp>
          </mc:Fallback>
        </mc:AlternateContent>
      </p:grpSp>
      <p:sp>
        <p:nvSpPr>
          <p:cNvPr id="97" name="Content Placeholder 2">
            <a:extLst>
              <a:ext uri="{FF2B5EF4-FFF2-40B4-BE49-F238E27FC236}">
                <a16:creationId xmlns:a16="http://schemas.microsoft.com/office/drawing/2014/main" id="{45E106CA-2374-6002-E604-D85DA1382D7F}"/>
              </a:ext>
            </a:extLst>
          </p:cNvPr>
          <p:cNvSpPr>
            <a:spLocks noGrp="1"/>
          </p:cNvSpPr>
          <p:nvPr>
            <p:ph idx="1"/>
          </p:nvPr>
        </p:nvSpPr>
        <p:spPr>
          <a:xfrm>
            <a:off x="282741" y="1160624"/>
            <a:ext cx="8861259" cy="2115759"/>
          </a:xfrm>
        </p:spPr>
        <p:txBody>
          <a:bodyPr>
            <a:normAutofit/>
          </a:bodyPr>
          <a:lstStyle/>
          <a:p>
            <a:r>
              <a:rPr lang="en-US" sz="2800" b="1">
                <a:solidFill>
                  <a:srgbClr val="00B0F0"/>
                </a:solidFill>
              </a:rPr>
              <a:t>Similarity: </a:t>
            </a:r>
            <a:r>
              <a:rPr lang="en-US" sz="2800"/>
              <a:t>GNNs also take in a sequence of vectors (in no particular order) and output a sequence of embeddings</a:t>
            </a:r>
          </a:p>
          <a:p>
            <a:r>
              <a:rPr lang="en-US" sz="2800" b="1">
                <a:solidFill>
                  <a:srgbClr val="C00000"/>
                </a:solidFill>
              </a:rPr>
              <a:t>Difference: </a:t>
            </a:r>
            <a:r>
              <a:rPr lang="en-US" sz="2800"/>
              <a:t>GNNs use </a:t>
            </a:r>
            <a:r>
              <a:rPr lang="en-US" sz="2800" b="1"/>
              <a:t>message passing</a:t>
            </a:r>
            <a:r>
              <a:rPr lang="en-US" sz="2800"/>
              <a:t>, Transformer uses </a:t>
            </a:r>
            <a:r>
              <a:rPr lang="en-US" sz="2800" b="1"/>
              <a:t>self-attention</a:t>
            </a: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99" name="Title 98">
            <a:extLst>
              <a:ext uri="{FF2B5EF4-FFF2-40B4-BE49-F238E27FC236}">
                <a16:creationId xmlns:a16="http://schemas.microsoft.com/office/drawing/2014/main" id="{ACEA7DCB-5120-5A09-40CC-2BF319E0CC83}"/>
              </a:ext>
            </a:extLst>
          </p:cNvPr>
          <p:cNvSpPr>
            <a:spLocks noGrp="1"/>
          </p:cNvSpPr>
          <p:nvPr>
            <p:ph type="title"/>
          </p:nvPr>
        </p:nvSpPr>
        <p:spPr/>
        <p:txBody>
          <a:bodyPr>
            <a:normAutofit fontScale="90000"/>
          </a:bodyPr>
          <a:lstStyle/>
          <a:p>
            <a:r>
              <a:rPr lang="en-US"/>
              <a:t>Comparing Transformers and GNN</a:t>
            </a:r>
          </a:p>
        </p:txBody>
      </p:sp>
    </p:spTree>
    <p:extLst>
      <p:ext uri="{BB962C8B-B14F-4D97-AF65-F5344CB8AC3E}">
        <p14:creationId xmlns:p14="http://schemas.microsoft.com/office/powerpoint/2010/main" val="1135890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142792-E054-FF43-87C2-6D67632074A5}"/>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09774E9-F932-7041-AF05-F53F83D834D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FD7DF9D3-6AE4-C047-BE54-C99CF0A7D2C7}"/>
              </a:ext>
            </a:extLst>
          </p:cNvPr>
          <p:cNvSpPr>
            <a:spLocks noGrp="1"/>
          </p:cNvSpPr>
          <p:nvPr>
            <p:ph type="sldNum" sz="quarter" idx="12"/>
          </p:nvPr>
        </p:nvSpPr>
        <p:spPr/>
        <p:txBody>
          <a:bodyPr/>
          <a:lstStyle/>
          <a:p>
            <a:fld id="{19B12225-5612-419B-A8D5-4B8EEE4C217E}" type="slidenum">
              <a:rPr lang="en-US" smtClean="0"/>
              <a:pPr/>
              <a:t>21</a:t>
            </a:fld>
            <a:endParaRPr lang="en-US"/>
          </a:p>
        </p:txBody>
      </p:sp>
      <p:sp>
        <p:nvSpPr>
          <p:cNvPr id="99" name="Title 98">
            <a:extLst>
              <a:ext uri="{FF2B5EF4-FFF2-40B4-BE49-F238E27FC236}">
                <a16:creationId xmlns:a16="http://schemas.microsoft.com/office/drawing/2014/main" id="{ACEA7DCB-5120-5A09-40CC-2BF319E0CC83}"/>
              </a:ext>
            </a:extLst>
          </p:cNvPr>
          <p:cNvSpPr>
            <a:spLocks noGrp="1"/>
          </p:cNvSpPr>
          <p:nvPr>
            <p:ph type="title"/>
          </p:nvPr>
        </p:nvSpPr>
        <p:spPr/>
        <p:txBody>
          <a:bodyPr>
            <a:normAutofit fontScale="90000"/>
          </a:bodyPr>
          <a:lstStyle/>
          <a:p>
            <a:r>
              <a:rPr lang="en-US"/>
              <a:t>Comparing Transformers and GNN</a:t>
            </a:r>
          </a:p>
        </p:txBody>
      </p:sp>
      <p:sp>
        <p:nvSpPr>
          <p:cNvPr id="8" name="Content Placeholder 2">
            <a:extLst>
              <a:ext uri="{FF2B5EF4-FFF2-40B4-BE49-F238E27FC236}">
                <a16:creationId xmlns:a16="http://schemas.microsoft.com/office/drawing/2014/main" id="{A1984D6E-40D4-763F-00F3-94B9CE246852}"/>
              </a:ext>
            </a:extLst>
          </p:cNvPr>
          <p:cNvSpPr>
            <a:spLocks noGrp="1"/>
          </p:cNvSpPr>
          <p:nvPr>
            <p:ph idx="1"/>
          </p:nvPr>
        </p:nvSpPr>
        <p:spPr>
          <a:xfrm>
            <a:off x="282741" y="1160624"/>
            <a:ext cx="8861259" cy="2115759"/>
          </a:xfrm>
        </p:spPr>
        <p:txBody>
          <a:bodyPr>
            <a:normAutofit/>
          </a:bodyPr>
          <a:lstStyle/>
          <a:p>
            <a:r>
              <a:rPr lang="en-US" sz="2800" b="1">
                <a:solidFill>
                  <a:srgbClr val="C00000"/>
                </a:solidFill>
              </a:rPr>
              <a:t>Difference: </a:t>
            </a:r>
            <a:r>
              <a:rPr lang="en-US" sz="2800"/>
              <a:t>GNNs use </a:t>
            </a:r>
            <a:r>
              <a:rPr lang="en-US" sz="2800" b="1"/>
              <a:t>message passing</a:t>
            </a:r>
            <a:r>
              <a:rPr lang="en-US" sz="2800"/>
              <a:t>, Transformer uses </a:t>
            </a:r>
            <a:r>
              <a:rPr lang="en-US" sz="2800" b="1"/>
              <a:t>self-attention</a:t>
            </a:r>
          </a:p>
          <a:p>
            <a:r>
              <a:rPr lang="en-US" sz="2800" b="1">
                <a:solidFill>
                  <a:srgbClr val="D60093"/>
                </a:solidFill>
              </a:rPr>
              <a:t>Are self-attention and message passing really different?</a:t>
            </a: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pic>
        <p:nvPicPr>
          <p:cNvPr id="30" name="Picture 4">
            <a:extLst>
              <a:ext uri="{FF2B5EF4-FFF2-40B4-BE49-F238E27FC236}">
                <a16:creationId xmlns:a16="http://schemas.microsoft.com/office/drawing/2014/main" id="{31986C0B-339B-492E-289E-857A76179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59" y="4516680"/>
            <a:ext cx="5413937" cy="211575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8C3CD531-D1A3-136D-C34D-9E9B8CBE35DD}"/>
              </a:ext>
            </a:extLst>
          </p:cNvPr>
          <p:cNvPicPr>
            <a:picLocks noChangeAspect="1"/>
          </p:cNvPicPr>
          <p:nvPr/>
        </p:nvPicPr>
        <p:blipFill rotWithShape="1">
          <a:blip r:embed="rId4"/>
          <a:srcRect l="4033" b="2082"/>
          <a:stretch/>
        </p:blipFill>
        <p:spPr>
          <a:xfrm>
            <a:off x="836134" y="3307827"/>
            <a:ext cx="2893929" cy="3333770"/>
          </a:xfrm>
          <a:prstGeom prst="rect">
            <a:avLst/>
          </a:prstGeom>
        </p:spPr>
      </p:pic>
      <p:sp>
        <p:nvSpPr>
          <p:cNvPr id="32" name="TextBox 31">
            <a:extLst>
              <a:ext uri="{FF2B5EF4-FFF2-40B4-BE49-F238E27FC236}">
                <a16:creationId xmlns:a16="http://schemas.microsoft.com/office/drawing/2014/main" id="{FE39DCEB-67C8-029E-8C1F-9DFC7F497D56}"/>
              </a:ext>
            </a:extLst>
          </p:cNvPr>
          <p:cNvSpPr txBox="1"/>
          <p:nvPr/>
        </p:nvSpPr>
        <p:spPr>
          <a:xfrm>
            <a:off x="905219" y="2875002"/>
            <a:ext cx="3137971" cy="553998"/>
          </a:xfrm>
          <a:prstGeom prst="rect">
            <a:avLst/>
          </a:prstGeom>
          <a:noFill/>
        </p:spPr>
        <p:txBody>
          <a:bodyPr wrap="square">
            <a:spAutoFit/>
          </a:bodyPr>
          <a:lstStyle/>
          <a:p>
            <a:r>
              <a:rPr lang="en-US" sz="3000" b="1">
                <a:solidFill>
                  <a:srgbClr val="C00000"/>
                </a:solidFill>
              </a:rPr>
              <a:t>Message Passing</a:t>
            </a:r>
            <a:endParaRPr lang="en-US" sz="3000"/>
          </a:p>
        </p:txBody>
      </p:sp>
      <p:sp>
        <p:nvSpPr>
          <p:cNvPr id="33" name="TextBox 32">
            <a:extLst>
              <a:ext uri="{FF2B5EF4-FFF2-40B4-BE49-F238E27FC236}">
                <a16:creationId xmlns:a16="http://schemas.microsoft.com/office/drawing/2014/main" id="{5AFDE8C3-D2F9-15D9-43AE-5D82A2B9639B}"/>
              </a:ext>
            </a:extLst>
          </p:cNvPr>
          <p:cNvSpPr txBox="1"/>
          <p:nvPr/>
        </p:nvSpPr>
        <p:spPr>
          <a:xfrm>
            <a:off x="4158719" y="2801830"/>
            <a:ext cx="1731781" cy="553998"/>
          </a:xfrm>
          <a:prstGeom prst="rect">
            <a:avLst/>
          </a:prstGeom>
          <a:noFill/>
        </p:spPr>
        <p:txBody>
          <a:bodyPr wrap="square">
            <a:spAutoFit/>
          </a:bodyPr>
          <a:lstStyle/>
          <a:p>
            <a:r>
              <a:rPr lang="en-US" sz="3000" b="1">
                <a:solidFill>
                  <a:srgbClr val="C00000"/>
                </a:solidFill>
              </a:rPr>
              <a:t>Vs.</a:t>
            </a:r>
            <a:endParaRPr lang="en-US" sz="3000"/>
          </a:p>
        </p:txBody>
      </p:sp>
      <p:sp>
        <p:nvSpPr>
          <p:cNvPr id="34" name="TextBox 33">
            <a:extLst>
              <a:ext uri="{FF2B5EF4-FFF2-40B4-BE49-F238E27FC236}">
                <a16:creationId xmlns:a16="http://schemas.microsoft.com/office/drawing/2014/main" id="{B7A013F6-FE0C-0DFF-C1DC-1FCE2557C64C}"/>
              </a:ext>
            </a:extLst>
          </p:cNvPr>
          <p:cNvSpPr txBox="1"/>
          <p:nvPr/>
        </p:nvSpPr>
        <p:spPr>
          <a:xfrm>
            <a:off x="5946651" y="2987079"/>
            <a:ext cx="3137971" cy="553998"/>
          </a:xfrm>
          <a:prstGeom prst="rect">
            <a:avLst/>
          </a:prstGeom>
          <a:noFill/>
        </p:spPr>
        <p:txBody>
          <a:bodyPr wrap="square">
            <a:spAutoFit/>
          </a:bodyPr>
          <a:lstStyle/>
          <a:p>
            <a:r>
              <a:rPr lang="en-US" sz="3000" b="1">
                <a:solidFill>
                  <a:srgbClr val="C00000"/>
                </a:solidFill>
              </a:rPr>
              <a:t>Self-attention</a:t>
            </a:r>
            <a:endParaRPr lang="en-US" sz="3000"/>
          </a:p>
        </p:txBody>
      </p:sp>
      <p:pic>
        <p:nvPicPr>
          <p:cNvPr id="38" name="Picture 2">
            <a:extLst>
              <a:ext uri="{FF2B5EF4-FFF2-40B4-BE49-F238E27FC236}">
                <a16:creationId xmlns:a16="http://schemas.microsoft.com/office/drawing/2014/main" id="{934B7953-0E17-32F8-C1A1-AE3DDF475A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3858" y="3221853"/>
            <a:ext cx="1567255" cy="1775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794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458200" cy="3581400"/>
          </a:xfrm>
        </p:spPr>
        <p:txBody>
          <a:bodyPr anchor="b">
            <a:normAutofit/>
          </a:bodyPr>
          <a:lstStyle/>
          <a:p>
            <a:r>
              <a:rPr lang="en-US" sz="5400"/>
              <a:t>Stanford CS224W: </a:t>
            </a:r>
            <a:br>
              <a:rPr lang="en-US" sz="5400"/>
            </a:br>
            <a:r>
              <a:rPr lang="en-US" sz="5400"/>
              <a:t>Self-attention vs. </a:t>
            </a:r>
            <a:br>
              <a:rPr lang="en-US" sz="5400"/>
            </a:br>
            <a:r>
              <a:rPr lang="en-US" sz="5400"/>
              <a:t>message passing</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68765970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23</a:t>
            </a:fld>
            <a:endParaRPr lang="en-US"/>
          </a:p>
        </p:txBody>
      </p:sp>
      <p:grpSp>
        <p:nvGrpSpPr>
          <p:cNvPr id="19528" name="Group 19527">
            <a:extLst>
              <a:ext uri="{FF2B5EF4-FFF2-40B4-BE49-F238E27FC236}">
                <a16:creationId xmlns:a16="http://schemas.microsoft.com/office/drawing/2014/main" id="{8E32D9FA-E2BB-6C38-A6B8-398ADF80FB9A}"/>
              </a:ext>
            </a:extLst>
          </p:cNvPr>
          <p:cNvGrpSpPr/>
          <p:nvPr/>
        </p:nvGrpSpPr>
        <p:grpSpPr>
          <a:xfrm>
            <a:off x="6366910" y="2325461"/>
            <a:ext cx="2951587" cy="3793762"/>
            <a:chOff x="6366910" y="2325461"/>
            <a:chExt cx="2951587" cy="3793762"/>
          </a:xfrm>
        </p:grpSpPr>
        <mc:AlternateContent xmlns:mc="http://schemas.openxmlformats.org/markup-compatibility/2006" xmlns:a14="http://schemas.microsoft.com/office/drawing/2010/main">
          <mc:Choice Requires="a14">
            <p:sp>
              <p:nvSpPr>
                <p:cNvPr id="19529" name="TextBox 19528">
                  <a:extLst>
                    <a:ext uri="{FF2B5EF4-FFF2-40B4-BE49-F238E27FC236}">
                      <a16:creationId xmlns:a16="http://schemas.microsoft.com/office/drawing/2014/main" id="{B3FC05B1-BB49-07D9-F6E3-8E0C3226ACCC}"/>
                    </a:ext>
                  </a:extLst>
                </p:cNvPr>
                <p:cNvSpPr txBox="1"/>
                <p:nvPr/>
              </p:nvSpPr>
              <p:spPr>
                <a:xfrm flipH="1">
                  <a:off x="6366910"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9529" name="TextBox 19528">
                  <a:extLst>
                    <a:ext uri="{FF2B5EF4-FFF2-40B4-BE49-F238E27FC236}">
                      <a16:creationId xmlns:a16="http://schemas.microsoft.com/office/drawing/2014/main" id="{B3FC05B1-BB49-07D9-F6E3-8E0C3226ACCC}"/>
                    </a:ext>
                  </a:extLst>
                </p:cNvPr>
                <p:cNvSpPr txBox="1">
                  <a:spLocks noRot="1" noChangeAspect="1" noMove="1" noResize="1" noEditPoints="1" noAdjustHandles="1" noChangeArrowheads="1" noChangeShapeType="1" noTextEdit="1"/>
                </p:cNvSpPr>
                <p:nvPr/>
              </p:nvSpPr>
              <p:spPr>
                <a:xfrm flipH="1">
                  <a:off x="6366910" y="2754183"/>
                  <a:ext cx="536154" cy="276999"/>
                </a:xfrm>
                <a:prstGeom prst="rect">
                  <a:avLst/>
                </a:prstGeom>
                <a:blipFill>
                  <a:blip r:embed="rId3"/>
                  <a:stretch>
                    <a:fillRect b="-17778"/>
                  </a:stretch>
                </a:blipFill>
              </p:spPr>
              <p:txBody>
                <a:bodyPr/>
                <a:lstStyle/>
                <a:p>
                  <a:r>
                    <a:rPr lang="en-US">
                      <a:noFill/>
                    </a:rPr>
                    <a:t> </a:t>
                  </a:r>
                </a:p>
              </p:txBody>
            </p:sp>
          </mc:Fallback>
        </mc:AlternateContent>
        <p:grpSp>
          <p:nvGrpSpPr>
            <p:cNvPr id="19530" name="Group 19529">
              <a:extLst>
                <a:ext uri="{FF2B5EF4-FFF2-40B4-BE49-F238E27FC236}">
                  <a16:creationId xmlns:a16="http://schemas.microsoft.com/office/drawing/2014/main" id="{76EA57C1-9212-C9D4-E8AD-343015AF5444}"/>
                </a:ext>
              </a:extLst>
            </p:cNvPr>
            <p:cNvGrpSpPr/>
            <p:nvPr/>
          </p:nvGrpSpPr>
          <p:grpSpPr>
            <a:xfrm>
              <a:off x="6438556" y="2325461"/>
              <a:ext cx="2879941" cy="3793762"/>
              <a:chOff x="6438556" y="2325461"/>
              <a:chExt cx="2879941" cy="3793762"/>
            </a:xfrm>
          </p:grpSpPr>
          <p:sp>
            <p:nvSpPr>
              <p:cNvPr id="19531" name="Rounded Rectangle 19530">
                <a:extLst>
                  <a:ext uri="{FF2B5EF4-FFF2-40B4-BE49-F238E27FC236}">
                    <a16:creationId xmlns:a16="http://schemas.microsoft.com/office/drawing/2014/main" id="{D6A4D25B-22CB-7C1F-D96B-20A8FCA7F14C}"/>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2" name="Rounded Rectangle 19531">
                <a:extLst>
                  <a:ext uri="{FF2B5EF4-FFF2-40B4-BE49-F238E27FC236}">
                    <a16:creationId xmlns:a16="http://schemas.microsoft.com/office/drawing/2014/main" id="{AE6BBB88-5BB9-4900-73CD-372C8BBF3749}"/>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3" name="Rounded Rectangle 19532">
                <a:extLst>
                  <a:ext uri="{FF2B5EF4-FFF2-40B4-BE49-F238E27FC236}">
                    <a16:creationId xmlns:a16="http://schemas.microsoft.com/office/drawing/2014/main" id="{9180E569-6999-BF3F-1DDC-E6F2B1376F74}"/>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4" name="Rounded Rectangle 19533">
                <a:extLst>
                  <a:ext uri="{FF2B5EF4-FFF2-40B4-BE49-F238E27FC236}">
                    <a16:creationId xmlns:a16="http://schemas.microsoft.com/office/drawing/2014/main" id="{2DFEC81A-B473-93F3-5DC4-8E0C5C80C61E}"/>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5" name="Rounded Rectangle 19534">
                <a:extLst>
                  <a:ext uri="{FF2B5EF4-FFF2-40B4-BE49-F238E27FC236}">
                    <a16:creationId xmlns:a16="http://schemas.microsoft.com/office/drawing/2014/main" id="{EBC4B6C8-9CF4-2AF7-4EA1-F47A98255C0A}"/>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6" name="Rounded Rectangle 19535">
                <a:extLst>
                  <a:ext uri="{FF2B5EF4-FFF2-40B4-BE49-F238E27FC236}">
                    <a16:creationId xmlns:a16="http://schemas.microsoft.com/office/drawing/2014/main" id="{11283E81-D119-FF80-2C46-D3A9CF436208}"/>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7" name="Rounded Rectangle 19536">
                <a:extLst>
                  <a:ext uri="{FF2B5EF4-FFF2-40B4-BE49-F238E27FC236}">
                    <a16:creationId xmlns:a16="http://schemas.microsoft.com/office/drawing/2014/main" id="{76267B9F-7AC5-58EA-4C57-1E7D02FB1E13}"/>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8" name="Rounded Rectangle 19537">
                <a:extLst>
                  <a:ext uri="{FF2B5EF4-FFF2-40B4-BE49-F238E27FC236}">
                    <a16:creationId xmlns:a16="http://schemas.microsoft.com/office/drawing/2014/main" id="{C53C79E2-2A62-FF79-9420-E1CFEA91690D}"/>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39" name="Rounded Rectangle 19538">
                <a:extLst>
                  <a:ext uri="{FF2B5EF4-FFF2-40B4-BE49-F238E27FC236}">
                    <a16:creationId xmlns:a16="http://schemas.microsoft.com/office/drawing/2014/main" id="{CF7D982D-0009-DB3A-64B9-709738F8B2B9}"/>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40" name="Rounded Rectangle 19539">
                <a:extLst>
                  <a:ext uri="{FF2B5EF4-FFF2-40B4-BE49-F238E27FC236}">
                    <a16:creationId xmlns:a16="http://schemas.microsoft.com/office/drawing/2014/main" id="{8BDA7BE3-1D44-DB68-5EAB-D8B01DFC5173}"/>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41" name="Rounded Rectangle 19540">
                <a:extLst>
                  <a:ext uri="{FF2B5EF4-FFF2-40B4-BE49-F238E27FC236}">
                    <a16:creationId xmlns:a16="http://schemas.microsoft.com/office/drawing/2014/main" id="{8959E788-C534-2A73-2BE2-488CD4FC01DF}"/>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542" name="TextBox 19541">
                    <a:extLst>
                      <a:ext uri="{FF2B5EF4-FFF2-40B4-BE49-F238E27FC236}">
                        <a16:creationId xmlns:a16="http://schemas.microsoft.com/office/drawing/2014/main" id="{00557839-0A1F-F367-8D7C-858D0789788C}"/>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9542" name="TextBox 19541">
                    <a:extLst>
                      <a:ext uri="{FF2B5EF4-FFF2-40B4-BE49-F238E27FC236}">
                        <a16:creationId xmlns:a16="http://schemas.microsoft.com/office/drawing/2014/main" id="{00557839-0A1F-F367-8D7C-858D0789788C}"/>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43" name="TextBox 19542">
                    <a:extLst>
                      <a:ext uri="{FF2B5EF4-FFF2-40B4-BE49-F238E27FC236}">
                        <a16:creationId xmlns:a16="http://schemas.microsoft.com/office/drawing/2014/main" id="{4D52ABA1-4653-D23E-A6DE-DAE1DBCE7404}"/>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9543" name="TextBox 19542">
                    <a:extLst>
                      <a:ext uri="{FF2B5EF4-FFF2-40B4-BE49-F238E27FC236}">
                        <a16:creationId xmlns:a16="http://schemas.microsoft.com/office/drawing/2014/main" id="{4D52ABA1-4653-D23E-A6DE-DAE1DBCE7404}"/>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44" name="TextBox 19543">
                    <a:extLst>
                      <a:ext uri="{FF2B5EF4-FFF2-40B4-BE49-F238E27FC236}">
                        <a16:creationId xmlns:a16="http://schemas.microsoft.com/office/drawing/2014/main" id="{991E07A7-FCCB-69B9-5DA6-DA17952B8CFE}"/>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9544" name="TextBox 19543">
                    <a:extLst>
                      <a:ext uri="{FF2B5EF4-FFF2-40B4-BE49-F238E27FC236}">
                        <a16:creationId xmlns:a16="http://schemas.microsoft.com/office/drawing/2014/main" id="{991E07A7-FCCB-69B9-5DA6-DA17952B8CFE}"/>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6"/>
                    <a:stretch>
                      <a:fillRect b="-17778"/>
                    </a:stretch>
                  </a:blipFill>
                </p:spPr>
                <p:txBody>
                  <a:bodyPr/>
                  <a:lstStyle/>
                  <a:p>
                    <a:r>
                      <a:rPr lang="en-US">
                        <a:noFill/>
                      </a:rPr>
                      <a:t> </a:t>
                    </a:r>
                  </a:p>
                </p:txBody>
              </p:sp>
            </mc:Fallback>
          </mc:AlternateContent>
          <p:sp>
            <p:nvSpPr>
              <p:cNvPr id="19545" name="Content Placeholder 2">
                <a:extLst>
                  <a:ext uri="{FF2B5EF4-FFF2-40B4-BE49-F238E27FC236}">
                    <a16:creationId xmlns:a16="http://schemas.microsoft.com/office/drawing/2014/main" id="{1BE2478A-87D1-1064-89B0-955587346318}"/>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9546" name="TextBox 19545">
                <a:extLst>
                  <a:ext uri="{FF2B5EF4-FFF2-40B4-BE49-F238E27FC236}">
                    <a16:creationId xmlns:a16="http://schemas.microsoft.com/office/drawing/2014/main" id="{9D5500FA-70B6-D3D5-8F4F-29936DB78681}"/>
                  </a:ext>
                </a:extLst>
              </p:cNvPr>
              <p:cNvSpPr txBox="1"/>
              <p:nvPr/>
            </p:nvSpPr>
            <p:spPr>
              <a:xfrm>
                <a:off x="7382282" y="5749891"/>
                <a:ext cx="1936215" cy="369332"/>
              </a:xfrm>
              <a:prstGeom prst="rect">
                <a:avLst/>
              </a:prstGeom>
              <a:noFill/>
            </p:spPr>
            <p:txBody>
              <a:bodyPr wrap="square">
                <a:spAutoFit/>
              </a:bodyPr>
              <a:lstStyle/>
              <a:p>
                <a:r>
                  <a:rPr lang="en-US" b="1">
                    <a:solidFill>
                      <a:srgbClr val="C00000"/>
                    </a:solidFill>
                  </a:rPr>
                  <a:t>Input tokens</a:t>
                </a:r>
                <a:endParaRPr lang="en-US"/>
              </a:p>
            </p:txBody>
          </p:sp>
          <p:sp>
            <p:nvSpPr>
              <p:cNvPr id="19547" name="TextBox 19546">
                <a:extLst>
                  <a:ext uri="{FF2B5EF4-FFF2-40B4-BE49-F238E27FC236}">
                    <a16:creationId xmlns:a16="http://schemas.microsoft.com/office/drawing/2014/main" id="{0103DCB1-A1D7-5828-9E38-41FCC6AAE444}"/>
                  </a:ext>
                </a:extLst>
              </p:cNvPr>
              <p:cNvSpPr txBox="1"/>
              <p:nvPr/>
            </p:nvSpPr>
            <p:spPr>
              <a:xfrm>
                <a:off x="6614826" y="2325461"/>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19548" name="TextBox 19547">
                    <a:extLst>
                      <a:ext uri="{FF2B5EF4-FFF2-40B4-BE49-F238E27FC236}">
                        <a16:creationId xmlns:a16="http://schemas.microsoft.com/office/drawing/2014/main" id="{B8DE8208-23F3-D833-85BF-81D324178E23}"/>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9548" name="TextBox 19547">
                    <a:extLst>
                      <a:ext uri="{FF2B5EF4-FFF2-40B4-BE49-F238E27FC236}">
                        <a16:creationId xmlns:a16="http://schemas.microsoft.com/office/drawing/2014/main" id="{B8DE8208-23F3-D833-85BF-81D324178E23}"/>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49" name="TextBox 19548">
                    <a:extLst>
                      <a:ext uri="{FF2B5EF4-FFF2-40B4-BE49-F238E27FC236}">
                        <a16:creationId xmlns:a16="http://schemas.microsoft.com/office/drawing/2014/main" id="{0B071458-D7FF-E13A-DCEC-BD55A9FB5B44}"/>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9549" name="TextBox 19548">
                    <a:extLst>
                      <a:ext uri="{FF2B5EF4-FFF2-40B4-BE49-F238E27FC236}">
                        <a16:creationId xmlns:a16="http://schemas.microsoft.com/office/drawing/2014/main" id="{0B071458-D7FF-E13A-DCEC-BD55A9FB5B44}"/>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50" name="TextBox 19549">
                    <a:extLst>
                      <a:ext uri="{FF2B5EF4-FFF2-40B4-BE49-F238E27FC236}">
                        <a16:creationId xmlns:a16="http://schemas.microsoft.com/office/drawing/2014/main" id="{3DE3D72D-11EF-B6CB-8AC3-DC98C2A143CF}"/>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9550" name="TextBox 19549">
                    <a:extLst>
                      <a:ext uri="{FF2B5EF4-FFF2-40B4-BE49-F238E27FC236}">
                        <a16:creationId xmlns:a16="http://schemas.microsoft.com/office/drawing/2014/main" id="{3DE3D72D-11EF-B6CB-8AC3-DC98C2A143CF}"/>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51" name="TextBox 19550">
                    <a:extLst>
                      <a:ext uri="{FF2B5EF4-FFF2-40B4-BE49-F238E27FC236}">
                        <a16:creationId xmlns:a16="http://schemas.microsoft.com/office/drawing/2014/main" id="{4E461354-2E49-0CC7-5E27-40282E85402E}"/>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9551" name="TextBox 19550">
                    <a:extLst>
                      <a:ext uri="{FF2B5EF4-FFF2-40B4-BE49-F238E27FC236}">
                        <a16:creationId xmlns:a16="http://schemas.microsoft.com/office/drawing/2014/main" id="{4E461354-2E49-0CC7-5E27-40282E85402E}"/>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52" name="TextBox 19551">
                    <a:extLst>
                      <a:ext uri="{FF2B5EF4-FFF2-40B4-BE49-F238E27FC236}">
                        <a16:creationId xmlns:a16="http://schemas.microsoft.com/office/drawing/2014/main" id="{3574CB8A-ABD2-0AF9-6776-017608C1E253}"/>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9552" name="TextBox 19551">
                    <a:extLst>
                      <a:ext uri="{FF2B5EF4-FFF2-40B4-BE49-F238E27FC236}">
                        <a16:creationId xmlns:a16="http://schemas.microsoft.com/office/drawing/2014/main" id="{3574CB8A-ABD2-0AF9-6776-017608C1E253}"/>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53" name="TextBox 19552">
                    <a:extLst>
                      <a:ext uri="{FF2B5EF4-FFF2-40B4-BE49-F238E27FC236}">
                        <a16:creationId xmlns:a16="http://schemas.microsoft.com/office/drawing/2014/main" id="{3773B64F-427C-F53F-CE33-91405AC641E4}"/>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9553" name="TextBox 19552">
                    <a:extLst>
                      <a:ext uri="{FF2B5EF4-FFF2-40B4-BE49-F238E27FC236}">
                        <a16:creationId xmlns:a16="http://schemas.microsoft.com/office/drawing/2014/main" id="{3773B64F-427C-F53F-CE33-91405AC641E4}"/>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2"/>
                    <a:stretch>
                      <a:fillRect b="-17778"/>
                    </a:stretch>
                  </a:blipFill>
                </p:spPr>
                <p:txBody>
                  <a:bodyPr/>
                  <a:lstStyle/>
                  <a:p>
                    <a:r>
                      <a:rPr lang="en-US">
                        <a:noFill/>
                      </a:rPr>
                      <a:t> </a:t>
                    </a:r>
                  </a:p>
                </p:txBody>
              </p:sp>
            </mc:Fallback>
          </mc:AlternateContent>
        </p:grpSp>
      </p:grpSp>
      <p:sp>
        <p:nvSpPr>
          <p:cNvPr id="19573" name="Title 1">
            <a:extLst>
              <a:ext uri="{FF2B5EF4-FFF2-40B4-BE49-F238E27FC236}">
                <a16:creationId xmlns:a16="http://schemas.microsoft.com/office/drawing/2014/main" id="{BA8E6CA5-07A8-D5FC-8F0E-F68D683C6087}"/>
              </a:ext>
            </a:extLst>
          </p:cNvPr>
          <p:cNvSpPr>
            <a:spLocks noGrp="1"/>
          </p:cNvSpPr>
          <p:nvPr>
            <p:ph type="title"/>
          </p:nvPr>
        </p:nvSpPr>
        <p:spPr>
          <a:xfrm>
            <a:off x="457200" y="12090"/>
            <a:ext cx="8229600" cy="987552"/>
          </a:xfrm>
        </p:spPr>
        <p:txBody>
          <a:bodyPr>
            <a:normAutofit/>
          </a:bodyPr>
          <a:lstStyle/>
          <a:p>
            <a:r>
              <a:rPr lang="en-US" sz="3500"/>
              <a:t>Interpreting the Self-Attention Update</a:t>
            </a:r>
          </a:p>
        </p:txBody>
      </p:sp>
      <p:grpSp>
        <p:nvGrpSpPr>
          <p:cNvPr id="19562" name="Group 19561">
            <a:extLst>
              <a:ext uri="{FF2B5EF4-FFF2-40B4-BE49-F238E27FC236}">
                <a16:creationId xmlns:a16="http://schemas.microsoft.com/office/drawing/2014/main" id="{553003FD-091C-7E85-A4B3-27C73912F373}"/>
              </a:ext>
            </a:extLst>
          </p:cNvPr>
          <p:cNvGrpSpPr/>
          <p:nvPr/>
        </p:nvGrpSpPr>
        <p:grpSpPr>
          <a:xfrm>
            <a:off x="4632345" y="1310016"/>
            <a:ext cx="2547965" cy="911142"/>
            <a:chOff x="389108" y="4574226"/>
            <a:chExt cx="2547965" cy="911142"/>
          </a:xfrm>
        </p:grpSpPr>
        <mc:AlternateContent xmlns:mc="http://schemas.openxmlformats.org/markup-compatibility/2006" xmlns:a14="http://schemas.microsoft.com/office/drawing/2010/main">
          <mc:Choice Requires="a14">
            <p:sp>
              <p:nvSpPr>
                <p:cNvPr id="19563" name="TextBox 19562">
                  <a:extLst>
                    <a:ext uri="{FF2B5EF4-FFF2-40B4-BE49-F238E27FC236}">
                      <a16:creationId xmlns:a16="http://schemas.microsoft.com/office/drawing/2014/main" id="{99F0933D-C215-5B43-7EBA-03A61C226098}"/>
                    </a:ext>
                  </a:extLst>
                </p:cNvPr>
                <p:cNvSpPr txBox="1"/>
                <p:nvPr/>
              </p:nvSpPr>
              <p:spPr>
                <a:xfrm flipH="1">
                  <a:off x="510784" y="5022923"/>
                  <a:ext cx="86851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Arial" pitchFamily="34" charset="0"/>
                          </a:rPr>
                          <m:t>𝑋</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19563" name="TextBox 19562">
                  <a:extLst>
                    <a:ext uri="{FF2B5EF4-FFF2-40B4-BE49-F238E27FC236}">
                      <a16:creationId xmlns:a16="http://schemas.microsoft.com/office/drawing/2014/main" id="{99F0933D-C215-5B43-7EBA-03A61C226098}"/>
                    </a:ext>
                  </a:extLst>
                </p:cNvPr>
                <p:cNvSpPr txBox="1">
                  <a:spLocks noRot="1" noChangeAspect="1" noMove="1" noResize="1" noEditPoints="1" noAdjustHandles="1" noChangeArrowheads="1" noChangeShapeType="1" noTextEdit="1"/>
                </p:cNvSpPr>
                <p:nvPr/>
              </p:nvSpPr>
              <p:spPr>
                <a:xfrm flipH="1">
                  <a:off x="510784" y="5022923"/>
                  <a:ext cx="868515" cy="276999"/>
                </a:xfrm>
                <a:prstGeom prst="rect">
                  <a:avLst/>
                </a:prstGeom>
                <a:blipFill>
                  <a:blip r:embed="rId13"/>
                  <a:stretch>
                    <a:fillRect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64" name="TextBox 19563">
                  <a:extLst>
                    <a:ext uri="{FF2B5EF4-FFF2-40B4-BE49-F238E27FC236}">
                      <a16:creationId xmlns:a16="http://schemas.microsoft.com/office/drawing/2014/main" id="{F8085DEC-C157-E9FF-9049-97E6D6765B43}"/>
                    </a:ext>
                  </a:extLst>
                </p:cNvPr>
                <p:cNvSpPr txBox="1"/>
                <p:nvPr/>
              </p:nvSpPr>
              <p:spPr>
                <a:xfrm flipH="1">
                  <a:off x="1601846" y="504292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564" name="TextBox 19563">
                  <a:extLst>
                    <a:ext uri="{FF2B5EF4-FFF2-40B4-BE49-F238E27FC236}">
                      <a16:creationId xmlns:a16="http://schemas.microsoft.com/office/drawing/2014/main" id="{F8085DEC-C157-E9FF-9049-97E6D6765B43}"/>
                    </a:ext>
                  </a:extLst>
                </p:cNvPr>
                <p:cNvSpPr txBox="1">
                  <a:spLocks noRot="1" noChangeAspect="1" noMove="1" noResize="1" noEditPoints="1" noAdjustHandles="1" noChangeArrowheads="1" noChangeShapeType="1" noTextEdit="1"/>
                </p:cNvSpPr>
                <p:nvPr/>
              </p:nvSpPr>
              <p:spPr>
                <a:xfrm flipH="1">
                  <a:off x="1601846" y="5042922"/>
                  <a:ext cx="536154" cy="276999"/>
                </a:xfrm>
                <a:prstGeom prst="rect">
                  <a:avLst/>
                </a:prstGeom>
                <a:blipFill>
                  <a:blip r:embed="rId14"/>
                  <a:stretch>
                    <a:fillRect b="-20000"/>
                  </a:stretch>
                </a:blipFill>
              </p:spPr>
              <p:txBody>
                <a:bodyPr/>
                <a:lstStyle/>
                <a:p>
                  <a:r>
                    <a:rPr lang="en-US">
                      <a:noFill/>
                    </a:rPr>
                    <a:t> </a:t>
                  </a:r>
                </a:p>
              </p:txBody>
            </p:sp>
          </mc:Fallback>
        </mc:AlternateContent>
        <p:cxnSp>
          <p:nvCxnSpPr>
            <p:cNvPr id="19565" name="Straight Connector 19564">
              <a:extLst>
                <a:ext uri="{FF2B5EF4-FFF2-40B4-BE49-F238E27FC236}">
                  <a16:creationId xmlns:a16="http://schemas.microsoft.com/office/drawing/2014/main" id="{2C1DF8C1-6187-D61F-32E3-99F6CAEEB6DE}"/>
                </a:ext>
              </a:extLst>
            </p:cNvPr>
            <p:cNvCxnSpPr/>
            <p:nvPr/>
          </p:nvCxnSpPr>
          <p:spPr>
            <a:xfrm>
              <a:off x="1401124" y="5181421"/>
              <a:ext cx="304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566" name="Straight Connector 19565">
              <a:extLst>
                <a:ext uri="{FF2B5EF4-FFF2-40B4-BE49-F238E27FC236}">
                  <a16:creationId xmlns:a16="http://schemas.microsoft.com/office/drawing/2014/main" id="{3F71F37C-A342-B261-9C08-898793ED8D9E}"/>
                </a:ext>
              </a:extLst>
            </p:cNvPr>
            <p:cNvCxnSpPr/>
            <p:nvPr/>
          </p:nvCxnSpPr>
          <p:spPr>
            <a:xfrm>
              <a:off x="2006501" y="5177010"/>
              <a:ext cx="304800" cy="0"/>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567" name="TextBox 19566">
                  <a:extLst>
                    <a:ext uri="{FF2B5EF4-FFF2-40B4-BE49-F238E27FC236}">
                      <a16:creationId xmlns:a16="http://schemas.microsoft.com/office/drawing/2014/main" id="{04ECE495-E7BE-48CB-47FF-DC33ABA973D9}"/>
                    </a:ext>
                  </a:extLst>
                </p:cNvPr>
                <p:cNvSpPr txBox="1"/>
                <p:nvPr/>
              </p:nvSpPr>
              <p:spPr>
                <a:xfrm>
                  <a:off x="799290" y="4777482"/>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567" name="TextBox 19566">
                  <a:extLst>
                    <a:ext uri="{FF2B5EF4-FFF2-40B4-BE49-F238E27FC236}">
                      <a16:creationId xmlns:a16="http://schemas.microsoft.com/office/drawing/2014/main" id="{04ECE495-E7BE-48CB-47FF-DC33ABA973D9}"/>
                    </a:ext>
                  </a:extLst>
                </p:cNvPr>
                <p:cNvSpPr txBox="1">
                  <a:spLocks noRot="1" noChangeAspect="1" noMove="1" noResize="1" noEditPoints="1" noAdjustHandles="1" noChangeArrowheads="1" noChangeShapeType="1" noTextEdit="1"/>
                </p:cNvSpPr>
                <p:nvPr/>
              </p:nvSpPr>
              <p:spPr>
                <a:xfrm>
                  <a:off x="799290" y="4777482"/>
                  <a:ext cx="925320" cy="70788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68" name="TextBox 19567">
                  <a:extLst>
                    <a:ext uri="{FF2B5EF4-FFF2-40B4-BE49-F238E27FC236}">
                      <a16:creationId xmlns:a16="http://schemas.microsoft.com/office/drawing/2014/main" id="{BAEFFBE4-CD5C-88A9-83FD-C7973206F0DE}"/>
                    </a:ext>
                  </a:extLst>
                </p:cNvPr>
                <p:cNvSpPr txBox="1"/>
                <p:nvPr/>
              </p:nvSpPr>
              <p:spPr>
                <a:xfrm>
                  <a:off x="2011753" y="4768001"/>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568" name="TextBox 19567">
                  <a:extLst>
                    <a:ext uri="{FF2B5EF4-FFF2-40B4-BE49-F238E27FC236}">
                      <a16:creationId xmlns:a16="http://schemas.microsoft.com/office/drawing/2014/main" id="{BAEFFBE4-CD5C-88A9-83FD-C7973206F0DE}"/>
                    </a:ext>
                  </a:extLst>
                </p:cNvPr>
                <p:cNvSpPr txBox="1">
                  <a:spLocks noRot="1" noChangeAspect="1" noMove="1" noResize="1" noEditPoints="1" noAdjustHandles="1" noChangeArrowheads="1" noChangeShapeType="1" noTextEdit="1"/>
                </p:cNvSpPr>
                <p:nvPr/>
              </p:nvSpPr>
              <p:spPr>
                <a:xfrm>
                  <a:off x="2011753" y="4768001"/>
                  <a:ext cx="925320" cy="707886"/>
                </a:xfrm>
                <a:prstGeom prst="rect">
                  <a:avLst/>
                </a:prstGeom>
                <a:blipFill>
                  <a:blip r:embed="rId16"/>
                  <a:stretch>
                    <a:fillRect/>
                  </a:stretch>
                </a:blipFill>
              </p:spPr>
              <p:txBody>
                <a:bodyPr/>
                <a:lstStyle/>
                <a:p>
                  <a:r>
                    <a:rPr lang="en-US">
                      <a:noFill/>
                    </a:rPr>
                    <a:t> </a:t>
                  </a:r>
                </a:p>
              </p:txBody>
            </p:sp>
          </mc:Fallback>
        </mc:AlternateContent>
        <p:sp>
          <p:nvSpPr>
            <p:cNvPr id="19569" name="TextBox 19568">
              <a:extLst>
                <a:ext uri="{FF2B5EF4-FFF2-40B4-BE49-F238E27FC236}">
                  <a16:creationId xmlns:a16="http://schemas.microsoft.com/office/drawing/2014/main" id="{1000D706-AACC-4BBC-6D01-C91125FFAF41}"/>
                </a:ext>
              </a:extLst>
            </p:cNvPr>
            <p:cNvSpPr txBox="1"/>
            <p:nvPr/>
          </p:nvSpPr>
          <p:spPr>
            <a:xfrm>
              <a:off x="389108" y="4574226"/>
              <a:ext cx="2510080" cy="369332"/>
            </a:xfrm>
            <a:prstGeom prst="rect">
              <a:avLst/>
            </a:prstGeom>
            <a:noFill/>
          </p:spPr>
          <p:txBody>
            <a:bodyPr wrap="square">
              <a:spAutoFit/>
            </a:bodyPr>
            <a:lstStyle/>
            <a:p>
              <a:r>
                <a:rPr lang="en-US" b="1">
                  <a:solidFill>
                    <a:srgbClr val="C00000"/>
                  </a:solidFill>
                </a:rPr>
                <a:t>Inputs stored row-wise</a:t>
              </a:r>
              <a:endParaRPr lang="en-US"/>
            </a:p>
          </p:txBody>
        </p:sp>
      </p:grpSp>
      <p:sp>
        <p:nvSpPr>
          <p:cNvPr id="19570" name="Content Placeholder 2">
            <a:extLst>
              <a:ext uri="{FF2B5EF4-FFF2-40B4-BE49-F238E27FC236}">
                <a16:creationId xmlns:a16="http://schemas.microsoft.com/office/drawing/2014/main" id="{99254775-1F35-01A1-C314-E14BD5984241}"/>
              </a:ext>
            </a:extLst>
          </p:cNvPr>
          <p:cNvSpPr txBox="1">
            <a:spLocks/>
          </p:cNvSpPr>
          <p:nvPr/>
        </p:nvSpPr>
        <p:spPr>
          <a:xfrm>
            <a:off x="12919" y="1139088"/>
            <a:ext cx="4987951" cy="59329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Recall Formula for attention update: </a:t>
            </a: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grpSp>
        <p:nvGrpSpPr>
          <p:cNvPr id="19485" name="Group 19484">
            <a:extLst>
              <a:ext uri="{FF2B5EF4-FFF2-40B4-BE49-F238E27FC236}">
                <a16:creationId xmlns:a16="http://schemas.microsoft.com/office/drawing/2014/main" id="{FDFA70F9-B2AB-AFA6-001E-202EA8878913}"/>
              </a:ext>
            </a:extLst>
          </p:cNvPr>
          <p:cNvGrpSpPr/>
          <p:nvPr/>
        </p:nvGrpSpPr>
        <p:grpSpPr>
          <a:xfrm>
            <a:off x="-580227" y="1611782"/>
            <a:ext cx="5507275" cy="815828"/>
            <a:chOff x="-346569" y="1523392"/>
            <a:chExt cx="5507275" cy="815828"/>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𝑄𝐾</m:t>
                                </m:r>
                              </m:e>
                              <m:sup>
                                <m:r>
                                  <a:rPr lang="en-US" b="0" i="1" smtClean="0">
                                    <a:solidFill>
                                      <a:schemeClr val="tx1"/>
                                    </a:solidFill>
                                    <a:latin typeface="Cambria Math" panose="02040503050406030204" pitchFamily="18" charset="0"/>
                                  </a:rPr>
                                  <m:t>𝑇</m:t>
                                </m:r>
                              </m:sup>
                            </m:sSup>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17"/>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4B8141D-1DA6-436D-2BDE-48C39694A552}"/>
                    </a:ext>
                  </a:extLst>
                </p:cNvPr>
                <p:cNvSpPr txBox="1"/>
                <p:nvPr/>
              </p:nvSpPr>
              <p:spPr>
                <a:xfrm>
                  <a:off x="555656" y="1968990"/>
                  <a:ext cx="4605050" cy="370230"/>
                </a:xfrm>
                <a:prstGeom prst="rect">
                  <a:avLst/>
                </a:prstGeom>
                <a:solidFill>
                  <a:schemeClr val="bg1"/>
                </a:solidFill>
              </p:spPr>
              <p:txBody>
                <a:bodyPr wrap="square">
                  <a:spAutoFit/>
                </a:bodyPr>
                <a:lstStyle/>
                <a:p>
                  <a:r>
                    <a:rPr lang="en-US"/>
                    <a:t> </a:t>
                  </a:r>
                  <a14:m>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r>
                        <a:rPr lang="en-US" i="1">
                          <a:latin typeface="Cambria Math" panose="02040503050406030204" pitchFamily="18" charset="0"/>
                        </a:rPr>
                        <m:t>,</m:t>
                      </m:r>
                      <m:r>
                        <a:rPr lang="en-US" b="0" i="1" smtClean="0">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oMath>
                  </a14:m>
                  <a:r>
                    <a:rPr lang="en-US"/>
                    <a:t>, </a:t>
                  </a:r>
                  <a14:m>
                    <m:oMath xmlns:m="http://schemas.openxmlformats.org/officeDocument/2006/math">
                      <m:r>
                        <m:rPr>
                          <m:sty m:val="p"/>
                        </m:rPr>
                        <a:rPr lang="en-US" b="0" i="0" smtClean="0">
                          <a:latin typeface="Cambria Math" panose="02040503050406030204" pitchFamily="18" charset="0"/>
                        </a:rPr>
                        <m:t>V</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𝑉</m:t>
                          </m:r>
                        </m:sup>
                      </m:sSup>
                    </m:oMath>
                  </a14:m>
                  <a:endParaRPr lang="en-US"/>
                </a:p>
              </p:txBody>
            </p:sp>
          </mc:Choice>
          <mc:Fallback xmlns="">
            <p:sp>
              <p:nvSpPr>
                <p:cNvPr id="40" name="TextBox 39">
                  <a:extLst>
                    <a:ext uri="{FF2B5EF4-FFF2-40B4-BE49-F238E27FC236}">
                      <a16:creationId xmlns:a16="http://schemas.microsoft.com/office/drawing/2014/main" id="{34B8141D-1DA6-436D-2BDE-48C39694A552}"/>
                    </a:ext>
                  </a:extLst>
                </p:cNvPr>
                <p:cNvSpPr txBox="1">
                  <a:spLocks noRot="1" noChangeAspect="1" noMove="1" noResize="1" noEditPoints="1" noAdjustHandles="1" noChangeArrowheads="1" noChangeShapeType="1" noTextEdit="1"/>
                </p:cNvSpPr>
                <p:nvPr/>
              </p:nvSpPr>
              <p:spPr>
                <a:xfrm>
                  <a:off x="555656" y="1968990"/>
                  <a:ext cx="4605050" cy="370230"/>
                </a:xfrm>
                <a:prstGeom prst="rect">
                  <a:avLst/>
                </a:prstGeom>
                <a:blipFill>
                  <a:blip r:embed="rId18"/>
                  <a:stretch>
                    <a:fillRect t="-6557" b="-26230"/>
                  </a:stretch>
                </a:blipFill>
              </p:spPr>
              <p:txBody>
                <a:bodyPr/>
                <a:lstStyle/>
                <a:p>
                  <a:r>
                    <a:rPr lang="en-US">
                      <a:noFill/>
                    </a:rPr>
                    <a:t> </a:t>
                  </a:r>
                </a:p>
              </p:txBody>
            </p:sp>
          </mc:Fallback>
        </mc:AlternateContent>
      </p:grpSp>
    </p:spTree>
    <p:extLst>
      <p:ext uri="{BB962C8B-B14F-4D97-AF65-F5344CB8AC3E}">
        <p14:creationId xmlns:p14="http://schemas.microsoft.com/office/powerpoint/2010/main" val="3669899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9" y="1139088"/>
            <a:ext cx="4987951" cy="59329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Recall Formula for attention update: </a:t>
            </a: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sp>
        <p:nvSpPr>
          <p:cNvPr id="10" name="Content Placeholder 2">
            <a:extLst>
              <a:ext uri="{FF2B5EF4-FFF2-40B4-BE49-F238E27FC236}">
                <a16:creationId xmlns:a16="http://schemas.microsoft.com/office/drawing/2014/main" id="{87796F72-FD82-BA98-8379-1198F11BFA6C}"/>
              </a:ext>
            </a:extLst>
          </p:cNvPr>
          <p:cNvSpPr>
            <a:spLocks noGrp="1"/>
          </p:cNvSpPr>
          <p:nvPr>
            <p:ph idx="1"/>
          </p:nvPr>
        </p:nvSpPr>
        <p:spPr>
          <a:xfrm>
            <a:off x="-6537" y="2564250"/>
            <a:ext cx="4925443" cy="1967031"/>
          </a:xfrm>
        </p:spPr>
        <p:txBody>
          <a:bodyPr>
            <a:normAutofit/>
          </a:bodyPr>
          <a:lstStyle/>
          <a:p>
            <a:r>
              <a:rPr lang="en-US" sz="2000"/>
              <a:t>This formula gives the embedding for </a:t>
            </a:r>
            <a:r>
              <a:rPr lang="en-US" sz="2000" b="1"/>
              <a:t>all tokens </a:t>
            </a:r>
            <a:r>
              <a:rPr lang="en-US" sz="2000"/>
              <a:t>simultaneously</a:t>
            </a:r>
          </a:p>
          <a:p>
            <a:r>
              <a:rPr lang="en-US" sz="2000"/>
              <a:t>What if we simplify to just token     ? </a:t>
            </a:r>
          </a:p>
          <a:p>
            <a:endParaRPr lang="en-US" sz="2000"/>
          </a:p>
          <a:p>
            <a:endParaRPr lang="en-US" sz="2000"/>
          </a:p>
          <a:p>
            <a:endParaRPr lang="en-US" sz="2000"/>
          </a:p>
          <a:p>
            <a:pPr marL="118872" indent="0">
              <a:buFont typeface="Wingdings 2"/>
              <a:buNone/>
            </a:pPr>
            <a:endParaRPr lang="en-US" sz="2000" b="1">
              <a:solidFill>
                <a:srgbClr val="00B0F0"/>
              </a:solidFill>
            </a:endParaRPr>
          </a:p>
          <a:p>
            <a:pPr lvl="1"/>
            <a:endParaRPr lang="en-US" sz="1600"/>
          </a:p>
          <a:p>
            <a:pPr marL="118872" indent="0">
              <a:buNone/>
            </a:pPr>
            <a:endParaRPr lang="en-US" sz="2000" b="1">
              <a:solidFill>
                <a:srgbClr val="00B0F0"/>
              </a:solidFill>
            </a:endParaRPr>
          </a:p>
          <a:p>
            <a:pPr marL="118872" indent="0">
              <a:buNone/>
            </a:pPr>
            <a:endParaRPr lang="en-US" sz="2000" b="1">
              <a:solidFill>
                <a:srgbClr val="00B0F0"/>
              </a:solidFill>
            </a:endParaRPr>
          </a:p>
          <a:p>
            <a:pPr marL="118872" indent="0">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None/>
            </a:pPr>
            <a:endParaRPr lang="en-US" sz="2000" b="1"/>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24</a:t>
            </a:fld>
            <a:endParaRPr lang="en-US"/>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580227" y="161178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𝑄</m:t>
                              </m:r>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580227" y="1611782"/>
                <a:ext cx="4605050" cy="369332"/>
              </a:xfrm>
              <a:prstGeom prst="rect">
                <a:avLst/>
              </a:prstGeom>
              <a:blipFill>
                <a:blip r:embed="rId3"/>
                <a:stretch>
                  <a:fillRect b="-13115"/>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853D5162-818E-687A-70DC-03BE81CC7CD8}"/>
              </a:ext>
            </a:extLst>
          </p:cNvPr>
          <p:cNvSpPr txBox="1"/>
          <p:nvPr/>
        </p:nvSpPr>
        <p:spPr>
          <a:xfrm>
            <a:off x="3898928" y="2783217"/>
            <a:ext cx="4605050" cy="369332"/>
          </a:xfrm>
          <a:prstGeom prst="rect">
            <a:avLst/>
          </a:prstGeom>
          <a:noFill/>
        </p:spPr>
        <p:txBody>
          <a:bodyPr wrap="square">
            <a:spAutoFit/>
          </a:bodyPr>
          <a:lstStyle/>
          <a:p>
            <a:endParaRPr lang="en-US"/>
          </a:p>
        </p:txBody>
      </p:sp>
      <p:sp>
        <p:nvSpPr>
          <p:cNvPr id="23" name="TextBox 22">
            <a:extLst>
              <a:ext uri="{FF2B5EF4-FFF2-40B4-BE49-F238E27FC236}">
                <a16:creationId xmlns:a16="http://schemas.microsoft.com/office/drawing/2014/main" id="{22052878-BA0B-BE13-006A-4614D59BC49D}"/>
              </a:ext>
            </a:extLst>
          </p:cNvPr>
          <p:cNvSpPr txBox="1"/>
          <p:nvPr/>
        </p:nvSpPr>
        <p:spPr>
          <a:xfrm>
            <a:off x="3898928" y="2783217"/>
            <a:ext cx="4605050" cy="369332"/>
          </a:xfrm>
          <a:prstGeom prst="rect">
            <a:avLst/>
          </a:prstGeom>
          <a:noFill/>
        </p:spPr>
        <p:txBody>
          <a:bodyPr wrap="square">
            <a:spAutoFit/>
          </a:bodyPr>
          <a:lstStyle/>
          <a:p>
            <a:endParaRPr lang="en-US"/>
          </a:p>
        </p:txBody>
      </p:sp>
      <p:sp>
        <p:nvSpPr>
          <p:cNvPr id="25" name="TextBox 24">
            <a:extLst>
              <a:ext uri="{FF2B5EF4-FFF2-40B4-BE49-F238E27FC236}">
                <a16:creationId xmlns:a16="http://schemas.microsoft.com/office/drawing/2014/main" id="{5029F17A-72A1-C868-F1B3-A5178441D8BE}"/>
              </a:ext>
            </a:extLst>
          </p:cNvPr>
          <p:cNvSpPr txBox="1"/>
          <p:nvPr/>
        </p:nvSpPr>
        <p:spPr>
          <a:xfrm>
            <a:off x="3898928" y="2783217"/>
            <a:ext cx="4605050" cy="369332"/>
          </a:xfrm>
          <a:prstGeom prst="rect">
            <a:avLst/>
          </a:prstGeom>
          <a:noFill/>
        </p:spPr>
        <p:txBody>
          <a:bodyPr wrap="square">
            <a:spAutoFit/>
          </a:bodyPr>
          <a:lstStyle/>
          <a:p>
            <a:endParaRPr lang="en-US"/>
          </a:p>
        </p:txBody>
      </p:sp>
      <p:sp>
        <p:nvSpPr>
          <p:cNvPr id="27" name="TextBox 26">
            <a:extLst>
              <a:ext uri="{FF2B5EF4-FFF2-40B4-BE49-F238E27FC236}">
                <a16:creationId xmlns:a16="http://schemas.microsoft.com/office/drawing/2014/main" id="{7FD46C2D-79D5-E485-4DD1-75FF96F591AF}"/>
              </a:ext>
            </a:extLst>
          </p:cNvPr>
          <p:cNvSpPr txBox="1"/>
          <p:nvPr/>
        </p:nvSpPr>
        <p:spPr>
          <a:xfrm>
            <a:off x="3898928" y="2783217"/>
            <a:ext cx="4605050" cy="369332"/>
          </a:xfrm>
          <a:prstGeom prst="rect">
            <a:avLst/>
          </a:prstGeom>
          <a:noFill/>
        </p:spPr>
        <p:txBody>
          <a:bodyPr wrap="square">
            <a:spAutoFit/>
          </a:bodyPr>
          <a:lstStyle/>
          <a:p>
            <a:endParaRPr lang="en-US"/>
          </a:p>
        </p:txBody>
      </p:sp>
      <p:grpSp>
        <p:nvGrpSpPr>
          <p:cNvPr id="19482" name="Group 19481">
            <a:extLst>
              <a:ext uri="{FF2B5EF4-FFF2-40B4-BE49-F238E27FC236}">
                <a16:creationId xmlns:a16="http://schemas.microsoft.com/office/drawing/2014/main" id="{F7BF46D6-9DED-4BAF-1638-507F8D4E8C31}"/>
              </a:ext>
            </a:extLst>
          </p:cNvPr>
          <p:cNvGrpSpPr/>
          <p:nvPr/>
        </p:nvGrpSpPr>
        <p:grpSpPr>
          <a:xfrm>
            <a:off x="4632345" y="1310016"/>
            <a:ext cx="2547965" cy="911142"/>
            <a:chOff x="389108" y="4574226"/>
            <a:chExt cx="2547965" cy="911142"/>
          </a:xfrm>
        </p:grpSpPr>
        <mc:AlternateContent xmlns:mc="http://schemas.openxmlformats.org/markup-compatibility/2006" xmlns:a14="http://schemas.microsoft.com/office/drawing/2010/main">
          <mc:Choice Requires="a14">
            <p:sp>
              <p:nvSpPr>
                <p:cNvPr id="19472" name="TextBox 19471">
                  <a:extLst>
                    <a:ext uri="{FF2B5EF4-FFF2-40B4-BE49-F238E27FC236}">
                      <a16:creationId xmlns:a16="http://schemas.microsoft.com/office/drawing/2014/main" id="{88418B61-9BCC-0240-195F-56FE30609520}"/>
                    </a:ext>
                  </a:extLst>
                </p:cNvPr>
                <p:cNvSpPr txBox="1"/>
                <p:nvPr/>
              </p:nvSpPr>
              <p:spPr>
                <a:xfrm flipH="1">
                  <a:off x="510784" y="5022923"/>
                  <a:ext cx="86851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Arial" pitchFamily="34" charset="0"/>
                          </a:rPr>
                          <m:t>𝑋</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19472" name="TextBox 19471">
                  <a:extLst>
                    <a:ext uri="{FF2B5EF4-FFF2-40B4-BE49-F238E27FC236}">
                      <a16:creationId xmlns:a16="http://schemas.microsoft.com/office/drawing/2014/main" id="{88418B61-9BCC-0240-195F-56FE30609520}"/>
                    </a:ext>
                  </a:extLst>
                </p:cNvPr>
                <p:cNvSpPr txBox="1">
                  <a:spLocks noRot="1" noChangeAspect="1" noMove="1" noResize="1" noEditPoints="1" noAdjustHandles="1" noChangeArrowheads="1" noChangeShapeType="1" noTextEdit="1"/>
                </p:cNvSpPr>
                <p:nvPr/>
              </p:nvSpPr>
              <p:spPr>
                <a:xfrm flipH="1">
                  <a:off x="510784" y="5022923"/>
                  <a:ext cx="868515" cy="276999"/>
                </a:xfrm>
                <a:prstGeom prst="rect">
                  <a:avLst/>
                </a:prstGeom>
                <a:blipFill>
                  <a:blip r:embed="rId4"/>
                  <a:stretch>
                    <a:fillRect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73" name="TextBox 19472">
                  <a:extLst>
                    <a:ext uri="{FF2B5EF4-FFF2-40B4-BE49-F238E27FC236}">
                      <a16:creationId xmlns:a16="http://schemas.microsoft.com/office/drawing/2014/main" id="{09845D8D-D5C3-66A3-4412-DFFBF8601425}"/>
                    </a:ext>
                  </a:extLst>
                </p:cNvPr>
                <p:cNvSpPr txBox="1"/>
                <p:nvPr/>
              </p:nvSpPr>
              <p:spPr>
                <a:xfrm flipH="1">
                  <a:off x="1601846" y="504292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473" name="TextBox 19472">
                  <a:extLst>
                    <a:ext uri="{FF2B5EF4-FFF2-40B4-BE49-F238E27FC236}">
                      <a16:creationId xmlns:a16="http://schemas.microsoft.com/office/drawing/2014/main" id="{09845D8D-D5C3-66A3-4412-DFFBF8601425}"/>
                    </a:ext>
                  </a:extLst>
                </p:cNvPr>
                <p:cNvSpPr txBox="1">
                  <a:spLocks noRot="1" noChangeAspect="1" noMove="1" noResize="1" noEditPoints="1" noAdjustHandles="1" noChangeArrowheads="1" noChangeShapeType="1" noTextEdit="1"/>
                </p:cNvSpPr>
                <p:nvPr/>
              </p:nvSpPr>
              <p:spPr>
                <a:xfrm flipH="1">
                  <a:off x="1601846" y="5042922"/>
                  <a:ext cx="536154" cy="276999"/>
                </a:xfrm>
                <a:prstGeom prst="rect">
                  <a:avLst/>
                </a:prstGeom>
                <a:blipFill>
                  <a:blip r:embed="rId5"/>
                  <a:stretch>
                    <a:fillRect b="-20000"/>
                  </a:stretch>
                </a:blipFill>
              </p:spPr>
              <p:txBody>
                <a:bodyPr/>
                <a:lstStyle/>
                <a:p>
                  <a:r>
                    <a:rPr lang="en-US">
                      <a:noFill/>
                    </a:rPr>
                    <a:t> </a:t>
                  </a:r>
                </a:p>
              </p:txBody>
            </p:sp>
          </mc:Fallback>
        </mc:AlternateContent>
        <p:cxnSp>
          <p:nvCxnSpPr>
            <p:cNvPr id="19475" name="Straight Connector 19474">
              <a:extLst>
                <a:ext uri="{FF2B5EF4-FFF2-40B4-BE49-F238E27FC236}">
                  <a16:creationId xmlns:a16="http://schemas.microsoft.com/office/drawing/2014/main" id="{BEF72C86-22DA-1962-7EF2-31641517073D}"/>
                </a:ext>
              </a:extLst>
            </p:cNvPr>
            <p:cNvCxnSpPr/>
            <p:nvPr/>
          </p:nvCxnSpPr>
          <p:spPr>
            <a:xfrm>
              <a:off x="1401124" y="5181421"/>
              <a:ext cx="304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476" name="Straight Connector 19475">
              <a:extLst>
                <a:ext uri="{FF2B5EF4-FFF2-40B4-BE49-F238E27FC236}">
                  <a16:creationId xmlns:a16="http://schemas.microsoft.com/office/drawing/2014/main" id="{67566D1B-35B5-CD9B-8B9A-F42D69EF8C93}"/>
                </a:ext>
              </a:extLst>
            </p:cNvPr>
            <p:cNvCxnSpPr/>
            <p:nvPr/>
          </p:nvCxnSpPr>
          <p:spPr>
            <a:xfrm>
              <a:off x="2006501" y="5177010"/>
              <a:ext cx="304800" cy="0"/>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479" name="TextBox 19478">
                  <a:extLst>
                    <a:ext uri="{FF2B5EF4-FFF2-40B4-BE49-F238E27FC236}">
                      <a16:creationId xmlns:a16="http://schemas.microsoft.com/office/drawing/2014/main" id="{79CC0042-B13D-29DA-DBD3-1F7DB5144A90}"/>
                    </a:ext>
                  </a:extLst>
                </p:cNvPr>
                <p:cNvSpPr txBox="1"/>
                <p:nvPr/>
              </p:nvSpPr>
              <p:spPr>
                <a:xfrm>
                  <a:off x="799290" y="4777482"/>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79" name="TextBox 19478">
                  <a:extLst>
                    <a:ext uri="{FF2B5EF4-FFF2-40B4-BE49-F238E27FC236}">
                      <a16:creationId xmlns:a16="http://schemas.microsoft.com/office/drawing/2014/main" id="{79CC0042-B13D-29DA-DBD3-1F7DB5144A90}"/>
                    </a:ext>
                  </a:extLst>
                </p:cNvPr>
                <p:cNvSpPr txBox="1">
                  <a:spLocks noRot="1" noChangeAspect="1" noMove="1" noResize="1" noEditPoints="1" noAdjustHandles="1" noChangeArrowheads="1" noChangeShapeType="1" noTextEdit="1"/>
                </p:cNvSpPr>
                <p:nvPr/>
              </p:nvSpPr>
              <p:spPr>
                <a:xfrm>
                  <a:off x="799290" y="4777482"/>
                  <a:ext cx="925320" cy="70788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80" name="TextBox 19479">
                  <a:extLst>
                    <a:ext uri="{FF2B5EF4-FFF2-40B4-BE49-F238E27FC236}">
                      <a16:creationId xmlns:a16="http://schemas.microsoft.com/office/drawing/2014/main" id="{9DEDB9BA-B28F-D151-7EB5-362402D79B54}"/>
                    </a:ext>
                  </a:extLst>
                </p:cNvPr>
                <p:cNvSpPr txBox="1"/>
                <p:nvPr/>
              </p:nvSpPr>
              <p:spPr>
                <a:xfrm>
                  <a:off x="2011753" y="4768001"/>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80" name="TextBox 19479">
                  <a:extLst>
                    <a:ext uri="{FF2B5EF4-FFF2-40B4-BE49-F238E27FC236}">
                      <a16:creationId xmlns:a16="http://schemas.microsoft.com/office/drawing/2014/main" id="{9DEDB9BA-B28F-D151-7EB5-362402D79B54}"/>
                    </a:ext>
                  </a:extLst>
                </p:cNvPr>
                <p:cNvSpPr txBox="1">
                  <a:spLocks noRot="1" noChangeAspect="1" noMove="1" noResize="1" noEditPoints="1" noAdjustHandles="1" noChangeArrowheads="1" noChangeShapeType="1" noTextEdit="1"/>
                </p:cNvSpPr>
                <p:nvPr/>
              </p:nvSpPr>
              <p:spPr>
                <a:xfrm>
                  <a:off x="2011753" y="4768001"/>
                  <a:ext cx="925320" cy="707886"/>
                </a:xfrm>
                <a:prstGeom prst="rect">
                  <a:avLst/>
                </a:prstGeom>
                <a:blipFill>
                  <a:blip r:embed="rId7"/>
                  <a:stretch>
                    <a:fillRect/>
                  </a:stretch>
                </a:blipFill>
              </p:spPr>
              <p:txBody>
                <a:bodyPr/>
                <a:lstStyle/>
                <a:p>
                  <a:r>
                    <a:rPr lang="en-US">
                      <a:noFill/>
                    </a:rPr>
                    <a:t> </a:t>
                  </a:r>
                </a:p>
              </p:txBody>
            </p:sp>
          </mc:Fallback>
        </mc:AlternateContent>
        <p:sp>
          <p:nvSpPr>
            <p:cNvPr id="19481" name="TextBox 19480">
              <a:extLst>
                <a:ext uri="{FF2B5EF4-FFF2-40B4-BE49-F238E27FC236}">
                  <a16:creationId xmlns:a16="http://schemas.microsoft.com/office/drawing/2014/main" id="{D4E3D04E-1E7E-EC19-2E94-D17F1729F4B8}"/>
                </a:ext>
              </a:extLst>
            </p:cNvPr>
            <p:cNvSpPr txBox="1"/>
            <p:nvPr/>
          </p:nvSpPr>
          <p:spPr>
            <a:xfrm>
              <a:off x="389108" y="4574226"/>
              <a:ext cx="2510080" cy="369332"/>
            </a:xfrm>
            <a:prstGeom prst="rect">
              <a:avLst/>
            </a:prstGeom>
            <a:noFill/>
          </p:spPr>
          <p:txBody>
            <a:bodyPr wrap="square">
              <a:spAutoFit/>
            </a:bodyPr>
            <a:lstStyle/>
            <a:p>
              <a:r>
                <a:rPr lang="en-US" b="1">
                  <a:solidFill>
                    <a:srgbClr val="C00000"/>
                  </a:solidFill>
                </a:rPr>
                <a:t>Inputs stored row-wise</a:t>
              </a:r>
              <a:endParaRPr lang="en-US"/>
            </a:p>
          </p:txBody>
        </p:sp>
      </p:gr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756746" y="3225389"/>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1</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756746" y="3225389"/>
                <a:ext cx="536154" cy="307777"/>
              </a:xfrm>
              <a:prstGeom prst="rect">
                <a:avLst/>
              </a:prstGeom>
              <a:blipFill>
                <a:blip r:embed="rId8"/>
                <a:stretch>
                  <a:fillRect b="-17647"/>
                </a:stretch>
              </a:blipFill>
            </p:spPr>
            <p:txBody>
              <a:bodyPr/>
              <a:lstStyle/>
              <a:p>
                <a:r>
                  <a:rPr lang="en-US">
                    <a:noFill/>
                  </a:rPr>
                  <a:t> </a:t>
                </a:r>
              </a:p>
            </p:txBody>
          </p:sp>
        </mc:Fallback>
      </mc:AlternateContent>
      <p:grpSp>
        <p:nvGrpSpPr>
          <p:cNvPr id="19" name="Group 18">
            <a:extLst>
              <a:ext uri="{FF2B5EF4-FFF2-40B4-BE49-F238E27FC236}">
                <a16:creationId xmlns:a16="http://schemas.microsoft.com/office/drawing/2014/main" id="{97E7C7C8-AE14-1D42-AF50-1DB332DAA462}"/>
              </a:ext>
            </a:extLst>
          </p:cNvPr>
          <p:cNvGrpSpPr/>
          <p:nvPr/>
        </p:nvGrpSpPr>
        <p:grpSpPr>
          <a:xfrm>
            <a:off x="6366910" y="2325461"/>
            <a:ext cx="2951587" cy="3793762"/>
            <a:chOff x="6366910" y="2325461"/>
            <a:chExt cx="2951587" cy="3793762"/>
          </a:xfrm>
        </p:grpSpPr>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56213B8-29BD-A966-027B-D52269AA855F}"/>
                    </a:ext>
                  </a:extLst>
                </p:cNvPr>
                <p:cNvSpPr txBox="1"/>
                <p:nvPr/>
              </p:nvSpPr>
              <p:spPr>
                <a:xfrm flipH="1">
                  <a:off x="6366910"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0" name="TextBox 19">
                  <a:extLst>
                    <a:ext uri="{FF2B5EF4-FFF2-40B4-BE49-F238E27FC236}">
                      <a16:creationId xmlns:a16="http://schemas.microsoft.com/office/drawing/2014/main" id="{A56213B8-29BD-A966-027B-D52269AA855F}"/>
                    </a:ext>
                  </a:extLst>
                </p:cNvPr>
                <p:cNvSpPr txBox="1">
                  <a:spLocks noRot="1" noChangeAspect="1" noMove="1" noResize="1" noEditPoints="1" noAdjustHandles="1" noChangeArrowheads="1" noChangeShapeType="1" noTextEdit="1"/>
                </p:cNvSpPr>
                <p:nvPr/>
              </p:nvSpPr>
              <p:spPr>
                <a:xfrm flipH="1">
                  <a:off x="6366910" y="2754183"/>
                  <a:ext cx="536154" cy="276999"/>
                </a:xfrm>
                <a:prstGeom prst="rect">
                  <a:avLst/>
                </a:prstGeom>
                <a:blipFill>
                  <a:blip r:embed="rId9"/>
                  <a:stretch>
                    <a:fillRect b="-17778"/>
                  </a:stretch>
                </a:blipFill>
              </p:spPr>
              <p:txBody>
                <a:bodyPr/>
                <a:lstStyle/>
                <a:p>
                  <a:r>
                    <a:rPr lang="en-US">
                      <a:noFill/>
                    </a:rPr>
                    <a:t> </a:t>
                  </a:r>
                </a:p>
              </p:txBody>
            </p:sp>
          </mc:Fallback>
        </mc:AlternateContent>
        <p:grpSp>
          <p:nvGrpSpPr>
            <p:cNvPr id="22" name="Group 21">
              <a:extLst>
                <a:ext uri="{FF2B5EF4-FFF2-40B4-BE49-F238E27FC236}">
                  <a16:creationId xmlns:a16="http://schemas.microsoft.com/office/drawing/2014/main" id="{A1548678-EA7F-2012-825B-F025BD0CE8C0}"/>
                </a:ext>
              </a:extLst>
            </p:cNvPr>
            <p:cNvGrpSpPr/>
            <p:nvPr/>
          </p:nvGrpSpPr>
          <p:grpSpPr>
            <a:xfrm>
              <a:off x="6438556" y="2325461"/>
              <a:ext cx="2879941" cy="3793762"/>
              <a:chOff x="6438556" y="2325461"/>
              <a:chExt cx="2879941" cy="3793762"/>
            </a:xfrm>
          </p:grpSpPr>
          <p:sp>
            <p:nvSpPr>
              <p:cNvPr id="24" name="Rounded Rectangle 23">
                <a:extLst>
                  <a:ext uri="{FF2B5EF4-FFF2-40B4-BE49-F238E27FC236}">
                    <a16:creationId xmlns:a16="http://schemas.microsoft.com/office/drawing/2014/main" id="{FB78A11E-1EC8-D74B-7A35-8A499CA1A9D7}"/>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3E77A3FA-5C4D-F0FE-B17E-B0B2E8CEAE47}"/>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14FBFE84-D342-CE87-E2A8-D16A59CFA409}"/>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0500B38E-32B4-1B3D-E4A3-332FE1713830}"/>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7C9F1C6A-B8CB-945D-A0FB-FD7E103E55E1}"/>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25DE2961-026F-EF7E-3C78-B3E15436A3F5}"/>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EDED37FF-E514-F2B0-2060-3A7056CC11F0}"/>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2157BA15-8F4C-0C63-EFA6-B49D6EA8566D}"/>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4A6B3B99-9E94-2E9B-316A-863E3618812D}"/>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01B2F597-6D33-13B4-ECE5-CBBDD2082D91}"/>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7413DC86-42E2-6996-B652-C52BF864712C}"/>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5C27A75-CEED-492B-CC69-A361984426F1}"/>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38" name="TextBox 37">
                    <a:extLst>
                      <a:ext uri="{FF2B5EF4-FFF2-40B4-BE49-F238E27FC236}">
                        <a16:creationId xmlns:a16="http://schemas.microsoft.com/office/drawing/2014/main" id="{A5C27A75-CEED-492B-CC69-A361984426F1}"/>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1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65A5E75E-9463-6ABF-A1F3-63306D06F073}"/>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41" name="TextBox 40">
                    <a:extLst>
                      <a:ext uri="{FF2B5EF4-FFF2-40B4-BE49-F238E27FC236}">
                        <a16:creationId xmlns:a16="http://schemas.microsoft.com/office/drawing/2014/main" id="{65A5E75E-9463-6ABF-A1F3-63306D06F073}"/>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11"/>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57" name="TextBox 19456">
                    <a:extLst>
                      <a:ext uri="{FF2B5EF4-FFF2-40B4-BE49-F238E27FC236}">
                        <a16:creationId xmlns:a16="http://schemas.microsoft.com/office/drawing/2014/main" id="{91D586F0-544C-1185-F9AD-64FA0B25BE41}"/>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9457" name="TextBox 19456">
                    <a:extLst>
                      <a:ext uri="{FF2B5EF4-FFF2-40B4-BE49-F238E27FC236}">
                        <a16:creationId xmlns:a16="http://schemas.microsoft.com/office/drawing/2014/main" id="{91D586F0-544C-1185-F9AD-64FA0B25BE41}"/>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12"/>
                    <a:stretch>
                      <a:fillRect b="-17778"/>
                    </a:stretch>
                  </a:blipFill>
                </p:spPr>
                <p:txBody>
                  <a:bodyPr/>
                  <a:lstStyle/>
                  <a:p>
                    <a:r>
                      <a:rPr lang="en-US">
                        <a:noFill/>
                      </a:rPr>
                      <a:t> </a:t>
                    </a:r>
                  </a:p>
                </p:txBody>
              </p:sp>
            </mc:Fallback>
          </mc:AlternateContent>
          <p:sp>
            <p:nvSpPr>
              <p:cNvPr id="19458" name="Content Placeholder 2">
                <a:extLst>
                  <a:ext uri="{FF2B5EF4-FFF2-40B4-BE49-F238E27FC236}">
                    <a16:creationId xmlns:a16="http://schemas.microsoft.com/office/drawing/2014/main" id="{71402FD5-90A7-61A5-4DB5-8046FADAA361}"/>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9460" name="TextBox 19459">
                <a:extLst>
                  <a:ext uri="{FF2B5EF4-FFF2-40B4-BE49-F238E27FC236}">
                    <a16:creationId xmlns:a16="http://schemas.microsoft.com/office/drawing/2014/main" id="{DE9FCE16-86C0-F150-C756-4E8103837577}"/>
                  </a:ext>
                </a:extLst>
              </p:cNvPr>
              <p:cNvSpPr txBox="1"/>
              <p:nvPr/>
            </p:nvSpPr>
            <p:spPr>
              <a:xfrm>
                <a:off x="7382282" y="5749891"/>
                <a:ext cx="1936215" cy="369332"/>
              </a:xfrm>
              <a:prstGeom prst="rect">
                <a:avLst/>
              </a:prstGeom>
              <a:noFill/>
            </p:spPr>
            <p:txBody>
              <a:bodyPr wrap="square">
                <a:spAutoFit/>
              </a:bodyPr>
              <a:lstStyle/>
              <a:p>
                <a:r>
                  <a:rPr lang="en-US" b="1">
                    <a:solidFill>
                      <a:srgbClr val="C00000"/>
                    </a:solidFill>
                  </a:rPr>
                  <a:t>Input tokens</a:t>
                </a:r>
                <a:endParaRPr lang="en-US"/>
              </a:p>
            </p:txBody>
          </p:sp>
          <p:sp>
            <p:nvSpPr>
              <p:cNvPr id="19461" name="TextBox 19460">
                <a:extLst>
                  <a:ext uri="{FF2B5EF4-FFF2-40B4-BE49-F238E27FC236}">
                    <a16:creationId xmlns:a16="http://schemas.microsoft.com/office/drawing/2014/main" id="{38E72AC6-8AFC-785A-C2CC-65A15196B370}"/>
                  </a:ext>
                </a:extLst>
              </p:cNvPr>
              <p:cNvSpPr txBox="1"/>
              <p:nvPr/>
            </p:nvSpPr>
            <p:spPr>
              <a:xfrm>
                <a:off x="6614826" y="2325461"/>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19462" name="TextBox 19461">
                    <a:extLst>
                      <a:ext uri="{FF2B5EF4-FFF2-40B4-BE49-F238E27FC236}">
                        <a16:creationId xmlns:a16="http://schemas.microsoft.com/office/drawing/2014/main" id="{E326BF7D-0903-E658-35D5-525226F56D40}"/>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9462" name="TextBox 19461">
                    <a:extLst>
                      <a:ext uri="{FF2B5EF4-FFF2-40B4-BE49-F238E27FC236}">
                        <a16:creationId xmlns:a16="http://schemas.microsoft.com/office/drawing/2014/main" id="{E326BF7D-0903-E658-35D5-525226F56D40}"/>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13"/>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3" name="TextBox 19462">
                    <a:extLst>
                      <a:ext uri="{FF2B5EF4-FFF2-40B4-BE49-F238E27FC236}">
                        <a16:creationId xmlns:a16="http://schemas.microsoft.com/office/drawing/2014/main" id="{AADD60EA-9633-152D-93B2-916C05626B0E}"/>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9463" name="TextBox 19462">
                    <a:extLst>
                      <a:ext uri="{FF2B5EF4-FFF2-40B4-BE49-F238E27FC236}">
                        <a16:creationId xmlns:a16="http://schemas.microsoft.com/office/drawing/2014/main" id="{AADD60EA-9633-152D-93B2-916C05626B0E}"/>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1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4" name="TextBox 19463">
                    <a:extLst>
                      <a:ext uri="{FF2B5EF4-FFF2-40B4-BE49-F238E27FC236}">
                        <a16:creationId xmlns:a16="http://schemas.microsoft.com/office/drawing/2014/main" id="{A204B84F-D526-D0D6-F87A-0FF70CE8F202}"/>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9464" name="TextBox 19463">
                    <a:extLst>
                      <a:ext uri="{FF2B5EF4-FFF2-40B4-BE49-F238E27FC236}">
                        <a16:creationId xmlns:a16="http://schemas.microsoft.com/office/drawing/2014/main" id="{A204B84F-D526-D0D6-F87A-0FF70CE8F202}"/>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1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5" name="TextBox 19464">
                    <a:extLst>
                      <a:ext uri="{FF2B5EF4-FFF2-40B4-BE49-F238E27FC236}">
                        <a16:creationId xmlns:a16="http://schemas.microsoft.com/office/drawing/2014/main" id="{13E042B0-A0D6-4F40-BD8E-F05FF6A92F30}"/>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9465" name="TextBox 19464">
                    <a:extLst>
                      <a:ext uri="{FF2B5EF4-FFF2-40B4-BE49-F238E27FC236}">
                        <a16:creationId xmlns:a16="http://schemas.microsoft.com/office/drawing/2014/main" id="{13E042B0-A0D6-4F40-BD8E-F05FF6A92F30}"/>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6"/>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6" name="TextBox 19465">
                    <a:extLst>
                      <a:ext uri="{FF2B5EF4-FFF2-40B4-BE49-F238E27FC236}">
                        <a16:creationId xmlns:a16="http://schemas.microsoft.com/office/drawing/2014/main" id="{294668E2-CD15-E908-E7C7-61D6A0807785}"/>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9466" name="TextBox 19465">
                    <a:extLst>
                      <a:ext uri="{FF2B5EF4-FFF2-40B4-BE49-F238E27FC236}">
                        <a16:creationId xmlns:a16="http://schemas.microsoft.com/office/drawing/2014/main" id="{294668E2-CD15-E908-E7C7-61D6A0807785}"/>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7" name="TextBox 19466">
                    <a:extLst>
                      <a:ext uri="{FF2B5EF4-FFF2-40B4-BE49-F238E27FC236}">
                        <a16:creationId xmlns:a16="http://schemas.microsoft.com/office/drawing/2014/main" id="{0E7DB506-A350-040D-DD28-955D0C515066}"/>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9467" name="TextBox 19466">
                    <a:extLst>
                      <a:ext uri="{FF2B5EF4-FFF2-40B4-BE49-F238E27FC236}">
                        <a16:creationId xmlns:a16="http://schemas.microsoft.com/office/drawing/2014/main" id="{0E7DB506-A350-040D-DD28-955D0C515066}"/>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8"/>
                    <a:stretch>
                      <a:fillRect b="-17778"/>
                    </a:stretch>
                  </a:blipFill>
                </p:spPr>
                <p:txBody>
                  <a:bodyPr/>
                  <a:lstStyle/>
                  <a:p>
                    <a:r>
                      <a:rPr lang="en-US">
                        <a:noFill/>
                      </a:rPr>
                      <a:t> </a:t>
                    </a:r>
                  </a:p>
                </p:txBody>
              </p:sp>
            </mc:Fallback>
          </mc:AlternateContent>
        </p:grpSp>
      </p:grpSp>
      <p:cxnSp>
        <p:nvCxnSpPr>
          <p:cNvPr id="19468" name="Straight Arrow Connector 19467">
            <a:extLst>
              <a:ext uri="{FF2B5EF4-FFF2-40B4-BE49-F238E27FC236}">
                <a16:creationId xmlns:a16="http://schemas.microsoft.com/office/drawing/2014/main" id="{67971013-21DA-6B5D-C155-871AB26B4063}"/>
              </a:ext>
            </a:extLst>
          </p:cNvPr>
          <p:cNvCxnSpPr>
            <a:cxnSpLocks/>
          </p:cNvCxnSpPr>
          <p:nvPr/>
        </p:nvCxnSpPr>
        <p:spPr>
          <a:xfrm flipV="1">
            <a:off x="3490501" y="3028707"/>
            <a:ext cx="2941965" cy="2710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471" name="Straight Arrow Connector 19470">
            <a:extLst>
              <a:ext uri="{FF2B5EF4-FFF2-40B4-BE49-F238E27FC236}">
                <a16:creationId xmlns:a16="http://schemas.microsoft.com/office/drawing/2014/main" id="{0D5296CA-5B81-520D-065E-0F0513E7EE46}"/>
              </a:ext>
            </a:extLst>
          </p:cNvPr>
          <p:cNvCxnSpPr>
            <a:cxnSpLocks/>
            <a:endCxn id="38" idx="3"/>
          </p:cNvCxnSpPr>
          <p:nvPr/>
        </p:nvCxnSpPr>
        <p:spPr>
          <a:xfrm>
            <a:off x="3422151" y="3583024"/>
            <a:ext cx="3146327" cy="185899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9489" name="Title 1">
            <a:extLst>
              <a:ext uri="{FF2B5EF4-FFF2-40B4-BE49-F238E27FC236}">
                <a16:creationId xmlns:a16="http://schemas.microsoft.com/office/drawing/2014/main" id="{A127AA3F-E18F-60BF-688B-610649022E24}"/>
              </a:ext>
            </a:extLst>
          </p:cNvPr>
          <p:cNvSpPr txBox="1">
            <a:spLocks/>
          </p:cNvSpPr>
          <p:nvPr/>
        </p:nvSpPr>
        <p:spPr>
          <a:xfrm>
            <a:off x="457200" y="12090"/>
            <a:ext cx="8229600" cy="98755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r>
              <a:rPr lang="en-US" sz="3500"/>
              <a:t>Interpreting the Self-Attention Update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0DA9C7C-2EA7-612B-4CC2-209894F27AAE}"/>
                  </a:ext>
                </a:extLst>
              </p:cNvPr>
              <p:cNvSpPr txBox="1"/>
              <p:nvPr/>
            </p:nvSpPr>
            <p:spPr>
              <a:xfrm>
                <a:off x="321998" y="2057380"/>
                <a:ext cx="4605050" cy="370230"/>
              </a:xfrm>
              <a:prstGeom prst="rect">
                <a:avLst/>
              </a:prstGeom>
              <a:solidFill>
                <a:schemeClr val="bg1"/>
              </a:solidFill>
            </p:spPr>
            <p:txBody>
              <a:bodyPr wrap="square">
                <a:spAutoFit/>
              </a:bodyPr>
              <a:lstStyle/>
              <a:p>
                <a:r>
                  <a:rPr lang="en-US"/>
                  <a:t> </a:t>
                </a:r>
                <a14:m>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r>
                      <a:rPr lang="en-US" i="1">
                        <a:latin typeface="Cambria Math" panose="02040503050406030204" pitchFamily="18" charset="0"/>
                      </a:rPr>
                      <m:t>,</m:t>
                    </m:r>
                    <m:r>
                      <a:rPr lang="en-US" b="0" i="1" smtClean="0">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oMath>
                </a14:m>
                <a:r>
                  <a:rPr lang="en-US"/>
                  <a:t>, </a:t>
                </a:r>
                <a14:m>
                  <m:oMath xmlns:m="http://schemas.openxmlformats.org/officeDocument/2006/math">
                    <m:r>
                      <m:rPr>
                        <m:sty m:val="p"/>
                      </m:rPr>
                      <a:rPr lang="en-US" b="0" i="0" smtClean="0">
                        <a:latin typeface="Cambria Math" panose="02040503050406030204" pitchFamily="18" charset="0"/>
                      </a:rPr>
                      <m:t>V</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𝑉</m:t>
                        </m:r>
                      </m:sup>
                    </m:sSup>
                  </m:oMath>
                </a14:m>
                <a:endParaRPr lang="en-US"/>
              </a:p>
            </p:txBody>
          </p:sp>
        </mc:Choice>
        <mc:Fallback xmlns="">
          <p:sp>
            <p:nvSpPr>
              <p:cNvPr id="2" name="TextBox 1">
                <a:extLst>
                  <a:ext uri="{FF2B5EF4-FFF2-40B4-BE49-F238E27FC236}">
                    <a16:creationId xmlns:a16="http://schemas.microsoft.com/office/drawing/2014/main" id="{90DA9C7C-2EA7-612B-4CC2-209894F27AAE}"/>
                  </a:ext>
                </a:extLst>
              </p:cNvPr>
              <p:cNvSpPr txBox="1">
                <a:spLocks noRot="1" noChangeAspect="1" noMove="1" noResize="1" noEditPoints="1" noAdjustHandles="1" noChangeArrowheads="1" noChangeShapeType="1" noTextEdit="1"/>
              </p:cNvSpPr>
              <p:nvPr/>
            </p:nvSpPr>
            <p:spPr>
              <a:xfrm>
                <a:off x="321998" y="2057380"/>
                <a:ext cx="4605050" cy="370230"/>
              </a:xfrm>
              <a:prstGeom prst="rect">
                <a:avLst/>
              </a:prstGeom>
              <a:blipFill>
                <a:blip r:embed="rId19"/>
                <a:stretch>
                  <a:fillRect t="-6557" b="-26230"/>
                </a:stretch>
              </a:blipFill>
            </p:spPr>
            <p:txBody>
              <a:bodyPr/>
              <a:lstStyle/>
              <a:p>
                <a:r>
                  <a:rPr lang="en-US">
                    <a:noFill/>
                  </a:rPr>
                  <a:t> </a:t>
                </a:r>
              </a:p>
            </p:txBody>
          </p:sp>
        </mc:Fallback>
      </mc:AlternateContent>
    </p:spTree>
    <p:extLst>
      <p:ext uri="{BB962C8B-B14F-4D97-AF65-F5344CB8AC3E}">
        <p14:creationId xmlns:p14="http://schemas.microsoft.com/office/powerpoint/2010/main" val="3899224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8" name="Content Placeholder 2">
            <a:extLst>
              <a:ext uri="{FF2B5EF4-FFF2-40B4-BE49-F238E27FC236}">
                <a16:creationId xmlns:a16="http://schemas.microsoft.com/office/drawing/2014/main" id="{7F701BD9-E227-3B41-8A54-285D62D979D5}"/>
              </a:ext>
            </a:extLst>
          </p:cNvPr>
          <p:cNvSpPr>
            <a:spLocks noGrp="1"/>
          </p:cNvSpPr>
          <p:nvPr>
            <p:ph idx="1"/>
          </p:nvPr>
        </p:nvSpPr>
        <p:spPr>
          <a:xfrm>
            <a:off x="-6537" y="2564250"/>
            <a:ext cx="4925443" cy="4019430"/>
          </a:xfrm>
        </p:spPr>
        <p:txBody>
          <a:bodyPr>
            <a:normAutofit/>
          </a:bodyPr>
          <a:lstStyle/>
          <a:p>
            <a:r>
              <a:rPr lang="en-US" sz="2000"/>
              <a:t>This formula gives the embedding for </a:t>
            </a:r>
            <a:r>
              <a:rPr lang="en-US" sz="2000" b="1"/>
              <a:t>all tokens </a:t>
            </a:r>
            <a:r>
              <a:rPr lang="en-US" sz="2000"/>
              <a:t>simultaneously</a:t>
            </a:r>
          </a:p>
          <a:p>
            <a:r>
              <a:rPr lang="en-US" sz="2000"/>
              <a:t>What if we simplify to just token     ? </a:t>
            </a:r>
          </a:p>
          <a:p>
            <a:endParaRPr lang="en-US" sz="2000"/>
          </a:p>
          <a:p>
            <a:endParaRPr lang="en-US" sz="2000"/>
          </a:p>
          <a:p>
            <a:endParaRPr lang="en-US" sz="2000"/>
          </a:p>
          <a:p>
            <a:pPr marL="118872" indent="0">
              <a:buFont typeface="Wingdings 2"/>
              <a:buNone/>
            </a:pPr>
            <a:endParaRPr lang="en-US" sz="2000" b="1">
              <a:solidFill>
                <a:srgbClr val="00B0F0"/>
              </a:solidFill>
            </a:endParaRPr>
          </a:p>
          <a:p>
            <a:pPr lvl="1"/>
            <a:endParaRPr lang="en-US" sz="1600"/>
          </a:p>
          <a:p>
            <a:pPr marL="118872" indent="0">
              <a:buNone/>
            </a:pPr>
            <a:endParaRPr lang="en-US" sz="2000" b="1">
              <a:solidFill>
                <a:srgbClr val="00B0F0"/>
              </a:solidFill>
            </a:endParaRPr>
          </a:p>
          <a:p>
            <a:pPr marL="118872" indent="0">
              <a:buNone/>
            </a:pPr>
            <a:endParaRPr lang="en-US" sz="2000" b="1">
              <a:solidFill>
                <a:srgbClr val="00B0F0"/>
              </a:solidFill>
            </a:endParaRPr>
          </a:p>
          <a:p>
            <a:pPr marL="118872" indent="0">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43571" y="3853021"/>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43571" y="3853021"/>
                <a:ext cx="4605050" cy="926920"/>
              </a:xfrm>
              <a:prstGeom prst="rect">
                <a:avLst/>
              </a:prstGeom>
              <a:blipFill>
                <a:blip r:embed="rId3"/>
                <a:stretch>
                  <a:fillRect/>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25</a:t>
            </a:fld>
            <a:endParaRPr lang="en-US"/>
          </a:p>
        </p:txBody>
      </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731694" y="3251791"/>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1</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731694" y="3251791"/>
                <a:ext cx="536154" cy="307777"/>
              </a:xfrm>
              <a:prstGeom prst="rect">
                <a:avLst/>
              </a:prstGeom>
              <a:blipFill>
                <a:blip r:embed="rId4"/>
                <a:stretch>
                  <a:fillRect b="-17647"/>
                </a:stretch>
              </a:blipFill>
            </p:spPr>
            <p:txBody>
              <a:bodyPr/>
              <a:lstStyle/>
              <a:p>
                <a:r>
                  <a:rPr lang="en-US">
                    <a:noFill/>
                  </a:rPr>
                  <a:t> </a:t>
                </a:r>
              </a:p>
            </p:txBody>
          </p:sp>
        </mc:Fallback>
      </mc:AlternateContent>
      <p:grpSp>
        <p:nvGrpSpPr>
          <p:cNvPr id="19457" name="Group 19456">
            <a:extLst>
              <a:ext uri="{FF2B5EF4-FFF2-40B4-BE49-F238E27FC236}">
                <a16:creationId xmlns:a16="http://schemas.microsoft.com/office/drawing/2014/main" id="{CB9B6C76-5FEB-3580-8E46-28745DEB2872}"/>
              </a:ext>
            </a:extLst>
          </p:cNvPr>
          <p:cNvGrpSpPr/>
          <p:nvPr/>
        </p:nvGrpSpPr>
        <p:grpSpPr>
          <a:xfrm>
            <a:off x="4632345" y="1310016"/>
            <a:ext cx="2547965" cy="911142"/>
            <a:chOff x="389108" y="4574226"/>
            <a:chExt cx="2547965" cy="911142"/>
          </a:xfrm>
        </p:grpSpPr>
        <mc:AlternateContent xmlns:mc="http://schemas.openxmlformats.org/markup-compatibility/2006" xmlns:a14="http://schemas.microsoft.com/office/drawing/2010/main">
          <mc:Choice Requires="a14">
            <p:sp>
              <p:nvSpPr>
                <p:cNvPr id="19458" name="TextBox 19457">
                  <a:extLst>
                    <a:ext uri="{FF2B5EF4-FFF2-40B4-BE49-F238E27FC236}">
                      <a16:creationId xmlns:a16="http://schemas.microsoft.com/office/drawing/2014/main" id="{068BE7B9-837B-E278-2A39-416829D4B1F4}"/>
                    </a:ext>
                  </a:extLst>
                </p:cNvPr>
                <p:cNvSpPr txBox="1"/>
                <p:nvPr/>
              </p:nvSpPr>
              <p:spPr>
                <a:xfrm flipH="1">
                  <a:off x="510784" y="5022923"/>
                  <a:ext cx="86851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Arial" pitchFamily="34" charset="0"/>
                          </a:rPr>
                          <m:t>𝑋</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19458" name="TextBox 19457">
                  <a:extLst>
                    <a:ext uri="{FF2B5EF4-FFF2-40B4-BE49-F238E27FC236}">
                      <a16:creationId xmlns:a16="http://schemas.microsoft.com/office/drawing/2014/main" id="{068BE7B9-837B-E278-2A39-416829D4B1F4}"/>
                    </a:ext>
                  </a:extLst>
                </p:cNvPr>
                <p:cNvSpPr txBox="1">
                  <a:spLocks noRot="1" noChangeAspect="1" noMove="1" noResize="1" noEditPoints="1" noAdjustHandles="1" noChangeArrowheads="1" noChangeShapeType="1" noTextEdit="1"/>
                </p:cNvSpPr>
                <p:nvPr/>
              </p:nvSpPr>
              <p:spPr>
                <a:xfrm flipH="1">
                  <a:off x="510784" y="5022923"/>
                  <a:ext cx="868515" cy="276999"/>
                </a:xfrm>
                <a:prstGeom prst="rect">
                  <a:avLst/>
                </a:prstGeom>
                <a:blipFill>
                  <a:blip r:embed="rId5"/>
                  <a:stretch>
                    <a:fillRect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0" name="TextBox 19459">
                  <a:extLst>
                    <a:ext uri="{FF2B5EF4-FFF2-40B4-BE49-F238E27FC236}">
                      <a16:creationId xmlns:a16="http://schemas.microsoft.com/office/drawing/2014/main" id="{C195BFFC-9C35-8615-B2CD-94A08BAD3778}"/>
                    </a:ext>
                  </a:extLst>
                </p:cNvPr>
                <p:cNvSpPr txBox="1"/>
                <p:nvPr/>
              </p:nvSpPr>
              <p:spPr>
                <a:xfrm flipH="1">
                  <a:off x="1601846" y="504292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460" name="TextBox 19459">
                  <a:extLst>
                    <a:ext uri="{FF2B5EF4-FFF2-40B4-BE49-F238E27FC236}">
                      <a16:creationId xmlns:a16="http://schemas.microsoft.com/office/drawing/2014/main" id="{C195BFFC-9C35-8615-B2CD-94A08BAD3778}"/>
                    </a:ext>
                  </a:extLst>
                </p:cNvPr>
                <p:cNvSpPr txBox="1">
                  <a:spLocks noRot="1" noChangeAspect="1" noMove="1" noResize="1" noEditPoints="1" noAdjustHandles="1" noChangeArrowheads="1" noChangeShapeType="1" noTextEdit="1"/>
                </p:cNvSpPr>
                <p:nvPr/>
              </p:nvSpPr>
              <p:spPr>
                <a:xfrm flipH="1">
                  <a:off x="1601846" y="5042922"/>
                  <a:ext cx="536154" cy="276999"/>
                </a:xfrm>
                <a:prstGeom prst="rect">
                  <a:avLst/>
                </a:prstGeom>
                <a:blipFill>
                  <a:blip r:embed="rId6"/>
                  <a:stretch>
                    <a:fillRect b="-20000"/>
                  </a:stretch>
                </a:blipFill>
              </p:spPr>
              <p:txBody>
                <a:bodyPr/>
                <a:lstStyle/>
                <a:p>
                  <a:r>
                    <a:rPr lang="en-US">
                      <a:noFill/>
                    </a:rPr>
                    <a:t> </a:t>
                  </a:r>
                </a:p>
              </p:txBody>
            </p:sp>
          </mc:Fallback>
        </mc:AlternateContent>
        <p:cxnSp>
          <p:nvCxnSpPr>
            <p:cNvPr id="19461" name="Straight Connector 19460">
              <a:extLst>
                <a:ext uri="{FF2B5EF4-FFF2-40B4-BE49-F238E27FC236}">
                  <a16:creationId xmlns:a16="http://schemas.microsoft.com/office/drawing/2014/main" id="{37B2819A-1956-0C4C-F1A4-E60913080ACD}"/>
                </a:ext>
              </a:extLst>
            </p:cNvPr>
            <p:cNvCxnSpPr/>
            <p:nvPr/>
          </p:nvCxnSpPr>
          <p:spPr>
            <a:xfrm>
              <a:off x="1401124" y="5181421"/>
              <a:ext cx="304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462" name="Straight Connector 19461">
              <a:extLst>
                <a:ext uri="{FF2B5EF4-FFF2-40B4-BE49-F238E27FC236}">
                  <a16:creationId xmlns:a16="http://schemas.microsoft.com/office/drawing/2014/main" id="{7FEF4650-7395-DDE7-3162-5321799BF917}"/>
                </a:ext>
              </a:extLst>
            </p:cNvPr>
            <p:cNvCxnSpPr/>
            <p:nvPr/>
          </p:nvCxnSpPr>
          <p:spPr>
            <a:xfrm>
              <a:off x="2006501" y="5177010"/>
              <a:ext cx="304800" cy="0"/>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463" name="TextBox 19462">
                  <a:extLst>
                    <a:ext uri="{FF2B5EF4-FFF2-40B4-BE49-F238E27FC236}">
                      <a16:creationId xmlns:a16="http://schemas.microsoft.com/office/drawing/2014/main" id="{47F04830-EC9E-6786-3804-EBF3D82D5E57}"/>
                    </a:ext>
                  </a:extLst>
                </p:cNvPr>
                <p:cNvSpPr txBox="1"/>
                <p:nvPr/>
              </p:nvSpPr>
              <p:spPr>
                <a:xfrm>
                  <a:off x="799290" y="4777482"/>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63" name="TextBox 19462">
                  <a:extLst>
                    <a:ext uri="{FF2B5EF4-FFF2-40B4-BE49-F238E27FC236}">
                      <a16:creationId xmlns:a16="http://schemas.microsoft.com/office/drawing/2014/main" id="{47F04830-EC9E-6786-3804-EBF3D82D5E57}"/>
                    </a:ext>
                  </a:extLst>
                </p:cNvPr>
                <p:cNvSpPr txBox="1">
                  <a:spLocks noRot="1" noChangeAspect="1" noMove="1" noResize="1" noEditPoints="1" noAdjustHandles="1" noChangeArrowheads="1" noChangeShapeType="1" noTextEdit="1"/>
                </p:cNvSpPr>
                <p:nvPr/>
              </p:nvSpPr>
              <p:spPr>
                <a:xfrm>
                  <a:off x="799290" y="4777482"/>
                  <a:ext cx="925320" cy="707886"/>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4" name="TextBox 19463">
                  <a:extLst>
                    <a:ext uri="{FF2B5EF4-FFF2-40B4-BE49-F238E27FC236}">
                      <a16:creationId xmlns:a16="http://schemas.microsoft.com/office/drawing/2014/main" id="{0FD44389-C7CA-BF51-ACDB-5C78C72278C0}"/>
                    </a:ext>
                  </a:extLst>
                </p:cNvPr>
                <p:cNvSpPr txBox="1"/>
                <p:nvPr/>
              </p:nvSpPr>
              <p:spPr>
                <a:xfrm>
                  <a:off x="2011753" y="4768001"/>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64" name="TextBox 19463">
                  <a:extLst>
                    <a:ext uri="{FF2B5EF4-FFF2-40B4-BE49-F238E27FC236}">
                      <a16:creationId xmlns:a16="http://schemas.microsoft.com/office/drawing/2014/main" id="{0FD44389-C7CA-BF51-ACDB-5C78C72278C0}"/>
                    </a:ext>
                  </a:extLst>
                </p:cNvPr>
                <p:cNvSpPr txBox="1">
                  <a:spLocks noRot="1" noChangeAspect="1" noMove="1" noResize="1" noEditPoints="1" noAdjustHandles="1" noChangeArrowheads="1" noChangeShapeType="1" noTextEdit="1"/>
                </p:cNvSpPr>
                <p:nvPr/>
              </p:nvSpPr>
              <p:spPr>
                <a:xfrm>
                  <a:off x="2011753" y="4768001"/>
                  <a:ext cx="925320" cy="707886"/>
                </a:xfrm>
                <a:prstGeom prst="rect">
                  <a:avLst/>
                </a:prstGeom>
                <a:blipFill>
                  <a:blip r:embed="rId8"/>
                  <a:stretch>
                    <a:fillRect/>
                  </a:stretch>
                </a:blipFill>
              </p:spPr>
              <p:txBody>
                <a:bodyPr/>
                <a:lstStyle/>
                <a:p>
                  <a:r>
                    <a:rPr lang="en-US">
                      <a:noFill/>
                    </a:rPr>
                    <a:t> </a:t>
                  </a:r>
                </a:p>
              </p:txBody>
            </p:sp>
          </mc:Fallback>
        </mc:AlternateContent>
        <p:sp>
          <p:nvSpPr>
            <p:cNvPr id="19465" name="TextBox 19464">
              <a:extLst>
                <a:ext uri="{FF2B5EF4-FFF2-40B4-BE49-F238E27FC236}">
                  <a16:creationId xmlns:a16="http://schemas.microsoft.com/office/drawing/2014/main" id="{B675C7C4-7CB1-8C7E-3AB4-21EA12579A0C}"/>
                </a:ext>
              </a:extLst>
            </p:cNvPr>
            <p:cNvSpPr txBox="1"/>
            <p:nvPr/>
          </p:nvSpPr>
          <p:spPr>
            <a:xfrm>
              <a:off x="389108" y="4574226"/>
              <a:ext cx="2510080" cy="369332"/>
            </a:xfrm>
            <a:prstGeom prst="rect">
              <a:avLst/>
            </a:prstGeom>
            <a:noFill/>
          </p:spPr>
          <p:txBody>
            <a:bodyPr wrap="square">
              <a:spAutoFit/>
            </a:bodyPr>
            <a:lstStyle/>
            <a:p>
              <a:r>
                <a:rPr lang="en-US" b="1">
                  <a:solidFill>
                    <a:srgbClr val="C00000"/>
                  </a:solidFill>
                </a:rPr>
                <a:t>Inputs stored row-wise</a:t>
              </a:r>
              <a:endParaRPr lang="en-US"/>
            </a:p>
          </p:txBody>
        </p:sp>
      </p:grpSp>
      <p:sp>
        <p:nvSpPr>
          <p:cNvPr id="19468" name="TextBox 19467">
            <a:extLst>
              <a:ext uri="{FF2B5EF4-FFF2-40B4-BE49-F238E27FC236}">
                <a16:creationId xmlns:a16="http://schemas.microsoft.com/office/drawing/2014/main" id="{8AC8EF8A-59B8-F672-6ADB-4931569FD83E}"/>
              </a:ext>
            </a:extLst>
          </p:cNvPr>
          <p:cNvSpPr txBox="1"/>
          <p:nvPr/>
        </p:nvSpPr>
        <p:spPr>
          <a:xfrm>
            <a:off x="3530735" y="4131815"/>
            <a:ext cx="3948904" cy="369332"/>
          </a:xfrm>
          <a:prstGeom prst="rect">
            <a:avLst/>
          </a:prstGeom>
          <a:noFill/>
        </p:spPr>
        <p:txBody>
          <a:bodyPr wrap="square">
            <a:spAutoFit/>
          </a:bodyPr>
          <a:lstStyle/>
          <a:p>
            <a:r>
              <a:rPr lang="en-US" sz="1800" b="1">
                <a:solidFill>
                  <a:srgbClr val="C00000"/>
                </a:solidFill>
              </a:rPr>
              <a:t>How to interpret this?</a:t>
            </a:r>
            <a:endParaRPr lang="en-US"/>
          </a:p>
        </p:txBody>
      </p:sp>
      <p:grpSp>
        <p:nvGrpSpPr>
          <p:cNvPr id="19469" name="Group 19468">
            <a:extLst>
              <a:ext uri="{FF2B5EF4-FFF2-40B4-BE49-F238E27FC236}">
                <a16:creationId xmlns:a16="http://schemas.microsoft.com/office/drawing/2014/main" id="{6CA61307-910D-A4A8-A21B-515F3424E745}"/>
              </a:ext>
            </a:extLst>
          </p:cNvPr>
          <p:cNvGrpSpPr/>
          <p:nvPr/>
        </p:nvGrpSpPr>
        <p:grpSpPr>
          <a:xfrm>
            <a:off x="6366910" y="2325461"/>
            <a:ext cx="2951587" cy="3793762"/>
            <a:chOff x="6366910" y="2325461"/>
            <a:chExt cx="2951587" cy="3793762"/>
          </a:xfrm>
        </p:grpSpPr>
        <mc:AlternateContent xmlns:mc="http://schemas.openxmlformats.org/markup-compatibility/2006" xmlns:a14="http://schemas.microsoft.com/office/drawing/2010/main">
          <mc:Choice Requires="a14">
            <p:sp>
              <p:nvSpPr>
                <p:cNvPr id="19470" name="TextBox 19469">
                  <a:extLst>
                    <a:ext uri="{FF2B5EF4-FFF2-40B4-BE49-F238E27FC236}">
                      <a16:creationId xmlns:a16="http://schemas.microsoft.com/office/drawing/2014/main" id="{BEA2247D-F3A5-32B5-0CAB-3E6CC55E640C}"/>
                    </a:ext>
                  </a:extLst>
                </p:cNvPr>
                <p:cNvSpPr txBox="1"/>
                <p:nvPr/>
              </p:nvSpPr>
              <p:spPr>
                <a:xfrm flipH="1">
                  <a:off x="6366910"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9470" name="TextBox 19469">
                  <a:extLst>
                    <a:ext uri="{FF2B5EF4-FFF2-40B4-BE49-F238E27FC236}">
                      <a16:creationId xmlns:a16="http://schemas.microsoft.com/office/drawing/2014/main" id="{BEA2247D-F3A5-32B5-0CAB-3E6CC55E640C}"/>
                    </a:ext>
                  </a:extLst>
                </p:cNvPr>
                <p:cNvSpPr txBox="1">
                  <a:spLocks noRot="1" noChangeAspect="1" noMove="1" noResize="1" noEditPoints="1" noAdjustHandles="1" noChangeArrowheads="1" noChangeShapeType="1" noTextEdit="1"/>
                </p:cNvSpPr>
                <p:nvPr/>
              </p:nvSpPr>
              <p:spPr>
                <a:xfrm flipH="1">
                  <a:off x="6366910" y="2754183"/>
                  <a:ext cx="536154" cy="276999"/>
                </a:xfrm>
                <a:prstGeom prst="rect">
                  <a:avLst/>
                </a:prstGeom>
                <a:blipFill>
                  <a:blip r:embed="rId9"/>
                  <a:stretch>
                    <a:fillRect b="-17778"/>
                  </a:stretch>
                </a:blipFill>
              </p:spPr>
              <p:txBody>
                <a:bodyPr/>
                <a:lstStyle/>
                <a:p>
                  <a:r>
                    <a:rPr lang="en-US">
                      <a:noFill/>
                    </a:rPr>
                    <a:t> </a:t>
                  </a:r>
                </a:p>
              </p:txBody>
            </p:sp>
          </mc:Fallback>
        </mc:AlternateContent>
        <p:grpSp>
          <p:nvGrpSpPr>
            <p:cNvPr id="19471" name="Group 19470">
              <a:extLst>
                <a:ext uri="{FF2B5EF4-FFF2-40B4-BE49-F238E27FC236}">
                  <a16:creationId xmlns:a16="http://schemas.microsoft.com/office/drawing/2014/main" id="{943BC5E6-F8A3-4A7E-C8E4-CA03FC7EBCCF}"/>
                </a:ext>
              </a:extLst>
            </p:cNvPr>
            <p:cNvGrpSpPr/>
            <p:nvPr/>
          </p:nvGrpSpPr>
          <p:grpSpPr>
            <a:xfrm>
              <a:off x="6438556" y="2325461"/>
              <a:ext cx="2879941" cy="3793762"/>
              <a:chOff x="6438556" y="2325461"/>
              <a:chExt cx="2879941" cy="3793762"/>
            </a:xfrm>
          </p:grpSpPr>
          <p:sp>
            <p:nvSpPr>
              <p:cNvPr id="19474" name="Rounded Rectangle 19473">
                <a:extLst>
                  <a:ext uri="{FF2B5EF4-FFF2-40B4-BE49-F238E27FC236}">
                    <a16:creationId xmlns:a16="http://schemas.microsoft.com/office/drawing/2014/main" id="{7CACE83B-46B7-63F9-5935-6212F6E99706}"/>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77" name="Rounded Rectangle 19476">
                <a:extLst>
                  <a:ext uri="{FF2B5EF4-FFF2-40B4-BE49-F238E27FC236}">
                    <a16:creationId xmlns:a16="http://schemas.microsoft.com/office/drawing/2014/main" id="{243B88D9-53E1-B7C9-5B4A-D8557E9ACD34}"/>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78" name="Rounded Rectangle 19477">
                <a:extLst>
                  <a:ext uri="{FF2B5EF4-FFF2-40B4-BE49-F238E27FC236}">
                    <a16:creationId xmlns:a16="http://schemas.microsoft.com/office/drawing/2014/main" id="{737DBD2C-B534-E246-25DC-62F63CA1A40D}"/>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83" name="Rounded Rectangle 19482">
                <a:extLst>
                  <a:ext uri="{FF2B5EF4-FFF2-40B4-BE49-F238E27FC236}">
                    <a16:creationId xmlns:a16="http://schemas.microsoft.com/office/drawing/2014/main" id="{B299B3DC-EF53-7148-56ED-9F56339B4E96}"/>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84" name="Rounded Rectangle 19483">
                <a:extLst>
                  <a:ext uri="{FF2B5EF4-FFF2-40B4-BE49-F238E27FC236}">
                    <a16:creationId xmlns:a16="http://schemas.microsoft.com/office/drawing/2014/main" id="{7A4AF5CE-7216-7C52-A35F-B157E5BB817B}"/>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87" name="Rounded Rectangle 19486">
                <a:extLst>
                  <a:ext uri="{FF2B5EF4-FFF2-40B4-BE49-F238E27FC236}">
                    <a16:creationId xmlns:a16="http://schemas.microsoft.com/office/drawing/2014/main" id="{43183535-B488-DC48-B2F3-BD62A035C71C}"/>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89" name="Rounded Rectangle 19488">
                <a:extLst>
                  <a:ext uri="{FF2B5EF4-FFF2-40B4-BE49-F238E27FC236}">
                    <a16:creationId xmlns:a16="http://schemas.microsoft.com/office/drawing/2014/main" id="{A0D4CA90-35AC-9018-24C4-4FAEDF0E5FB8}"/>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94" name="Rounded Rectangle 19493">
                <a:extLst>
                  <a:ext uri="{FF2B5EF4-FFF2-40B4-BE49-F238E27FC236}">
                    <a16:creationId xmlns:a16="http://schemas.microsoft.com/office/drawing/2014/main" id="{1B9B2C07-CDFB-2CDA-A5C1-8B9FDF246860}"/>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496" name="Rounded Rectangle 19495">
                <a:extLst>
                  <a:ext uri="{FF2B5EF4-FFF2-40B4-BE49-F238E27FC236}">
                    <a16:creationId xmlns:a16="http://schemas.microsoft.com/office/drawing/2014/main" id="{081A31FB-A8E2-CC0A-6E81-6FD8D6F9F082}"/>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02" name="Rounded Rectangle 19501">
                <a:extLst>
                  <a:ext uri="{FF2B5EF4-FFF2-40B4-BE49-F238E27FC236}">
                    <a16:creationId xmlns:a16="http://schemas.microsoft.com/office/drawing/2014/main" id="{AEC96C77-50B5-5F15-575D-41E4DFE205ED}"/>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503" name="Rounded Rectangle 19502">
                <a:extLst>
                  <a:ext uri="{FF2B5EF4-FFF2-40B4-BE49-F238E27FC236}">
                    <a16:creationId xmlns:a16="http://schemas.microsoft.com/office/drawing/2014/main" id="{2AE23897-29C0-B849-E77C-297FB844D2E8}"/>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504" name="TextBox 19503">
                    <a:extLst>
                      <a:ext uri="{FF2B5EF4-FFF2-40B4-BE49-F238E27FC236}">
                        <a16:creationId xmlns:a16="http://schemas.microsoft.com/office/drawing/2014/main" id="{00553B02-5E47-EFAA-34F4-753F3FBB20CA}"/>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9504" name="TextBox 19503">
                    <a:extLst>
                      <a:ext uri="{FF2B5EF4-FFF2-40B4-BE49-F238E27FC236}">
                        <a16:creationId xmlns:a16="http://schemas.microsoft.com/office/drawing/2014/main" id="{00553B02-5E47-EFAA-34F4-753F3FBB20CA}"/>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1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05" name="TextBox 19504">
                    <a:extLst>
                      <a:ext uri="{FF2B5EF4-FFF2-40B4-BE49-F238E27FC236}">
                        <a16:creationId xmlns:a16="http://schemas.microsoft.com/office/drawing/2014/main" id="{B2FE1BDA-C86C-A257-54DC-EF76FACB2B74}"/>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9505" name="TextBox 19504">
                    <a:extLst>
                      <a:ext uri="{FF2B5EF4-FFF2-40B4-BE49-F238E27FC236}">
                        <a16:creationId xmlns:a16="http://schemas.microsoft.com/office/drawing/2014/main" id="{B2FE1BDA-C86C-A257-54DC-EF76FACB2B74}"/>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11"/>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06" name="TextBox 19505">
                    <a:extLst>
                      <a:ext uri="{FF2B5EF4-FFF2-40B4-BE49-F238E27FC236}">
                        <a16:creationId xmlns:a16="http://schemas.microsoft.com/office/drawing/2014/main" id="{B92CE826-E7F8-FBAF-75C1-9225D71F3B54}"/>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9506" name="TextBox 19505">
                    <a:extLst>
                      <a:ext uri="{FF2B5EF4-FFF2-40B4-BE49-F238E27FC236}">
                        <a16:creationId xmlns:a16="http://schemas.microsoft.com/office/drawing/2014/main" id="{B92CE826-E7F8-FBAF-75C1-9225D71F3B54}"/>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12"/>
                    <a:stretch>
                      <a:fillRect b="-17778"/>
                    </a:stretch>
                  </a:blipFill>
                </p:spPr>
                <p:txBody>
                  <a:bodyPr/>
                  <a:lstStyle/>
                  <a:p>
                    <a:r>
                      <a:rPr lang="en-US">
                        <a:noFill/>
                      </a:rPr>
                      <a:t> </a:t>
                    </a:r>
                  </a:p>
                </p:txBody>
              </p:sp>
            </mc:Fallback>
          </mc:AlternateContent>
          <p:sp>
            <p:nvSpPr>
              <p:cNvPr id="19507" name="Content Placeholder 2">
                <a:extLst>
                  <a:ext uri="{FF2B5EF4-FFF2-40B4-BE49-F238E27FC236}">
                    <a16:creationId xmlns:a16="http://schemas.microsoft.com/office/drawing/2014/main" id="{5F8CF6D1-FE90-FAAC-6523-E2D3EA7EEDDE}"/>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9508" name="TextBox 19507">
                <a:extLst>
                  <a:ext uri="{FF2B5EF4-FFF2-40B4-BE49-F238E27FC236}">
                    <a16:creationId xmlns:a16="http://schemas.microsoft.com/office/drawing/2014/main" id="{0455F8FF-9276-F03B-065F-3FF11301C709}"/>
                  </a:ext>
                </a:extLst>
              </p:cNvPr>
              <p:cNvSpPr txBox="1"/>
              <p:nvPr/>
            </p:nvSpPr>
            <p:spPr>
              <a:xfrm>
                <a:off x="7382282" y="5749891"/>
                <a:ext cx="1936215" cy="369332"/>
              </a:xfrm>
              <a:prstGeom prst="rect">
                <a:avLst/>
              </a:prstGeom>
              <a:noFill/>
            </p:spPr>
            <p:txBody>
              <a:bodyPr wrap="square">
                <a:spAutoFit/>
              </a:bodyPr>
              <a:lstStyle/>
              <a:p>
                <a:r>
                  <a:rPr lang="en-US" b="1">
                    <a:solidFill>
                      <a:srgbClr val="C00000"/>
                    </a:solidFill>
                  </a:rPr>
                  <a:t>Input tokens</a:t>
                </a:r>
                <a:endParaRPr lang="en-US"/>
              </a:p>
            </p:txBody>
          </p:sp>
          <p:sp>
            <p:nvSpPr>
              <p:cNvPr id="19509" name="TextBox 19508">
                <a:extLst>
                  <a:ext uri="{FF2B5EF4-FFF2-40B4-BE49-F238E27FC236}">
                    <a16:creationId xmlns:a16="http://schemas.microsoft.com/office/drawing/2014/main" id="{720E110B-962C-150D-43A0-B07E1C5E4D76}"/>
                  </a:ext>
                </a:extLst>
              </p:cNvPr>
              <p:cNvSpPr txBox="1"/>
              <p:nvPr/>
            </p:nvSpPr>
            <p:spPr>
              <a:xfrm>
                <a:off x="6614826" y="2325461"/>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19510" name="TextBox 19509">
                    <a:extLst>
                      <a:ext uri="{FF2B5EF4-FFF2-40B4-BE49-F238E27FC236}">
                        <a16:creationId xmlns:a16="http://schemas.microsoft.com/office/drawing/2014/main" id="{D76CA871-E030-9700-0C85-910588CCF310}"/>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9510" name="TextBox 19509">
                    <a:extLst>
                      <a:ext uri="{FF2B5EF4-FFF2-40B4-BE49-F238E27FC236}">
                        <a16:creationId xmlns:a16="http://schemas.microsoft.com/office/drawing/2014/main" id="{D76CA871-E030-9700-0C85-910588CCF310}"/>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13"/>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11" name="TextBox 19510">
                    <a:extLst>
                      <a:ext uri="{FF2B5EF4-FFF2-40B4-BE49-F238E27FC236}">
                        <a16:creationId xmlns:a16="http://schemas.microsoft.com/office/drawing/2014/main" id="{D0001EC4-EA81-E268-42A9-5D74A5DE0AEF}"/>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9511" name="TextBox 19510">
                    <a:extLst>
                      <a:ext uri="{FF2B5EF4-FFF2-40B4-BE49-F238E27FC236}">
                        <a16:creationId xmlns:a16="http://schemas.microsoft.com/office/drawing/2014/main" id="{D0001EC4-EA81-E268-42A9-5D74A5DE0AEF}"/>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1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12" name="TextBox 19511">
                    <a:extLst>
                      <a:ext uri="{FF2B5EF4-FFF2-40B4-BE49-F238E27FC236}">
                        <a16:creationId xmlns:a16="http://schemas.microsoft.com/office/drawing/2014/main" id="{C8DC535B-7958-5F0A-5B4D-5F40187C08C1}"/>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9512" name="TextBox 19511">
                    <a:extLst>
                      <a:ext uri="{FF2B5EF4-FFF2-40B4-BE49-F238E27FC236}">
                        <a16:creationId xmlns:a16="http://schemas.microsoft.com/office/drawing/2014/main" id="{C8DC535B-7958-5F0A-5B4D-5F40187C08C1}"/>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1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13" name="TextBox 19512">
                    <a:extLst>
                      <a:ext uri="{FF2B5EF4-FFF2-40B4-BE49-F238E27FC236}">
                        <a16:creationId xmlns:a16="http://schemas.microsoft.com/office/drawing/2014/main" id="{F0A5509C-24CB-8ED2-2FB4-A7D86DB3253E}"/>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9513" name="TextBox 19512">
                    <a:extLst>
                      <a:ext uri="{FF2B5EF4-FFF2-40B4-BE49-F238E27FC236}">
                        <a16:creationId xmlns:a16="http://schemas.microsoft.com/office/drawing/2014/main" id="{F0A5509C-24CB-8ED2-2FB4-A7D86DB3253E}"/>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6"/>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14" name="TextBox 19513">
                    <a:extLst>
                      <a:ext uri="{FF2B5EF4-FFF2-40B4-BE49-F238E27FC236}">
                        <a16:creationId xmlns:a16="http://schemas.microsoft.com/office/drawing/2014/main" id="{0D1A9F6F-E430-EFF1-52A4-988CBA927FA4}"/>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9514" name="TextBox 19513">
                    <a:extLst>
                      <a:ext uri="{FF2B5EF4-FFF2-40B4-BE49-F238E27FC236}">
                        <a16:creationId xmlns:a16="http://schemas.microsoft.com/office/drawing/2014/main" id="{0D1A9F6F-E430-EFF1-52A4-988CBA927FA4}"/>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15" name="TextBox 19514">
                    <a:extLst>
                      <a:ext uri="{FF2B5EF4-FFF2-40B4-BE49-F238E27FC236}">
                        <a16:creationId xmlns:a16="http://schemas.microsoft.com/office/drawing/2014/main" id="{803F8DE0-0A5F-F015-184D-A036910BBA44}"/>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9515" name="TextBox 19514">
                    <a:extLst>
                      <a:ext uri="{FF2B5EF4-FFF2-40B4-BE49-F238E27FC236}">
                        <a16:creationId xmlns:a16="http://schemas.microsoft.com/office/drawing/2014/main" id="{803F8DE0-0A5F-F015-184D-A036910BBA44}"/>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8"/>
                    <a:stretch>
                      <a:fillRect b="-17778"/>
                    </a:stretch>
                  </a:blipFill>
                </p:spPr>
                <p:txBody>
                  <a:bodyPr/>
                  <a:lstStyle/>
                  <a:p>
                    <a:r>
                      <a:rPr lang="en-US">
                        <a:noFill/>
                      </a:rPr>
                      <a:t> </a:t>
                    </a:r>
                  </a:p>
                </p:txBody>
              </p:sp>
            </mc:Fallback>
          </mc:AlternateContent>
        </p:grpSp>
      </p:grpSp>
      <p:sp>
        <p:nvSpPr>
          <p:cNvPr id="19516" name="Content Placeholder 2">
            <a:extLst>
              <a:ext uri="{FF2B5EF4-FFF2-40B4-BE49-F238E27FC236}">
                <a16:creationId xmlns:a16="http://schemas.microsoft.com/office/drawing/2014/main" id="{38167C33-C3F0-A27E-109A-865AD3603DCB}"/>
              </a:ext>
            </a:extLst>
          </p:cNvPr>
          <p:cNvSpPr txBox="1">
            <a:spLocks/>
          </p:cNvSpPr>
          <p:nvPr/>
        </p:nvSpPr>
        <p:spPr>
          <a:xfrm>
            <a:off x="12919" y="1139088"/>
            <a:ext cx="4987951" cy="59329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Recall Formula for attention update: </a:t>
            </a: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sp>
        <p:nvSpPr>
          <p:cNvPr id="19519" name="Title 1">
            <a:extLst>
              <a:ext uri="{FF2B5EF4-FFF2-40B4-BE49-F238E27FC236}">
                <a16:creationId xmlns:a16="http://schemas.microsoft.com/office/drawing/2014/main" id="{92613267-140E-02A2-958B-7299B65B6F0E}"/>
              </a:ext>
            </a:extLst>
          </p:cNvPr>
          <p:cNvSpPr txBox="1">
            <a:spLocks/>
          </p:cNvSpPr>
          <p:nvPr/>
        </p:nvSpPr>
        <p:spPr>
          <a:xfrm>
            <a:off x="457200" y="12090"/>
            <a:ext cx="8229600" cy="98755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r>
              <a:rPr lang="en-US" sz="3500"/>
              <a:t>Interpreting the Self-Attention Update</a:t>
            </a:r>
          </a:p>
        </p:txBody>
      </p:sp>
      <p:grpSp>
        <p:nvGrpSpPr>
          <p:cNvPr id="2" name="Group 1">
            <a:extLst>
              <a:ext uri="{FF2B5EF4-FFF2-40B4-BE49-F238E27FC236}">
                <a16:creationId xmlns:a16="http://schemas.microsoft.com/office/drawing/2014/main" id="{96FA98EC-9D57-78D3-E61B-53B59A9A6E28}"/>
              </a:ext>
            </a:extLst>
          </p:cNvPr>
          <p:cNvGrpSpPr/>
          <p:nvPr/>
        </p:nvGrpSpPr>
        <p:grpSpPr>
          <a:xfrm>
            <a:off x="-580227" y="1611782"/>
            <a:ext cx="5507275" cy="815828"/>
            <a:chOff x="-346569" y="1523392"/>
            <a:chExt cx="5507275" cy="815828"/>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EB8AD36-E98E-CE41-8B70-B422D3D9DCA1}"/>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𝑄𝐾</m:t>
                                </m:r>
                              </m:e>
                              <m:sup>
                                <m:r>
                                  <a:rPr lang="en-US" b="0" i="1" smtClean="0">
                                    <a:solidFill>
                                      <a:schemeClr val="tx1"/>
                                    </a:solidFill>
                                    <a:latin typeface="Cambria Math" panose="02040503050406030204" pitchFamily="18" charset="0"/>
                                  </a:rPr>
                                  <m:t>𝑇</m:t>
                                </m:r>
                              </m:sup>
                            </m:sSup>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 name="TextBox 2">
                  <a:extLst>
                    <a:ext uri="{FF2B5EF4-FFF2-40B4-BE49-F238E27FC236}">
                      <a16:creationId xmlns:a16="http://schemas.microsoft.com/office/drawing/2014/main" id="{EEB8AD36-E98E-CE41-8B70-B422D3D9DCA1}"/>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19"/>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9C7B964-3385-E22B-AD49-710E6D9566E3}"/>
                    </a:ext>
                  </a:extLst>
                </p:cNvPr>
                <p:cNvSpPr txBox="1"/>
                <p:nvPr/>
              </p:nvSpPr>
              <p:spPr>
                <a:xfrm>
                  <a:off x="555656" y="1968990"/>
                  <a:ext cx="4605050" cy="370230"/>
                </a:xfrm>
                <a:prstGeom prst="rect">
                  <a:avLst/>
                </a:prstGeom>
                <a:solidFill>
                  <a:schemeClr val="bg1"/>
                </a:solidFill>
              </p:spPr>
              <p:txBody>
                <a:bodyPr wrap="square">
                  <a:spAutoFit/>
                </a:bodyPr>
                <a:lstStyle/>
                <a:p>
                  <a:r>
                    <a:rPr lang="en-US"/>
                    <a:t> </a:t>
                  </a:r>
                  <a14:m>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r>
                        <a:rPr lang="en-US" i="1">
                          <a:latin typeface="Cambria Math" panose="02040503050406030204" pitchFamily="18" charset="0"/>
                        </a:rPr>
                        <m:t>,</m:t>
                      </m:r>
                      <m:r>
                        <a:rPr lang="en-US" b="0" i="1" smtClean="0">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oMath>
                  </a14:m>
                  <a:r>
                    <a:rPr lang="en-US"/>
                    <a:t>, </a:t>
                  </a:r>
                  <a14:m>
                    <m:oMath xmlns:m="http://schemas.openxmlformats.org/officeDocument/2006/math">
                      <m:r>
                        <m:rPr>
                          <m:sty m:val="p"/>
                        </m:rPr>
                        <a:rPr lang="en-US" b="0" i="0" smtClean="0">
                          <a:latin typeface="Cambria Math" panose="02040503050406030204" pitchFamily="18" charset="0"/>
                        </a:rPr>
                        <m:t>V</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𝑉</m:t>
                          </m:r>
                        </m:sup>
                      </m:sSup>
                    </m:oMath>
                  </a14:m>
                  <a:endParaRPr lang="en-US"/>
                </a:p>
              </p:txBody>
            </p:sp>
          </mc:Choice>
          <mc:Fallback xmlns="">
            <p:sp>
              <p:nvSpPr>
                <p:cNvPr id="7" name="TextBox 6">
                  <a:extLst>
                    <a:ext uri="{FF2B5EF4-FFF2-40B4-BE49-F238E27FC236}">
                      <a16:creationId xmlns:a16="http://schemas.microsoft.com/office/drawing/2014/main" id="{19C7B964-3385-E22B-AD49-710E6D9566E3}"/>
                    </a:ext>
                  </a:extLst>
                </p:cNvPr>
                <p:cNvSpPr txBox="1">
                  <a:spLocks noRot="1" noChangeAspect="1" noMove="1" noResize="1" noEditPoints="1" noAdjustHandles="1" noChangeArrowheads="1" noChangeShapeType="1" noTextEdit="1"/>
                </p:cNvSpPr>
                <p:nvPr/>
              </p:nvSpPr>
              <p:spPr>
                <a:xfrm>
                  <a:off x="555656" y="1968990"/>
                  <a:ext cx="4605050" cy="370230"/>
                </a:xfrm>
                <a:prstGeom prst="rect">
                  <a:avLst/>
                </a:prstGeom>
                <a:blipFill>
                  <a:blip r:embed="rId20"/>
                  <a:stretch>
                    <a:fillRect t="-6557" b="-26230"/>
                  </a:stretch>
                </a:blipFill>
              </p:spPr>
              <p:txBody>
                <a:bodyPr/>
                <a:lstStyle/>
                <a:p>
                  <a:r>
                    <a:rPr lang="en-US">
                      <a:noFill/>
                    </a:rPr>
                    <a:t> </a:t>
                  </a:r>
                </a:p>
              </p:txBody>
            </p:sp>
          </mc:Fallback>
        </mc:AlternateContent>
      </p:grpSp>
    </p:spTree>
    <p:extLst>
      <p:ext uri="{BB962C8B-B14F-4D97-AF65-F5344CB8AC3E}">
        <p14:creationId xmlns:p14="http://schemas.microsoft.com/office/powerpoint/2010/main" val="1093781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
            <a:extLst>
              <a:ext uri="{FF2B5EF4-FFF2-40B4-BE49-F238E27FC236}">
                <a16:creationId xmlns:a16="http://schemas.microsoft.com/office/drawing/2014/main" id="{81BAEDFA-663C-3CE5-CAF9-26640BB5D86F}"/>
              </a:ext>
            </a:extLst>
          </p:cNvPr>
          <p:cNvSpPr txBox="1">
            <a:spLocks/>
          </p:cNvSpPr>
          <p:nvPr/>
        </p:nvSpPr>
        <p:spPr>
          <a:xfrm>
            <a:off x="-24754" y="4346399"/>
            <a:ext cx="5778687" cy="267208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endParaRPr lang="en-US" sz="2000"/>
          </a:p>
          <a:p>
            <a:r>
              <a:rPr lang="en-US" sz="2000"/>
              <a:t>Steps for computing new embedding for token 1:</a:t>
            </a:r>
          </a:p>
          <a:p>
            <a:pPr lvl="1"/>
            <a:r>
              <a:rPr lang="en-US" sz="2000" b="1">
                <a:solidFill>
                  <a:srgbClr val="C00000"/>
                </a:solidFill>
              </a:rPr>
              <a:t>1. Compute message from j:</a:t>
            </a:r>
          </a:p>
          <a:p>
            <a:pPr lvl="1"/>
            <a:r>
              <a:rPr lang="en-US" sz="2000" b="1">
                <a:solidFill>
                  <a:srgbClr val="C00000"/>
                </a:solidFill>
              </a:rPr>
              <a:t>2. Compute query for 1: </a:t>
            </a:r>
          </a:p>
          <a:p>
            <a:pPr lvl="1"/>
            <a:r>
              <a:rPr lang="en-US" sz="2000" b="1">
                <a:solidFill>
                  <a:srgbClr val="C00000"/>
                </a:solidFill>
              </a:rPr>
              <a:t>3. Aggregate all messages:</a:t>
            </a:r>
            <a:endParaRPr lang="en-US" sz="2000"/>
          </a:p>
          <a:p>
            <a:pPr marL="118872" indent="0">
              <a:buFont typeface="Wingdings 2"/>
              <a:buNone/>
            </a:pPr>
            <a:endParaRPr lang="en-US" sz="2000" b="1">
              <a:solidFill>
                <a:srgbClr val="00B0F0"/>
              </a:solidFill>
            </a:endParaRPr>
          </a:p>
          <a:p>
            <a:pPr lvl="1"/>
            <a:endParaRPr lang="en-US" sz="1600"/>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sp>
        <p:nvSpPr>
          <p:cNvPr id="16" name="Content Placeholder 2">
            <a:extLst>
              <a:ext uri="{FF2B5EF4-FFF2-40B4-BE49-F238E27FC236}">
                <a16:creationId xmlns:a16="http://schemas.microsoft.com/office/drawing/2014/main" id="{EB06BE1A-23A8-D379-1841-514DFECCC6FE}"/>
              </a:ext>
            </a:extLst>
          </p:cNvPr>
          <p:cNvSpPr txBox="1">
            <a:spLocks/>
          </p:cNvSpPr>
          <p:nvPr/>
        </p:nvSpPr>
        <p:spPr>
          <a:xfrm>
            <a:off x="-6537" y="2564250"/>
            <a:ext cx="4925443" cy="455791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This formula gives the embedding for </a:t>
            </a:r>
            <a:r>
              <a:rPr lang="en-US" sz="2000" b="1"/>
              <a:t>all tokens </a:t>
            </a:r>
            <a:r>
              <a:rPr lang="en-US" sz="2000"/>
              <a:t>simultaneously</a:t>
            </a:r>
          </a:p>
          <a:p>
            <a:r>
              <a:rPr lang="en-US" sz="2000"/>
              <a:t>If we simplify to just token       what does the update look like?</a:t>
            </a:r>
          </a:p>
          <a:p>
            <a:pPr marL="118872" indent="0">
              <a:buNone/>
            </a:pPr>
            <a:endParaRPr lang="en-US" sz="2000"/>
          </a:p>
          <a:p>
            <a:endParaRPr lang="en-US" sz="2000"/>
          </a:p>
          <a:p>
            <a:pPr marL="118872" indent="0">
              <a:buFont typeface="Wingdings 2"/>
              <a:buNone/>
            </a:pPr>
            <a:endParaRPr lang="en-US" sz="2000" b="1">
              <a:solidFill>
                <a:srgbClr val="00B0F0"/>
              </a:solidFill>
            </a:endParaRPr>
          </a:p>
          <a:p>
            <a:pPr lvl="1"/>
            <a:endParaRPr lang="en-US" sz="1600"/>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43571" y="3853021"/>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43571" y="3853021"/>
                <a:ext cx="4605050" cy="926920"/>
              </a:xfrm>
              <a:prstGeom prst="rect">
                <a:avLst/>
              </a:prstGeom>
              <a:blipFill>
                <a:blip r:embed="rId3"/>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a:xfrm>
            <a:off x="457200" y="12090"/>
            <a:ext cx="8229600" cy="987552"/>
          </a:xfrm>
        </p:spPr>
        <p:txBody>
          <a:bodyPr>
            <a:normAutofit/>
          </a:bodyPr>
          <a:lstStyle/>
          <a:p>
            <a:r>
              <a:rPr lang="en-US" sz="3500"/>
              <a:t>Interpreting the Self-Attention Update</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26</a:t>
            </a:fld>
            <a:endParaRPr lang="en-US"/>
          </a:p>
        </p:txBody>
      </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082954" y="3218105"/>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1</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082954" y="3218105"/>
                <a:ext cx="536154" cy="307777"/>
              </a:xfrm>
              <a:prstGeom prst="rect">
                <a:avLst/>
              </a:prstGeom>
              <a:blipFill>
                <a:blip r:embed="rId4"/>
                <a:stretch>
                  <a:fillRect b="-20000"/>
                </a:stretch>
              </a:blipFill>
            </p:spPr>
            <p:txBody>
              <a:bodyPr/>
              <a:lstStyle/>
              <a:p>
                <a:r>
                  <a:rPr lang="en-US">
                    <a:noFill/>
                  </a:rPr>
                  <a:t> </a:t>
                </a:r>
              </a:p>
            </p:txBody>
          </p:sp>
        </mc:Fallback>
      </mc:AlternateContent>
      <p:grpSp>
        <p:nvGrpSpPr>
          <p:cNvPr id="19457" name="Group 19456">
            <a:extLst>
              <a:ext uri="{FF2B5EF4-FFF2-40B4-BE49-F238E27FC236}">
                <a16:creationId xmlns:a16="http://schemas.microsoft.com/office/drawing/2014/main" id="{CB9B6C76-5FEB-3580-8E46-28745DEB2872}"/>
              </a:ext>
            </a:extLst>
          </p:cNvPr>
          <p:cNvGrpSpPr/>
          <p:nvPr/>
        </p:nvGrpSpPr>
        <p:grpSpPr>
          <a:xfrm>
            <a:off x="4632345" y="1310016"/>
            <a:ext cx="2547965" cy="911142"/>
            <a:chOff x="389108" y="4574226"/>
            <a:chExt cx="2547965" cy="911142"/>
          </a:xfrm>
        </p:grpSpPr>
        <mc:AlternateContent xmlns:mc="http://schemas.openxmlformats.org/markup-compatibility/2006" xmlns:a14="http://schemas.microsoft.com/office/drawing/2010/main">
          <mc:Choice Requires="a14">
            <p:sp>
              <p:nvSpPr>
                <p:cNvPr id="19458" name="TextBox 19457">
                  <a:extLst>
                    <a:ext uri="{FF2B5EF4-FFF2-40B4-BE49-F238E27FC236}">
                      <a16:creationId xmlns:a16="http://schemas.microsoft.com/office/drawing/2014/main" id="{068BE7B9-837B-E278-2A39-416829D4B1F4}"/>
                    </a:ext>
                  </a:extLst>
                </p:cNvPr>
                <p:cNvSpPr txBox="1"/>
                <p:nvPr/>
              </p:nvSpPr>
              <p:spPr>
                <a:xfrm flipH="1">
                  <a:off x="510784" y="5022923"/>
                  <a:ext cx="86851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Arial" pitchFamily="34" charset="0"/>
                          </a:rPr>
                          <m:t>𝑋</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19458" name="TextBox 19457">
                  <a:extLst>
                    <a:ext uri="{FF2B5EF4-FFF2-40B4-BE49-F238E27FC236}">
                      <a16:creationId xmlns:a16="http://schemas.microsoft.com/office/drawing/2014/main" id="{068BE7B9-837B-E278-2A39-416829D4B1F4}"/>
                    </a:ext>
                  </a:extLst>
                </p:cNvPr>
                <p:cNvSpPr txBox="1">
                  <a:spLocks noRot="1" noChangeAspect="1" noMove="1" noResize="1" noEditPoints="1" noAdjustHandles="1" noChangeArrowheads="1" noChangeShapeType="1" noTextEdit="1"/>
                </p:cNvSpPr>
                <p:nvPr/>
              </p:nvSpPr>
              <p:spPr>
                <a:xfrm flipH="1">
                  <a:off x="510784" y="5022923"/>
                  <a:ext cx="868515" cy="276999"/>
                </a:xfrm>
                <a:prstGeom prst="rect">
                  <a:avLst/>
                </a:prstGeom>
                <a:blipFill>
                  <a:blip r:embed="rId5"/>
                  <a:stretch>
                    <a:fillRect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0" name="TextBox 19459">
                  <a:extLst>
                    <a:ext uri="{FF2B5EF4-FFF2-40B4-BE49-F238E27FC236}">
                      <a16:creationId xmlns:a16="http://schemas.microsoft.com/office/drawing/2014/main" id="{C195BFFC-9C35-8615-B2CD-94A08BAD3778}"/>
                    </a:ext>
                  </a:extLst>
                </p:cNvPr>
                <p:cNvSpPr txBox="1"/>
                <p:nvPr/>
              </p:nvSpPr>
              <p:spPr>
                <a:xfrm flipH="1">
                  <a:off x="1601846" y="504292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460" name="TextBox 19459">
                  <a:extLst>
                    <a:ext uri="{FF2B5EF4-FFF2-40B4-BE49-F238E27FC236}">
                      <a16:creationId xmlns:a16="http://schemas.microsoft.com/office/drawing/2014/main" id="{C195BFFC-9C35-8615-B2CD-94A08BAD3778}"/>
                    </a:ext>
                  </a:extLst>
                </p:cNvPr>
                <p:cNvSpPr txBox="1">
                  <a:spLocks noRot="1" noChangeAspect="1" noMove="1" noResize="1" noEditPoints="1" noAdjustHandles="1" noChangeArrowheads="1" noChangeShapeType="1" noTextEdit="1"/>
                </p:cNvSpPr>
                <p:nvPr/>
              </p:nvSpPr>
              <p:spPr>
                <a:xfrm flipH="1">
                  <a:off x="1601846" y="5042922"/>
                  <a:ext cx="536154" cy="276999"/>
                </a:xfrm>
                <a:prstGeom prst="rect">
                  <a:avLst/>
                </a:prstGeom>
                <a:blipFill>
                  <a:blip r:embed="rId6"/>
                  <a:stretch>
                    <a:fillRect b="-20000"/>
                  </a:stretch>
                </a:blipFill>
              </p:spPr>
              <p:txBody>
                <a:bodyPr/>
                <a:lstStyle/>
                <a:p>
                  <a:r>
                    <a:rPr lang="en-US">
                      <a:noFill/>
                    </a:rPr>
                    <a:t> </a:t>
                  </a:r>
                </a:p>
              </p:txBody>
            </p:sp>
          </mc:Fallback>
        </mc:AlternateContent>
        <p:cxnSp>
          <p:nvCxnSpPr>
            <p:cNvPr id="19461" name="Straight Connector 19460">
              <a:extLst>
                <a:ext uri="{FF2B5EF4-FFF2-40B4-BE49-F238E27FC236}">
                  <a16:creationId xmlns:a16="http://schemas.microsoft.com/office/drawing/2014/main" id="{37B2819A-1956-0C4C-F1A4-E60913080ACD}"/>
                </a:ext>
              </a:extLst>
            </p:cNvPr>
            <p:cNvCxnSpPr/>
            <p:nvPr/>
          </p:nvCxnSpPr>
          <p:spPr>
            <a:xfrm>
              <a:off x="1401124" y="5181421"/>
              <a:ext cx="304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462" name="Straight Connector 19461">
              <a:extLst>
                <a:ext uri="{FF2B5EF4-FFF2-40B4-BE49-F238E27FC236}">
                  <a16:creationId xmlns:a16="http://schemas.microsoft.com/office/drawing/2014/main" id="{7FEF4650-7395-DDE7-3162-5321799BF917}"/>
                </a:ext>
              </a:extLst>
            </p:cNvPr>
            <p:cNvCxnSpPr/>
            <p:nvPr/>
          </p:nvCxnSpPr>
          <p:spPr>
            <a:xfrm>
              <a:off x="2006501" y="5177010"/>
              <a:ext cx="304800" cy="0"/>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463" name="TextBox 19462">
                  <a:extLst>
                    <a:ext uri="{FF2B5EF4-FFF2-40B4-BE49-F238E27FC236}">
                      <a16:creationId xmlns:a16="http://schemas.microsoft.com/office/drawing/2014/main" id="{47F04830-EC9E-6786-3804-EBF3D82D5E57}"/>
                    </a:ext>
                  </a:extLst>
                </p:cNvPr>
                <p:cNvSpPr txBox="1"/>
                <p:nvPr/>
              </p:nvSpPr>
              <p:spPr>
                <a:xfrm>
                  <a:off x="799290" y="4777482"/>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63" name="TextBox 19462">
                  <a:extLst>
                    <a:ext uri="{FF2B5EF4-FFF2-40B4-BE49-F238E27FC236}">
                      <a16:creationId xmlns:a16="http://schemas.microsoft.com/office/drawing/2014/main" id="{47F04830-EC9E-6786-3804-EBF3D82D5E57}"/>
                    </a:ext>
                  </a:extLst>
                </p:cNvPr>
                <p:cNvSpPr txBox="1">
                  <a:spLocks noRot="1" noChangeAspect="1" noMove="1" noResize="1" noEditPoints="1" noAdjustHandles="1" noChangeArrowheads="1" noChangeShapeType="1" noTextEdit="1"/>
                </p:cNvSpPr>
                <p:nvPr/>
              </p:nvSpPr>
              <p:spPr>
                <a:xfrm>
                  <a:off x="799290" y="4777482"/>
                  <a:ext cx="925320" cy="707886"/>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4" name="TextBox 19463">
                  <a:extLst>
                    <a:ext uri="{FF2B5EF4-FFF2-40B4-BE49-F238E27FC236}">
                      <a16:creationId xmlns:a16="http://schemas.microsoft.com/office/drawing/2014/main" id="{0FD44389-C7CA-BF51-ACDB-5C78C72278C0}"/>
                    </a:ext>
                  </a:extLst>
                </p:cNvPr>
                <p:cNvSpPr txBox="1"/>
                <p:nvPr/>
              </p:nvSpPr>
              <p:spPr>
                <a:xfrm>
                  <a:off x="2011753" y="4768001"/>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64" name="TextBox 19463">
                  <a:extLst>
                    <a:ext uri="{FF2B5EF4-FFF2-40B4-BE49-F238E27FC236}">
                      <a16:creationId xmlns:a16="http://schemas.microsoft.com/office/drawing/2014/main" id="{0FD44389-C7CA-BF51-ACDB-5C78C72278C0}"/>
                    </a:ext>
                  </a:extLst>
                </p:cNvPr>
                <p:cNvSpPr txBox="1">
                  <a:spLocks noRot="1" noChangeAspect="1" noMove="1" noResize="1" noEditPoints="1" noAdjustHandles="1" noChangeArrowheads="1" noChangeShapeType="1" noTextEdit="1"/>
                </p:cNvSpPr>
                <p:nvPr/>
              </p:nvSpPr>
              <p:spPr>
                <a:xfrm>
                  <a:off x="2011753" y="4768001"/>
                  <a:ext cx="925320" cy="707886"/>
                </a:xfrm>
                <a:prstGeom prst="rect">
                  <a:avLst/>
                </a:prstGeom>
                <a:blipFill>
                  <a:blip r:embed="rId8"/>
                  <a:stretch>
                    <a:fillRect/>
                  </a:stretch>
                </a:blipFill>
              </p:spPr>
              <p:txBody>
                <a:bodyPr/>
                <a:lstStyle/>
                <a:p>
                  <a:r>
                    <a:rPr lang="en-US">
                      <a:noFill/>
                    </a:rPr>
                    <a:t> </a:t>
                  </a:r>
                </a:p>
              </p:txBody>
            </p:sp>
          </mc:Fallback>
        </mc:AlternateContent>
        <p:sp>
          <p:nvSpPr>
            <p:cNvPr id="19465" name="TextBox 19464">
              <a:extLst>
                <a:ext uri="{FF2B5EF4-FFF2-40B4-BE49-F238E27FC236}">
                  <a16:creationId xmlns:a16="http://schemas.microsoft.com/office/drawing/2014/main" id="{B675C7C4-7CB1-8C7E-3AB4-21EA12579A0C}"/>
                </a:ext>
              </a:extLst>
            </p:cNvPr>
            <p:cNvSpPr txBox="1"/>
            <p:nvPr/>
          </p:nvSpPr>
          <p:spPr>
            <a:xfrm>
              <a:off x="389108" y="4574226"/>
              <a:ext cx="2510080" cy="369332"/>
            </a:xfrm>
            <a:prstGeom prst="rect">
              <a:avLst/>
            </a:prstGeom>
            <a:noFill/>
          </p:spPr>
          <p:txBody>
            <a:bodyPr wrap="square">
              <a:spAutoFit/>
            </a:bodyPr>
            <a:lstStyle/>
            <a:p>
              <a:r>
                <a:rPr lang="en-US" b="1">
                  <a:solidFill>
                    <a:srgbClr val="C00000"/>
                  </a:solidFill>
                </a:rPr>
                <a:t>Inputs stored row-wise</a:t>
              </a:r>
              <a:endParaRPr lang="en-US"/>
            </a:p>
          </p:txBody>
        </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AB82673-88A7-5472-CC04-84B03DE47E1F}"/>
                  </a:ext>
                </a:extLst>
              </p:cNvPr>
              <p:cNvSpPr txBox="1"/>
              <p:nvPr/>
            </p:nvSpPr>
            <p:spPr>
              <a:xfrm flipH="1">
                <a:off x="3806793" y="5642452"/>
                <a:ext cx="2754857" cy="8236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𝐴𝑔𝑔</m:t>
                          </m:r>
                          <m:d>
                            <m:dPr>
                              <m:ctrlPr>
                                <a:rPr lang="en-US" b="0" i="1" smtClean="0">
                                  <a:latin typeface="Cambria Math" panose="02040503050406030204" pitchFamily="18" charset="0"/>
                                  <a:cs typeface="Arial" pitchFamily="34" charset="0"/>
                                </a:rPr>
                              </m:ctrlPr>
                            </m:dPr>
                            <m:e>
                              <m:sSub>
                                <m:sSubPr>
                                  <m:ctrlPr>
                                    <a:rPr lang="en-US" i="1">
                                      <a:latin typeface="Cambria Math" panose="02040503050406030204" pitchFamily="18" charset="0"/>
                                      <a:cs typeface="Arial" pitchFamily="34" charset="0"/>
                                    </a:rPr>
                                  </m:ctrlPr>
                                </m:sSubPr>
                                <m:e>
                                  <m:r>
                                    <a:rPr lang="en-US" i="1">
                                      <a:latin typeface="Cambria Math" panose="02040503050406030204" pitchFamily="18" charset="0"/>
                                      <a:cs typeface="Arial" pitchFamily="34" charset="0"/>
                                    </a:rPr>
                                    <m:t>𝑞</m:t>
                                  </m:r>
                                </m:e>
                                <m:sub>
                                  <m:r>
                                    <a:rPr lang="en-US" i="1">
                                      <a:latin typeface="Cambria Math" panose="02040503050406030204" pitchFamily="18" charset="0"/>
                                      <a:cs typeface="Arial" pitchFamily="34" charset="0"/>
                                    </a:rPr>
                                    <m:t>1</m:t>
                                  </m:r>
                                </m:sub>
                              </m:sSub>
                              <m:r>
                                <a:rPr lang="en-US" b="0" i="1" smtClean="0">
                                  <a:latin typeface="Cambria Math" panose="02040503050406030204" pitchFamily="18" charset="0"/>
                                  <a:cs typeface="Arial" pitchFamily="34" charset="0"/>
                                </a:rPr>
                                <m:t>,</m:t>
                              </m:r>
                              <m:d>
                                <m:dPr>
                                  <m:begChr m:val="{"/>
                                  <m:endChr m:val="}"/>
                                  <m:ctrlPr>
                                    <a:rPr lang="en-US" b="0" i="1" smtClean="0">
                                      <a:latin typeface="Cambria Math" panose="02040503050406030204" pitchFamily="18" charset="0"/>
                                      <a:cs typeface="Arial" pitchFamily="34" charset="0"/>
                                    </a:rPr>
                                  </m:ctrlPr>
                                </m:dPr>
                                <m:e>
                                  <m:r>
                                    <a:rPr lang="en-US" b="0" i="1" smtClean="0">
                                      <a:latin typeface="Cambria Math" panose="02040503050406030204" pitchFamily="18" charset="0"/>
                                      <a:cs typeface="Arial" pitchFamily="34" charset="0"/>
                                    </a:rPr>
                                    <m:t>𝑀𝑆𝐺</m:t>
                                  </m:r>
                                  <m:d>
                                    <m:dPr>
                                      <m:ctrlPr>
                                        <a:rPr lang="en-US" b="0" i="1" smtClean="0">
                                          <a:latin typeface="Cambria Math" panose="02040503050406030204" pitchFamily="18" charset="0"/>
                                          <a:cs typeface="Arial" pitchFamily="34" charset="0"/>
                                        </a:rPr>
                                      </m:ctrlPr>
                                    </m:dPr>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𝑗</m:t>
                                          </m:r>
                                        </m:sub>
                                      </m:sSub>
                                    </m:e>
                                  </m:d>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e>
                              </m:d>
                            </m:e>
                          </m:d>
                          <m:r>
                            <a:rPr lang="en-US" b="0" i="1" smtClean="0">
                              <a:latin typeface="Cambria Math" panose="02040503050406030204" pitchFamily="18" charset="0"/>
                              <a:cs typeface="Arial" pitchFamily="34"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𝑠𝑜𝑓𝑡𝑚𝑎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e>
                        <m:sub>
                          <m:r>
                            <a:rPr lang="en-US" b="0" i="1" smtClean="0">
                              <a:latin typeface="Cambria Math" panose="02040503050406030204" pitchFamily="18" charset="0"/>
                              <a:cs typeface="Arial" pitchFamily="34" charset="0"/>
                            </a:rPr>
                            <m:t> </m:t>
                          </m:r>
                        </m:sub>
                      </m:sSub>
                    </m:oMath>
                  </m:oMathPara>
                </a14:m>
                <a:endParaRPr lang="en-US">
                  <a:latin typeface="Arial" pitchFamily="34" charset="0"/>
                  <a:cs typeface="Arial" pitchFamily="34" charset="0"/>
                </a:endParaRPr>
              </a:p>
            </p:txBody>
          </p:sp>
        </mc:Choice>
        <mc:Fallback xmlns="">
          <p:sp>
            <p:nvSpPr>
              <p:cNvPr id="9" name="TextBox 8">
                <a:extLst>
                  <a:ext uri="{FF2B5EF4-FFF2-40B4-BE49-F238E27FC236}">
                    <a16:creationId xmlns:a16="http://schemas.microsoft.com/office/drawing/2014/main" id="{AAB82673-88A7-5472-CC04-84B03DE47E1F}"/>
                  </a:ext>
                </a:extLst>
              </p:cNvPr>
              <p:cNvSpPr txBox="1">
                <a:spLocks noRot="1" noChangeAspect="1" noMove="1" noResize="1" noEditPoints="1" noAdjustHandles="1" noChangeArrowheads="1" noChangeShapeType="1" noTextEdit="1"/>
              </p:cNvSpPr>
              <p:nvPr/>
            </p:nvSpPr>
            <p:spPr>
              <a:xfrm flipH="1">
                <a:off x="3806793" y="5642452"/>
                <a:ext cx="2754857" cy="823623"/>
              </a:xfrm>
              <a:prstGeom prst="rect">
                <a:avLst/>
              </a:prstGeom>
              <a:blipFill>
                <a:blip r:embed="rId9"/>
                <a:stretch>
                  <a:fillRect r="-672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E58266B-766B-E311-FB84-1A3E5716148F}"/>
                  </a:ext>
                </a:extLst>
              </p:cNvPr>
              <p:cNvSpPr txBox="1"/>
              <p:nvPr/>
            </p:nvSpPr>
            <p:spPr>
              <a:xfrm>
                <a:off x="3800122" y="5468544"/>
                <a:ext cx="2754416" cy="370230"/>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𝑀𝑆𝐺</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a14:m>
                <a:r>
                  <a:rPr lang="en-US" dirty="0"/>
                  <a:t> </a:t>
                </a:r>
              </a:p>
            </p:txBody>
          </p:sp>
        </mc:Choice>
        <mc:Fallback xmlns="">
          <p:sp>
            <p:nvSpPr>
              <p:cNvPr id="10" name="TextBox 9">
                <a:extLst>
                  <a:ext uri="{FF2B5EF4-FFF2-40B4-BE49-F238E27FC236}">
                    <a16:creationId xmlns:a16="http://schemas.microsoft.com/office/drawing/2014/main" id="{8E58266B-766B-E311-FB84-1A3E5716148F}"/>
                  </a:ext>
                </a:extLst>
              </p:cNvPr>
              <p:cNvSpPr txBox="1">
                <a:spLocks noRot="1" noChangeAspect="1" noMove="1" noResize="1" noEditPoints="1" noAdjustHandles="1" noChangeArrowheads="1" noChangeShapeType="1" noTextEdit="1"/>
              </p:cNvSpPr>
              <p:nvPr/>
            </p:nvSpPr>
            <p:spPr>
              <a:xfrm>
                <a:off x="3800122" y="5468544"/>
                <a:ext cx="2754416" cy="370230"/>
              </a:xfrm>
              <a:prstGeom prst="rect">
                <a:avLst/>
              </a:prstGeom>
              <a:blipFill>
                <a:blip r:embed="rId10"/>
                <a:stretch>
                  <a:fillRect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F4D0E44-C9D6-F6F9-B868-A5FFD5C74454}"/>
                  </a:ext>
                </a:extLst>
              </p:cNvPr>
              <p:cNvSpPr txBox="1"/>
              <p:nvPr/>
            </p:nvSpPr>
            <p:spPr>
              <a:xfrm>
                <a:off x="3810635" y="5113452"/>
                <a:ext cx="4605050" cy="411395"/>
              </a:xfrm>
              <a:prstGeom prst="rect">
                <a:avLst/>
              </a:prstGeom>
              <a:noFill/>
            </p:spPr>
            <p:txBody>
              <a:bodyPr wrap="square">
                <a:spAutoFit/>
              </a:bodyPr>
              <a:lstStyle/>
              <a:p>
                <a14:m>
                  <m:oMath xmlns:m="http://schemas.openxmlformats.org/officeDocument/2006/math">
                    <m:d>
                      <m:dPr>
                        <m:ctrlPr>
                          <a:rPr lang="en-US"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r>
                      <a:rPr lang="en-US" b="0" i="1" smtClean="0">
                        <a:latin typeface="Cambria Math" panose="02040503050406030204" pitchFamily="18" charset="0"/>
                      </a:rPr>
                      <m:t>=</m:t>
                    </m:r>
                    <m:r>
                      <a:rPr lang="en-US" b="0" i="1" smtClean="0">
                        <a:latin typeface="Cambria Math" panose="02040503050406030204" pitchFamily="18" charset="0"/>
                      </a:rPr>
                      <m:t>𝑀𝑆𝐺</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r>
                          <a:rPr lang="en-US" i="1">
                            <a:latin typeface="Cambria Math" panose="02040503050406030204" pitchFamily="18" charset="0"/>
                          </a:rPr>
                          <m:t>𝑥</m:t>
                        </m:r>
                      </m:e>
                      <m:sub>
                        <m:r>
                          <a:rPr lang="en-US" i="1">
                            <a:latin typeface="Cambria Math" panose="02040503050406030204" pitchFamily="18" charset="0"/>
                          </a:rPr>
                          <m:t>𝑗</m:t>
                        </m:r>
                      </m:sub>
                    </m:sSub>
                  </m:oMath>
                </a14:m>
                <a:r>
                  <a:rPr lang="en-US"/>
                  <a:t>)</a:t>
                </a:r>
              </a:p>
            </p:txBody>
          </p:sp>
        </mc:Choice>
        <mc:Fallback xmlns="">
          <p:sp>
            <p:nvSpPr>
              <p:cNvPr id="11" name="TextBox 10">
                <a:extLst>
                  <a:ext uri="{FF2B5EF4-FFF2-40B4-BE49-F238E27FC236}">
                    <a16:creationId xmlns:a16="http://schemas.microsoft.com/office/drawing/2014/main" id="{2F4D0E44-C9D6-F6F9-B868-A5FFD5C74454}"/>
                  </a:ext>
                </a:extLst>
              </p:cNvPr>
              <p:cNvSpPr txBox="1">
                <a:spLocks noRot="1" noChangeAspect="1" noMove="1" noResize="1" noEditPoints="1" noAdjustHandles="1" noChangeArrowheads="1" noChangeShapeType="1" noTextEdit="1"/>
              </p:cNvSpPr>
              <p:nvPr/>
            </p:nvSpPr>
            <p:spPr>
              <a:xfrm>
                <a:off x="3810635" y="5113452"/>
                <a:ext cx="4605050" cy="411395"/>
              </a:xfrm>
              <a:prstGeom prst="rect">
                <a:avLst/>
              </a:prstGeom>
              <a:blipFill>
                <a:blip r:embed="rId11"/>
                <a:stretch>
                  <a:fillRect t="-2985" b="-19403"/>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0CD0A78B-B11E-A6FD-BA11-8852D1A37768}"/>
              </a:ext>
            </a:extLst>
          </p:cNvPr>
          <p:cNvSpPr txBox="1"/>
          <p:nvPr/>
        </p:nvSpPr>
        <p:spPr>
          <a:xfrm>
            <a:off x="3530735" y="4131815"/>
            <a:ext cx="3948904" cy="369332"/>
          </a:xfrm>
          <a:prstGeom prst="rect">
            <a:avLst/>
          </a:prstGeom>
          <a:noFill/>
        </p:spPr>
        <p:txBody>
          <a:bodyPr wrap="square">
            <a:spAutoFit/>
          </a:bodyPr>
          <a:lstStyle/>
          <a:p>
            <a:r>
              <a:rPr lang="en-US" sz="1800" b="1">
                <a:solidFill>
                  <a:srgbClr val="C00000"/>
                </a:solidFill>
              </a:rPr>
              <a:t>How to interpret this?</a:t>
            </a:r>
            <a:endParaRPr lang="en-US"/>
          </a:p>
        </p:txBody>
      </p:sp>
      <p:grpSp>
        <p:nvGrpSpPr>
          <p:cNvPr id="3" name="Group 2">
            <a:extLst>
              <a:ext uri="{FF2B5EF4-FFF2-40B4-BE49-F238E27FC236}">
                <a16:creationId xmlns:a16="http://schemas.microsoft.com/office/drawing/2014/main" id="{647C2C3F-5D9F-06CC-61A2-1EAB793A8D1E}"/>
              </a:ext>
            </a:extLst>
          </p:cNvPr>
          <p:cNvGrpSpPr/>
          <p:nvPr/>
        </p:nvGrpSpPr>
        <p:grpSpPr>
          <a:xfrm>
            <a:off x="-580227" y="1611782"/>
            <a:ext cx="5507275" cy="815828"/>
            <a:chOff x="-346569" y="1523392"/>
            <a:chExt cx="5507275" cy="815828"/>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2C11C82-AA30-7F34-4B38-C1D0EB9686CA}"/>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𝑄𝐾</m:t>
                                </m:r>
                              </m:e>
                              <m:sup>
                                <m:r>
                                  <a:rPr lang="en-US" b="0" i="1" smtClean="0">
                                    <a:solidFill>
                                      <a:schemeClr val="tx1"/>
                                    </a:solidFill>
                                    <a:latin typeface="Cambria Math" panose="02040503050406030204" pitchFamily="18" charset="0"/>
                                  </a:rPr>
                                  <m:t>𝑇</m:t>
                                </m:r>
                              </m:sup>
                            </m:sSup>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7" name="TextBox 6">
                  <a:extLst>
                    <a:ext uri="{FF2B5EF4-FFF2-40B4-BE49-F238E27FC236}">
                      <a16:creationId xmlns:a16="http://schemas.microsoft.com/office/drawing/2014/main" id="{B2C11C82-AA30-7F34-4B38-C1D0EB9686CA}"/>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12"/>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2470D4A-26CB-B915-D97E-B29BC067F172}"/>
                    </a:ext>
                  </a:extLst>
                </p:cNvPr>
                <p:cNvSpPr txBox="1"/>
                <p:nvPr/>
              </p:nvSpPr>
              <p:spPr>
                <a:xfrm>
                  <a:off x="555656" y="1968990"/>
                  <a:ext cx="4605050" cy="370230"/>
                </a:xfrm>
                <a:prstGeom prst="rect">
                  <a:avLst/>
                </a:prstGeom>
                <a:solidFill>
                  <a:schemeClr val="bg1"/>
                </a:solidFill>
              </p:spPr>
              <p:txBody>
                <a:bodyPr wrap="square">
                  <a:spAutoFit/>
                </a:bodyPr>
                <a:lstStyle/>
                <a:p>
                  <a:r>
                    <a:rPr lang="en-US"/>
                    <a:t> </a:t>
                  </a:r>
                  <a14:m>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r>
                        <a:rPr lang="en-US" i="1">
                          <a:latin typeface="Cambria Math" panose="02040503050406030204" pitchFamily="18" charset="0"/>
                        </a:rPr>
                        <m:t>,</m:t>
                      </m:r>
                      <m:r>
                        <a:rPr lang="en-US" b="0" i="1" smtClean="0">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oMath>
                  </a14:m>
                  <a:r>
                    <a:rPr lang="en-US"/>
                    <a:t>, </a:t>
                  </a:r>
                  <a14:m>
                    <m:oMath xmlns:m="http://schemas.openxmlformats.org/officeDocument/2006/math">
                      <m:r>
                        <m:rPr>
                          <m:sty m:val="p"/>
                        </m:rPr>
                        <a:rPr lang="en-US" b="0" i="0" smtClean="0">
                          <a:latin typeface="Cambria Math" panose="02040503050406030204" pitchFamily="18" charset="0"/>
                        </a:rPr>
                        <m:t>V</m:t>
                      </m:r>
                      <m:r>
                        <a:rPr lang="en-US" i="1">
                          <a:latin typeface="Cambria Math" panose="02040503050406030204" pitchFamily="18" charset="0"/>
                        </a:rPr>
                        <m:t>=</m:t>
                      </m:r>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𝑉</m:t>
                          </m:r>
                        </m:sup>
                      </m:sSup>
                    </m:oMath>
                  </a14:m>
                  <a:endParaRPr lang="en-US"/>
                </a:p>
              </p:txBody>
            </p:sp>
          </mc:Choice>
          <mc:Fallback xmlns="">
            <p:sp>
              <p:nvSpPr>
                <p:cNvPr id="8" name="TextBox 7">
                  <a:extLst>
                    <a:ext uri="{FF2B5EF4-FFF2-40B4-BE49-F238E27FC236}">
                      <a16:creationId xmlns:a16="http://schemas.microsoft.com/office/drawing/2014/main" id="{42470D4A-26CB-B915-D97E-B29BC067F172}"/>
                    </a:ext>
                  </a:extLst>
                </p:cNvPr>
                <p:cNvSpPr txBox="1">
                  <a:spLocks noRot="1" noChangeAspect="1" noMove="1" noResize="1" noEditPoints="1" noAdjustHandles="1" noChangeArrowheads="1" noChangeShapeType="1" noTextEdit="1"/>
                </p:cNvSpPr>
                <p:nvPr/>
              </p:nvSpPr>
              <p:spPr>
                <a:xfrm>
                  <a:off x="555656" y="1968990"/>
                  <a:ext cx="4605050" cy="370230"/>
                </a:xfrm>
                <a:prstGeom prst="rect">
                  <a:avLst/>
                </a:prstGeom>
                <a:blipFill>
                  <a:blip r:embed="rId13"/>
                  <a:stretch>
                    <a:fillRect t="-6557" b="-26230"/>
                  </a:stretch>
                </a:blipFill>
              </p:spPr>
              <p:txBody>
                <a:bodyPr/>
                <a:lstStyle/>
                <a:p>
                  <a:r>
                    <a:rPr lang="en-US">
                      <a:noFill/>
                    </a:rPr>
                    <a:t> </a:t>
                  </a:r>
                </a:p>
              </p:txBody>
            </p:sp>
          </mc:Fallback>
        </mc:AlternateContent>
      </p:grpSp>
    </p:spTree>
    <p:extLst>
      <p:ext uri="{BB962C8B-B14F-4D97-AF65-F5344CB8AC3E}">
        <p14:creationId xmlns:p14="http://schemas.microsoft.com/office/powerpoint/2010/main" val="4219358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a:extLst>
              <a:ext uri="{FF2B5EF4-FFF2-40B4-BE49-F238E27FC236}">
                <a16:creationId xmlns:a16="http://schemas.microsoft.com/office/drawing/2014/main" id="{BF1FD069-AF78-AE74-7689-2A5E6EF5223A}"/>
              </a:ext>
            </a:extLst>
          </p:cNvPr>
          <p:cNvSpPr txBox="1">
            <a:spLocks/>
          </p:cNvSpPr>
          <p:nvPr/>
        </p:nvSpPr>
        <p:spPr>
          <a:xfrm>
            <a:off x="-6537" y="4450080"/>
            <a:ext cx="5778687" cy="267208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endParaRPr lang="en-US" sz="2000"/>
          </a:p>
          <a:p>
            <a:r>
              <a:rPr lang="en-US" sz="2000"/>
              <a:t>Steps for computing new embedding for token 1:</a:t>
            </a:r>
          </a:p>
          <a:p>
            <a:pPr lvl="1"/>
            <a:r>
              <a:rPr lang="en-US" sz="2000" b="1">
                <a:solidFill>
                  <a:srgbClr val="C00000"/>
                </a:solidFill>
              </a:rPr>
              <a:t>1. Compute message from j:</a:t>
            </a:r>
          </a:p>
          <a:p>
            <a:pPr lvl="1"/>
            <a:r>
              <a:rPr lang="en-US" sz="2000" b="1">
                <a:solidFill>
                  <a:srgbClr val="C00000"/>
                </a:solidFill>
              </a:rPr>
              <a:t>2. Compute query for 1: </a:t>
            </a:r>
          </a:p>
          <a:p>
            <a:pPr lvl="1"/>
            <a:r>
              <a:rPr lang="en-US" sz="2000" b="1">
                <a:solidFill>
                  <a:srgbClr val="C00000"/>
                </a:solidFill>
              </a:rPr>
              <a:t>3. Aggregate all messages:</a:t>
            </a:r>
            <a:endParaRPr lang="en-US" sz="2000"/>
          </a:p>
          <a:p>
            <a:pPr marL="118872" indent="0">
              <a:buFont typeface="Wingdings 2"/>
              <a:buNone/>
            </a:pPr>
            <a:endParaRPr lang="en-US" sz="2000" b="1">
              <a:solidFill>
                <a:srgbClr val="00B0F0"/>
              </a:solidFill>
            </a:endParaRPr>
          </a:p>
          <a:p>
            <a:pPr lvl="1"/>
            <a:endParaRPr lang="en-US" sz="1600"/>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sp>
        <p:nvSpPr>
          <p:cNvPr id="30" name="Content Placeholder 2">
            <a:extLst>
              <a:ext uri="{FF2B5EF4-FFF2-40B4-BE49-F238E27FC236}">
                <a16:creationId xmlns:a16="http://schemas.microsoft.com/office/drawing/2014/main" id="{4F07E152-339E-2097-B580-916FDFA0F832}"/>
              </a:ext>
            </a:extLst>
          </p:cNvPr>
          <p:cNvSpPr txBox="1">
            <a:spLocks/>
          </p:cNvSpPr>
          <p:nvPr/>
        </p:nvSpPr>
        <p:spPr>
          <a:xfrm>
            <a:off x="12919" y="1139087"/>
            <a:ext cx="7394419" cy="2863953"/>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Takeaway: </a:t>
            </a:r>
            <a:r>
              <a:rPr lang="en-US" sz="2000" b="1">
                <a:solidFill>
                  <a:srgbClr val="00B050"/>
                </a:solidFill>
              </a:rPr>
              <a:t>Self-attention can be written as message + aggregation – i.e., it is a GNN!</a:t>
            </a:r>
          </a:p>
          <a:p>
            <a:r>
              <a:rPr lang="en-US" sz="2000"/>
              <a:t>But so far there is no graph – just tokens. </a:t>
            </a:r>
          </a:p>
          <a:p>
            <a:pPr lvl="1"/>
            <a:r>
              <a:rPr lang="en-US" sz="1600" b="1">
                <a:solidFill>
                  <a:srgbClr val="0070C0"/>
                </a:solidFill>
              </a:rPr>
              <a:t>So what graph is this a GNN on?</a:t>
            </a:r>
          </a:p>
          <a:p>
            <a:r>
              <a:rPr lang="en-US" sz="2000"/>
              <a:t>Clearly tokens = nodes, but what are the edges?</a:t>
            </a:r>
          </a:p>
          <a:p>
            <a:r>
              <a:rPr lang="en-US" sz="2000" b="1"/>
              <a:t>Key observation:</a:t>
            </a:r>
          </a:p>
          <a:p>
            <a:pPr lvl="1"/>
            <a:r>
              <a:rPr lang="en-US" sz="1600"/>
              <a:t>Token 1 depends on (receives “messages” from) all other tokens</a:t>
            </a:r>
          </a:p>
          <a:p>
            <a:pPr lvl="1"/>
            <a:r>
              <a:rPr lang="en-US" sz="1600" b="1">
                <a:solidFill>
                  <a:srgbClr val="00B050"/>
                </a:solidFill>
                <a:sym typeface="Wingdings" pitchFamily="2" charset="2"/>
              </a:rPr>
              <a:t> the graph is fully connected!</a:t>
            </a:r>
          </a:p>
          <a:p>
            <a:r>
              <a:rPr lang="en-US" sz="2000" b="1">
                <a:solidFill>
                  <a:srgbClr val="002060"/>
                </a:solidFill>
                <a:sym typeface="Wingdings" pitchFamily="2" charset="2"/>
              </a:rPr>
              <a:t>Alternatively: if you only sum over                   you get ~GAT </a:t>
            </a:r>
            <a:endParaRPr lang="en-US" sz="2000" b="1">
              <a:solidFill>
                <a:srgbClr val="002060"/>
              </a:solidFill>
            </a:endParaRPr>
          </a:p>
          <a:p>
            <a:endParaRPr lang="en-US" sz="2000">
              <a:solidFill>
                <a:srgbClr val="00B050"/>
              </a:solidFill>
            </a:endParaRPr>
          </a:p>
          <a:p>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43571" y="3853021"/>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43571" y="3853021"/>
                <a:ext cx="4605050" cy="926920"/>
              </a:xfrm>
              <a:prstGeom prst="rect">
                <a:avLst/>
              </a:prstGeom>
              <a:blipFill>
                <a:blip r:embed="rId3"/>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normAutofit fontScale="90000"/>
          </a:bodyPr>
          <a:lstStyle/>
          <a:p>
            <a:r>
              <a:rPr lang="en-US"/>
              <a:t>Self-Attention as Message Passing</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27</a:t>
            </a:fld>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AB82673-88A7-5472-CC04-84B03DE47E1F}"/>
                  </a:ext>
                </a:extLst>
              </p:cNvPr>
              <p:cNvSpPr txBox="1"/>
              <p:nvPr/>
            </p:nvSpPr>
            <p:spPr>
              <a:xfrm flipH="1">
                <a:off x="3806793" y="5642452"/>
                <a:ext cx="2754857" cy="8236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𝐴𝑔𝑔</m:t>
                          </m:r>
                          <m:d>
                            <m:dPr>
                              <m:ctrlPr>
                                <a:rPr lang="en-US" b="0" i="1" smtClean="0">
                                  <a:latin typeface="Cambria Math" panose="02040503050406030204" pitchFamily="18" charset="0"/>
                                  <a:cs typeface="Arial" pitchFamily="34" charset="0"/>
                                </a:rPr>
                              </m:ctrlPr>
                            </m:dPr>
                            <m:e>
                              <m:sSub>
                                <m:sSubPr>
                                  <m:ctrlPr>
                                    <a:rPr lang="en-US" i="1">
                                      <a:latin typeface="Cambria Math" panose="02040503050406030204" pitchFamily="18" charset="0"/>
                                      <a:cs typeface="Arial" pitchFamily="34" charset="0"/>
                                    </a:rPr>
                                  </m:ctrlPr>
                                </m:sSubPr>
                                <m:e>
                                  <m:r>
                                    <a:rPr lang="en-US" i="1">
                                      <a:latin typeface="Cambria Math" panose="02040503050406030204" pitchFamily="18" charset="0"/>
                                      <a:cs typeface="Arial" pitchFamily="34" charset="0"/>
                                    </a:rPr>
                                    <m:t>𝑞</m:t>
                                  </m:r>
                                </m:e>
                                <m:sub>
                                  <m:r>
                                    <a:rPr lang="en-US" i="1">
                                      <a:latin typeface="Cambria Math" panose="02040503050406030204" pitchFamily="18" charset="0"/>
                                      <a:cs typeface="Arial" pitchFamily="34" charset="0"/>
                                    </a:rPr>
                                    <m:t>1</m:t>
                                  </m:r>
                                </m:sub>
                              </m:sSub>
                              <m:r>
                                <a:rPr lang="en-US" b="0" i="1" smtClean="0">
                                  <a:latin typeface="Cambria Math" panose="02040503050406030204" pitchFamily="18" charset="0"/>
                                  <a:cs typeface="Arial" pitchFamily="34" charset="0"/>
                                </a:rPr>
                                <m:t>,</m:t>
                              </m:r>
                              <m:d>
                                <m:dPr>
                                  <m:begChr m:val="{"/>
                                  <m:endChr m:val="}"/>
                                  <m:ctrlPr>
                                    <a:rPr lang="en-US" b="0" i="1" smtClean="0">
                                      <a:latin typeface="Cambria Math" panose="02040503050406030204" pitchFamily="18" charset="0"/>
                                      <a:cs typeface="Arial" pitchFamily="34" charset="0"/>
                                    </a:rPr>
                                  </m:ctrlPr>
                                </m:dPr>
                                <m:e>
                                  <m:r>
                                    <a:rPr lang="en-US" b="0" i="1" smtClean="0">
                                      <a:latin typeface="Cambria Math" panose="02040503050406030204" pitchFamily="18" charset="0"/>
                                      <a:cs typeface="Arial" pitchFamily="34" charset="0"/>
                                    </a:rPr>
                                    <m:t>𝑀𝑆𝐺</m:t>
                                  </m:r>
                                  <m:d>
                                    <m:dPr>
                                      <m:ctrlPr>
                                        <a:rPr lang="en-US" b="0" i="1" smtClean="0">
                                          <a:latin typeface="Cambria Math" panose="02040503050406030204" pitchFamily="18" charset="0"/>
                                          <a:cs typeface="Arial" pitchFamily="34" charset="0"/>
                                        </a:rPr>
                                      </m:ctrlPr>
                                    </m:dPr>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𝑗</m:t>
                                          </m:r>
                                        </m:sub>
                                      </m:sSub>
                                    </m:e>
                                  </m:d>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e>
                              </m:d>
                            </m:e>
                          </m:d>
                          <m:r>
                            <a:rPr lang="en-US" b="0" i="1" smtClean="0">
                              <a:latin typeface="Cambria Math" panose="02040503050406030204" pitchFamily="18" charset="0"/>
                              <a:cs typeface="Arial" pitchFamily="34"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𝑠𝑜𝑓𝑡𝑚𝑎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e>
                        <m:sub>
                          <m:r>
                            <a:rPr lang="en-US" b="0" i="1" smtClean="0">
                              <a:latin typeface="Cambria Math" panose="02040503050406030204" pitchFamily="18" charset="0"/>
                              <a:cs typeface="Arial" pitchFamily="34" charset="0"/>
                            </a:rPr>
                            <m:t> </m:t>
                          </m:r>
                        </m:sub>
                      </m:sSub>
                    </m:oMath>
                  </m:oMathPara>
                </a14:m>
                <a:endParaRPr lang="en-US">
                  <a:latin typeface="Arial" pitchFamily="34" charset="0"/>
                  <a:cs typeface="Arial" pitchFamily="34" charset="0"/>
                </a:endParaRPr>
              </a:p>
            </p:txBody>
          </p:sp>
        </mc:Choice>
        <mc:Fallback xmlns="">
          <p:sp>
            <p:nvSpPr>
              <p:cNvPr id="9" name="TextBox 8">
                <a:extLst>
                  <a:ext uri="{FF2B5EF4-FFF2-40B4-BE49-F238E27FC236}">
                    <a16:creationId xmlns:a16="http://schemas.microsoft.com/office/drawing/2014/main" id="{AAB82673-88A7-5472-CC04-84B03DE47E1F}"/>
                  </a:ext>
                </a:extLst>
              </p:cNvPr>
              <p:cNvSpPr txBox="1">
                <a:spLocks noRot="1" noChangeAspect="1" noMove="1" noResize="1" noEditPoints="1" noAdjustHandles="1" noChangeArrowheads="1" noChangeShapeType="1" noTextEdit="1"/>
              </p:cNvSpPr>
              <p:nvPr/>
            </p:nvSpPr>
            <p:spPr>
              <a:xfrm flipH="1">
                <a:off x="3806793" y="5642452"/>
                <a:ext cx="2754857" cy="823623"/>
              </a:xfrm>
              <a:prstGeom prst="rect">
                <a:avLst/>
              </a:prstGeom>
              <a:blipFill>
                <a:blip r:embed="rId4"/>
                <a:stretch>
                  <a:fillRect r="-67257"/>
                </a:stretch>
              </a:blipFill>
            </p:spPr>
            <p:txBody>
              <a:bodyPr/>
              <a:lstStyle/>
              <a:p>
                <a:r>
                  <a:rPr lang="en-US">
                    <a:noFill/>
                  </a:rPr>
                  <a:t> </a:t>
                </a:r>
              </a:p>
            </p:txBody>
          </p:sp>
        </mc:Fallback>
      </mc:AlternateContent>
      <p:sp>
        <p:nvSpPr>
          <p:cNvPr id="14" name="Rounded Rectangle 13">
            <a:extLst>
              <a:ext uri="{FF2B5EF4-FFF2-40B4-BE49-F238E27FC236}">
                <a16:creationId xmlns:a16="http://schemas.microsoft.com/office/drawing/2014/main" id="{0C9E93C8-DA1C-B8F0-B011-1C906E9A4AE3}"/>
              </a:ext>
            </a:extLst>
          </p:cNvPr>
          <p:cNvSpPr/>
          <p:nvPr/>
        </p:nvSpPr>
        <p:spPr>
          <a:xfrm>
            <a:off x="71120" y="4779941"/>
            <a:ext cx="8615680" cy="1686134"/>
          </a:xfrm>
          <a:prstGeom prst="roundRect">
            <a:avLst>
              <a:gd name="adj" fmla="val 7026"/>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37" name="Picture 8" descr="Suppose an undirected graph of 6 nodes have the degrees as 5, 3, 3, 3, 2,  2. How many edges do you think the graph would have? Draw a sample of simple">
            <a:extLst>
              <a:ext uri="{FF2B5EF4-FFF2-40B4-BE49-F238E27FC236}">
                <a16:creationId xmlns:a16="http://schemas.microsoft.com/office/drawing/2014/main" id="{15099E90-114D-C1B6-97E8-A81F1F34D7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3160" y="1476375"/>
            <a:ext cx="3467493" cy="19526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CDFA7F38-1A5D-93C1-594A-9D6D9BBC6D7B}"/>
                  </a:ext>
                </a:extLst>
              </p:cNvPr>
              <p:cNvSpPr txBox="1"/>
              <p:nvPr/>
            </p:nvSpPr>
            <p:spPr>
              <a:xfrm>
                <a:off x="2264395" y="3605536"/>
                <a:ext cx="486489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002060"/>
                          </a:solidFill>
                          <a:latin typeface="Cambria Math" panose="02040503050406030204" pitchFamily="18" charset="0"/>
                        </a:rPr>
                        <m:t>𝑗</m:t>
                      </m:r>
                      <m:r>
                        <a:rPr lang="en-US" b="0" i="1" smtClean="0">
                          <a:solidFill>
                            <a:srgbClr val="002060"/>
                          </a:solidFill>
                          <a:latin typeface="Cambria Math" panose="02040503050406030204" pitchFamily="18" charset="0"/>
                        </a:rPr>
                        <m:t>∈</m:t>
                      </m:r>
                      <m:r>
                        <a:rPr lang="en-US" b="0" i="1" smtClean="0">
                          <a:solidFill>
                            <a:srgbClr val="002060"/>
                          </a:solidFill>
                          <a:latin typeface="Cambria Math" panose="02040503050406030204" pitchFamily="18" charset="0"/>
                        </a:rPr>
                        <m:t>𝑁</m:t>
                      </m:r>
                      <m:r>
                        <a:rPr lang="en-US" b="0" i="1" smtClean="0">
                          <a:solidFill>
                            <a:srgbClr val="002060"/>
                          </a:solidFill>
                          <a:latin typeface="Cambria Math" panose="02040503050406030204" pitchFamily="18" charset="0"/>
                        </a:rPr>
                        <m:t>(</m:t>
                      </m:r>
                      <m:r>
                        <a:rPr lang="en-US" b="0" i="1" smtClean="0">
                          <a:solidFill>
                            <a:srgbClr val="002060"/>
                          </a:solidFill>
                          <a:latin typeface="Cambria Math" panose="02040503050406030204" pitchFamily="18" charset="0"/>
                        </a:rPr>
                        <m:t>𝑖</m:t>
                      </m:r>
                      <m:r>
                        <a:rPr lang="en-US" b="0" i="1" smtClean="0">
                          <a:solidFill>
                            <a:srgbClr val="002060"/>
                          </a:solidFill>
                          <a:latin typeface="Cambria Math" panose="02040503050406030204" pitchFamily="18" charset="0"/>
                        </a:rPr>
                        <m:t>)</m:t>
                      </m:r>
                    </m:oMath>
                  </m:oMathPara>
                </a14:m>
                <a:endParaRPr lang="en-US">
                  <a:solidFill>
                    <a:srgbClr val="002060"/>
                  </a:solidFill>
                </a:endParaRPr>
              </a:p>
            </p:txBody>
          </p:sp>
        </mc:Choice>
        <mc:Fallback xmlns="">
          <p:sp>
            <p:nvSpPr>
              <p:cNvPr id="41" name="TextBox 40">
                <a:extLst>
                  <a:ext uri="{FF2B5EF4-FFF2-40B4-BE49-F238E27FC236}">
                    <a16:creationId xmlns:a16="http://schemas.microsoft.com/office/drawing/2014/main" id="{CDFA7F38-1A5D-93C1-594A-9D6D9BBC6D7B}"/>
                  </a:ext>
                </a:extLst>
              </p:cNvPr>
              <p:cNvSpPr txBox="1">
                <a:spLocks noRot="1" noChangeAspect="1" noMove="1" noResize="1" noEditPoints="1" noAdjustHandles="1" noChangeArrowheads="1" noChangeShapeType="1" noTextEdit="1"/>
              </p:cNvSpPr>
              <p:nvPr/>
            </p:nvSpPr>
            <p:spPr>
              <a:xfrm>
                <a:off x="2264395" y="3605536"/>
                <a:ext cx="4864894"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A042F88-6453-54F3-ADCB-A32BA881B4D4}"/>
                  </a:ext>
                </a:extLst>
              </p:cNvPr>
              <p:cNvSpPr txBox="1"/>
              <p:nvPr/>
            </p:nvSpPr>
            <p:spPr>
              <a:xfrm>
                <a:off x="3800122" y="5468544"/>
                <a:ext cx="2754416" cy="370230"/>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𝑀𝑆𝐺</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a14:m>
                <a:r>
                  <a:rPr lang="en-US" dirty="0"/>
                  <a:t> </a:t>
                </a:r>
              </a:p>
            </p:txBody>
          </p:sp>
        </mc:Choice>
        <mc:Fallback xmlns="">
          <p:sp>
            <p:nvSpPr>
              <p:cNvPr id="13" name="TextBox 12">
                <a:extLst>
                  <a:ext uri="{FF2B5EF4-FFF2-40B4-BE49-F238E27FC236}">
                    <a16:creationId xmlns:a16="http://schemas.microsoft.com/office/drawing/2014/main" id="{EA042F88-6453-54F3-ADCB-A32BA881B4D4}"/>
                  </a:ext>
                </a:extLst>
              </p:cNvPr>
              <p:cNvSpPr txBox="1">
                <a:spLocks noRot="1" noChangeAspect="1" noMove="1" noResize="1" noEditPoints="1" noAdjustHandles="1" noChangeArrowheads="1" noChangeShapeType="1" noTextEdit="1"/>
              </p:cNvSpPr>
              <p:nvPr/>
            </p:nvSpPr>
            <p:spPr>
              <a:xfrm>
                <a:off x="3800122" y="5468544"/>
                <a:ext cx="2754416" cy="370230"/>
              </a:xfrm>
              <a:prstGeom prst="rect">
                <a:avLst/>
              </a:prstGeom>
              <a:blipFill>
                <a:blip r:embed="rId7"/>
                <a:stretch>
                  <a:fillRect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96579CC-51A3-46AC-AD4E-6C2436CA095A}"/>
                  </a:ext>
                </a:extLst>
              </p:cNvPr>
              <p:cNvSpPr txBox="1"/>
              <p:nvPr/>
            </p:nvSpPr>
            <p:spPr>
              <a:xfrm>
                <a:off x="3810635" y="5113452"/>
                <a:ext cx="4605050" cy="411395"/>
              </a:xfrm>
              <a:prstGeom prst="rect">
                <a:avLst/>
              </a:prstGeom>
              <a:noFill/>
            </p:spPr>
            <p:txBody>
              <a:bodyPr wrap="square">
                <a:spAutoFit/>
              </a:bodyPr>
              <a:lstStyle/>
              <a:p>
                <a14:m>
                  <m:oMath xmlns:m="http://schemas.openxmlformats.org/officeDocument/2006/math">
                    <m:d>
                      <m:dPr>
                        <m:ctrlPr>
                          <a:rPr lang="en-US"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r>
                      <a:rPr lang="en-US" b="0" i="1" smtClean="0">
                        <a:latin typeface="Cambria Math" panose="02040503050406030204" pitchFamily="18" charset="0"/>
                      </a:rPr>
                      <m:t>=</m:t>
                    </m:r>
                    <m:r>
                      <a:rPr lang="en-US" b="0" i="1" smtClean="0">
                        <a:latin typeface="Cambria Math" panose="02040503050406030204" pitchFamily="18" charset="0"/>
                      </a:rPr>
                      <m:t>𝑀𝑆𝐺</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r>
                          <a:rPr lang="en-US" i="1">
                            <a:latin typeface="Cambria Math" panose="02040503050406030204" pitchFamily="18" charset="0"/>
                          </a:rPr>
                          <m:t>𝑥</m:t>
                        </m:r>
                      </m:e>
                      <m:sub>
                        <m:r>
                          <a:rPr lang="en-US" i="1">
                            <a:latin typeface="Cambria Math" panose="02040503050406030204" pitchFamily="18" charset="0"/>
                          </a:rPr>
                          <m:t>𝑗</m:t>
                        </m:r>
                      </m:sub>
                    </m:sSub>
                  </m:oMath>
                </a14:m>
                <a:r>
                  <a:rPr lang="en-US"/>
                  <a:t>)</a:t>
                </a:r>
              </a:p>
            </p:txBody>
          </p:sp>
        </mc:Choice>
        <mc:Fallback xmlns="">
          <p:sp>
            <p:nvSpPr>
              <p:cNvPr id="15" name="TextBox 14">
                <a:extLst>
                  <a:ext uri="{FF2B5EF4-FFF2-40B4-BE49-F238E27FC236}">
                    <a16:creationId xmlns:a16="http://schemas.microsoft.com/office/drawing/2014/main" id="{B96579CC-51A3-46AC-AD4E-6C2436CA095A}"/>
                  </a:ext>
                </a:extLst>
              </p:cNvPr>
              <p:cNvSpPr txBox="1">
                <a:spLocks noRot="1" noChangeAspect="1" noMove="1" noResize="1" noEditPoints="1" noAdjustHandles="1" noChangeArrowheads="1" noChangeShapeType="1" noTextEdit="1"/>
              </p:cNvSpPr>
              <p:nvPr/>
            </p:nvSpPr>
            <p:spPr>
              <a:xfrm>
                <a:off x="3810635" y="5113452"/>
                <a:ext cx="4605050" cy="411395"/>
              </a:xfrm>
              <a:prstGeom prst="rect">
                <a:avLst/>
              </a:prstGeom>
              <a:blipFill>
                <a:blip r:embed="rId8"/>
                <a:stretch>
                  <a:fillRect t="-2985" b="-19403"/>
                </a:stretch>
              </a:blipFill>
            </p:spPr>
            <p:txBody>
              <a:bodyPr/>
              <a:lstStyle/>
              <a:p>
                <a:r>
                  <a:rPr lang="en-US">
                    <a:noFill/>
                  </a:rPr>
                  <a:t> </a:t>
                </a:r>
              </a:p>
            </p:txBody>
          </p:sp>
        </mc:Fallback>
      </mc:AlternateContent>
    </p:spTree>
    <p:extLst>
      <p:ext uri="{BB962C8B-B14F-4D97-AF65-F5344CB8AC3E}">
        <p14:creationId xmlns:p14="http://schemas.microsoft.com/office/powerpoint/2010/main" val="568917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CDFD04C4-EF4D-9F49-F0B5-E77D87C2093E}"/>
              </a:ext>
            </a:extLst>
          </p:cNvPr>
          <p:cNvSpPr txBox="1">
            <a:spLocks/>
          </p:cNvSpPr>
          <p:nvPr/>
        </p:nvSpPr>
        <p:spPr>
          <a:xfrm>
            <a:off x="-6537" y="4450080"/>
            <a:ext cx="5778687" cy="267208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endParaRPr lang="en-US" sz="2000"/>
          </a:p>
          <a:p>
            <a:r>
              <a:rPr lang="en-US" sz="2000"/>
              <a:t>Steps for computing new embedding for token 1:</a:t>
            </a:r>
          </a:p>
          <a:p>
            <a:pPr lvl="1"/>
            <a:r>
              <a:rPr lang="en-US" sz="2000" b="1">
                <a:solidFill>
                  <a:srgbClr val="C00000"/>
                </a:solidFill>
              </a:rPr>
              <a:t>1. Compute message from j:</a:t>
            </a:r>
          </a:p>
          <a:p>
            <a:pPr lvl="1"/>
            <a:r>
              <a:rPr lang="en-US" sz="2000" b="1">
                <a:solidFill>
                  <a:srgbClr val="C00000"/>
                </a:solidFill>
              </a:rPr>
              <a:t>2. Compute query for 1: </a:t>
            </a:r>
          </a:p>
          <a:p>
            <a:pPr lvl="1"/>
            <a:r>
              <a:rPr lang="en-US" sz="2000" b="1">
                <a:solidFill>
                  <a:srgbClr val="C00000"/>
                </a:solidFill>
              </a:rPr>
              <a:t>3. Aggregate all messages:</a:t>
            </a:r>
            <a:endParaRPr lang="en-US" sz="2000"/>
          </a:p>
          <a:p>
            <a:pPr marL="118872" indent="0">
              <a:buFont typeface="Wingdings 2"/>
              <a:buNone/>
            </a:pPr>
            <a:endParaRPr lang="en-US" sz="2000" b="1">
              <a:solidFill>
                <a:srgbClr val="00B0F0"/>
              </a:solidFill>
            </a:endParaRPr>
          </a:p>
          <a:p>
            <a:pPr lvl="1"/>
            <a:endParaRPr lang="en-US" sz="1600"/>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pic>
        <p:nvPicPr>
          <p:cNvPr id="15" name="Picture 8" descr="Suppose an undirected graph of 6 nodes have the degrees as 5, 3, 3, 3, 2,  2. How many edges do you think the graph would have? Draw a sample of simple">
            <a:extLst>
              <a:ext uri="{FF2B5EF4-FFF2-40B4-BE49-F238E27FC236}">
                <a16:creationId xmlns:a16="http://schemas.microsoft.com/office/drawing/2014/main" id="{D50B0C64-E595-B236-B36A-81FD9F24F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3160" y="1476375"/>
            <a:ext cx="3467493" cy="19526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0" name="Content Placeholder 2">
                <a:extLst>
                  <a:ext uri="{FF2B5EF4-FFF2-40B4-BE49-F238E27FC236}">
                    <a16:creationId xmlns:a16="http://schemas.microsoft.com/office/drawing/2014/main" id="{4F07E152-339E-2097-B580-916FDFA0F832}"/>
                  </a:ext>
                </a:extLst>
              </p:cNvPr>
              <p:cNvSpPr txBox="1">
                <a:spLocks/>
              </p:cNvSpPr>
              <p:nvPr/>
            </p:nvSpPr>
            <p:spPr>
              <a:xfrm>
                <a:off x="12920" y="1139087"/>
                <a:ext cx="7048376" cy="3640854"/>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500" b="1">
                    <a:solidFill>
                      <a:srgbClr val="7030A0"/>
                    </a:solidFill>
                  </a:rPr>
                  <a:t>Takeaway 1:</a:t>
                </a:r>
                <a:r>
                  <a:rPr lang="en-US" sz="2500">
                    <a:solidFill>
                      <a:srgbClr val="7030A0"/>
                    </a:solidFill>
                  </a:rPr>
                  <a:t> Self-attention is a special case of message passing</a:t>
                </a:r>
              </a:p>
              <a:p>
                <a:pPr marL="118872" indent="0">
                  <a:buNone/>
                </a:pPr>
                <a:endParaRPr lang="en-US" sz="2500"/>
              </a:p>
              <a:p>
                <a:r>
                  <a:rPr lang="en-US" sz="2500" b="1">
                    <a:solidFill>
                      <a:srgbClr val="00B050"/>
                    </a:solidFill>
                  </a:rPr>
                  <a:t>Takeaway 2: </a:t>
                </a:r>
                <a:r>
                  <a:rPr lang="en-US" sz="2500">
                    <a:solidFill>
                      <a:srgbClr val="00B050"/>
                    </a:solidFill>
                  </a:rPr>
                  <a:t>It is message passing on the fully connected graph</a:t>
                </a:r>
              </a:p>
              <a:p>
                <a:endParaRPr lang="en-US" sz="2500" b="1">
                  <a:solidFill>
                    <a:srgbClr val="00B050"/>
                  </a:solidFill>
                </a:endParaRPr>
              </a:p>
              <a:p>
                <a:r>
                  <a:rPr lang="en-US" sz="2500" b="1">
                    <a:solidFill>
                      <a:srgbClr val="0070C0"/>
                    </a:solidFill>
                  </a:rPr>
                  <a:t>Takeaway 3:</a:t>
                </a:r>
                <a:r>
                  <a:rPr lang="en-US" sz="2500">
                    <a:solidFill>
                      <a:srgbClr val="0070C0"/>
                    </a:solidFill>
                  </a:rPr>
                  <a:t> Given a graph </a:t>
                </a:r>
                <a14:m>
                  <m:oMath xmlns:m="http://schemas.openxmlformats.org/officeDocument/2006/math">
                    <m:r>
                      <a:rPr lang="en-US" sz="2500" i="1" dirty="0" smtClean="0">
                        <a:solidFill>
                          <a:srgbClr val="0070C0"/>
                        </a:solidFill>
                        <a:latin typeface="Cambria Math" panose="02040503050406030204" pitchFamily="18" charset="0"/>
                      </a:rPr>
                      <m:t>𝐺</m:t>
                    </m:r>
                  </m:oMath>
                </a14:m>
                <a:r>
                  <a:rPr lang="en-US" sz="2500">
                    <a:solidFill>
                      <a:srgbClr val="0070C0"/>
                    </a:solidFill>
                  </a:rPr>
                  <a:t>, if you constrain the self-attention </a:t>
                </a:r>
                <a:r>
                  <a:rPr lang="en-US" sz="2500" err="1">
                    <a:solidFill>
                      <a:srgbClr val="0070C0"/>
                    </a:solidFill>
                  </a:rPr>
                  <a:t>softmax</a:t>
                </a:r>
                <a:r>
                  <a:rPr lang="en-US" sz="2500">
                    <a:solidFill>
                      <a:srgbClr val="0070C0"/>
                    </a:solidFill>
                  </a:rPr>
                  <a:t> to only be over </a:t>
                </a:r>
                <a14:m>
                  <m:oMath xmlns:m="http://schemas.openxmlformats.org/officeDocument/2006/math">
                    <m:r>
                      <a:rPr lang="en-US" sz="2500" b="1" i="1" dirty="0" smtClean="0">
                        <a:solidFill>
                          <a:srgbClr val="0070C0"/>
                        </a:solidFill>
                        <a:latin typeface="Cambria Math" panose="02040503050406030204" pitchFamily="18" charset="0"/>
                      </a:rPr>
                      <m:t>𝒋</m:t>
                    </m:r>
                    <m:r>
                      <a:rPr lang="en-US" sz="1600" b="1" i="1" smtClean="0">
                        <a:latin typeface="Cambria Math" panose="02040503050406030204" pitchFamily="18" charset="0"/>
                      </a:rPr>
                      <m:t> </m:t>
                    </m:r>
                  </m:oMath>
                </a14:m>
                <a:r>
                  <a:rPr lang="en-US" sz="2500" b="1">
                    <a:solidFill>
                      <a:srgbClr val="0070C0"/>
                    </a:solidFill>
                  </a:rPr>
                  <a:t>adjacent to </a:t>
                </a:r>
                <a14:m>
                  <m:oMath xmlns:m="http://schemas.openxmlformats.org/officeDocument/2006/math">
                    <m:r>
                      <a:rPr lang="en-US" sz="2500" b="1" i="1" dirty="0" smtClean="0">
                        <a:solidFill>
                          <a:srgbClr val="0070C0"/>
                        </a:solidFill>
                        <a:latin typeface="Cambria Math" panose="02040503050406030204" pitchFamily="18" charset="0"/>
                      </a:rPr>
                      <m:t>𝒊</m:t>
                    </m:r>
                  </m:oMath>
                </a14:m>
                <a:r>
                  <a:rPr lang="en-US" sz="2500" b="1">
                    <a:solidFill>
                      <a:srgbClr val="0070C0"/>
                    </a:solidFill>
                  </a:rPr>
                  <a:t> </a:t>
                </a:r>
                <a:r>
                  <a:rPr lang="en-US" sz="2500">
                    <a:solidFill>
                      <a:srgbClr val="0070C0"/>
                    </a:solidFill>
                  </a:rPr>
                  <a:t>nodes, you get ~GAT!</a:t>
                </a:r>
              </a:p>
              <a:p>
                <a:endParaRPr lang="en-US" sz="1600" b="1">
                  <a:solidFill>
                    <a:srgbClr val="00B050"/>
                  </a:solidFill>
                </a:endParaRPr>
              </a:p>
              <a:p>
                <a:endParaRPr lang="en-US" sz="2000">
                  <a:solidFill>
                    <a:srgbClr val="00B050"/>
                  </a:solidFill>
                </a:endParaRPr>
              </a:p>
              <a:p>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Choice>
        <mc:Fallback xmlns="">
          <p:sp>
            <p:nvSpPr>
              <p:cNvPr id="30" name="Content Placeholder 2">
                <a:extLst>
                  <a:ext uri="{FF2B5EF4-FFF2-40B4-BE49-F238E27FC236}">
                    <a16:creationId xmlns:a16="http://schemas.microsoft.com/office/drawing/2014/main" id="{4F07E152-339E-2097-B580-916FDFA0F832}"/>
                  </a:ext>
                </a:extLst>
              </p:cNvPr>
              <p:cNvSpPr txBox="1">
                <a:spLocks noRot="1" noChangeAspect="1" noMove="1" noResize="1" noEditPoints="1" noAdjustHandles="1" noChangeArrowheads="1" noChangeShapeType="1" noTextEdit="1"/>
              </p:cNvSpPr>
              <p:nvPr/>
            </p:nvSpPr>
            <p:spPr>
              <a:xfrm>
                <a:off x="12920" y="1139087"/>
                <a:ext cx="7048376" cy="3640854"/>
              </a:xfrm>
              <a:prstGeom prst="rect">
                <a:avLst/>
              </a:prstGeom>
              <a:blipFill>
                <a:blip r:embed="rId4"/>
                <a:stretch>
                  <a:fillRect r="-1038" b="-2010"/>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normAutofit fontScale="90000"/>
          </a:bodyPr>
          <a:lstStyle/>
          <a:p>
            <a:r>
              <a:rPr lang="en-US"/>
              <a:t>Self-Attention as Message Passing</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28</a:t>
            </a:fld>
            <a:endParaRPr lang="en-US"/>
          </a:p>
        </p:txBody>
      </p:sp>
      <p:sp>
        <p:nvSpPr>
          <p:cNvPr id="14" name="Rounded Rectangle 13">
            <a:extLst>
              <a:ext uri="{FF2B5EF4-FFF2-40B4-BE49-F238E27FC236}">
                <a16:creationId xmlns:a16="http://schemas.microsoft.com/office/drawing/2014/main" id="{0C9E93C8-DA1C-B8F0-B011-1C906E9A4AE3}"/>
              </a:ext>
            </a:extLst>
          </p:cNvPr>
          <p:cNvSpPr/>
          <p:nvPr/>
        </p:nvSpPr>
        <p:spPr>
          <a:xfrm>
            <a:off x="71120" y="4779941"/>
            <a:ext cx="8615680" cy="1686134"/>
          </a:xfrm>
          <a:prstGeom prst="roundRect">
            <a:avLst>
              <a:gd name="adj" fmla="val 7026"/>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CB794DF-739D-BD66-6395-D9EA0330C79F}"/>
                  </a:ext>
                </a:extLst>
              </p:cNvPr>
              <p:cNvSpPr txBox="1"/>
              <p:nvPr/>
            </p:nvSpPr>
            <p:spPr>
              <a:xfrm flipH="1">
                <a:off x="3806793" y="5642452"/>
                <a:ext cx="2754857" cy="8236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𝐴𝑔𝑔</m:t>
                          </m:r>
                          <m:d>
                            <m:dPr>
                              <m:ctrlPr>
                                <a:rPr lang="en-US" b="0" i="1" smtClean="0">
                                  <a:latin typeface="Cambria Math" panose="02040503050406030204" pitchFamily="18" charset="0"/>
                                  <a:cs typeface="Arial" pitchFamily="34" charset="0"/>
                                </a:rPr>
                              </m:ctrlPr>
                            </m:dPr>
                            <m:e>
                              <m:sSub>
                                <m:sSubPr>
                                  <m:ctrlPr>
                                    <a:rPr lang="en-US" i="1">
                                      <a:latin typeface="Cambria Math" panose="02040503050406030204" pitchFamily="18" charset="0"/>
                                      <a:cs typeface="Arial" pitchFamily="34" charset="0"/>
                                    </a:rPr>
                                  </m:ctrlPr>
                                </m:sSubPr>
                                <m:e>
                                  <m:r>
                                    <a:rPr lang="en-US" i="1">
                                      <a:latin typeface="Cambria Math" panose="02040503050406030204" pitchFamily="18" charset="0"/>
                                      <a:cs typeface="Arial" pitchFamily="34" charset="0"/>
                                    </a:rPr>
                                    <m:t>𝑞</m:t>
                                  </m:r>
                                </m:e>
                                <m:sub>
                                  <m:r>
                                    <a:rPr lang="en-US" i="1">
                                      <a:latin typeface="Cambria Math" panose="02040503050406030204" pitchFamily="18" charset="0"/>
                                      <a:cs typeface="Arial" pitchFamily="34" charset="0"/>
                                    </a:rPr>
                                    <m:t>1</m:t>
                                  </m:r>
                                </m:sub>
                              </m:sSub>
                              <m:r>
                                <a:rPr lang="en-US" b="0" i="1" smtClean="0">
                                  <a:latin typeface="Cambria Math" panose="02040503050406030204" pitchFamily="18" charset="0"/>
                                  <a:cs typeface="Arial" pitchFamily="34" charset="0"/>
                                </a:rPr>
                                <m:t>,</m:t>
                              </m:r>
                              <m:d>
                                <m:dPr>
                                  <m:begChr m:val="{"/>
                                  <m:endChr m:val="}"/>
                                  <m:ctrlPr>
                                    <a:rPr lang="en-US" b="0" i="1" smtClean="0">
                                      <a:latin typeface="Cambria Math" panose="02040503050406030204" pitchFamily="18" charset="0"/>
                                      <a:cs typeface="Arial" pitchFamily="34" charset="0"/>
                                    </a:rPr>
                                  </m:ctrlPr>
                                </m:dPr>
                                <m:e>
                                  <m:r>
                                    <a:rPr lang="en-US" b="0" i="1" smtClean="0">
                                      <a:latin typeface="Cambria Math" panose="02040503050406030204" pitchFamily="18" charset="0"/>
                                      <a:cs typeface="Arial" pitchFamily="34" charset="0"/>
                                    </a:rPr>
                                    <m:t>𝑀𝑆𝐺</m:t>
                                  </m:r>
                                  <m:d>
                                    <m:dPr>
                                      <m:ctrlPr>
                                        <a:rPr lang="en-US" b="0" i="1" smtClean="0">
                                          <a:latin typeface="Cambria Math" panose="02040503050406030204" pitchFamily="18" charset="0"/>
                                          <a:cs typeface="Arial" pitchFamily="34" charset="0"/>
                                        </a:rPr>
                                      </m:ctrlPr>
                                    </m:dPr>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𝑗</m:t>
                                          </m:r>
                                        </m:sub>
                                      </m:sSub>
                                    </m:e>
                                  </m:d>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e>
                              </m:d>
                            </m:e>
                          </m:d>
                          <m:r>
                            <a:rPr lang="en-US" b="0" i="1" smtClean="0">
                              <a:latin typeface="Cambria Math" panose="02040503050406030204" pitchFamily="18" charset="0"/>
                              <a:cs typeface="Arial" pitchFamily="34"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𝑠𝑜𝑓𝑡𝑚𝑎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e>
                        <m:sub>
                          <m:r>
                            <a:rPr lang="en-US" b="0" i="1" smtClean="0">
                              <a:latin typeface="Cambria Math" panose="02040503050406030204" pitchFamily="18" charset="0"/>
                              <a:cs typeface="Arial" pitchFamily="34" charset="0"/>
                            </a:rPr>
                            <m:t> </m:t>
                          </m:r>
                        </m:sub>
                      </m:sSub>
                    </m:oMath>
                  </m:oMathPara>
                </a14:m>
                <a:endParaRPr lang="en-US">
                  <a:latin typeface="Arial" pitchFamily="34" charset="0"/>
                  <a:cs typeface="Arial" pitchFamily="34" charset="0"/>
                </a:endParaRPr>
              </a:p>
            </p:txBody>
          </p:sp>
        </mc:Choice>
        <mc:Fallback xmlns="">
          <p:sp>
            <p:nvSpPr>
              <p:cNvPr id="3" name="TextBox 2">
                <a:extLst>
                  <a:ext uri="{FF2B5EF4-FFF2-40B4-BE49-F238E27FC236}">
                    <a16:creationId xmlns:a16="http://schemas.microsoft.com/office/drawing/2014/main" id="{DCB794DF-739D-BD66-6395-D9EA0330C79F}"/>
                  </a:ext>
                </a:extLst>
              </p:cNvPr>
              <p:cNvSpPr txBox="1">
                <a:spLocks noRot="1" noChangeAspect="1" noMove="1" noResize="1" noEditPoints="1" noAdjustHandles="1" noChangeArrowheads="1" noChangeShapeType="1" noTextEdit="1"/>
              </p:cNvSpPr>
              <p:nvPr/>
            </p:nvSpPr>
            <p:spPr>
              <a:xfrm flipH="1">
                <a:off x="3806793" y="5642452"/>
                <a:ext cx="2754857" cy="823623"/>
              </a:xfrm>
              <a:prstGeom prst="rect">
                <a:avLst/>
              </a:prstGeom>
              <a:blipFill>
                <a:blip r:embed="rId5"/>
                <a:stretch>
                  <a:fillRect r="-672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9D5A74B-8A0D-C3E0-A837-5BD0581DC887}"/>
                  </a:ext>
                </a:extLst>
              </p:cNvPr>
              <p:cNvSpPr txBox="1"/>
              <p:nvPr/>
            </p:nvSpPr>
            <p:spPr>
              <a:xfrm>
                <a:off x="3800122" y="5468544"/>
                <a:ext cx="2754416" cy="370230"/>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𝑀𝑆𝐺</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a14:m>
                <a:r>
                  <a:rPr lang="en-US" dirty="0"/>
                  <a:t> </a:t>
                </a:r>
              </a:p>
            </p:txBody>
          </p:sp>
        </mc:Choice>
        <mc:Fallback xmlns="">
          <p:sp>
            <p:nvSpPr>
              <p:cNvPr id="7" name="TextBox 6">
                <a:extLst>
                  <a:ext uri="{FF2B5EF4-FFF2-40B4-BE49-F238E27FC236}">
                    <a16:creationId xmlns:a16="http://schemas.microsoft.com/office/drawing/2014/main" id="{B9D5A74B-8A0D-C3E0-A837-5BD0581DC887}"/>
                  </a:ext>
                </a:extLst>
              </p:cNvPr>
              <p:cNvSpPr txBox="1">
                <a:spLocks noRot="1" noChangeAspect="1" noMove="1" noResize="1" noEditPoints="1" noAdjustHandles="1" noChangeArrowheads="1" noChangeShapeType="1" noTextEdit="1"/>
              </p:cNvSpPr>
              <p:nvPr/>
            </p:nvSpPr>
            <p:spPr>
              <a:xfrm>
                <a:off x="3800122" y="5468544"/>
                <a:ext cx="2754416" cy="370230"/>
              </a:xfrm>
              <a:prstGeom prst="rect">
                <a:avLst/>
              </a:prstGeom>
              <a:blipFill>
                <a:blip r:embed="rId6"/>
                <a:stretch>
                  <a:fillRect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3FB08D9-341F-06ED-12F6-C93D293FAF0E}"/>
                  </a:ext>
                </a:extLst>
              </p:cNvPr>
              <p:cNvSpPr txBox="1"/>
              <p:nvPr/>
            </p:nvSpPr>
            <p:spPr>
              <a:xfrm>
                <a:off x="3810635" y="5113452"/>
                <a:ext cx="4605050" cy="411395"/>
              </a:xfrm>
              <a:prstGeom prst="rect">
                <a:avLst/>
              </a:prstGeom>
              <a:noFill/>
            </p:spPr>
            <p:txBody>
              <a:bodyPr wrap="square">
                <a:spAutoFit/>
              </a:bodyPr>
              <a:lstStyle/>
              <a:p>
                <a14:m>
                  <m:oMath xmlns:m="http://schemas.openxmlformats.org/officeDocument/2006/math">
                    <m:d>
                      <m:dPr>
                        <m:ctrlPr>
                          <a:rPr lang="en-US"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r>
                      <a:rPr lang="en-US" b="0" i="1" smtClean="0">
                        <a:latin typeface="Cambria Math" panose="02040503050406030204" pitchFamily="18" charset="0"/>
                      </a:rPr>
                      <m:t>=</m:t>
                    </m:r>
                    <m:r>
                      <a:rPr lang="en-US" b="0" i="1" smtClean="0">
                        <a:latin typeface="Cambria Math" panose="02040503050406030204" pitchFamily="18" charset="0"/>
                      </a:rPr>
                      <m:t>𝑀𝑆𝐺</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r>
                          <a:rPr lang="en-US" i="1">
                            <a:latin typeface="Cambria Math" panose="02040503050406030204" pitchFamily="18" charset="0"/>
                          </a:rPr>
                          <m:t>𝑥</m:t>
                        </m:r>
                      </m:e>
                      <m:sub>
                        <m:r>
                          <a:rPr lang="en-US" i="1">
                            <a:latin typeface="Cambria Math" panose="02040503050406030204" pitchFamily="18" charset="0"/>
                          </a:rPr>
                          <m:t>𝑗</m:t>
                        </m:r>
                      </m:sub>
                    </m:sSub>
                  </m:oMath>
                </a14:m>
                <a:r>
                  <a:rPr lang="en-US"/>
                  <a:t>)</a:t>
                </a:r>
              </a:p>
            </p:txBody>
          </p:sp>
        </mc:Choice>
        <mc:Fallback xmlns="">
          <p:sp>
            <p:nvSpPr>
              <p:cNvPr id="8" name="TextBox 7">
                <a:extLst>
                  <a:ext uri="{FF2B5EF4-FFF2-40B4-BE49-F238E27FC236}">
                    <a16:creationId xmlns:a16="http://schemas.microsoft.com/office/drawing/2014/main" id="{C3FB08D9-341F-06ED-12F6-C93D293FAF0E}"/>
                  </a:ext>
                </a:extLst>
              </p:cNvPr>
              <p:cNvSpPr txBox="1">
                <a:spLocks noRot="1" noChangeAspect="1" noMove="1" noResize="1" noEditPoints="1" noAdjustHandles="1" noChangeArrowheads="1" noChangeShapeType="1" noTextEdit="1"/>
              </p:cNvSpPr>
              <p:nvPr/>
            </p:nvSpPr>
            <p:spPr>
              <a:xfrm>
                <a:off x="3810635" y="5113452"/>
                <a:ext cx="4605050" cy="411395"/>
              </a:xfrm>
              <a:prstGeom prst="rect">
                <a:avLst/>
              </a:prstGeom>
              <a:blipFill>
                <a:blip r:embed="rId7"/>
                <a:stretch>
                  <a:fillRect t="-2985" b="-19403"/>
                </a:stretch>
              </a:blipFill>
            </p:spPr>
            <p:txBody>
              <a:bodyPr/>
              <a:lstStyle/>
              <a:p>
                <a:r>
                  <a:rPr lang="en-US">
                    <a:noFill/>
                  </a:rPr>
                  <a:t> </a:t>
                </a:r>
              </a:p>
            </p:txBody>
          </p:sp>
        </mc:Fallback>
      </mc:AlternateContent>
    </p:spTree>
    <p:extLst>
      <p:ext uri="{BB962C8B-B14F-4D97-AF65-F5344CB8AC3E}">
        <p14:creationId xmlns:p14="http://schemas.microsoft.com/office/powerpoint/2010/main" val="3619668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85FCF8-445D-5B4A-B833-F2BD3F2443B3}"/>
              </a:ext>
            </a:extLst>
          </p:cNvPr>
          <p:cNvSpPr>
            <a:spLocks noGrp="1"/>
          </p:cNvSpPr>
          <p:nvPr>
            <p:ph type="title"/>
          </p:nvPr>
        </p:nvSpPr>
        <p:spPr/>
        <p:txBody>
          <a:bodyPr/>
          <a:lstStyle/>
          <a:p>
            <a:r>
              <a:rPr kumimoji="1" lang="en-US" altLang="ja-JP"/>
              <a:t>Plan for Today</a:t>
            </a:r>
            <a:endParaRPr kumimoji="1" lang="ja-JP" altLang="en-US"/>
          </a:p>
        </p:txBody>
      </p:sp>
      <p:sp>
        <p:nvSpPr>
          <p:cNvPr id="3" name="コンテンツ プレースホルダー 2">
            <a:extLst>
              <a:ext uri="{FF2B5EF4-FFF2-40B4-BE49-F238E27FC236}">
                <a16:creationId xmlns:a16="http://schemas.microsoft.com/office/drawing/2014/main" id="{1D5462A2-0159-AC46-A081-E5B3F8FCA042}"/>
              </a:ext>
            </a:extLst>
          </p:cNvPr>
          <p:cNvSpPr>
            <a:spLocks noGrp="1"/>
          </p:cNvSpPr>
          <p:nvPr>
            <p:ph idx="1"/>
          </p:nvPr>
        </p:nvSpPr>
        <p:spPr>
          <a:xfrm>
            <a:off x="457200" y="1295400"/>
            <a:ext cx="7467600" cy="5562600"/>
          </a:xfrm>
        </p:spPr>
        <p:txBody>
          <a:bodyPr>
            <a:normAutofit/>
          </a:bodyPr>
          <a:lstStyle/>
          <a:p>
            <a:r>
              <a:rPr kumimoji="1" lang="en-US" altLang="ja-JP" sz="2800" b="1">
                <a:solidFill>
                  <a:srgbClr val="00B050"/>
                </a:solidFill>
              </a:rPr>
              <a:t>Part 1: </a:t>
            </a:r>
          </a:p>
          <a:p>
            <a:pPr lvl="1"/>
            <a:r>
              <a:rPr kumimoji="1" lang="en-US" altLang="ja-JP">
                <a:solidFill>
                  <a:srgbClr val="00B050"/>
                </a:solidFill>
              </a:rPr>
              <a:t>Introducing Transformers</a:t>
            </a:r>
          </a:p>
          <a:p>
            <a:pPr lvl="1"/>
            <a:r>
              <a:rPr kumimoji="1" lang="en-US" altLang="ja-JP">
                <a:solidFill>
                  <a:srgbClr val="00B050"/>
                </a:solidFill>
              </a:rPr>
              <a:t>Relation to message passing GNNs</a:t>
            </a:r>
          </a:p>
          <a:p>
            <a:r>
              <a:rPr kumimoji="1" lang="en-US" altLang="ja-JP" sz="2800" b="1">
                <a:solidFill>
                  <a:srgbClr val="0000FF"/>
                </a:solidFill>
              </a:rPr>
              <a:t>Part 2:</a:t>
            </a:r>
          </a:p>
          <a:p>
            <a:pPr lvl="1"/>
            <a:r>
              <a:rPr kumimoji="1" lang="en-US" altLang="ja-JP">
                <a:solidFill>
                  <a:srgbClr val="0000FF"/>
                </a:solidFill>
              </a:rPr>
              <a:t>A new design landscape for graph Transformers</a:t>
            </a:r>
          </a:p>
          <a:p>
            <a:r>
              <a:rPr kumimoji="1" lang="en-US" altLang="ja-JP" sz="2800" b="1">
                <a:solidFill>
                  <a:srgbClr val="7030A0"/>
                </a:solidFill>
              </a:rPr>
              <a:t>Part 3 (Time-permitting):</a:t>
            </a:r>
          </a:p>
          <a:p>
            <a:pPr lvl="1"/>
            <a:r>
              <a:rPr kumimoji="1" lang="en-US" altLang="ja-JP">
                <a:solidFill>
                  <a:srgbClr val="7030A0"/>
                </a:solidFill>
              </a:rPr>
              <a:t>Sign invariant Laplacian positional encodings for graph Transformers</a:t>
            </a:r>
          </a:p>
          <a:p>
            <a:endParaRPr kumimoji="1" lang="en-US" altLang="ja-JP" sz="3100" b="1">
              <a:solidFill>
                <a:srgbClr val="0000FF"/>
              </a:solidFill>
            </a:endParaRPr>
          </a:p>
        </p:txBody>
      </p:sp>
      <p:sp>
        <p:nvSpPr>
          <p:cNvPr id="4" name="日付プレースホルダー 3">
            <a:extLst>
              <a:ext uri="{FF2B5EF4-FFF2-40B4-BE49-F238E27FC236}">
                <a16:creationId xmlns:a16="http://schemas.microsoft.com/office/drawing/2014/main" id="{EDA26B38-3149-FF47-9066-F409F2FFFCCF}"/>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フッター プレースホルダー 4">
            <a:extLst>
              <a:ext uri="{FF2B5EF4-FFF2-40B4-BE49-F238E27FC236}">
                <a16:creationId xmlns:a16="http://schemas.microsoft.com/office/drawing/2014/main" id="{9FD4C96D-B653-F74D-8A9D-93A25CC0F187}"/>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2E2E6059-9A9E-2641-B06F-38FC0CAF3953}"/>
              </a:ext>
            </a:extLst>
          </p:cNvPr>
          <p:cNvSpPr>
            <a:spLocks noGrp="1"/>
          </p:cNvSpPr>
          <p:nvPr>
            <p:ph type="sldNum" sz="quarter" idx="12"/>
          </p:nvPr>
        </p:nvSpPr>
        <p:spPr/>
        <p:txBody>
          <a:bodyPr/>
          <a:lstStyle/>
          <a:p>
            <a:fld id="{19B12225-5612-419B-A8D5-4B8EEE4C217E}" type="slidenum">
              <a:rPr lang="en-US" smtClean="0"/>
              <a:pPr/>
              <a:t>29</a:t>
            </a:fld>
            <a:endParaRPr lang="en-US"/>
          </a:p>
        </p:txBody>
      </p:sp>
    </p:spTree>
    <p:extLst>
      <p:ext uri="{BB962C8B-B14F-4D97-AF65-F5344CB8AC3E}">
        <p14:creationId xmlns:p14="http://schemas.microsoft.com/office/powerpoint/2010/main" val="559739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458200" cy="3581400"/>
          </a:xfrm>
        </p:spPr>
        <p:txBody>
          <a:bodyPr anchor="b">
            <a:normAutofit/>
          </a:bodyPr>
          <a:lstStyle/>
          <a:p>
            <a:r>
              <a:rPr lang="en-US" sz="5400"/>
              <a:t>Stanford CS224W: </a:t>
            </a:r>
            <a:br>
              <a:rPr lang="en-US" sz="5400"/>
            </a:br>
            <a:r>
              <a:rPr lang="en-US" sz="5400"/>
              <a:t>A New Design Landscape for Graph Transformers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89573027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31</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Recap: A General GNN Framework</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3"/>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grpSp>
        <p:nvGrpSpPr>
          <p:cNvPr id="12" name="Group 11">
            <a:extLst>
              <a:ext uri="{FF2B5EF4-FFF2-40B4-BE49-F238E27FC236}">
                <a16:creationId xmlns:a16="http://schemas.microsoft.com/office/drawing/2014/main" id="{5AED4527-46CF-C2BD-AA42-DEA1AFAD4655}"/>
              </a:ext>
            </a:extLst>
          </p:cNvPr>
          <p:cNvGrpSpPr/>
          <p:nvPr/>
        </p:nvGrpSpPr>
        <p:grpSpPr>
          <a:xfrm>
            <a:off x="203161" y="2768378"/>
            <a:ext cx="4687676" cy="3611121"/>
            <a:chOff x="501269" y="2470923"/>
            <a:chExt cx="4687676" cy="3611121"/>
          </a:xfrm>
        </p:grpSpPr>
        <p:grpSp>
          <p:nvGrpSpPr>
            <p:cNvPr id="2" name="Group 1">
              <a:extLst>
                <a:ext uri="{FF2B5EF4-FFF2-40B4-BE49-F238E27FC236}">
                  <a16:creationId xmlns:a16="http://schemas.microsoft.com/office/drawing/2014/main" id="{7A3E1A83-4122-9F5C-B82A-56F8442797A7}"/>
                </a:ext>
              </a:extLst>
            </p:cNvPr>
            <p:cNvGrpSpPr/>
            <p:nvPr/>
          </p:nvGrpSpPr>
          <p:grpSpPr>
            <a:xfrm>
              <a:off x="996087" y="2470923"/>
              <a:ext cx="4025820" cy="3611121"/>
              <a:chOff x="1880731" y="1056857"/>
              <a:chExt cx="6626722" cy="5739825"/>
            </a:xfrm>
          </p:grpSpPr>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4">
                <a:extLst>
                  <a:ext uri="{28A0092B-C50C-407E-A947-70E740481C1C}">
                    <a14:useLocalDpi xmlns:a14="http://schemas.microsoft.com/office/drawing/2010/main" val="0"/>
                  </a:ext>
                </a:extLst>
              </a:blip>
              <a:srcRect r="63931"/>
              <a:stretch/>
            </p:blipFill>
            <p:spPr>
              <a:xfrm>
                <a:off x="1880731" y="1056857"/>
                <a:ext cx="1951640" cy="2155449"/>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5"/>
              <a:srcRect l="4033" b="2082"/>
              <a:stretch/>
            </p:blipFill>
            <p:spPr>
              <a:xfrm>
                <a:off x="3217636" y="2155510"/>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016782"/>
                <a:ext cx="2996219" cy="635969"/>
              </a:xfrm>
              <a:prstGeom prst="rect">
                <a:avLst/>
              </a:prstGeom>
              <a:noFill/>
            </p:spPr>
            <p:txBody>
              <a:bodyPr wrap="none" rtlCol="0">
                <a:spAutoFit/>
              </a:bodyPr>
              <a:lstStyle/>
              <a:p>
                <a:r>
                  <a:rPr lang="en-US" sz="20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680817"/>
                <a:ext cx="2415616" cy="635969"/>
              </a:xfrm>
              <a:prstGeom prst="rect">
                <a:avLst/>
              </a:prstGeom>
              <a:noFill/>
            </p:spPr>
            <p:txBody>
              <a:bodyPr wrap="none" rtlCol="0">
                <a:spAutoFit/>
              </a:bodyPr>
              <a:lstStyle/>
              <a:p>
                <a:r>
                  <a:rPr lang="en-US" sz="20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2891657"/>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311667"/>
                <a:ext cx="2256031" cy="587048"/>
              </a:xfrm>
              <a:prstGeom prst="rect">
                <a:avLst/>
              </a:prstGeom>
              <a:noFill/>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GNN Layer 2</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688800"/>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073569"/>
                <a:ext cx="2256031" cy="587048"/>
              </a:xfrm>
              <a:prstGeom prst="rect">
                <a:avLst/>
              </a:prstGeom>
              <a:noFill/>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GNN Layer 1</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3" y="6160713"/>
                <a:ext cx="4507204" cy="635969"/>
              </a:xfrm>
              <a:prstGeom prst="rect">
                <a:avLst/>
              </a:prstGeom>
              <a:noFill/>
            </p:spPr>
            <p:txBody>
              <a:bodyPr wrap="none" rtlCol="0">
                <a:spAutoFit/>
              </a:bodyPr>
              <a:lstStyle/>
              <a:p>
                <a:r>
                  <a:rPr lang="en-US" sz="2000" b="1">
                    <a:solidFill>
                      <a:srgbClr val="0070C0"/>
                    </a:solidFill>
                    <a:latin typeface="Calibri" panose="020F0502020204030204" pitchFamily="34" charset="0"/>
                    <a:cs typeface="Calibri" panose="020F0502020204030204" pitchFamily="34" charset="0"/>
                  </a:rPr>
                  <a:t>(4) Graph augmentation</a:t>
                </a:r>
              </a:p>
            </p:txBody>
          </p:sp>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4091779" cy="635969"/>
              </a:xfrm>
              <a:prstGeom prst="rect">
                <a:avLst/>
              </a:prstGeom>
              <a:noFill/>
            </p:spPr>
            <p:txBody>
              <a:bodyPr wrap="none" rtlCol="0">
                <a:spAutoFit/>
              </a:bodyPr>
              <a:lstStyle/>
              <a:p>
                <a:r>
                  <a:rPr lang="en-US" sz="2000" b="1">
                    <a:solidFill>
                      <a:schemeClr val="accent2"/>
                    </a:solidFill>
                    <a:latin typeface="Calibri" panose="020F0502020204030204" pitchFamily="34" charset="0"/>
                    <a:cs typeface="Calibri" panose="020F0502020204030204" pitchFamily="34" charset="0"/>
                  </a:rPr>
                  <a:t>(5) Learning objective</a:t>
                </a:r>
              </a:p>
            </p:txBody>
          </p:sp>
        </p:grpSp>
        <p:sp>
          <p:nvSpPr>
            <p:cNvPr id="7" name="TextBox 6">
              <a:extLst>
                <a:ext uri="{FF2B5EF4-FFF2-40B4-BE49-F238E27FC236}">
                  <a16:creationId xmlns:a16="http://schemas.microsoft.com/office/drawing/2014/main" id="{CDA8F961-C368-0725-E9AB-94694EDC80F9}"/>
                </a:ext>
              </a:extLst>
            </p:cNvPr>
            <p:cNvSpPr txBox="1"/>
            <p:nvPr/>
          </p:nvSpPr>
          <p:spPr>
            <a:xfrm>
              <a:off x="501269" y="5411348"/>
              <a:ext cx="4687676" cy="276999"/>
            </a:xfrm>
            <a:prstGeom prst="rect">
              <a:avLst/>
            </a:prstGeom>
            <a:noFill/>
          </p:spPr>
          <p:txBody>
            <a:bodyPr wrap="square">
              <a:spAutoFit/>
            </a:bodyPr>
            <a:lstStyle/>
            <a:p>
              <a:r>
                <a:rPr lang="en-US" sz="1200" b="1">
                  <a:solidFill>
                    <a:srgbClr val="C00000"/>
                  </a:solidFill>
                  <a:latin typeface="Calibri" panose="020F0502020204030204" pitchFamily="34" charset="0"/>
                  <a:cs typeface="Calibri" panose="020F0502020204030204" pitchFamily="34" charset="0"/>
                </a:rPr>
                <a:t>(3) Layer connectivity</a:t>
              </a:r>
            </a:p>
          </p:txBody>
        </p:sp>
      </p:grpSp>
      <p:sp>
        <p:nvSpPr>
          <p:cNvPr id="23" name="TextBox 22">
            <a:extLst>
              <a:ext uri="{FF2B5EF4-FFF2-40B4-BE49-F238E27FC236}">
                <a16:creationId xmlns:a16="http://schemas.microsoft.com/office/drawing/2014/main" id="{BC6A91DA-6AD2-5158-23EB-99B483EA335B}"/>
              </a:ext>
            </a:extLst>
          </p:cNvPr>
          <p:cNvSpPr txBox="1"/>
          <p:nvPr/>
        </p:nvSpPr>
        <p:spPr>
          <a:xfrm>
            <a:off x="1524000" y="2556319"/>
            <a:ext cx="2320887" cy="369332"/>
          </a:xfrm>
          <a:prstGeom prst="rect">
            <a:avLst/>
          </a:prstGeom>
          <a:noFill/>
        </p:spPr>
        <p:txBody>
          <a:bodyPr wrap="square">
            <a:spAutoFit/>
          </a:bodyPr>
          <a:lstStyle/>
          <a:p>
            <a:r>
              <a:rPr lang="en-US" b="1"/>
              <a:t>GNN design space</a:t>
            </a:r>
          </a:p>
        </p:txBody>
      </p:sp>
      <p:sp>
        <p:nvSpPr>
          <p:cNvPr id="24" name="TextBox 23">
            <a:extLst>
              <a:ext uri="{FF2B5EF4-FFF2-40B4-BE49-F238E27FC236}">
                <a16:creationId xmlns:a16="http://schemas.microsoft.com/office/drawing/2014/main" id="{7281BDC2-C50F-7527-2ADC-963669045F7B}"/>
              </a:ext>
            </a:extLst>
          </p:cNvPr>
          <p:cNvSpPr txBox="1"/>
          <p:nvPr/>
        </p:nvSpPr>
        <p:spPr>
          <a:xfrm>
            <a:off x="5453349" y="2556319"/>
            <a:ext cx="3360145" cy="369332"/>
          </a:xfrm>
          <a:prstGeom prst="rect">
            <a:avLst/>
          </a:prstGeom>
          <a:noFill/>
        </p:spPr>
        <p:txBody>
          <a:bodyPr wrap="square">
            <a:spAutoFit/>
          </a:bodyPr>
          <a:lstStyle/>
          <a:p>
            <a:r>
              <a:rPr lang="en-US" b="1"/>
              <a:t>Graph Transformer design space</a:t>
            </a:r>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5"/>
            <a:ext cx="8861259" cy="1414358"/>
          </a:xfrm>
        </p:spPr>
        <p:txBody>
          <a:bodyPr>
            <a:normAutofit lnSpcReduction="10000"/>
          </a:bodyPr>
          <a:lstStyle/>
          <a:p>
            <a:r>
              <a:rPr lang="en-US" sz="2800"/>
              <a:t>We know a lot about the design space of GNNs</a:t>
            </a:r>
          </a:p>
          <a:p>
            <a:r>
              <a:rPr lang="en-US" sz="2800" b="1">
                <a:solidFill>
                  <a:srgbClr val="0070C0"/>
                </a:solidFill>
              </a:rPr>
              <a:t>What does the corresponding design space for Graph Transformers look like?</a:t>
            </a:r>
            <a:endParaRPr lang="en-US" sz="2800" b="1"/>
          </a:p>
        </p:txBody>
      </p:sp>
      <p:sp>
        <p:nvSpPr>
          <p:cNvPr id="26" name="Content Placeholder 2">
            <a:extLst>
              <a:ext uri="{FF2B5EF4-FFF2-40B4-BE49-F238E27FC236}">
                <a16:creationId xmlns:a16="http://schemas.microsoft.com/office/drawing/2014/main" id="{542A4F2A-C64F-BACE-4F26-87901A7E714D}"/>
              </a:ext>
            </a:extLst>
          </p:cNvPr>
          <p:cNvSpPr txBox="1">
            <a:spLocks/>
          </p:cNvSpPr>
          <p:nvPr/>
        </p:nvSpPr>
        <p:spPr>
          <a:xfrm>
            <a:off x="6411816" y="3429000"/>
            <a:ext cx="1443210" cy="2840838"/>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sz="18000" b="1">
                <a:solidFill>
                  <a:srgbClr val="0070C0"/>
                </a:solidFill>
              </a:rPr>
              <a:t>?</a:t>
            </a:r>
          </a:p>
          <a:p>
            <a:pPr marL="118872" indent="0">
              <a:buFont typeface="Wingdings 2"/>
              <a:buNone/>
            </a:pPr>
            <a:endParaRPr lang="en-US" sz="2800" b="1">
              <a:solidFill>
                <a:srgbClr val="0070C0"/>
              </a:solidFill>
            </a:endParaRPr>
          </a:p>
          <a:p>
            <a:pPr marL="118872" indent="0">
              <a:buFont typeface="Wingdings 2"/>
              <a:buNone/>
            </a:pPr>
            <a:endParaRPr lang="en-US" sz="2800" b="1">
              <a:solidFill>
                <a:srgbClr val="0070C0"/>
              </a:solidFill>
            </a:endParaRPr>
          </a:p>
          <a:p>
            <a:pPr marL="118872" indent="0">
              <a:buFont typeface="Wingdings 2"/>
              <a:buNone/>
            </a:pPr>
            <a:endParaRPr lang="en-US" sz="2800" b="1">
              <a:solidFill>
                <a:srgbClr val="0070C0"/>
              </a:solidFill>
            </a:endParaRPr>
          </a:p>
          <a:p>
            <a:endParaRPr lang="en-US" sz="2800" b="1">
              <a:solidFill>
                <a:srgbClr val="0070C0"/>
              </a:solidFill>
            </a:endParaRPr>
          </a:p>
          <a:p>
            <a:endParaRPr lang="en-US" sz="2800" b="1">
              <a:solidFill>
                <a:srgbClr val="0070C0"/>
              </a:solidFill>
            </a:endParaRPr>
          </a:p>
          <a:p>
            <a:endParaRPr lang="en-US" sz="2800">
              <a:solidFill>
                <a:srgbClr val="0070C0"/>
              </a:solidFill>
            </a:endParaRPr>
          </a:p>
          <a:p>
            <a:pPr marL="118872" indent="0">
              <a:buFont typeface="Wingdings 2"/>
              <a:buNone/>
            </a:pPr>
            <a:endParaRPr lang="en-US" sz="2800" b="1">
              <a:solidFill>
                <a:srgbClr val="0070C0"/>
              </a:solidFill>
            </a:endParaRPr>
          </a:p>
        </p:txBody>
      </p:sp>
      <p:sp>
        <p:nvSpPr>
          <p:cNvPr id="27" name="Rounded Rectangle 26">
            <a:extLst>
              <a:ext uri="{FF2B5EF4-FFF2-40B4-BE49-F238E27FC236}">
                <a16:creationId xmlns:a16="http://schemas.microsoft.com/office/drawing/2014/main" id="{60635521-BD95-E73B-FEB7-F409AF174780}"/>
              </a:ext>
            </a:extLst>
          </p:cNvPr>
          <p:cNvSpPr/>
          <p:nvPr/>
        </p:nvSpPr>
        <p:spPr>
          <a:xfrm>
            <a:off x="104685" y="2475036"/>
            <a:ext cx="4930023"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B9F300E-CC8E-46B8-DDBE-E6D587A6E078}"/>
              </a:ext>
            </a:extLst>
          </p:cNvPr>
          <p:cNvSpPr/>
          <p:nvPr/>
        </p:nvSpPr>
        <p:spPr>
          <a:xfrm>
            <a:off x="5150160" y="2475036"/>
            <a:ext cx="3889155"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86764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5"/>
            <a:ext cx="8861259" cy="1414358"/>
          </a:xfrm>
        </p:spPr>
        <p:txBody>
          <a:bodyPr>
            <a:normAutofit/>
          </a:bodyPr>
          <a:lstStyle/>
          <a:p>
            <a:r>
              <a:rPr lang="en-US" sz="2800"/>
              <a:t>We start with graph(s)</a:t>
            </a:r>
          </a:p>
          <a:p>
            <a:r>
              <a:rPr lang="en-US" sz="2800"/>
              <a:t>How to input a graph into a Transformer?</a:t>
            </a:r>
          </a:p>
          <a:p>
            <a:endParaRPr lang="en-US" sz="2800" b="1">
              <a:solidFill>
                <a:srgbClr val="0070C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32</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103" name="TextBox 102">
            <a:extLst>
              <a:ext uri="{FF2B5EF4-FFF2-40B4-BE49-F238E27FC236}">
                <a16:creationId xmlns:a16="http://schemas.microsoft.com/office/drawing/2014/main" id="{6926FA9F-39EE-957F-436A-99823C31DA42}"/>
              </a:ext>
            </a:extLst>
          </p:cNvPr>
          <p:cNvSpPr txBox="1"/>
          <p:nvPr/>
        </p:nvSpPr>
        <p:spPr>
          <a:xfrm>
            <a:off x="851125" y="2624389"/>
            <a:ext cx="1709451" cy="523220"/>
          </a:xfrm>
          <a:prstGeom prst="rect">
            <a:avLst/>
          </a:prstGeom>
          <a:noFill/>
        </p:spPr>
        <p:txBody>
          <a:bodyPr wrap="square">
            <a:spAutoFit/>
          </a:bodyPr>
          <a:lstStyle/>
          <a:p>
            <a:r>
              <a:rPr lang="en-US" sz="2800" b="1">
                <a:solidFill>
                  <a:srgbClr val="00B0F0"/>
                </a:solidFill>
              </a:rPr>
              <a:t>START</a:t>
            </a:r>
            <a:endParaRPr lang="en-US" sz="2800"/>
          </a:p>
        </p:txBody>
      </p:sp>
      <p:sp>
        <p:nvSpPr>
          <p:cNvPr id="104" name="Oval 103">
            <a:extLst>
              <a:ext uri="{FF2B5EF4-FFF2-40B4-BE49-F238E27FC236}">
                <a16:creationId xmlns:a16="http://schemas.microsoft.com/office/drawing/2014/main" id="{07AD2C59-2680-02BE-0EA7-1D2FCD1EB883}"/>
              </a:ext>
            </a:extLst>
          </p:cNvPr>
          <p:cNvSpPr/>
          <p:nvPr/>
        </p:nvSpPr>
        <p:spPr>
          <a:xfrm>
            <a:off x="728662" y="3937599"/>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5" name="Oval 104">
            <a:extLst>
              <a:ext uri="{FF2B5EF4-FFF2-40B4-BE49-F238E27FC236}">
                <a16:creationId xmlns:a16="http://schemas.microsoft.com/office/drawing/2014/main" id="{9F6EB06D-71B7-712D-49A9-FE6720D10479}"/>
              </a:ext>
            </a:extLst>
          </p:cNvPr>
          <p:cNvSpPr/>
          <p:nvPr/>
        </p:nvSpPr>
        <p:spPr>
          <a:xfrm>
            <a:off x="681961" y="4987799"/>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Oval 105">
            <a:extLst>
              <a:ext uri="{FF2B5EF4-FFF2-40B4-BE49-F238E27FC236}">
                <a16:creationId xmlns:a16="http://schemas.microsoft.com/office/drawing/2014/main" id="{F58D4C74-801B-37AD-652F-51C43BED78B3}"/>
              </a:ext>
            </a:extLst>
          </p:cNvPr>
          <p:cNvSpPr/>
          <p:nvPr/>
        </p:nvSpPr>
        <p:spPr>
          <a:xfrm>
            <a:off x="1806479" y="3710392"/>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7" name="Oval 106">
            <a:extLst>
              <a:ext uri="{FF2B5EF4-FFF2-40B4-BE49-F238E27FC236}">
                <a16:creationId xmlns:a16="http://schemas.microsoft.com/office/drawing/2014/main" id="{0184D48F-70FB-9C2A-6D36-8485A041CF59}"/>
              </a:ext>
            </a:extLst>
          </p:cNvPr>
          <p:cNvSpPr/>
          <p:nvPr/>
        </p:nvSpPr>
        <p:spPr>
          <a:xfrm>
            <a:off x="1536686" y="4409126"/>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8" name="Oval 107">
            <a:extLst>
              <a:ext uri="{FF2B5EF4-FFF2-40B4-BE49-F238E27FC236}">
                <a16:creationId xmlns:a16="http://schemas.microsoft.com/office/drawing/2014/main" id="{BF4578BC-E694-AA14-7186-F3C136B9439C}"/>
              </a:ext>
            </a:extLst>
          </p:cNvPr>
          <p:cNvSpPr/>
          <p:nvPr/>
        </p:nvSpPr>
        <p:spPr>
          <a:xfrm>
            <a:off x="2640596" y="4360636"/>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81CD7F30-3CC9-C437-AF22-7E983F994ED4}"/>
              </a:ext>
            </a:extLst>
          </p:cNvPr>
          <p:cNvCxnSpPr>
            <a:cxnSpLocks/>
            <a:stCxn id="105" idx="7"/>
            <a:endCxn id="107" idx="3"/>
          </p:cNvCxnSpPr>
          <p:nvPr/>
        </p:nvCxnSpPr>
        <p:spPr>
          <a:xfrm flipV="1">
            <a:off x="970742" y="4694524"/>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59296286-BA42-EB67-4A80-6DF1BFC85267}"/>
              </a:ext>
            </a:extLst>
          </p:cNvPr>
          <p:cNvCxnSpPr>
            <a:cxnSpLocks/>
            <a:endCxn id="106" idx="4"/>
          </p:cNvCxnSpPr>
          <p:nvPr/>
        </p:nvCxnSpPr>
        <p:spPr>
          <a:xfrm flipV="1">
            <a:off x="1754635" y="4044756"/>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BB8ED2E9-3035-76F0-D8E0-50D59ABBA6DA}"/>
              </a:ext>
            </a:extLst>
          </p:cNvPr>
          <p:cNvCxnSpPr>
            <a:cxnSpLocks/>
            <a:endCxn id="108" idx="2"/>
          </p:cNvCxnSpPr>
          <p:nvPr/>
        </p:nvCxnSpPr>
        <p:spPr>
          <a:xfrm flipV="1">
            <a:off x="1868824" y="4527818"/>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17" name="Straight Connector 116">
            <a:extLst>
              <a:ext uri="{FF2B5EF4-FFF2-40B4-BE49-F238E27FC236}">
                <a16:creationId xmlns:a16="http://schemas.microsoft.com/office/drawing/2014/main" id="{B55A7008-E69E-F0A8-F534-15D88A59B780}"/>
              </a:ext>
            </a:extLst>
          </p:cNvPr>
          <p:cNvCxnSpPr>
            <a:cxnSpLocks/>
            <a:endCxn id="104" idx="3"/>
          </p:cNvCxnSpPr>
          <p:nvPr/>
        </p:nvCxnSpPr>
        <p:spPr>
          <a:xfrm flipH="1" flipV="1">
            <a:off x="778209" y="4222997"/>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19" name="Straight Connector 118">
            <a:extLst>
              <a:ext uri="{FF2B5EF4-FFF2-40B4-BE49-F238E27FC236}">
                <a16:creationId xmlns:a16="http://schemas.microsoft.com/office/drawing/2014/main" id="{93656124-ED8E-7EBE-E2E4-D5118A57D555}"/>
              </a:ext>
            </a:extLst>
          </p:cNvPr>
          <p:cNvCxnSpPr>
            <a:cxnSpLocks/>
            <a:endCxn id="106" idx="2"/>
          </p:cNvCxnSpPr>
          <p:nvPr/>
        </p:nvCxnSpPr>
        <p:spPr>
          <a:xfrm flipV="1">
            <a:off x="1068489" y="3877574"/>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21" name="Straight Connector 120">
            <a:extLst>
              <a:ext uri="{FF2B5EF4-FFF2-40B4-BE49-F238E27FC236}">
                <a16:creationId xmlns:a16="http://schemas.microsoft.com/office/drawing/2014/main" id="{2E85C811-52B2-CAE4-4CD2-AD5B21F56298}"/>
              </a:ext>
            </a:extLst>
          </p:cNvPr>
          <p:cNvCxnSpPr>
            <a:cxnSpLocks/>
            <a:endCxn id="108" idx="1"/>
          </p:cNvCxnSpPr>
          <p:nvPr/>
        </p:nvCxnSpPr>
        <p:spPr>
          <a:xfrm>
            <a:off x="2138377" y="3967516"/>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24" name="Table 123">
            <a:extLst>
              <a:ext uri="{FF2B5EF4-FFF2-40B4-BE49-F238E27FC236}">
                <a16:creationId xmlns:a16="http://schemas.microsoft.com/office/drawing/2014/main" id="{D909C184-A125-6D73-DFAB-400EF0CF5C5D}"/>
              </a:ext>
            </a:extLst>
          </p:cNvPr>
          <p:cNvGraphicFramePr>
            <a:graphicFrameLocks noGrp="1"/>
          </p:cNvGraphicFramePr>
          <p:nvPr/>
        </p:nvGraphicFramePr>
        <p:xfrm>
          <a:off x="1020289" y="526453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25" name="Table 124">
            <a:extLst>
              <a:ext uri="{FF2B5EF4-FFF2-40B4-BE49-F238E27FC236}">
                <a16:creationId xmlns:a16="http://schemas.microsoft.com/office/drawing/2014/main" id="{FC0C57F4-4D15-9EF5-FC66-ECD53B64EEFE}"/>
              </a:ext>
            </a:extLst>
          </p:cNvPr>
          <p:cNvGraphicFramePr>
            <a:graphicFrameLocks noGrp="1"/>
          </p:cNvGraphicFramePr>
          <p:nvPr/>
        </p:nvGraphicFramePr>
        <p:xfrm>
          <a:off x="1671201" y="479983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26" name="Table 125">
            <a:extLst>
              <a:ext uri="{FF2B5EF4-FFF2-40B4-BE49-F238E27FC236}">
                <a16:creationId xmlns:a16="http://schemas.microsoft.com/office/drawing/2014/main" id="{E28EA79B-92D5-12F7-D85F-845CD9718F7A}"/>
              </a:ext>
            </a:extLst>
          </p:cNvPr>
          <p:cNvGraphicFramePr>
            <a:graphicFrameLocks noGrp="1"/>
          </p:cNvGraphicFramePr>
          <p:nvPr/>
        </p:nvGraphicFramePr>
        <p:xfrm>
          <a:off x="2429410" y="4610045"/>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27" name="Table 126">
            <a:extLst>
              <a:ext uri="{FF2B5EF4-FFF2-40B4-BE49-F238E27FC236}">
                <a16:creationId xmlns:a16="http://schemas.microsoft.com/office/drawing/2014/main" id="{436173D2-F6BE-FC30-0807-7DE11CDD2E50}"/>
              </a:ext>
            </a:extLst>
          </p:cNvPr>
          <p:cNvGraphicFramePr>
            <a:graphicFrameLocks noGrp="1"/>
          </p:cNvGraphicFramePr>
          <p:nvPr/>
        </p:nvGraphicFramePr>
        <p:xfrm>
          <a:off x="473097" y="400963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28" name="Table 127">
            <a:extLst>
              <a:ext uri="{FF2B5EF4-FFF2-40B4-BE49-F238E27FC236}">
                <a16:creationId xmlns:a16="http://schemas.microsoft.com/office/drawing/2014/main" id="{9A387DAC-9E00-12C8-A700-3B510AB6AF67}"/>
              </a:ext>
            </a:extLst>
          </p:cNvPr>
          <p:cNvGraphicFramePr>
            <a:graphicFrameLocks noGrp="1"/>
          </p:cNvGraphicFramePr>
          <p:nvPr/>
        </p:nvGraphicFramePr>
        <p:xfrm>
          <a:off x="2311935" y="361331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sp>
        <p:nvSpPr>
          <p:cNvPr id="129" name="Right Arrow 128">
            <a:extLst>
              <a:ext uri="{FF2B5EF4-FFF2-40B4-BE49-F238E27FC236}">
                <a16:creationId xmlns:a16="http://schemas.microsoft.com/office/drawing/2014/main" id="{20BA48EC-B543-84C7-4A17-32F967C76DD1}"/>
              </a:ext>
            </a:extLst>
          </p:cNvPr>
          <p:cNvSpPr/>
          <p:nvPr/>
        </p:nvSpPr>
        <p:spPr>
          <a:xfrm>
            <a:off x="3321741" y="4998232"/>
            <a:ext cx="1472388" cy="365036"/>
          </a:xfrm>
          <a:prstGeom prst="rightArrow">
            <a:avLst/>
          </a:prstGeom>
          <a:ln w="38100" cap="sq">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Content Placeholder 2">
            <a:extLst>
              <a:ext uri="{FF2B5EF4-FFF2-40B4-BE49-F238E27FC236}">
                <a16:creationId xmlns:a16="http://schemas.microsoft.com/office/drawing/2014/main" id="{BAF36EAC-7738-3D69-7029-C380A8711126}"/>
              </a:ext>
            </a:extLst>
          </p:cNvPr>
          <p:cNvSpPr txBox="1">
            <a:spLocks/>
          </p:cNvSpPr>
          <p:nvPr/>
        </p:nvSpPr>
        <p:spPr>
          <a:xfrm>
            <a:off x="3710248" y="4089681"/>
            <a:ext cx="1443210" cy="1065300"/>
          </a:xfrm>
          <a:prstGeom prst="rect">
            <a:avLst/>
          </a:prstGeom>
        </p:spPr>
        <p:txBody>
          <a:bodyPr vert="horz" lIns="54864" tIns="91440" rtlCol="0">
            <a:normAutofit fontScale="92500"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sz="7000" b="1">
                <a:solidFill>
                  <a:srgbClr val="0070C0"/>
                </a:solidFill>
              </a:rPr>
              <a:t>?</a:t>
            </a:r>
          </a:p>
          <a:p>
            <a:pPr marL="118872" indent="0">
              <a:buFont typeface="Wingdings 2"/>
              <a:buNone/>
            </a:pPr>
            <a:endParaRPr lang="en-US" sz="7000" b="1">
              <a:solidFill>
                <a:srgbClr val="0070C0"/>
              </a:solidFill>
            </a:endParaRPr>
          </a:p>
          <a:p>
            <a:pPr marL="118872" indent="0">
              <a:buFont typeface="Wingdings 2"/>
              <a:buNone/>
            </a:pPr>
            <a:endParaRPr lang="en-US" sz="7000" b="1">
              <a:solidFill>
                <a:srgbClr val="0070C0"/>
              </a:solidFill>
            </a:endParaRPr>
          </a:p>
          <a:p>
            <a:pPr marL="118872" indent="0">
              <a:buFont typeface="Wingdings 2"/>
              <a:buNone/>
            </a:pPr>
            <a:endParaRPr lang="en-US" sz="7000" b="1">
              <a:solidFill>
                <a:srgbClr val="0070C0"/>
              </a:solidFill>
            </a:endParaRPr>
          </a:p>
          <a:p>
            <a:endParaRPr lang="en-US" sz="7000" b="1">
              <a:solidFill>
                <a:srgbClr val="0070C0"/>
              </a:solidFill>
            </a:endParaRPr>
          </a:p>
          <a:p>
            <a:endParaRPr lang="en-US" sz="7000" b="1">
              <a:solidFill>
                <a:srgbClr val="0070C0"/>
              </a:solidFill>
            </a:endParaRPr>
          </a:p>
          <a:p>
            <a:endParaRPr lang="en-US" sz="7000">
              <a:solidFill>
                <a:srgbClr val="0070C0"/>
              </a:solidFill>
            </a:endParaRPr>
          </a:p>
          <a:p>
            <a:pPr marL="118872" indent="0">
              <a:buFont typeface="Wingdings 2"/>
              <a:buNone/>
            </a:pPr>
            <a:endParaRPr lang="en-US" sz="7000" b="1">
              <a:solidFill>
                <a:srgbClr val="0070C0"/>
              </a:solidFill>
            </a:endParaRPr>
          </a:p>
        </p:txBody>
      </p:sp>
      <p:grpSp>
        <p:nvGrpSpPr>
          <p:cNvPr id="133" name="Group 132">
            <a:extLst>
              <a:ext uri="{FF2B5EF4-FFF2-40B4-BE49-F238E27FC236}">
                <a16:creationId xmlns:a16="http://schemas.microsoft.com/office/drawing/2014/main" id="{97574CB7-79DA-DCF1-443A-0664C46530E1}"/>
              </a:ext>
            </a:extLst>
          </p:cNvPr>
          <p:cNvGrpSpPr/>
          <p:nvPr/>
        </p:nvGrpSpPr>
        <p:grpSpPr>
          <a:xfrm>
            <a:off x="5938333" y="2375082"/>
            <a:ext cx="2790417" cy="3255058"/>
            <a:chOff x="6438556" y="2325461"/>
            <a:chExt cx="2790417" cy="3255058"/>
          </a:xfrm>
        </p:grpSpPr>
        <p:sp>
          <p:nvSpPr>
            <p:cNvPr id="134" name="Rounded Rectangle 133">
              <a:extLst>
                <a:ext uri="{FF2B5EF4-FFF2-40B4-BE49-F238E27FC236}">
                  <a16:creationId xmlns:a16="http://schemas.microsoft.com/office/drawing/2014/main" id="{5DDD0C74-C54D-1195-FE3C-572E06264FAA}"/>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5" name="Rounded Rectangle 134">
              <a:extLst>
                <a:ext uri="{FF2B5EF4-FFF2-40B4-BE49-F238E27FC236}">
                  <a16:creationId xmlns:a16="http://schemas.microsoft.com/office/drawing/2014/main" id="{8FD774CD-9D92-62DA-0545-BCC9FE9BCF72}"/>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6" name="Rounded Rectangle 135">
              <a:extLst>
                <a:ext uri="{FF2B5EF4-FFF2-40B4-BE49-F238E27FC236}">
                  <a16:creationId xmlns:a16="http://schemas.microsoft.com/office/drawing/2014/main" id="{B87DDD95-16A9-EC7E-D618-6135ED35F85B}"/>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907CC3E0-29A5-AB33-0B03-1DFD00B11F70}"/>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8" name="Rounded Rectangle 137">
              <a:extLst>
                <a:ext uri="{FF2B5EF4-FFF2-40B4-BE49-F238E27FC236}">
                  <a16:creationId xmlns:a16="http://schemas.microsoft.com/office/drawing/2014/main" id="{39E469A3-85E9-5F33-02B8-30110D1738F5}"/>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9" name="Rounded Rectangle 138">
              <a:extLst>
                <a:ext uri="{FF2B5EF4-FFF2-40B4-BE49-F238E27FC236}">
                  <a16:creationId xmlns:a16="http://schemas.microsoft.com/office/drawing/2014/main" id="{AFD34BA3-E231-F8FC-6C47-6DD6C8FD98C2}"/>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0" name="Rounded Rectangle 139">
              <a:extLst>
                <a:ext uri="{FF2B5EF4-FFF2-40B4-BE49-F238E27FC236}">
                  <a16:creationId xmlns:a16="http://schemas.microsoft.com/office/drawing/2014/main" id="{989A5EF4-82F3-EEAF-C35B-D3EF810A177D}"/>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1" name="Rounded Rectangle 140">
              <a:extLst>
                <a:ext uri="{FF2B5EF4-FFF2-40B4-BE49-F238E27FC236}">
                  <a16:creationId xmlns:a16="http://schemas.microsoft.com/office/drawing/2014/main" id="{FDBE06A2-EBD6-AFCF-D91E-7665BB1757CB}"/>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2" name="Rounded Rectangle 141">
              <a:extLst>
                <a:ext uri="{FF2B5EF4-FFF2-40B4-BE49-F238E27FC236}">
                  <a16:creationId xmlns:a16="http://schemas.microsoft.com/office/drawing/2014/main" id="{7E352D59-1041-B952-DFB2-B2A8C87B6904}"/>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3" name="Rounded Rectangle 142">
              <a:extLst>
                <a:ext uri="{FF2B5EF4-FFF2-40B4-BE49-F238E27FC236}">
                  <a16:creationId xmlns:a16="http://schemas.microsoft.com/office/drawing/2014/main" id="{D5DC09B6-2BBE-DEA1-963E-F356B8F14247}"/>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4" name="Rounded Rectangle 143">
              <a:extLst>
                <a:ext uri="{FF2B5EF4-FFF2-40B4-BE49-F238E27FC236}">
                  <a16:creationId xmlns:a16="http://schemas.microsoft.com/office/drawing/2014/main" id="{1B68C128-D654-7FCF-27F8-04B8BC8A2194}"/>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TextBox 144">
                  <a:extLst>
                    <a:ext uri="{FF2B5EF4-FFF2-40B4-BE49-F238E27FC236}">
                      <a16:creationId xmlns:a16="http://schemas.microsoft.com/office/drawing/2014/main" id="{951B0218-DCCA-6BCC-0389-C36E458251EC}"/>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45" name="TextBox 144">
                  <a:extLst>
                    <a:ext uri="{FF2B5EF4-FFF2-40B4-BE49-F238E27FC236}">
                      <a16:creationId xmlns:a16="http://schemas.microsoft.com/office/drawing/2014/main" id="{951B0218-DCCA-6BCC-0389-C36E458251EC}"/>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6AD03CE1-FBF0-735A-3FD3-6C51F42E1F7A}"/>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46" name="TextBox 145">
                  <a:extLst>
                    <a:ext uri="{FF2B5EF4-FFF2-40B4-BE49-F238E27FC236}">
                      <a16:creationId xmlns:a16="http://schemas.microsoft.com/office/drawing/2014/main" id="{6AD03CE1-FBF0-735A-3FD3-6C51F42E1F7A}"/>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7" name="TextBox 146">
                  <a:extLst>
                    <a:ext uri="{FF2B5EF4-FFF2-40B4-BE49-F238E27FC236}">
                      <a16:creationId xmlns:a16="http://schemas.microsoft.com/office/drawing/2014/main" id="{9238A6E4-6832-B4B7-D4A1-551D95B406B2}"/>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47" name="TextBox 146">
                  <a:extLst>
                    <a:ext uri="{FF2B5EF4-FFF2-40B4-BE49-F238E27FC236}">
                      <a16:creationId xmlns:a16="http://schemas.microsoft.com/office/drawing/2014/main" id="{9238A6E4-6832-B4B7-D4A1-551D95B406B2}"/>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5"/>
                  <a:stretch>
                    <a:fillRect b="-17391"/>
                  </a:stretch>
                </a:blipFill>
              </p:spPr>
              <p:txBody>
                <a:bodyPr/>
                <a:lstStyle/>
                <a:p>
                  <a:r>
                    <a:rPr lang="en-US">
                      <a:noFill/>
                    </a:rPr>
                    <a:t> </a:t>
                  </a:r>
                </a:p>
              </p:txBody>
            </p:sp>
          </mc:Fallback>
        </mc:AlternateContent>
        <p:sp>
          <p:nvSpPr>
            <p:cNvPr id="148" name="Content Placeholder 2">
              <a:extLst>
                <a:ext uri="{FF2B5EF4-FFF2-40B4-BE49-F238E27FC236}">
                  <a16:creationId xmlns:a16="http://schemas.microsoft.com/office/drawing/2014/main" id="{99635880-5D64-157A-853D-873BA48AEAD4}"/>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50" name="TextBox 149">
              <a:extLst>
                <a:ext uri="{FF2B5EF4-FFF2-40B4-BE49-F238E27FC236}">
                  <a16:creationId xmlns:a16="http://schemas.microsoft.com/office/drawing/2014/main" id="{B06BD165-1B6B-74E4-F078-5D0DA69C0A48}"/>
                </a:ext>
              </a:extLst>
            </p:cNvPr>
            <p:cNvSpPr txBox="1"/>
            <p:nvPr/>
          </p:nvSpPr>
          <p:spPr>
            <a:xfrm>
              <a:off x="6614826" y="2325461"/>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151" name="TextBox 150">
                  <a:extLst>
                    <a:ext uri="{FF2B5EF4-FFF2-40B4-BE49-F238E27FC236}">
                      <a16:creationId xmlns:a16="http://schemas.microsoft.com/office/drawing/2014/main" id="{44CDA21B-A57A-EA1E-32D4-0BACAF5A3925}"/>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51" name="TextBox 150">
                  <a:extLst>
                    <a:ext uri="{FF2B5EF4-FFF2-40B4-BE49-F238E27FC236}">
                      <a16:creationId xmlns:a16="http://schemas.microsoft.com/office/drawing/2014/main" id="{44CDA21B-A57A-EA1E-32D4-0BACAF5A3925}"/>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F183DC92-B02A-7C4E-6897-276792819E01}"/>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52" name="TextBox 151">
                  <a:extLst>
                    <a:ext uri="{FF2B5EF4-FFF2-40B4-BE49-F238E27FC236}">
                      <a16:creationId xmlns:a16="http://schemas.microsoft.com/office/drawing/2014/main" id="{F183DC92-B02A-7C4E-6897-276792819E01}"/>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7"/>
                  <a:stretch>
                    <a:fillRect b="-17391"/>
                  </a:stretch>
                </a:blipFill>
              </p:spPr>
              <p:txBody>
                <a:bodyPr/>
                <a:lstStyle/>
                <a:p>
                  <a:r>
                    <a:rPr lang="en-US">
                      <a:noFill/>
                    </a:rPr>
                    <a:t> </a:t>
                  </a:r>
                </a:p>
              </p:txBody>
            </p:sp>
          </mc:Fallback>
        </mc:AlternateContent>
      </p:grpSp>
    </p:spTree>
    <p:extLst>
      <p:ext uri="{BB962C8B-B14F-4D97-AF65-F5344CB8AC3E}">
        <p14:creationId xmlns:p14="http://schemas.microsoft.com/office/powerpoint/2010/main" val="3620715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4"/>
            <a:ext cx="5460961" cy="4469516"/>
          </a:xfrm>
        </p:spPr>
        <p:txBody>
          <a:bodyPr>
            <a:normAutofit/>
          </a:bodyPr>
          <a:lstStyle/>
          <a:p>
            <a:r>
              <a:rPr lang="en-US" sz="2800"/>
              <a:t>To understand how to process graphs with Transformers we must:</a:t>
            </a:r>
          </a:p>
          <a:p>
            <a:pPr lvl="1"/>
            <a:r>
              <a:rPr lang="en-US" sz="2400"/>
              <a:t>Understand the key components of the Transformer. Seen already: </a:t>
            </a:r>
          </a:p>
          <a:p>
            <a:pPr lvl="3"/>
            <a:r>
              <a:rPr lang="en-US" sz="2400"/>
              <a:t>1) tokenizing,</a:t>
            </a:r>
          </a:p>
          <a:p>
            <a:pPr lvl="3"/>
            <a:r>
              <a:rPr lang="en-US" sz="2400"/>
              <a:t>2) self-attention</a:t>
            </a:r>
          </a:p>
          <a:p>
            <a:pPr lvl="1"/>
            <a:r>
              <a:rPr lang="en-US" sz="2400"/>
              <a:t>Decide how to make suitable </a:t>
            </a:r>
            <a:r>
              <a:rPr lang="en-US" sz="2400" b="1">
                <a:solidFill>
                  <a:srgbClr val="C00000"/>
                </a:solidFill>
              </a:rPr>
              <a:t>graph versions </a:t>
            </a:r>
            <a:r>
              <a:rPr lang="en-US" sz="2400"/>
              <a:t>of each </a:t>
            </a:r>
          </a:p>
          <a:p>
            <a:pPr marL="118872" indent="0">
              <a:buNone/>
            </a:pPr>
            <a:endParaRPr lang="en-US" sz="24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33</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Components of a Transformer</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3"/>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grpSp>
        <p:nvGrpSpPr>
          <p:cNvPr id="133" name="Group 132">
            <a:extLst>
              <a:ext uri="{FF2B5EF4-FFF2-40B4-BE49-F238E27FC236}">
                <a16:creationId xmlns:a16="http://schemas.microsoft.com/office/drawing/2014/main" id="{97574CB7-79DA-DCF1-443A-0664C46530E1}"/>
              </a:ext>
            </a:extLst>
          </p:cNvPr>
          <p:cNvGrpSpPr/>
          <p:nvPr/>
        </p:nvGrpSpPr>
        <p:grpSpPr>
          <a:xfrm>
            <a:off x="5938333" y="2375082"/>
            <a:ext cx="2879941" cy="3793762"/>
            <a:chOff x="6438556" y="2325461"/>
            <a:chExt cx="2879941" cy="3793762"/>
          </a:xfrm>
        </p:grpSpPr>
        <p:sp>
          <p:nvSpPr>
            <p:cNvPr id="134" name="Rounded Rectangle 133">
              <a:extLst>
                <a:ext uri="{FF2B5EF4-FFF2-40B4-BE49-F238E27FC236}">
                  <a16:creationId xmlns:a16="http://schemas.microsoft.com/office/drawing/2014/main" id="{5DDD0C74-C54D-1195-FE3C-572E06264FAA}"/>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5" name="Rounded Rectangle 134">
              <a:extLst>
                <a:ext uri="{FF2B5EF4-FFF2-40B4-BE49-F238E27FC236}">
                  <a16:creationId xmlns:a16="http://schemas.microsoft.com/office/drawing/2014/main" id="{8FD774CD-9D92-62DA-0545-BCC9FE9BCF72}"/>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6" name="Rounded Rectangle 135">
              <a:extLst>
                <a:ext uri="{FF2B5EF4-FFF2-40B4-BE49-F238E27FC236}">
                  <a16:creationId xmlns:a16="http://schemas.microsoft.com/office/drawing/2014/main" id="{B87DDD95-16A9-EC7E-D618-6135ED35F85B}"/>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7" name="Rounded Rectangle 136">
              <a:extLst>
                <a:ext uri="{FF2B5EF4-FFF2-40B4-BE49-F238E27FC236}">
                  <a16:creationId xmlns:a16="http://schemas.microsoft.com/office/drawing/2014/main" id="{907CC3E0-29A5-AB33-0B03-1DFD00B11F70}"/>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8" name="Rounded Rectangle 137">
              <a:extLst>
                <a:ext uri="{FF2B5EF4-FFF2-40B4-BE49-F238E27FC236}">
                  <a16:creationId xmlns:a16="http://schemas.microsoft.com/office/drawing/2014/main" id="{39E469A3-85E9-5F33-02B8-30110D1738F5}"/>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9" name="Rounded Rectangle 138">
              <a:extLst>
                <a:ext uri="{FF2B5EF4-FFF2-40B4-BE49-F238E27FC236}">
                  <a16:creationId xmlns:a16="http://schemas.microsoft.com/office/drawing/2014/main" id="{AFD34BA3-E231-F8FC-6C47-6DD6C8FD98C2}"/>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0" name="Rounded Rectangle 139">
              <a:extLst>
                <a:ext uri="{FF2B5EF4-FFF2-40B4-BE49-F238E27FC236}">
                  <a16:creationId xmlns:a16="http://schemas.microsoft.com/office/drawing/2014/main" id="{989A5EF4-82F3-EEAF-C35B-D3EF810A177D}"/>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1" name="Rounded Rectangle 140">
              <a:extLst>
                <a:ext uri="{FF2B5EF4-FFF2-40B4-BE49-F238E27FC236}">
                  <a16:creationId xmlns:a16="http://schemas.microsoft.com/office/drawing/2014/main" id="{FDBE06A2-EBD6-AFCF-D91E-7665BB1757CB}"/>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2" name="Rounded Rectangle 141">
              <a:extLst>
                <a:ext uri="{FF2B5EF4-FFF2-40B4-BE49-F238E27FC236}">
                  <a16:creationId xmlns:a16="http://schemas.microsoft.com/office/drawing/2014/main" id="{7E352D59-1041-B952-DFB2-B2A8C87B6904}"/>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3" name="Rounded Rectangle 142">
              <a:extLst>
                <a:ext uri="{FF2B5EF4-FFF2-40B4-BE49-F238E27FC236}">
                  <a16:creationId xmlns:a16="http://schemas.microsoft.com/office/drawing/2014/main" id="{D5DC09B6-2BBE-DEA1-963E-F356B8F14247}"/>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4" name="Rounded Rectangle 143">
              <a:extLst>
                <a:ext uri="{FF2B5EF4-FFF2-40B4-BE49-F238E27FC236}">
                  <a16:creationId xmlns:a16="http://schemas.microsoft.com/office/drawing/2014/main" id="{1B68C128-D654-7FCF-27F8-04B8BC8A2194}"/>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TextBox 144">
                  <a:extLst>
                    <a:ext uri="{FF2B5EF4-FFF2-40B4-BE49-F238E27FC236}">
                      <a16:creationId xmlns:a16="http://schemas.microsoft.com/office/drawing/2014/main" id="{951B0218-DCCA-6BCC-0389-C36E458251EC}"/>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45" name="TextBox 144">
                  <a:extLst>
                    <a:ext uri="{FF2B5EF4-FFF2-40B4-BE49-F238E27FC236}">
                      <a16:creationId xmlns:a16="http://schemas.microsoft.com/office/drawing/2014/main" id="{951B0218-DCCA-6BCC-0389-C36E458251EC}"/>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6AD03CE1-FBF0-735A-3FD3-6C51F42E1F7A}"/>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46" name="TextBox 145">
                  <a:extLst>
                    <a:ext uri="{FF2B5EF4-FFF2-40B4-BE49-F238E27FC236}">
                      <a16:creationId xmlns:a16="http://schemas.microsoft.com/office/drawing/2014/main" id="{6AD03CE1-FBF0-735A-3FD3-6C51F42E1F7A}"/>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7" name="TextBox 146">
                  <a:extLst>
                    <a:ext uri="{FF2B5EF4-FFF2-40B4-BE49-F238E27FC236}">
                      <a16:creationId xmlns:a16="http://schemas.microsoft.com/office/drawing/2014/main" id="{9238A6E4-6832-B4B7-D4A1-551D95B406B2}"/>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47" name="TextBox 146">
                  <a:extLst>
                    <a:ext uri="{FF2B5EF4-FFF2-40B4-BE49-F238E27FC236}">
                      <a16:creationId xmlns:a16="http://schemas.microsoft.com/office/drawing/2014/main" id="{9238A6E4-6832-B4B7-D4A1-551D95B406B2}"/>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6"/>
                  <a:stretch>
                    <a:fillRect b="-17391"/>
                  </a:stretch>
                </a:blipFill>
              </p:spPr>
              <p:txBody>
                <a:bodyPr/>
                <a:lstStyle/>
                <a:p>
                  <a:r>
                    <a:rPr lang="en-US">
                      <a:noFill/>
                    </a:rPr>
                    <a:t> </a:t>
                  </a:r>
                </a:p>
              </p:txBody>
            </p:sp>
          </mc:Fallback>
        </mc:AlternateContent>
        <p:sp>
          <p:nvSpPr>
            <p:cNvPr id="148" name="Content Placeholder 2">
              <a:extLst>
                <a:ext uri="{FF2B5EF4-FFF2-40B4-BE49-F238E27FC236}">
                  <a16:creationId xmlns:a16="http://schemas.microsoft.com/office/drawing/2014/main" id="{99635880-5D64-157A-853D-873BA48AEAD4}"/>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49" name="TextBox 148">
              <a:extLst>
                <a:ext uri="{FF2B5EF4-FFF2-40B4-BE49-F238E27FC236}">
                  <a16:creationId xmlns:a16="http://schemas.microsoft.com/office/drawing/2014/main" id="{21908A7A-DD71-20AF-65D9-57ED5060FA44}"/>
                </a:ext>
              </a:extLst>
            </p:cNvPr>
            <p:cNvSpPr txBox="1"/>
            <p:nvPr/>
          </p:nvSpPr>
          <p:spPr>
            <a:xfrm>
              <a:off x="7382282" y="5749891"/>
              <a:ext cx="1936215" cy="369332"/>
            </a:xfrm>
            <a:prstGeom prst="rect">
              <a:avLst/>
            </a:prstGeom>
            <a:noFill/>
          </p:spPr>
          <p:txBody>
            <a:bodyPr wrap="square">
              <a:spAutoFit/>
            </a:bodyPr>
            <a:lstStyle/>
            <a:p>
              <a:r>
                <a:rPr lang="en-US" b="1">
                  <a:solidFill>
                    <a:srgbClr val="C00000"/>
                  </a:solidFill>
                </a:rPr>
                <a:t>(1) Input tokens</a:t>
              </a:r>
              <a:endParaRPr lang="en-US"/>
            </a:p>
          </p:txBody>
        </p:sp>
        <p:sp>
          <p:nvSpPr>
            <p:cNvPr id="150" name="TextBox 149">
              <a:extLst>
                <a:ext uri="{FF2B5EF4-FFF2-40B4-BE49-F238E27FC236}">
                  <a16:creationId xmlns:a16="http://schemas.microsoft.com/office/drawing/2014/main" id="{B06BD165-1B6B-74E4-F078-5D0DA69C0A48}"/>
                </a:ext>
              </a:extLst>
            </p:cNvPr>
            <p:cNvSpPr txBox="1"/>
            <p:nvPr/>
          </p:nvSpPr>
          <p:spPr>
            <a:xfrm>
              <a:off x="6614826" y="2325461"/>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151" name="TextBox 150">
                  <a:extLst>
                    <a:ext uri="{FF2B5EF4-FFF2-40B4-BE49-F238E27FC236}">
                      <a16:creationId xmlns:a16="http://schemas.microsoft.com/office/drawing/2014/main" id="{44CDA21B-A57A-EA1E-32D4-0BACAF5A3925}"/>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51" name="TextBox 150">
                  <a:extLst>
                    <a:ext uri="{FF2B5EF4-FFF2-40B4-BE49-F238E27FC236}">
                      <a16:creationId xmlns:a16="http://schemas.microsoft.com/office/drawing/2014/main" id="{44CDA21B-A57A-EA1E-32D4-0BACAF5A3925}"/>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7"/>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F183DC92-B02A-7C4E-6897-276792819E01}"/>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52" name="TextBox 151">
                  <a:extLst>
                    <a:ext uri="{FF2B5EF4-FFF2-40B4-BE49-F238E27FC236}">
                      <a16:creationId xmlns:a16="http://schemas.microsoft.com/office/drawing/2014/main" id="{F183DC92-B02A-7C4E-6897-276792819E01}"/>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8"/>
                  <a:stretch>
                    <a:fillRect b="-17391"/>
                  </a:stretch>
                </a:blipFill>
              </p:spPr>
              <p:txBody>
                <a:bodyPr/>
                <a:lstStyle/>
                <a:p>
                  <a:r>
                    <a:rPr lang="en-US">
                      <a:noFill/>
                    </a:rPr>
                    <a:t> </a:t>
                  </a:r>
                </a:p>
              </p:txBody>
            </p:sp>
          </mc:Fallback>
        </mc:AlternateContent>
      </p:grpSp>
      <p:sp>
        <p:nvSpPr>
          <p:cNvPr id="157" name="TextBox 156">
            <a:extLst>
              <a:ext uri="{FF2B5EF4-FFF2-40B4-BE49-F238E27FC236}">
                <a16:creationId xmlns:a16="http://schemas.microsoft.com/office/drawing/2014/main" id="{FD6B6817-78AC-C880-3882-EC9E41E0926D}"/>
              </a:ext>
            </a:extLst>
          </p:cNvPr>
          <p:cNvSpPr txBox="1"/>
          <p:nvPr/>
        </p:nvSpPr>
        <p:spPr>
          <a:xfrm>
            <a:off x="6289686" y="4322373"/>
            <a:ext cx="2354091" cy="369332"/>
          </a:xfrm>
          <a:prstGeom prst="rect">
            <a:avLst/>
          </a:prstGeom>
          <a:noFill/>
        </p:spPr>
        <p:txBody>
          <a:bodyPr wrap="square">
            <a:spAutoFit/>
          </a:bodyPr>
          <a:lstStyle/>
          <a:p>
            <a:r>
              <a:rPr lang="en-US" b="1">
                <a:solidFill>
                  <a:srgbClr val="C00000"/>
                </a:solidFill>
              </a:rPr>
              <a:t>(2) Attention module</a:t>
            </a:r>
            <a:endParaRPr lang="en-US"/>
          </a:p>
        </p:txBody>
      </p:sp>
    </p:spTree>
    <p:extLst>
      <p:ext uri="{BB962C8B-B14F-4D97-AF65-F5344CB8AC3E}">
        <p14:creationId xmlns:p14="http://schemas.microsoft.com/office/powerpoint/2010/main" val="178847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A final key piece: token ordering</a:t>
            </a:r>
          </a:p>
        </p:txBody>
      </p:sp>
      <p:sp>
        <p:nvSpPr>
          <p:cNvPr id="147" name="Content Placeholder 2">
            <a:extLst>
              <a:ext uri="{FF2B5EF4-FFF2-40B4-BE49-F238E27FC236}">
                <a16:creationId xmlns:a16="http://schemas.microsoft.com/office/drawing/2014/main" id="{6E3364EC-1C6F-1FFC-5E8F-8045274AE8CC}"/>
              </a:ext>
            </a:extLst>
          </p:cNvPr>
          <p:cNvSpPr>
            <a:spLocks noGrp="1"/>
          </p:cNvSpPr>
          <p:nvPr>
            <p:ph idx="1"/>
          </p:nvPr>
        </p:nvSpPr>
        <p:spPr>
          <a:xfrm>
            <a:off x="282741" y="1160625"/>
            <a:ext cx="8861259" cy="2441409"/>
          </a:xfrm>
        </p:spPr>
        <p:txBody>
          <a:bodyPr>
            <a:normAutofit/>
          </a:bodyPr>
          <a:lstStyle/>
          <a:p>
            <a:r>
              <a:rPr lang="en-US" sz="2800"/>
              <a:t>There is one other key missing piece we have not yet discussed…</a:t>
            </a:r>
          </a:p>
          <a:p>
            <a:pPr marL="118872" indent="0">
              <a:buNone/>
            </a:pPr>
            <a:endParaRPr lang="en-US" sz="2800"/>
          </a:p>
        </p:txBody>
      </p:sp>
    </p:spTree>
    <p:extLst>
      <p:ext uri="{BB962C8B-B14F-4D97-AF65-F5344CB8AC3E}">
        <p14:creationId xmlns:p14="http://schemas.microsoft.com/office/powerpoint/2010/main" val="508350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A final key piece: token ordering</a:t>
            </a:r>
          </a:p>
        </p:txBody>
      </p:sp>
      <p:sp>
        <p:nvSpPr>
          <p:cNvPr id="104" name="Date Placeholder 3">
            <a:extLst>
              <a:ext uri="{FF2B5EF4-FFF2-40B4-BE49-F238E27FC236}">
                <a16:creationId xmlns:a16="http://schemas.microsoft.com/office/drawing/2014/main" id="{E22B4DE9-6554-F2DE-3B88-D41F24E86E88}"/>
              </a:ext>
            </a:extLst>
          </p:cNvPr>
          <p:cNvSpPr>
            <a:spLocks noGrp="1"/>
          </p:cNvSpPr>
          <p:nvPr>
            <p:ph type="dt" sz="half" idx="10"/>
          </p:nvPr>
        </p:nvSpPr>
        <p:spPr>
          <a:xfrm>
            <a:off x="457200" y="6583680"/>
            <a:ext cx="2133600" cy="274320"/>
          </a:xfrm>
        </p:spPr>
        <p:txBody>
          <a:bodyPr/>
          <a:lstStyle/>
          <a:p>
            <a:fld id="{FB0C9494-93D6-B84F-9545-643E8D43A430}" type="datetime1">
              <a:rPr lang="en-US" smtClean="0"/>
              <a:t>10/17/2024</a:t>
            </a:fld>
            <a:endParaRPr lang="en-US"/>
          </a:p>
        </p:txBody>
      </p:sp>
      <p:sp>
        <p:nvSpPr>
          <p:cNvPr id="105" name="Footer Placeholder 4">
            <a:extLst>
              <a:ext uri="{FF2B5EF4-FFF2-40B4-BE49-F238E27FC236}">
                <a16:creationId xmlns:a16="http://schemas.microsoft.com/office/drawing/2014/main" id="{DB979273-DBE8-79A1-B166-BD8636925CFB}"/>
              </a:ext>
            </a:extLst>
          </p:cNvPr>
          <p:cNvSpPr>
            <a:spLocks noGrp="1"/>
          </p:cNvSpPr>
          <p:nvPr>
            <p:ph type="ftr" sz="quarter" idx="11"/>
          </p:nvPr>
        </p:nvSpPr>
        <p:spPr>
          <a:xfrm>
            <a:off x="2640596" y="6583680"/>
            <a:ext cx="5507719" cy="274320"/>
          </a:xfrm>
        </p:spPr>
        <p:txBody>
          <a:bodyPr/>
          <a:lstStyle/>
          <a:p>
            <a:r>
              <a:rPr lang="en-US"/>
              <a:t>Jure </a:t>
            </a:r>
            <a:r>
              <a:rPr lang="en-US" err="1"/>
              <a:t>Leskovec</a:t>
            </a:r>
            <a:r>
              <a:rPr lang="en-US"/>
              <a:t>, Stanford CS224W: Machine Learning with Graphs, http://cs224w.stanford.edu</a:t>
            </a:r>
          </a:p>
        </p:txBody>
      </p:sp>
      <p:sp>
        <p:nvSpPr>
          <p:cNvPr id="106" name="Slide Number Placeholder 5">
            <a:extLst>
              <a:ext uri="{FF2B5EF4-FFF2-40B4-BE49-F238E27FC236}">
                <a16:creationId xmlns:a16="http://schemas.microsoft.com/office/drawing/2014/main" id="{88A69B4D-177F-E5A5-C773-5A4DF900DBCE}"/>
              </a:ext>
            </a:extLst>
          </p:cNvPr>
          <p:cNvSpPr>
            <a:spLocks noGrp="1"/>
          </p:cNvSpPr>
          <p:nvPr>
            <p:ph type="sldNum" sz="quarter" idx="12"/>
          </p:nvPr>
        </p:nvSpPr>
        <p:spPr>
          <a:xfrm>
            <a:off x="8204396" y="6583680"/>
            <a:ext cx="733864" cy="274320"/>
          </a:xfrm>
        </p:spPr>
        <p:txBody>
          <a:bodyPr/>
          <a:lstStyle/>
          <a:p>
            <a:fld id="{19B12225-5612-419B-A8D5-4B8EEE4C217E}" type="slidenum">
              <a:rPr lang="en-US" smtClean="0"/>
              <a:pPr/>
              <a:t>35</a:t>
            </a:fld>
            <a:endParaRPr lang="en-US"/>
          </a:p>
        </p:txBody>
      </p:sp>
      <p:sp>
        <p:nvSpPr>
          <p:cNvPr id="147" name="Content Placeholder 2">
            <a:extLst>
              <a:ext uri="{FF2B5EF4-FFF2-40B4-BE49-F238E27FC236}">
                <a16:creationId xmlns:a16="http://schemas.microsoft.com/office/drawing/2014/main" id="{6E3364EC-1C6F-1FFC-5E8F-8045274AE8CC}"/>
              </a:ext>
            </a:extLst>
          </p:cNvPr>
          <p:cNvSpPr>
            <a:spLocks noGrp="1"/>
          </p:cNvSpPr>
          <p:nvPr>
            <p:ph idx="1"/>
          </p:nvPr>
        </p:nvSpPr>
        <p:spPr>
          <a:xfrm>
            <a:off x="282741" y="1160625"/>
            <a:ext cx="8861259" cy="2441409"/>
          </a:xfrm>
        </p:spPr>
        <p:txBody>
          <a:bodyPr>
            <a:normAutofit fontScale="92500" lnSpcReduction="10000"/>
          </a:bodyPr>
          <a:lstStyle/>
          <a:p>
            <a:r>
              <a:rPr lang="en-US" sz="2800"/>
              <a:t>There is one other key missing piece we have not yet discussed …</a:t>
            </a:r>
          </a:p>
          <a:p>
            <a:pPr marL="118872" indent="0">
              <a:buNone/>
            </a:pPr>
            <a:endParaRPr lang="en-US" sz="2800"/>
          </a:p>
          <a:p>
            <a:r>
              <a:rPr lang="en-US" sz="2800" b="1">
                <a:solidFill>
                  <a:srgbClr val="0070C0"/>
                </a:solidFill>
              </a:rPr>
              <a:t>First recall update formula</a:t>
            </a:r>
          </a:p>
          <a:p>
            <a:endParaRPr lang="en-US" sz="2800" b="1">
              <a:solidFill>
                <a:srgbClr val="0070C0"/>
              </a:solidFill>
            </a:endParaRPr>
          </a:p>
          <a:p>
            <a:r>
              <a:rPr lang="en-US" sz="2800" b="1">
                <a:solidFill>
                  <a:srgbClr val="0070C0"/>
                </a:solidFill>
              </a:rPr>
              <a:t>Key Observation: order of tokens does not matter!!!</a:t>
            </a:r>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5C6CC24C-E405-06E9-1583-D192704D4E60}"/>
                  </a:ext>
                </a:extLst>
              </p:cNvPr>
              <p:cNvSpPr txBox="1"/>
              <p:nvPr/>
            </p:nvSpPr>
            <p:spPr>
              <a:xfrm>
                <a:off x="3966278" y="2091102"/>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48" name="TextBox 147">
                <a:extLst>
                  <a:ext uri="{FF2B5EF4-FFF2-40B4-BE49-F238E27FC236}">
                    <a16:creationId xmlns:a16="http://schemas.microsoft.com/office/drawing/2014/main" id="{5C6CC24C-E405-06E9-1583-D192704D4E60}"/>
                  </a:ext>
                </a:extLst>
              </p:cNvPr>
              <p:cNvSpPr txBox="1">
                <a:spLocks noRot="1" noChangeAspect="1" noMove="1" noResize="1" noEditPoints="1" noAdjustHandles="1" noChangeArrowheads="1" noChangeShapeType="1" noTextEdit="1"/>
              </p:cNvSpPr>
              <p:nvPr/>
            </p:nvSpPr>
            <p:spPr>
              <a:xfrm>
                <a:off x="3966278" y="2091102"/>
                <a:ext cx="4605050" cy="9269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30517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Rounded Rectangle 181">
            <a:extLst>
              <a:ext uri="{FF2B5EF4-FFF2-40B4-BE49-F238E27FC236}">
                <a16:creationId xmlns:a16="http://schemas.microsoft.com/office/drawing/2014/main" id="{C5770E15-AFD0-E011-E436-FAC2A81B37C1}"/>
              </a:ext>
            </a:extLst>
          </p:cNvPr>
          <p:cNvSpPr/>
          <p:nvPr/>
        </p:nvSpPr>
        <p:spPr>
          <a:xfrm>
            <a:off x="4663626" y="5727017"/>
            <a:ext cx="1238233" cy="71923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A final key piece: token ordering</a:t>
            </a:r>
          </a:p>
        </p:txBody>
      </p:sp>
      <p:sp>
        <p:nvSpPr>
          <p:cNvPr id="65" name="TextBox 64">
            <a:extLst>
              <a:ext uri="{FF2B5EF4-FFF2-40B4-BE49-F238E27FC236}">
                <a16:creationId xmlns:a16="http://schemas.microsoft.com/office/drawing/2014/main" id="{DFBFB2B1-94C8-71DF-3336-A5E09F608799}"/>
              </a:ext>
            </a:extLst>
          </p:cNvPr>
          <p:cNvSpPr txBox="1"/>
          <p:nvPr/>
        </p:nvSpPr>
        <p:spPr>
          <a:xfrm>
            <a:off x="4610996" y="3612490"/>
            <a:ext cx="4680856" cy="369332"/>
          </a:xfrm>
          <a:prstGeom prst="rect">
            <a:avLst/>
          </a:prstGeom>
          <a:noFill/>
        </p:spPr>
        <p:txBody>
          <a:bodyPr wrap="square">
            <a:spAutoFit/>
          </a:bodyPr>
          <a:lstStyle/>
          <a:p>
            <a:r>
              <a:rPr lang="en-US" b="1">
                <a:solidFill>
                  <a:srgbClr val="0070C0"/>
                </a:solidFill>
              </a:rPr>
              <a:t>Outputs swap, but do not otherwise change</a:t>
            </a:r>
            <a:endParaRPr lang="en-US"/>
          </a:p>
        </p:txBody>
      </p:sp>
      <p:sp>
        <p:nvSpPr>
          <p:cNvPr id="36" name="Rounded Rectangle 35">
            <a:extLst>
              <a:ext uri="{FF2B5EF4-FFF2-40B4-BE49-F238E27FC236}">
                <a16:creationId xmlns:a16="http://schemas.microsoft.com/office/drawing/2014/main" id="{0D3A3185-2F82-8FD6-809C-B4192D4F17BF}"/>
              </a:ext>
            </a:extLst>
          </p:cNvPr>
          <p:cNvSpPr/>
          <p:nvPr/>
        </p:nvSpPr>
        <p:spPr>
          <a:xfrm>
            <a:off x="134038" y="4432294"/>
            <a:ext cx="385223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3" name="Content Placeholder 2">
            <a:extLst>
              <a:ext uri="{FF2B5EF4-FFF2-40B4-BE49-F238E27FC236}">
                <a16:creationId xmlns:a16="http://schemas.microsoft.com/office/drawing/2014/main" id="{6188E91C-C3BD-F534-653A-5D96F1ABA8DF}"/>
              </a:ext>
            </a:extLst>
          </p:cNvPr>
          <p:cNvSpPr txBox="1">
            <a:spLocks/>
          </p:cNvSpPr>
          <p:nvPr/>
        </p:nvSpPr>
        <p:spPr>
          <a:xfrm>
            <a:off x="1175379" y="4763386"/>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80" name="Rounded Rectangle 79">
            <a:extLst>
              <a:ext uri="{FF2B5EF4-FFF2-40B4-BE49-F238E27FC236}">
                <a16:creationId xmlns:a16="http://schemas.microsoft.com/office/drawing/2014/main" id="{25B790F3-B7E6-40D4-7222-BAC9167A0F4F}"/>
              </a:ext>
            </a:extLst>
          </p:cNvPr>
          <p:cNvSpPr/>
          <p:nvPr/>
        </p:nvSpPr>
        <p:spPr>
          <a:xfrm>
            <a:off x="134038"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1" name="Rounded Rectangle 80">
            <a:extLst>
              <a:ext uri="{FF2B5EF4-FFF2-40B4-BE49-F238E27FC236}">
                <a16:creationId xmlns:a16="http://schemas.microsoft.com/office/drawing/2014/main" id="{C967BAC0-1ED5-F6FC-05C6-91DC6CFC9BD1}"/>
              </a:ext>
            </a:extLst>
          </p:cNvPr>
          <p:cNvSpPr/>
          <p:nvPr/>
        </p:nvSpPr>
        <p:spPr>
          <a:xfrm>
            <a:off x="662848"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1321993E-DDDF-8846-A6CC-ABC4382E74F8}"/>
              </a:ext>
            </a:extLst>
          </p:cNvPr>
          <p:cNvSpPr/>
          <p:nvPr/>
        </p:nvSpPr>
        <p:spPr>
          <a:xfrm>
            <a:off x="1210019"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3" name="Rounded Rectangle 82">
            <a:extLst>
              <a:ext uri="{FF2B5EF4-FFF2-40B4-BE49-F238E27FC236}">
                <a16:creationId xmlns:a16="http://schemas.microsoft.com/office/drawing/2014/main" id="{C5FE90B0-3A22-6C7B-4AA0-FCF5DAC09769}"/>
              </a:ext>
            </a:extLst>
          </p:cNvPr>
          <p:cNvSpPr/>
          <p:nvPr/>
        </p:nvSpPr>
        <p:spPr>
          <a:xfrm>
            <a:off x="1757190"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Rounded Rectangle 83">
            <a:extLst>
              <a:ext uri="{FF2B5EF4-FFF2-40B4-BE49-F238E27FC236}">
                <a16:creationId xmlns:a16="http://schemas.microsoft.com/office/drawing/2014/main" id="{FA8B24C6-F3AF-779F-8B72-4D0968267996}"/>
              </a:ext>
            </a:extLst>
          </p:cNvPr>
          <p:cNvSpPr/>
          <p:nvPr/>
        </p:nvSpPr>
        <p:spPr>
          <a:xfrm>
            <a:off x="2286000"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5" name="Rounded Rectangle 84">
            <a:extLst>
              <a:ext uri="{FF2B5EF4-FFF2-40B4-BE49-F238E27FC236}">
                <a16:creationId xmlns:a16="http://schemas.microsoft.com/office/drawing/2014/main" id="{8462235F-57C4-61E0-1EC1-EA1FBC793ECC}"/>
              </a:ext>
            </a:extLst>
          </p:cNvPr>
          <p:cNvSpPr/>
          <p:nvPr/>
        </p:nvSpPr>
        <p:spPr>
          <a:xfrm>
            <a:off x="2833171"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6" name="Rounded Rectangle 85">
            <a:extLst>
              <a:ext uri="{FF2B5EF4-FFF2-40B4-BE49-F238E27FC236}">
                <a16:creationId xmlns:a16="http://schemas.microsoft.com/office/drawing/2014/main" id="{EE7464BC-91FB-9571-0C94-3CCD4D4B7D48}"/>
              </a:ext>
            </a:extLst>
          </p:cNvPr>
          <p:cNvSpPr/>
          <p:nvPr/>
        </p:nvSpPr>
        <p:spPr>
          <a:xfrm>
            <a:off x="3341783"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7" name="Rounded Rectangle 86">
            <a:extLst>
              <a:ext uri="{FF2B5EF4-FFF2-40B4-BE49-F238E27FC236}">
                <a16:creationId xmlns:a16="http://schemas.microsoft.com/office/drawing/2014/main" id="{63CD18EB-647D-B6D0-6256-C697FBC80B65}"/>
              </a:ext>
            </a:extLst>
          </p:cNvPr>
          <p:cNvSpPr/>
          <p:nvPr/>
        </p:nvSpPr>
        <p:spPr>
          <a:xfrm>
            <a:off x="3888954"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430B8435-CE98-3F10-294D-BD61B62B36B8}"/>
                  </a:ext>
                </a:extLst>
              </p:cNvPr>
              <p:cNvSpPr txBox="1"/>
              <p:nvPr/>
            </p:nvSpPr>
            <p:spPr>
              <a:xfrm flipH="1">
                <a:off x="6243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88" name="TextBox 87">
                <a:extLst>
                  <a:ext uri="{FF2B5EF4-FFF2-40B4-BE49-F238E27FC236}">
                    <a16:creationId xmlns:a16="http://schemas.microsoft.com/office/drawing/2014/main" id="{430B8435-CE98-3F10-294D-BD61B62B36B8}"/>
                  </a:ext>
                </a:extLst>
              </p:cNvPr>
              <p:cNvSpPr txBox="1">
                <a:spLocks noRot="1" noChangeAspect="1" noMove="1" noResize="1" noEditPoints="1" noAdjustHandles="1" noChangeArrowheads="1" noChangeShapeType="1" noTextEdit="1"/>
              </p:cNvSpPr>
              <p:nvPr/>
            </p:nvSpPr>
            <p:spPr>
              <a:xfrm flipH="1">
                <a:off x="62430" y="5777998"/>
                <a:ext cx="536154" cy="276999"/>
              </a:xfrm>
              <a:prstGeom prst="rect">
                <a:avLst/>
              </a:prstGeom>
              <a:blipFill>
                <a:blip r:embed="rId2"/>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0EBB9452-9206-AD74-3F1C-2E34B106A69F}"/>
                  </a:ext>
                </a:extLst>
              </p:cNvPr>
              <p:cNvSpPr txBox="1"/>
              <p:nvPr/>
            </p:nvSpPr>
            <p:spPr>
              <a:xfrm flipH="1">
                <a:off x="56737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89" name="TextBox 88">
                <a:extLst>
                  <a:ext uri="{FF2B5EF4-FFF2-40B4-BE49-F238E27FC236}">
                    <a16:creationId xmlns:a16="http://schemas.microsoft.com/office/drawing/2014/main" id="{0EBB9452-9206-AD74-3F1C-2E34B106A69F}"/>
                  </a:ext>
                </a:extLst>
              </p:cNvPr>
              <p:cNvSpPr txBox="1">
                <a:spLocks noRot="1" noChangeAspect="1" noMove="1" noResize="1" noEditPoints="1" noAdjustHandles="1" noChangeArrowheads="1" noChangeShapeType="1" noTextEdit="1"/>
              </p:cNvSpPr>
              <p:nvPr/>
            </p:nvSpPr>
            <p:spPr>
              <a:xfrm flipH="1">
                <a:off x="567370" y="5777998"/>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DDEE87B4-D2A9-A89C-B74F-A19059CA6AFD}"/>
                  </a:ext>
                </a:extLst>
              </p:cNvPr>
              <p:cNvSpPr txBox="1"/>
              <p:nvPr/>
            </p:nvSpPr>
            <p:spPr>
              <a:xfrm flipH="1">
                <a:off x="1122106"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90" name="TextBox 89">
                <a:extLst>
                  <a:ext uri="{FF2B5EF4-FFF2-40B4-BE49-F238E27FC236}">
                    <a16:creationId xmlns:a16="http://schemas.microsoft.com/office/drawing/2014/main" id="{DDEE87B4-D2A9-A89C-B74F-A19059CA6AFD}"/>
                  </a:ext>
                </a:extLst>
              </p:cNvPr>
              <p:cNvSpPr txBox="1">
                <a:spLocks noRot="1" noChangeAspect="1" noMove="1" noResize="1" noEditPoints="1" noAdjustHandles="1" noChangeArrowheads="1" noChangeShapeType="1" noTextEdit="1"/>
              </p:cNvSpPr>
              <p:nvPr/>
            </p:nvSpPr>
            <p:spPr>
              <a:xfrm flipH="1">
                <a:off x="1122106" y="577799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0FF0041A-6C99-9938-BCD3-9BBF8B72E15D}"/>
                  </a:ext>
                </a:extLst>
              </p:cNvPr>
              <p:cNvSpPr txBox="1"/>
              <p:nvPr/>
            </p:nvSpPr>
            <p:spPr>
              <a:xfrm flipH="1">
                <a:off x="1672728"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91" name="TextBox 90">
                <a:extLst>
                  <a:ext uri="{FF2B5EF4-FFF2-40B4-BE49-F238E27FC236}">
                    <a16:creationId xmlns:a16="http://schemas.microsoft.com/office/drawing/2014/main" id="{0FF0041A-6C99-9938-BCD3-9BBF8B72E15D}"/>
                  </a:ext>
                </a:extLst>
              </p:cNvPr>
              <p:cNvSpPr txBox="1">
                <a:spLocks noRot="1" noChangeAspect="1" noMove="1" noResize="1" noEditPoints="1" noAdjustHandles="1" noChangeArrowheads="1" noChangeShapeType="1" noTextEdit="1"/>
              </p:cNvSpPr>
              <p:nvPr/>
            </p:nvSpPr>
            <p:spPr>
              <a:xfrm flipH="1">
                <a:off x="1672728" y="5777998"/>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60C65DE1-A0F8-9073-C7C0-1251CF52EFDE}"/>
                  </a:ext>
                </a:extLst>
              </p:cNvPr>
              <p:cNvSpPr txBox="1"/>
              <p:nvPr/>
            </p:nvSpPr>
            <p:spPr>
              <a:xfrm flipH="1">
                <a:off x="216298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92" name="TextBox 91">
                <a:extLst>
                  <a:ext uri="{FF2B5EF4-FFF2-40B4-BE49-F238E27FC236}">
                    <a16:creationId xmlns:a16="http://schemas.microsoft.com/office/drawing/2014/main" id="{60C65DE1-A0F8-9073-C7C0-1251CF52EFDE}"/>
                  </a:ext>
                </a:extLst>
              </p:cNvPr>
              <p:cNvSpPr txBox="1">
                <a:spLocks noRot="1" noChangeAspect="1" noMove="1" noResize="1" noEditPoints="1" noAdjustHandles="1" noChangeArrowheads="1" noChangeShapeType="1" noTextEdit="1"/>
              </p:cNvSpPr>
              <p:nvPr/>
            </p:nvSpPr>
            <p:spPr>
              <a:xfrm flipH="1">
                <a:off x="2162980" y="5777998"/>
                <a:ext cx="536154" cy="276999"/>
              </a:xfrm>
              <a:prstGeom prst="rect">
                <a:avLst/>
              </a:prstGeom>
              <a:blipFill>
                <a:blip r:embed="rId6"/>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B47AF37F-2E27-DBD6-C10C-EA7B8A37933F}"/>
                  </a:ext>
                </a:extLst>
              </p:cNvPr>
              <p:cNvSpPr txBox="1"/>
              <p:nvPr/>
            </p:nvSpPr>
            <p:spPr>
              <a:xfrm flipH="1">
                <a:off x="266792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93" name="TextBox 92">
                <a:extLst>
                  <a:ext uri="{FF2B5EF4-FFF2-40B4-BE49-F238E27FC236}">
                    <a16:creationId xmlns:a16="http://schemas.microsoft.com/office/drawing/2014/main" id="{B47AF37F-2E27-DBD6-C10C-EA7B8A37933F}"/>
                  </a:ext>
                </a:extLst>
              </p:cNvPr>
              <p:cNvSpPr txBox="1">
                <a:spLocks noRot="1" noChangeAspect="1" noMove="1" noResize="1" noEditPoints="1" noAdjustHandles="1" noChangeArrowheads="1" noChangeShapeType="1" noTextEdit="1"/>
              </p:cNvSpPr>
              <p:nvPr/>
            </p:nvSpPr>
            <p:spPr>
              <a:xfrm flipH="1">
                <a:off x="2667920" y="5777998"/>
                <a:ext cx="536154" cy="276999"/>
              </a:xfrm>
              <a:prstGeom prst="rect">
                <a:avLst/>
              </a:prstGeom>
              <a:blipFill>
                <a:blip r:embed="rId7"/>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D963B67F-E85D-9DE5-8DE0-75D13629BF52}"/>
                  </a:ext>
                </a:extLst>
              </p:cNvPr>
              <p:cNvSpPr txBox="1"/>
              <p:nvPr/>
            </p:nvSpPr>
            <p:spPr>
              <a:xfrm flipH="1">
                <a:off x="3200622"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94" name="TextBox 93">
                <a:extLst>
                  <a:ext uri="{FF2B5EF4-FFF2-40B4-BE49-F238E27FC236}">
                    <a16:creationId xmlns:a16="http://schemas.microsoft.com/office/drawing/2014/main" id="{D963B67F-E85D-9DE5-8DE0-75D13629BF52}"/>
                  </a:ext>
                </a:extLst>
              </p:cNvPr>
              <p:cNvSpPr txBox="1">
                <a:spLocks noRot="1" noChangeAspect="1" noMove="1" noResize="1" noEditPoints="1" noAdjustHandles="1" noChangeArrowheads="1" noChangeShapeType="1" noTextEdit="1"/>
              </p:cNvSpPr>
              <p:nvPr/>
            </p:nvSpPr>
            <p:spPr>
              <a:xfrm flipH="1">
                <a:off x="3200622" y="5777998"/>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244BF441-34EE-248C-053F-2A1F13FE811D}"/>
                  </a:ext>
                </a:extLst>
              </p:cNvPr>
              <p:cNvSpPr txBox="1"/>
              <p:nvPr/>
            </p:nvSpPr>
            <p:spPr>
              <a:xfrm flipH="1">
                <a:off x="3773278"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95" name="TextBox 94">
                <a:extLst>
                  <a:ext uri="{FF2B5EF4-FFF2-40B4-BE49-F238E27FC236}">
                    <a16:creationId xmlns:a16="http://schemas.microsoft.com/office/drawing/2014/main" id="{244BF441-34EE-248C-053F-2A1F13FE811D}"/>
                  </a:ext>
                </a:extLst>
              </p:cNvPr>
              <p:cNvSpPr txBox="1">
                <a:spLocks noRot="1" noChangeAspect="1" noMove="1" noResize="1" noEditPoints="1" noAdjustHandles="1" noChangeArrowheads="1" noChangeShapeType="1" noTextEdit="1"/>
              </p:cNvSpPr>
              <p:nvPr/>
            </p:nvSpPr>
            <p:spPr>
              <a:xfrm flipH="1">
                <a:off x="3773278" y="5777998"/>
                <a:ext cx="536154" cy="276999"/>
              </a:xfrm>
              <a:prstGeom prst="rect">
                <a:avLst/>
              </a:prstGeom>
              <a:blipFill>
                <a:blip r:embed="rId9"/>
                <a:stretch>
                  <a:fillRect b="-17778"/>
                </a:stretch>
              </a:blipFill>
            </p:spPr>
            <p:txBody>
              <a:bodyPr/>
              <a:lstStyle/>
              <a:p>
                <a:r>
                  <a:rPr lang="en-US">
                    <a:noFill/>
                  </a:rPr>
                  <a:t> </a:t>
                </a:r>
              </a:p>
            </p:txBody>
          </p:sp>
        </mc:Fallback>
      </mc:AlternateContent>
      <p:sp>
        <p:nvSpPr>
          <p:cNvPr id="96" name="TextBox 95">
            <a:extLst>
              <a:ext uri="{FF2B5EF4-FFF2-40B4-BE49-F238E27FC236}">
                <a16:creationId xmlns:a16="http://schemas.microsoft.com/office/drawing/2014/main" id="{70798F49-D44F-C941-8BDA-D3EC6C42725F}"/>
              </a:ext>
            </a:extLst>
          </p:cNvPr>
          <p:cNvSpPr txBox="1"/>
          <p:nvPr/>
        </p:nvSpPr>
        <p:spPr>
          <a:xfrm>
            <a:off x="19711" y="6064308"/>
            <a:ext cx="926125" cy="369332"/>
          </a:xfrm>
          <a:prstGeom prst="rect">
            <a:avLst/>
          </a:prstGeom>
          <a:noFill/>
        </p:spPr>
        <p:txBody>
          <a:bodyPr wrap="square">
            <a:spAutoFit/>
          </a:bodyPr>
          <a:lstStyle/>
          <a:p>
            <a:r>
              <a:rPr lang="en-US" b="1"/>
              <a:t>The</a:t>
            </a:r>
            <a:endParaRPr lang="en-US"/>
          </a:p>
        </p:txBody>
      </p:sp>
      <p:sp>
        <p:nvSpPr>
          <p:cNvPr id="97" name="TextBox 96">
            <a:extLst>
              <a:ext uri="{FF2B5EF4-FFF2-40B4-BE49-F238E27FC236}">
                <a16:creationId xmlns:a16="http://schemas.microsoft.com/office/drawing/2014/main" id="{D90905BE-595F-494A-6598-0EAAF655E96E}"/>
              </a:ext>
            </a:extLst>
          </p:cNvPr>
          <p:cNvSpPr txBox="1"/>
          <p:nvPr/>
        </p:nvSpPr>
        <p:spPr>
          <a:xfrm>
            <a:off x="564209" y="6075278"/>
            <a:ext cx="926125" cy="369332"/>
          </a:xfrm>
          <a:prstGeom prst="rect">
            <a:avLst/>
          </a:prstGeom>
          <a:noFill/>
        </p:spPr>
        <p:txBody>
          <a:bodyPr wrap="square">
            <a:spAutoFit/>
          </a:bodyPr>
          <a:lstStyle/>
          <a:p>
            <a:r>
              <a:rPr lang="en-US" b="1"/>
              <a:t>cat</a:t>
            </a:r>
            <a:endParaRPr lang="en-US"/>
          </a:p>
        </p:txBody>
      </p:sp>
      <p:sp>
        <p:nvSpPr>
          <p:cNvPr id="98" name="TextBox 97">
            <a:extLst>
              <a:ext uri="{FF2B5EF4-FFF2-40B4-BE49-F238E27FC236}">
                <a16:creationId xmlns:a16="http://schemas.microsoft.com/office/drawing/2014/main" id="{80CC500A-77E7-C3CF-7890-9BB3775CE2FA}"/>
              </a:ext>
            </a:extLst>
          </p:cNvPr>
          <p:cNvSpPr txBox="1"/>
          <p:nvPr/>
        </p:nvSpPr>
        <p:spPr>
          <a:xfrm>
            <a:off x="1151699" y="6075278"/>
            <a:ext cx="926125" cy="369332"/>
          </a:xfrm>
          <a:prstGeom prst="rect">
            <a:avLst/>
          </a:prstGeom>
          <a:noFill/>
        </p:spPr>
        <p:txBody>
          <a:bodyPr wrap="square">
            <a:spAutoFit/>
          </a:bodyPr>
          <a:lstStyle/>
          <a:p>
            <a:r>
              <a:rPr lang="en-US" b="1"/>
              <a:t>sat</a:t>
            </a:r>
            <a:endParaRPr lang="en-US"/>
          </a:p>
        </p:txBody>
      </p:sp>
      <p:sp>
        <p:nvSpPr>
          <p:cNvPr id="99" name="TextBox 98">
            <a:extLst>
              <a:ext uri="{FF2B5EF4-FFF2-40B4-BE49-F238E27FC236}">
                <a16:creationId xmlns:a16="http://schemas.microsoft.com/office/drawing/2014/main" id="{D5EC40C5-0A23-01D9-72D7-AB7ECD0FB337}"/>
              </a:ext>
            </a:extLst>
          </p:cNvPr>
          <p:cNvSpPr txBox="1"/>
          <p:nvPr/>
        </p:nvSpPr>
        <p:spPr>
          <a:xfrm>
            <a:off x="1703720" y="6055789"/>
            <a:ext cx="926125" cy="369332"/>
          </a:xfrm>
          <a:prstGeom prst="rect">
            <a:avLst/>
          </a:prstGeom>
          <a:noFill/>
        </p:spPr>
        <p:txBody>
          <a:bodyPr wrap="square">
            <a:spAutoFit/>
          </a:bodyPr>
          <a:lstStyle/>
          <a:p>
            <a:r>
              <a:rPr lang="en-US" b="1"/>
              <a:t>on</a:t>
            </a:r>
            <a:endParaRPr lang="en-US"/>
          </a:p>
        </p:txBody>
      </p:sp>
      <p:sp>
        <p:nvSpPr>
          <p:cNvPr id="100" name="TextBox 99">
            <a:extLst>
              <a:ext uri="{FF2B5EF4-FFF2-40B4-BE49-F238E27FC236}">
                <a16:creationId xmlns:a16="http://schemas.microsoft.com/office/drawing/2014/main" id="{F52A9502-7A5D-6865-803D-5C48AAB34604}"/>
              </a:ext>
            </a:extLst>
          </p:cNvPr>
          <p:cNvSpPr txBox="1"/>
          <p:nvPr/>
        </p:nvSpPr>
        <p:spPr>
          <a:xfrm>
            <a:off x="2243767" y="6053528"/>
            <a:ext cx="926125" cy="369332"/>
          </a:xfrm>
          <a:prstGeom prst="rect">
            <a:avLst/>
          </a:prstGeom>
          <a:noFill/>
        </p:spPr>
        <p:txBody>
          <a:bodyPr wrap="square">
            <a:spAutoFit/>
          </a:bodyPr>
          <a:lstStyle/>
          <a:p>
            <a:r>
              <a:rPr lang="en-US" b="1"/>
              <a:t>the</a:t>
            </a:r>
            <a:endParaRPr lang="en-US"/>
          </a:p>
        </p:txBody>
      </p:sp>
      <p:sp>
        <p:nvSpPr>
          <p:cNvPr id="101" name="TextBox 100">
            <a:extLst>
              <a:ext uri="{FF2B5EF4-FFF2-40B4-BE49-F238E27FC236}">
                <a16:creationId xmlns:a16="http://schemas.microsoft.com/office/drawing/2014/main" id="{B0C6FDF1-EEF6-2607-9449-BD8E0BBB90DD}"/>
              </a:ext>
            </a:extLst>
          </p:cNvPr>
          <p:cNvSpPr txBox="1"/>
          <p:nvPr/>
        </p:nvSpPr>
        <p:spPr>
          <a:xfrm>
            <a:off x="2743318" y="6043940"/>
            <a:ext cx="926125" cy="369332"/>
          </a:xfrm>
          <a:prstGeom prst="rect">
            <a:avLst/>
          </a:prstGeom>
          <a:noFill/>
        </p:spPr>
        <p:txBody>
          <a:bodyPr wrap="square">
            <a:spAutoFit/>
          </a:bodyPr>
          <a:lstStyle/>
          <a:p>
            <a:r>
              <a:rPr lang="en-US" b="1"/>
              <a:t>mat</a:t>
            </a:r>
            <a:endParaRPr lang="en-US"/>
          </a:p>
        </p:txBody>
      </p:sp>
      <p:sp>
        <p:nvSpPr>
          <p:cNvPr id="102" name="TextBox 101">
            <a:extLst>
              <a:ext uri="{FF2B5EF4-FFF2-40B4-BE49-F238E27FC236}">
                <a16:creationId xmlns:a16="http://schemas.microsoft.com/office/drawing/2014/main" id="{D3A67D70-1F26-C73F-C18A-569180954595}"/>
              </a:ext>
            </a:extLst>
          </p:cNvPr>
          <p:cNvSpPr txBox="1"/>
          <p:nvPr/>
        </p:nvSpPr>
        <p:spPr>
          <a:xfrm>
            <a:off x="3242499" y="6043940"/>
            <a:ext cx="926125" cy="369332"/>
          </a:xfrm>
          <a:prstGeom prst="rect">
            <a:avLst/>
          </a:prstGeom>
          <a:noFill/>
        </p:spPr>
        <p:txBody>
          <a:bodyPr wrap="square">
            <a:spAutoFit/>
          </a:bodyPr>
          <a:lstStyle/>
          <a:p>
            <a:r>
              <a:rPr lang="en-US" b="1"/>
              <a:t>and</a:t>
            </a:r>
            <a:endParaRPr lang="en-US"/>
          </a:p>
        </p:txBody>
      </p:sp>
      <p:sp>
        <p:nvSpPr>
          <p:cNvPr id="103" name="TextBox 102">
            <a:extLst>
              <a:ext uri="{FF2B5EF4-FFF2-40B4-BE49-F238E27FC236}">
                <a16:creationId xmlns:a16="http://schemas.microsoft.com/office/drawing/2014/main" id="{4D21BC7D-330C-8275-A913-549556229131}"/>
              </a:ext>
            </a:extLst>
          </p:cNvPr>
          <p:cNvSpPr txBox="1"/>
          <p:nvPr/>
        </p:nvSpPr>
        <p:spPr>
          <a:xfrm>
            <a:off x="3742244" y="6031734"/>
            <a:ext cx="926125" cy="369332"/>
          </a:xfrm>
          <a:prstGeom prst="rect">
            <a:avLst/>
          </a:prstGeom>
          <a:noFill/>
        </p:spPr>
        <p:txBody>
          <a:bodyPr wrap="square">
            <a:spAutoFit/>
          </a:bodyPr>
          <a:lstStyle/>
          <a:p>
            <a:r>
              <a:rPr lang="en-US" b="1"/>
              <a:t>sang</a:t>
            </a:r>
            <a:endParaRPr lang="en-US"/>
          </a:p>
        </p:txBody>
      </p:sp>
      <p:sp>
        <p:nvSpPr>
          <p:cNvPr id="104" name="Date Placeholder 3">
            <a:extLst>
              <a:ext uri="{FF2B5EF4-FFF2-40B4-BE49-F238E27FC236}">
                <a16:creationId xmlns:a16="http://schemas.microsoft.com/office/drawing/2014/main" id="{E22B4DE9-6554-F2DE-3B88-D41F24E86E88}"/>
              </a:ext>
            </a:extLst>
          </p:cNvPr>
          <p:cNvSpPr>
            <a:spLocks noGrp="1"/>
          </p:cNvSpPr>
          <p:nvPr>
            <p:ph type="dt" sz="half" idx="10"/>
          </p:nvPr>
        </p:nvSpPr>
        <p:spPr>
          <a:xfrm>
            <a:off x="457200" y="6583680"/>
            <a:ext cx="2133600" cy="274320"/>
          </a:xfrm>
        </p:spPr>
        <p:txBody>
          <a:bodyPr/>
          <a:lstStyle/>
          <a:p>
            <a:fld id="{FB0C9494-93D6-B84F-9545-643E8D43A430}" type="datetime1">
              <a:rPr lang="en-US" smtClean="0"/>
              <a:t>10/17/2024</a:t>
            </a:fld>
            <a:endParaRPr lang="en-US"/>
          </a:p>
        </p:txBody>
      </p:sp>
      <p:sp>
        <p:nvSpPr>
          <p:cNvPr id="105" name="Footer Placeholder 4">
            <a:extLst>
              <a:ext uri="{FF2B5EF4-FFF2-40B4-BE49-F238E27FC236}">
                <a16:creationId xmlns:a16="http://schemas.microsoft.com/office/drawing/2014/main" id="{DB979273-DBE8-79A1-B166-BD8636925CFB}"/>
              </a:ext>
            </a:extLst>
          </p:cNvPr>
          <p:cNvSpPr>
            <a:spLocks noGrp="1"/>
          </p:cNvSpPr>
          <p:nvPr>
            <p:ph type="ftr" sz="quarter" idx="11"/>
          </p:nvPr>
        </p:nvSpPr>
        <p:spPr>
          <a:xfrm>
            <a:off x="2640596" y="6583680"/>
            <a:ext cx="5507719" cy="274320"/>
          </a:xfrm>
        </p:spPr>
        <p:txBody>
          <a:bodyPr/>
          <a:lstStyle/>
          <a:p>
            <a:r>
              <a:rPr lang="en-US"/>
              <a:t>Jure </a:t>
            </a:r>
            <a:r>
              <a:rPr lang="en-US" err="1"/>
              <a:t>Leskovec</a:t>
            </a:r>
            <a:r>
              <a:rPr lang="en-US"/>
              <a:t>, Stanford CS224W: Machine Learning with Graphs, http://cs224w.stanford.edu</a:t>
            </a:r>
          </a:p>
        </p:txBody>
      </p:sp>
      <p:sp>
        <p:nvSpPr>
          <p:cNvPr id="106" name="Slide Number Placeholder 5">
            <a:extLst>
              <a:ext uri="{FF2B5EF4-FFF2-40B4-BE49-F238E27FC236}">
                <a16:creationId xmlns:a16="http://schemas.microsoft.com/office/drawing/2014/main" id="{88A69B4D-177F-E5A5-C773-5A4DF900DBCE}"/>
              </a:ext>
            </a:extLst>
          </p:cNvPr>
          <p:cNvSpPr>
            <a:spLocks noGrp="1"/>
          </p:cNvSpPr>
          <p:nvPr>
            <p:ph type="sldNum" sz="quarter" idx="12"/>
          </p:nvPr>
        </p:nvSpPr>
        <p:spPr>
          <a:xfrm>
            <a:off x="8204396" y="6583680"/>
            <a:ext cx="733864" cy="274320"/>
          </a:xfrm>
        </p:spPr>
        <p:txBody>
          <a:bodyPr/>
          <a:lstStyle/>
          <a:p>
            <a:fld id="{19B12225-5612-419B-A8D5-4B8EEE4C217E}" type="slidenum">
              <a:rPr lang="en-US" smtClean="0"/>
              <a:pPr/>
              <a:t>36</a:t>
            </a:fld>
            <a:endParaRPr lang="en-US"/>
          </a:p>
        </p:txBody>
      </p:sp>
      <p:sp>
        <p:nvSpPr>
          <p:cNvPr id="107" name="Rounded Rectangle 106">
            <a:extLst>
              <a:ext uri="{FF2B5EF4-FFF2-40B4-BE49-F238E27FC236}">
                <a16:creationId xmlns:a16="http://schemas.microsoft.com/office/drawing/2014/main" id="{372DB65E-76E6-2FF6-50BB-12FA91C9862E}"/>
              </a:ext>
            </a:extLst>
          </p:cNvPr>
          <p:cNvSpPr/>
          <p:nvPr/>
        </p:nvSpPr>
        <p:spPr>
          <a:xfrm>
            <a:off x="4841695" y="4385506"/>
            <a:ext cx="385223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6" name="Content Placeholder 2">
            <a:extLst>
              <a:ext uri="{FF2B5EF4-FFF2-40B4-BE49-F238E27FC236}">
                <a16:creationId xmlns:a16="http://schemas.microsoft.com/office/drawing/2014/main" id="{12FF5B57-E2CA-0857-E3C2-62DF4C977411}"/>
              </a:ext>
            </a:extLst>
          </p:cNvPr>
          <p:cNvSpPr txBox="1">
            <a:spLocks/>
          </p:cNvSpPr>
          <p:nvPr/>
        </p:nvSpPr>
        <p:spPr>
          <a:xfrm>
            <a:off x="5883036" y="4716598"/>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23" name="Rounded Rectangle 122">
            <a:extLst>
              <a:ext uri="{FF2B5EF4-FFF2-40B4-BE49-F238E27FC236}">
                <a16:creationId xmlns:a16="http://schemas.microsoft.com/office/drawing/2014/main" id="{5584056D-EA14-ECB5-6AAB-F5CFC408C598}"/>
              </a:ext>
            </a:extLst>
          </p:cNvPr>
          <p:cNvSpPr/>
          <p:nvPr/>
        </p:nvSpPr>
        <p:spPr>
          <a:xfrm>
            <a:off x="4841695"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4" name="Rounded Rectangle 123">
            <a:extLst>
              <a:ext uri="{FF2B5EF4-FFF2-40B4-BE49-F238E27FC236}">
                <a16:creationId xmlns:a16="http://schemas.microsoft.com/office/drawing/2014/main" id="{33B10D1F-1C0C-355C-67BA-F01202BC6BB9}"/>
              </a:ext>
            </a:extLst>
          </p:cNvPr>
          <p:cNvSpPr/>
          <p:nvPr/>
        </p:nvSpPr>
        <p:spPr>
          <a:xfrm>
            <a:off x="5370505"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5" name="Rounded Rectangle 124">
            <a:extLst>
              <a:ext uri="{FF2B5EF4-FFF2-40B4-BE49-F238E27FC236}">
                <a16:creationId xmlns:a16="http://schemas.microsoft.com/office/drawing/2014/main" id="{FCE52DAB-9039-A681-68AA-30816E3AA554}"/>
              </a:ext>
            </a:extLst>
          </p:cNvPr>
          <p:cNvSpPr/>
          <p:nvPr/>
        </p:nvSpPr>
        <p:spPr>
          <a:xfrm>
            <a:off x="5917676"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6" name="Rounded Rectangle 125">
            <a:extLst>
              <a:ext uri="{FF2B5EF4-FFF2-40B4-BE49-F238E27FC236}">
                <a16:creationId xmlns:a16="http://schemas.microsoft.com/office/drawing/2014/main" id="{A507E6E0-459C-5EE9-9F3C-D16172FD3F4C}"/>
              </a:ext>
            </a:extLst>
          </p:cNvPr>
          <p:cNvSpPr/>
          <p:nvPr/>
        </p:nvSpPr>
        <p:spPr>
          <a:xfrm>
            <a:off x="6464847"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7" name="Rounded Rectangle 126">
            <a:extLst>
              <a:ext uri="{FF2B5EF4-FFF2-40B4-BE49-F238E27FC236}">
                <a16:creationId xmlns:a16="http://schemas.microsoft.com/office/drawing/2014/main" id="{916A121B-5CE9-A644-C6DA-F52E6033A92E}"/>
              </a:ext>
            </a:extLst>
          </p:cNvPr>
          <p:cNvSpPr/>
          <p:nvPr/>
        </p:nvSpPr>
        <p:spPr>
          <a:xfrm>
            <a:off x="6993657"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8" name="Rounded Rectangle 127">
            <a:extLst>
              <a:ext uri="{FF2B5EF4-FFF2-40B4-BE49-F238E27FC236}">
                <a16:creationId xmlns:a16="http://schemas.microsoft.com/office/drawing/2014/main" id="{3B894633-F48D-25B9-2314-82A17752C0AA}"/>
              </a:ext>
            </a:extLst>
          </p:cNvPr>
          <p:cNvSpPr/>
          <p:nvPr/>
        </p:nvSpPr>
        <p:spPr>
          <a:xfrm>
            <a:off x="7540828"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9" name="Rounded Rectangle 128">
            <a:extLst>
              <a:ext uri="{FF2B5EF4-FFF2-40B4-BE49-F238E27FC236}">
                <a16:creationId xmlns:a16="http://schemas.microsoft.com/office/drawing/2014/main" id="{665DA793-CC9B-978F-6841-94797A7CCAD2}"/>
              </a:ext>
            </a:extLst>
          </p:cNvPr>
          <p:cNvSpPr/>
          <p:nvPr/>
        </p:nvSpPr>
        <p:spPr>
          <a:xfrm>
            <a:off x="8049440"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Rounded Rectangle 129">
            <a:extLst>
              <a:ext uri="{FF2B5EF4-FFF2-40B4-BE49-F238E27FC236}">
                <a16:creationId xmlns:a16="http://schemas.microsoft.com/office/drawing/2014/main" id="{934023D5-D61F-1532-F87F-2A613417E883}"/>
              </a:ext>
            </a:extLst>
          </p:cNvPr>
          <p:cNvSpPr/>
          <p:nvPr/>
        </p:nvSpPr>
        <p:spPr>
          <a:xfrm>
            <a:off x="8596611"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C6435CCE-D37D-037B-7202-A3D3A49C0A50}"/>
                  </a:ext>
                </a:extLst>
              </p:cNvPr>
              <p:cNvSpPr txBox="1"/>
              <p:nvPr/>
            </p:nvSpPr>
            <p:spPr>
              <a:xfrm flipH="1">
                <a:off x="477008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31" name="TextBox 130">
                <a:extLst>
                  <a:ext uri="{FF2B5EF4-FFF2-40B4-BE49-F238E27FC236}">
                    <a16:creationId xmlns:a16="http://schemas.microsoft.com/office/drawing/2014/main" id="{C6435CCE-D37D-037B-7202-A3D3A49C0A50}"/>
                  </a:ext>
                </a:extLst>
              </p:cNvPr>
              <p:cNvSpPr txBox="1">
                <a:spLocks noRot="1" noChangeAspect="1" noMove="1" noResize="1" noEditPoints="1" noAdjustHandles="1" noChangeArrowheads="1" noChangeShapeType="1" noTextEdit="1"/>
              </p:cNvSpPr>
              <p:nvPr/>
            </p:nvSpPr>
            <p:spPr>
              <a:xfrm flipH="1">
                <a:off x="4770087" y="5731210"/>
                <a:ext cx="536154" cy="276999"/>
              </a:xfrm>
              <a:prstGeom prst="rect">
                <a:avLst/>
              </a:prstGeom>
              <a:blipFill>
                <a:blip r:embed="rId10"/>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2E484040-E919-99E7-2989-F16D9CFA09DE}"/>
                  </a:ext>
                </a:extLst>
              </p:cNvPr>
              <p:cNvSpPr txBox="1"/>
              <p:nvPr/>
            </p:nvSpPr>
            <p:spPr>
              <a:xfrm flipH="1">
                <a:off x="527502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32" name="TextBox 131">
                <a:extLst>
                  <a:ext uri="{FF2B5EF4-FFF2-40B4-BE49-F238E27FC236}">
                    <a16:creationId xmlns:a16="http://schemas.microsoft.com/office/drawing/2014/main" id="{2E484040-E919-99E7-2989-F16D9CFA09DE}"/>
                  </a:ext>
                </a:extLst>
              </p:cNvPr>
              <p:cNvSpPr txBox="1">
                <a:spLocks noRot="1" noChangeAspect="1" noMove="1" noResize="1" noEditPoints="1" noAdjustHandles="1" noChangeArrowheads="1" noChangeShapeType="1" noTextEdit="1"/>
              </p:cNvSpPr>
              <p:nvPr/>
            </p:nvSpPr>
            <p:spPr>
              <a:xfrm flipH="1">
                <a:off x="5275027" y="5731210"/>
                <a:ext cx="536154" cy="276999"/>
              </a:xfrm>
              <a:prstGeom prst="rect">
                <a:avLst/>
              </a:prstGeom>
              <a:blipFill>
                <a:blip r:embed="rId11"/>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CAB5A409-2F95-87E1-ACC6-A1C1F3EFE517}"/>
                  </a:ext>
                </a:extLst>
              </p:cNvPr>
              <p:cNvSpPr txBox="1"/>
              <p:nvPr/>
            </p:nvSpPr>
            <p:spPr>
              <a:xfrm flipH="1">
                <a:off x="5829763"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33" name="TextBox 132">
                <a:extLst>
                  <a:ext uri="{FF2B5EF4-FFF2-40B4-BE49-F238E27FC236}">
                    <a16:creationId xmlns:a16="http://schemas.microsoft.com/office/drawing/2014/main" id="{CAB5A409-2F95-87E1-ACC6-A1C1F3EFE517}"/>
                  </a:ext>
                </a:extLst>
              </p:cNvPr>
              <p:cNvSpPr txBox="1">
                <a:spLocks noRot="1" noChangeAspect="1" noMove="1" noResize="1" noEditPoints="1" noAdjustHandles="1" noChangeArrowheads="1" noChangeShapeType="1" noTextEdit="1"/>
              </p:cNvSpPr>
              <p:nvPr/>
            </p:nvSpPr>
            <p:spPr>
              <a:xfrm flipH="1">
                <a:off x="5829763" y="5731210"/>
                <a:ext cx="536154" cy="276999"/>
              </a:xfrm>
              <a:prstGeom prst="rect">
                <a:avLst/>
              </a:prstGeom>
              <a:blipFill>
                <a:blip r:embed="rId1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DE8E955A-64AB-5F8C-9374-68F2446BBA8B}"/>
                  </a:ext>
                </a:extLst>
              </p:cNvPr>
              <p:cNvSpPr txBox="1"/>
              <p:nvPr/>
            </p:nvSpPr>
            <p:spPr>
              <a:xfrm flipH="1">
                <a:off x="6380385"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34" name="TextBox 133">
                <a:extLst>
                  <a:ext uri="{FF2B5EF4-FFF2-40B4-BE49-F238E27FC236}">
                    <a16:creationId xmlns:a16="http://schemas.microsoft.com/office/drawing/2014/main" id="{DE8E955A-64AB-5F8C-9374-68F2446BBA8B}"/>
                  </a:ext>
                </a:extLst>
              </p:cNvPr>
              <p:cNvSpPr txBox="1">
                <a:spLocks noRot="1" noChangeAspect="1" noMove="1" noResize="1" noEditPoints="1" noAdjustHandles="1" noChangeArrowheads="1" noChangeShapeType="1" noTextEdit="1"/>
              </p:cNvSpPr>
              <p:nvPr/>
            </p:nvSpPr>
            <p:spPr>
              <a:xfrm flipH="1">
                <a:off x="6380385" y="5731210"/>
                <a:ext cx="536154" cy="276999"/>
              </a:xfrm>
              <a:prstGeom prst="rect">
                <a:avLst/>
              </a:prstGeom>
              <a:blipFill>
                <a:blip r:embed="rId1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C8DB9F89-2291-575D-D21A-CA23D0ED1630}"/>
                  </a:ext>
                </a:extLst>
              </p:cNvPr>
              <p:cNvSpPr txBox="1"/>
              <p:nvPr/>
            </p:nvSpPr>
            <p:spPr>
              <a:xfrm flipH="1">
                <a:off x="687063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35" name="TextBox 134">
                <a:extLst>
                  <a:ext uri="{FF2B5EF4-FFF2-40B4-BE49-F238E27FC236}">
                    <a16:creationId xmlns:a16="http://schemas.microsoft.com/office/drawing/2014/main" id="{C8DB9F89-2291-575D-D21A-CA23D0ED1630}"/>
                  </a:ext>
                </a:extLst>
              </p:cNvPr>
              <p:cNvSpPr txBox="1">
                <a:spLocks noRot="1" noChangeAspect="1" noMove="1" noResize="1" noEditPoints="1" noAdjustHandles="1" noChangeArrowheads="1" noChangeShapeType="1" noTextEdit="1"/>
              </p:cNvSpPr>
              <p:nvPr/>
            </p:nvSpPr>
            <p:spPr>
              <a:xfrm flipH="1">
                <a:off x="6870637" y="5731210"/>
                <a:ext cx="536154" cy="276999"/>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TextBox 135">
                <a:extLst>
                  <a:ext uri="{FF2B5EF4-FFF2-40B4-BE49-F238E27FC236}">
                    <a16:creationId xmlns:a16="http://schemas.microsoft.com/office/drawing/2014/main" id="{5A8840E0-1B83-213F-FEB3-7F07453DE747}"/>
                  </a:ext>
                </a:extLst>
              </p:cNvPr>
              <p:cNvSpPr txBox="1"/>
              <p:nvPr/>
            </p:nvSpPr>
            <p:spPr>
              <a:xfrm flipH="1">
                <a:off x="737557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36" name="TextBox 135">
                <a:extLst>
                  <a:ext uri="{FF2B5EF4-FFF2-40B4-BE49-F238E27FC236}">
                    <a16:creationId xmlns:a16="http://schemas.microsoft.com/office/drawing/2014/main" id="{5A8840E0-1B83-213F-FEB3-7F07453DE747}"/>
                  </a:ext>
                </a:extLst>
              </p:cNvPr>
              <p:cNvSpPr txBox="1">
                <a:spLocks noRot="1" noChangeAspect="1" noMove="1" noResize="1" noEditPoints="1" noAdjustHandles="1" noChangeArrowheads="1" noChangeShapeType="1" noTextEdit="1"/>
              </p:cNvSpPr>
              <p:nvPr/>
            </p:nvSpPr>
            <p:spPr>
              <a:xfrm flipH="1">
                <a:off x="7375577" y="5731210"/>
                <a:ext cx="536154" cy="276999"/>
              </a:xfrm>
              <a:prstGeom prst="rect">
                <a:avLst/>
              </a:prstGeom>
              <a:blipFill>
                <a:blip r:embed="rId1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92C3B341-0482-C884-D164-F2D85CC701B2}"/>
                  </a:ext>
                </a:extLst>
              </p:cNvPr>
              <p:cNvSpPr txBox="1"/>
              <p:nvPr/>
            </p:nvSpPr>
            <p:spPr>
              <a:xfrm flipH="1">
                <a:off x="7908279"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37" name="TextBox 136">
                <a:extLst>
                  <a:ext uri="{FF2B5EF4-FFF2-40B4-BE49-F238E27FC236}">
                    <a16:creationId xmlns:a16="http://schemas.microsoft.com/office/drawing/2014/main" id="{92C3B341-0482-C884-D164-F2D85CC701B2}"/>
                  </a:ext>
                </a:extLst>
              </p:cNvPr>
              <p:cNvSpPr txBox="1">
                <a:spLocks noRot="1" noChangeAspect="1" noMove="1" noResize="1" noEditPoints="1" noAdjustHandles="1" noChangeArrowheads="1" noChangeShapeType="1" noTextEdit="1"/>
              </p:cNvSpPr>
              <p:nvPr/>
            </p:nvSpPr>
            <p:spPr>
              <a:xfrm flipH="1">
                <a:off x="7908279" y="5731210"/>
                <a:ext cx="536154" cy="276999"/>
              </a:xfrm>
              <a:prstGeom prst="rect">
                <a:avLst/>
              </a:prstGeom>
              <a:blipFill>
                <a:blip r:embed="rId1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8" name="TextBox 137">
                <a:extLst>
                  <a:ext uri="{FF2B5EF4-FFF2-40B4-BE49-F238E27FC236}">
                    <a16:creationId xmlns:a16="http://schemas.microsoft.com/office/drawing/2014/main" id="{13B916B9-0CF2-9C3E-E013-37C8690F46FF}"/>
                  </a:ext>
                </a:extLst>
              </p:cNvPr>
              <p:cNvSpPr txBox="1"/>
              <p:nvPr/>
            </p:nvSpPr>
            <p:spPr>
              <a:xfrm flipH="1">
                <a:off x="8480935"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38" name="TextBox 137">
                <a:extLst>
                  <a:ext uri="{FF2B5EF4-FFF2-40B4-BE49-F238E27FC236}">
                    <a16:creationId xmlns:a16="http://schemas.microsoft.com/office/drawing/2014/main" id="{13B916B9-0CF2-9C3E-E013-37C8690F46FF}"/>
                  </a:ext>
                </a:extLst>
              </p:cNvPr>
              <p:cNvSpPr txBox="1">
                <a:spLocks noRot="1" noChangeAspect="1" noMove="1" noResize="1" noEditPoints="1" noAdjustHandles="1" noChangeArrowheads="1" noChangeShapeType="1" noTextEdit="1"/>
              </p:cNvSpPr>
              <p:nvPr/>
            </p:nvSpPr>
            <p:spPr>
              <a:xfrm flipH="1">
                <a:off x="8480935" y="5731210"/>
                <a:ext cx="536154" cy="276999"/>
              </a:xfrm>
              <a:prstGeom prst="rect">
                <a:avLst/>
              </a:prstGeom>
              <a:blipFill>
                <a:blip r:embed="rId16"/>
                <a:stretch>
                  <a:fillRect b="-17391"/>
                </a:stretch>
              </a:blipFill>
            </p:spPr>
            <p:txBody>
              <a:bodyPr/>
              <a:lstStyle/>
              <a:p>
                <a:r>
                  <a:rPr lang="en-US">
                    <a:noFill/>
                  </a:rPr>
                  <a:t> </a:t>
                </a:r>
              </a:p>
            </p:txBody>
          </p:sp>
        </mc:Fallback>
      </mc:AlternateContent>
      <p:sp>
        <p:nvSpPr>
          <p:cNvPr id="139" name="TextBox 138">
            <a:extLst>
              <a:ext uri="{FF2B5EF4-FFF2-40B4-BE49-F238E27FC236}">
                <a16:creationId xmlns:a16="http://schemas.microsoft.com/office/drawing/2014/main" id="{A26DD142-CC16-6AA0-0FC9-D3D2CCF0531B}"/>
              </a:ext>
            </a:extLst>
          </p:cNvPr>
          <p:cNvSpPr txBox="1"/>
          <p:nvPr/>
        </p:nvSpPr>
        <p:spPr>
          <a:xfrm>
            <a:off x="4727368" y="6017520"/>
            <a:ext cx="926125" cy="369332"/>
          </a:xfrm>
          <a:prstGeom prst="rect">
            <a:avLst/>
          </a:prstGeom>
          <a:noFill/>
        </p:spPr>
        <p:txBody>
          <a:bodyPr wrap="square">
            <a:spAutoFit/>
          </a:bodyPr>
          <a:lstStyle/>
          <a:p>
            <a:r>
              <a:rPr lang="en-US" b="1"/>
              <a:t>cat</a:t>
            </a:r>
            <a:endParaRPr lang="en-US"/>
          </a:p>
        </p:txBody>
      </p:sp>
      <p:sp>
        <p:nvSpPr>
          <p:cNvPr id="140" name="TextBox 139">
            <a:extLst>
              <a:ext uri="{FF2B5EF4-FFF2-40B4-BE49-F238E27FC236}">
                <a16:creationId xmlns:a16="http://schemas.microsoft.com/office/drawing/2014/main" id="{91D8E0BA-BFCA-1F9E-220E-EDE8E72AB4FB}"/>
              </a:ext>
            </a:extLst>
          </p:cNvPr>
          <p:cNvSpPr txBox="1"/>
          <p:nvPr/>
        </p:nvSpPr>
        <p:spPr>
          <a:xfrm>
            <a:off x="5271866" y="6028490"/>
            <a:ext cx="926125" cy="369332"/>
          </a:xfrm>
          <a:prstGeom prst="rect">
            <a:avLst/>
          </a:prstGeom>
          <a:noFill/>
        </p:spPr>
        <p:txBody>
          <a:bodyPr wrap="square">
            <a:spAutoFit/>
          </a:bodyPr>
          <a:lstStyle/>
          <a:p>
            <a:r>
              <a:rPr lang="en-US" b="1"/>
              <a:t>The</a:t>
            </a:r>
            <a:endParaRPr lang="en-US"/>
          </a:p>
        </p:txBody>
      </p:sp>
      <p:sp>
        <p:nvSpPr>
          <p:cNvPr id="141" name="TextBox 140">
            <a:extLst>
              <a:ext uri="{FF2B5EF4-FFF2-40B4-BE49-F238E27FC236}">
                <a16:creationId xmlns:a16="http://schemas.microsoft.com/office/drawing/2014/main" id="{CCF937A4-A697-C332-D6D8-DF5509E06F1E}"/>
              </a:ext>
            </a:extLst>
          </p:cNvPr>
          <p:cNvSpPr txBox="1"/>
          <p:nvPr/>
        </p:nvSpPr>
        <p:spPr>
          <a:xfrm>
            <a:off x="5859356" y="6028490"/>
            <a:ext cx="926125" cy="369332"/>
          </a:xfrm>
          <a:prstGeom prst="rect">
            <a:avLst/>
          </a:prstGeom>
          <a:noFill/>
        </p:spPr>
        <p:txBody>
          <a:bodyPr wrap="square">
            <a:spAutoFit/>
          </a:bodyPr>
          <a:lstStyle/>
          <a:p>
            <a:r>
              <a:rPr lang="en-US" b="1"/>
              <a:t>sat</a:t>
            </a:r>
            <a:endParaRPr lang="en-US"/>
          </a:p>
        </p:txBody>
      </p:sp>
      <p:sp>
        <p:nvSpPr>
          <p:cNvPr id="142" name="TextBox 141">
            <a:extLst>
              <a:ext uri="{FF2B5EF4-FFF2-40B4-BE49-F238E27FC236}">
                <a16:creationId xmlns:a16="http://schemas.microsoft.com/office/drawing/2014/main" id="{009A1FC4-4837-D958-82FB-42B7361E0354}"/>
              </a:ext>
            </a:extLst>
          </p:cNvPr>
          <p:cNvSpPr txBox="1"/>
          <p:nvPr/>
        </p:nvSpPr>
        <p:spPr>
          <a:xfrm>
            <a:off x="6411377" y="6009001"/>
            <a:ext cx="926125" cy="369332"/>
          </a:xfrm>
          <a:prstGeom prst="rect">
            <a:avLst/>
          </a:prstGeom>
          <a:noFill/>
        </p:spPr>
        <p:txBody>
          <a:bodyPr wrap="square">
            <a:spAutoFit/>
          </a:bodyPr>
          <a:lstStyle/>
          <a:p>
            <a:r>
              <a:rPr lang="en-US" b="1"/>
              <a:t>on</a:t>
            </a:r>
            <a:endParaRPr lang="en-US"/>
          </a:p>
        </p:txBody>
      </p:sp>
      <p:sp>
        <p:nvSpPr>
          <p:cNvPr id="143" name="TextBox 142">
            <a:extLst>
              <a:ext uri="{FF2B5EF4-FFF2-40B4-BE49-F238E27FC236}">
                <a16:creationId xmlns:a16="http://schemas.microsoft.com/office/drawing/2014/main" id="{B40F14A9-A81C-1DC5-56FA-EC55BD5D8D98}"/>
              </a:ext>
            </a:extLst>
          </p:cNvPr>
          <p:cNvSpPr txBox="1"/>
          <p:nvPr/>
        </p:nvSpPr>
        <p:spPr>
          <a:xfrm>
            <a:off x="6951424" y="6006740"/>
            <a:ext cx="926125" cy="369332"/>
          </a:xfrm>
          <a:prstGeom prst="rect">
            <a:avLst/>
          </a:prstGeom>
          <a:noFill/>
        </p:spPr>
        <p:txBody>
          <a:bodyPr wrap="square">
            <a:spAutoFit/>
          </a:bodyPr>
          <a:lstStyle/>
          <a:p>
            <a:r>
              <a:rPr lang="en-US" b="1"/>
              <a:t>the</a:t>
            </a:r>
            <a:endParaRPr lang="en-US"/>
          </a:p>
        </p:txBody>
      </p:sp>
      <p:sp>
        <p:nvSpPr>
          <p:cNvPr id="144" name="TextBox 143">
            <a:extLst>
              <a:ext uri="{FF2B5EF4-FFF2-40B4-BE49-F238E27FC236}">
                <a16:creationId xmlns:a16="http://schemas.microsoft.com/office/drawing/2014/main" id="{3C507373-046B-5FDC-7585-747CAF41F57C}"/>
              </a:ext>
            </a:extLst>
          </p:cNvPr>
          <p:cNvSpPr txBox="1"/>
          <p:nvPr/>
        </p:nvSpPr>
        <p:spPr>
          <a:xfrm>
            <a:off x="7450975" y="5997152"/>
            <a:ext cx="926125" cy="369332"/>
          </a:xfrm>
          <a:prstGeom prst="rect">
            <a:avLst/>
          </a:prstGeom>
          <a:noFill/>
        </p:spPr>
        <p:txBody>
          <a:bodyPr wrap="square">
            <a:spAutoFit/>
          </a:bodyPr>
          <a:lstStyle/>
          <a:p>
            <a:r>
              <a:rPr lang="en-US" b="1"/>
              <a:t>mat</a:t>
            </a:r>
            <a:endParaRPr lang="en-US"/>
          </a:p>
        </p:txBody>
      </p:sp>
      <p:sp>
        <p:nvSpPr>
          <p:cNvPr id="145" name="TextBox 144">
            <a:extLst>
              <a:ext uri="{FF2B5EF4-FFF2-40B4-BE49-F238E27FC236}">
                <a16:creationId xmlns:a16="http://schemas.microsoft.com/office/drawing/2014/main" id="{17D4238D-0C6A-DA05-C05F-AE221FB1854A}"/>
              </a:ext>
            </a:extLst>
          </p:cNvPr>
          <p:cNvSpPr txBox="1"/>
          <p:nvPr/>
        </p:nvSpPr>
        <p:spPr>
          <a:xfrm>
            <a:off x="7950156" y="5997152"/>
            <a:ext cx="926125" cy="369332"/>
          </a:xfrm>
          <a:prstGeom prst="rect">
            <a:avLst/>
          </a:prstGeom>
          <a:noFill/>
        </p:spPr>
        <p:txBody>
          <a:bodyPr wrap="square">
            <a:spAutoFit/>
          </a:bodyPr>
          <a:lstStyle/>
          <a:p>
            <a:r>
              <a:rPr lang="en-US" b="1"/>
              <a:t>and</a:t>
            </a:r>
            <a:endParaRPr lang="en-US"/>
          </a:p>
        </p:txBody>
      </p:sp>
      <p:sp>
        <p:nvSpPr>
          <p:cNvPr id="146" name="TextBox 145">
            <a:extLst>
              <a:ext uri="{FF2B5EF4-FFF2-40B4-BE49-F238E27FC236}">
                <a16:creationId xmlns:a16="http://schemas.microsoft.com/office/drawing/2014/main" id="{3724A7A9-A3EC-7C6E-1779-4BFA90D11C74}"/>
              </a:ext>
            </a:extLst>
          </p:cNvPr>
          <p:cNvSpPr txBox="1"/>
          <p:nvPr/>
        </p:nvSpPr>
        <p:spPr>
          <a:xfrm>
            <a:off x="8449901" y="5984946"/>
            <a:ext cx="926125" cy="369332"/>
          </a:xfrm>
          <a:prstGeom prst="rect">
            <a:avLst/>
          </a:prstGeom>
          <a:noFill/>
        </p:spPr>
        <p:txBody>
          <a:bodyPr wrap="square">
            <a:spAutoFit/>
          </a:bodyPr>
          <a:lstStyle/>
          <a:p>
            <a:r>
              <a:rPr lang="en-US" b="1"/>
              <a:t>sang</a:t>
            </a:r>
            <a:endParaRPr lang="en-US"/>
          </a:p>
        </p:txBody>
      </p:sp>
      <p:sp>
        <p:nvSpPr>
          <p:cNvPr id="147" name="Content Placeholder 2">
            <a:extLst>
              <a:ext uri="{FF2B5EF4-FFF2-40B4-BE49-F238E27FC236}">
                <a16:creationId xmlns:a16="http://schemas.microsoft.com/office/drawing/2014/main" id="{6E3364EC-1C6F-1FFC-5E8F-8045274AE8CC}"/>
              </a:ext>
            </a:extLst>
          </p:cNvPr>
          <p:cNvSpPr>
            <a:spLocks noGrp="1"/>
          </p:cNvSpPr>
          <p:nvPr>
            <p:ph idx="1"/>
          </p:nvPr>
        </p:nvSpPr>
        <p:spPr>
          <a:xfrm>
            <a:off x="282741" y="1160625"/>
            <a:ext cx="8861259" cy="2441409"/>
          </a:xfrm>
        </p:spPr>
        <p:txBody>
          <a:bodyPr>
            <a:normAutofit fontScale="92500" lnSpcReduction="10000"/>
          </a:bodyPr>
          <a:lstStyle/>
          <a:p>
            <a:r>
              <a:rPr lang="en-US" sz="2800"/>
              <a:t>There is one other key missing piece we have not yet discussed …</a:t>
            </a:r>
          </a:p>
          <a:p>
            <a:pPr marL="118872" indent="0">
              <a:buNone/>
            </a:pPr>
            <a:endParaRPr lang="en-US" sz="2800"/>
          </a:p>
          <a:p>
            <a:r>
              <a:rPr lang="en-US" sz="2800" b="1">
                <a:solidFill>
                  <a:srgbClr val="0070C0"/>
                </a:solidFill>
              </a:rPr>
              <a:t>First recall update formula</a:t>
            </a:r>
          </a:p>
          <a:p>
            <a:endParaRPr lang="en-US" sz="2800" b="1">
              <a:solidFill>
                <a:srgbClr val="0070C0"/>
              </a:solidFill>
            </a:endParaRPr>
          </a:p>
          <a:p>
            <a:r>
              <a:rPr lang="en-US" sz="2800" b="1">
                <a:solidFill>
                  <a:srgbClr val="0070C0"/>
                </a:solidFill>
              </a:rPr>
              <a:t>Key Observation: order of tokens does not matter!!!</a:t>
            </a:r>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5C6CC24C-E405-06E9-1583-D192704D4E60}"/>
                  </a:ext>
                </a:extLst>
              </p:cNvPr>
              <p:cNvSpPr txBox="1"/>
              <p:nvPr/>
            </p:nvSpPr>
            <p:spPr>
              <a:xfrm>
                <a:off x="3966278" y="2091102"/>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48" name="TextBox 147">
                <a:extLst>
                  <a:ext uri="{FF2B5EF4-FFF2-40B4-BE49-F238E27FC236}">
                    <a16:creationId xmlns:a16="http://schemas.microsoft.com/office/drawing/2014/main" id="{5C6CC24C-E405-06E9-1583-D192704D4E60}"/>
                  </a:ext>
                </a:extLst>
              </p:cNvPr>
              <p:cNvSpPr txBox="1">
                <a:spLocks noRot="1" noChangeAspect="1" noMove="1" noResize="1" noEditPoints="1" noAdjustHandles="1" noChangeArrowheads="1" noChangeShapeType="1" noTextEdit="1"/>
              </p:cNvSpPr>
              <p:nvPr/>
            </p:nvSpPr>
            <p:spPr>
              <a:xfrm>
                <a:off x="3966278" y="2091102"/>
                <a:ext cx="4605050" cy="926920"/>
              </a:xfrm>
              <a:prstGeom prst="rect">
                <a:avLst/>
              </a:prstGeom>
              <a:blipFill>
                <a:blip r:embed="rId17"/>
                <a:stretch>
                  <a:fillRect/>
                </a:stretch>
              </a:blipFill>
            </p:spPr>
            <p:txBody>
              <a:bodyPr/>
              <a:lstStyle/>
              <a:p>
                <a:r>
                  <a:rPr lang="en-US">
                    <a:noFill/>
                  </a:rPr>
                  <a:t> </a:t>
                </a:r>
              </a:p>
            </p:txBody>
          </p:sp>
        </mc:Fallback>
      </mc:AlternateContent>
      <p:sp>
        <p:nvSpPr>
          <p:cNvPr id="149" name="Rounded Rectangle 148">
            <a:extLst>
              <a:ext uri="{FF2B5EF4-FFF2-40B4-BE49-F238E27FC236}">
                <a16:creationId xmlns:a16="http://schemas.microsoft.com/office/drawing/2014/main" id="{27E55EF9-5BD6-B4C8-CE2F-9F3E4C91F75F}"/>
              </a:ext>
            </a:extLst>
          </p:cNvPr>
          <p:cNvSpPr/>
          <p:nvPr/>
        </p:nvSpPr>
        <p:spPr>
          <a:xfrm>
            <a:off x="129818"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0" name="Rounded Rectangle 149">
            <a:extLst>
              <a:ext uri="{FF2B5EF4-FFF2-40B4-BE49-F238E27FC236}">
                <a16:creationId xmlns:a16="http://schemas.microsoft.com/office/drawing/2014/main" id="{62611E68-FE44-6A76-E386-B0926F0B8B07}"/>
              </a:ext>
            </a:extLst>
          </p:cNvPr>
          <p:cNvSpPr/>
          <p:nvPr/>
        </p:nvSpPr>
        <p:spPr>
          <a:xfrm>
            <a:off x="658628"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1" name="Rounded Rectangle 150">
            <a:extLst>
              <a:ext uri="{FF2B5EF4-FFF2-40B4-BE49-F238E27FC236}">
                <a16:creationId xmlns:a16="http://schemas.microsoft.com/office/drawing/2014/main" id="{7455DBBC-2F23-DD9B-1259-655B5678130F}"/>
              </a:ext>
            </a:extLst>
          </p:cNvPr>
          <p:cNvSpPr/>
          <p:nvPr/>
        </p:nvSpPr>
        <p:spPr>
          <a:xfrm>
            <a:off x="1205799"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2" name="Rounded Rectangle 151">
            <a:extLst>
              <a:ext uri="{FF2B5EF4-FFF2-40B4-BE49-F238E27FC236}">
                <a16:creationId xmlns:a16="http://schemas.microsoft.com/office/drawing/2014/main" id="{292A7B26-A73D-86D4-D59C-0536A1C102B6}"/>
              </a:ext>
            </a:extLst>
          </p:cNvPr>
          <p:cNvSpPr/>
          <p:nvPr/>
        </p:nvSpPr>
        <p:spPr>
          <a:xfrm>
            <a:off x="1752970"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3" name="Rounded Rectangle 152">
            <a:extLst>
              <a:ext uri="{FF2B5EF4-FFF2-40B4-BE49-F238E27FC236}">
                <a16:creationId xmlns:a16="http://schemas.microsoft.com/office/drawing/2014/main" id="{286FC857-2E29-0496-E933-4FBBAADBC9E5}"/>
              </a:ext>
            </a:extLst>
          </p:cNvPr>
          <p:cNvSpPr/>
          <p:nvPr/>
        </p:nvSpPr>
        <p:spPr>
          <a:xfrm>
            <a:off x="2281780"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4" name="Rounded Rectangle 153">
            <a:extLst>
              <a:ext uri="{FF2B5EF4-FFF2-40B4-BE49-F238E27FC236}">
                <a16:creationId xmlns:a16="http://schemas.microsoft.com/office/drawing/2014/main" id="{26ABB143-42EE-E86B-DDA3-DFB6F272729E}"/>
              </a:ext>
            </a:extLst>
          </p:cNvPr>
          <p:cNvSpPr/>
          <p:nvPr/>
        </p:nvSpPr>
        <p:spPr>
          <a:xfrm>
            <a:off x="2828951"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5" name="Rounded Rectangle 154">
            <a:extLst>
              <a:ext uri="{FF2B5EF4-FFF2-40B4-BE49-F238E27FC236}">
                <a16:creationId xmlns:a16="http://schemas.microsoft.com/office/drawing/2014/main" id="{D552794E-DF9A-859D-0491-A2DD5F2EED64}"/>
              </a:ext>
            </a:extLst>
          </p:cNvPr>
          <p:cNvSpPr/>
          <p:nvPr/>
        </p:nvSpPr>
        <p:spPr>
          <a:xfrm>
            <a:off x="3337563"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6" name="Rounded Rectangle 155">
            <a:extLst>
              <a:ext uri="{FF2B5EF4-FFF2-40B4-BE49-F238E27FC236}">
                <a16:creationId xmlns:a16="http://schemas.microsoft.com/office/drawing/2014/main" id="{D86AC4E0-C295-AC8B-29A3-5A732AFB1FDD}"/>
              </a:ext>
            </a:extLst>
          </p:cNvPr>
          <p:cNvSpPr/>
          <p:nvPr/>
        </p:nvSpPr>
        <p:spPr>
          <a:xfrm>
            <a:off x="3884734"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EE685DB4-40D0-073A-1476-89ADAD45C2FC}"/>
                  </a:ext>
                </a:extLst>
              </p:cNvPr>
              <p:cNvSpPr txBox="1"/>
              <p:nvPr/>
            </p:nvSpPr>
            <p:spPr>
              <a:xfrm flipH="1">
                <a:off x="58210"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57" name="TextBox 156">
                <a:extLst>
                  <a:ext uri="{FF2B5EF4-FFF2-40B4-BE49-F238E27FC236}">
                    <a16:creationId xmlns:a16="http://schemas.microsoft.com/office/drawing/2014/main" id="{EE685DB4-40D0-073A-1476-89ADAD45C2FC}"/>
                  </a:ext>
                </a:extLst>
              </p:cNvPr>
              <p:cNvSpPr txBox="1">
                <a:spLocks noRot="1" noChangeAspect="1" noMove="1" noResize="1" noEditPoints="1" noAdjustHandles="1" noChangeArrowheads="1" noChangeShapeType="1" noTextEdit="1"/>
              </p:cNvSpPr>
              <p:nvPr/>
            </p:nvSpPr>
            <p:spPr>
              <a:xfrm flipH="1">
                <a:off x="58210" y="4016225"/>
                <a:ext cx="536154" cy="276999"/>
              </a:xfrm>
              <a:prstGeom prst="rect">
                <a:avLst/>
              </a:prstGeom>
              <a:blipFill>
                <a:blip r:embed="rId1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625EFC4A-C9C3-A9C2-C3A3-B6012596A235}"/>
                  </a:ext>
                </a:extLst>
              </p:cNvPr>
              <p:cNvSpPr txBox="1"/>
              <p:nvPr/>
            </p:nvSpPr>
            <p:spPr>
              <a:xfrm flipH="1">
                <a:off x="563150"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58" name="TextBox 157">
                <a:extLst>
                  <a:ext uri="{FF2B5EF4-FFF2-40B4-BE49-F238E27FC236}">
                    <a16:creationId xmlns:a16="http://schemas.microsoft.com/office/drawing/2014/main" id="{625EFC4A-C9C3-A9C2-C3A3-B6012596A235}"/>
                  </a:ext>
                </a:extLst>
              </p:cNvPr>
              <p:cNvSpPr txBox="1">
                <a:spLocks noRot="1" noChangeAspect="1" noMove="1" noResize="1" noEditPoints="1" noAdjustHandles="1" noChangeArrowheads="1" noChangeShapeType="1" noTextEdit="1"/>
              </p:cNvSpPr>
              <p:nvPr/>
            </p:nvSpPr>
            <p:spPr>
              <a:xfrm flipH="1">
                <a:off x="563150" y="4016225"/>
                <a:ext cx="536154" cy="276999"/>
              </a:xfrm>
              <a:prstGeom prst="rect">
                <a:avLst/>
              </a:prstGeom>
              <a:blipFill>
                <a:blip r:embed="rId1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DE2F75DB-309C-9546-0AA1-8B38149A8FB4}"/>
                  </a:ext>
                </a:extLst>
              </p:cNvPr>
              <p:cNvSpPr txBox="1"/>
              <p:nvPr/>
            </p:nvSpPr>
            <p:spPr>
              <a:xfrm flipH="1">
                <a:off x="1117886"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59" name="TextBox 158">
                <a:extLst>
                  <a:ext uri="{FF2B5EF4-FFF2-40B4-BE49-F238E27FC236}">
                    <a16:creationId xmlns:a16="http://schemas.microsoft.com/office/drawing/2014/main" id="{DE2F75DB-309C-9546-0AA1-8B38149A8FB4}"/>
                  </a:ext>
                </a:extLst>
              </p:cNvPr>
              <p:cNvSpPr txBox="1">
                <a:spLocks noRot="1" noChangeAspect="1" noMove="1" noResize="1" noEditPoints="1" noAdjustHandles="1" noChangeArrowheads="1" noChangeShapeType="1" noTextEdit="1"/>
              </p:cNvSpPr>
              <p:nvPr/>
            </p:nvSpPr>
            <p:spPr>
              <a:xfrm flipH="1">
                <a:off x="1117886" y="4016225"/>
                <a:ext cx="536154" cy="276999"/>
              </a:xfrm>
              <a:prstGeom prst="rect">
                <a:avLst/>
              </a:prstGeom>
              <a:blipFill>
                <a:blip r:embed="rId2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CB718953-D7B1-351F-82C9-8D78DFA9187B}"/>
                  </a:ext>
                </a:extLst>
              </p:cNvPr>
              <p:cNvSpPr txBox="1"/>
              <p:nvPr/>
            </p:nvSpPr>
            <p:spPr>
              <a:xfrm flipH="1">
                <a:off x="1668508"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60" name="TextBox 159">
                <a:extLst>
                  <a:ext uri="{FF2B5EF4-FFF2-40B4-BE49-F238E27FC236}">
                    <a16:creationId xmlns:a16="http://schemas.microsoft.com/office/drawing/2014/main" id="{CB718953-D7B1-351F-82C9-8D78DFA9187B}"/>
                  </a:ext>
                </a:extLst>
              </p:cNvPr>
              <p:cNvSpPr txBox="1">
                <a:spLocks noRot="1" noChangeAspect="1" noMove="1" noResize="1" noEditPoints="1" noAdjustHandles="1" noChangeArrowheads="1" noChangeShapeType="1" noTextEdit="1"/>
              </p:cNvSpPr>
              <p:nvPr/>
            </p:nvSpPr>
            <p:spPr>
              <a:xfrm flipH="1">
                <a:off x="1668508" y="4016225"/>
                <a:ext cx="536154" cy="276999"/>
              </a:xfrm>
              <a:prstGeom prst="rect">
                <a:avLst/>
              </a:prstGeom>
              <a:blipFill>
                <a:blip r:embed="rId21"/>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1" name="TextBox 160">
                <a:extLst>
                  <a:ext uri="{FF2B5EF4-FFF2-40B4-BE49-F238E27FC236}">
                    <a16:creationId xmlns:a16="http://schemas.microsoft.com/office/drawing/2014/main" id="{524E102A-8215-EEF8-4A82-A5D246A519EB}"/>
                  </a:ext>
                </a:extLst>
              </p:cNvPr>
              <p:cNvSpPr txBox="1"/>
              <p:nvPr/>
            </p:nvSpPr>
            <p:spPr>
              <a:xfrm flipH="1">
                <a:off x="2211679"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61" name="TextBox 160">
                <a:extLst>
                  <a:ext uri="{FF2B5EF4-FFF2-40B4-BE49-F238E27FC236}">
                    <a16:creationId xmlns:a16="http://schemas.microsoft.com/office/drawing/2014/main" id="{524E102A-8215-EEF8-4A82-A5D246A519EB}"/>
                  </a:ext>
                </a:extLst>
              </p:cNvPr>
              <p:cNvSpPr txBox="1">
                <a:spLocks noRot="1" noChangeAspect="1" noMove="1" noResize="1" noEditPoints="1" noAdjustHandles="1" noChangeArrowheads="1" noChangeShapeType="1" noTextEdit="1"/>
              </p:cNvSpPr>
              <p:nvPr/>
            </p:nvSpPr>
            <p:spPr>
              <a:xfrm flipH="1">
                <a:off x="2211679" y="4025969"/>
                <a:ext cx="536154" cy="276999"/>
              </a:xfrm>
              <a:prstGeom prst="rect">
                <a:avLst/>
              </a:prstGeom>
              <a:blipFill>
                <a:blip r:embed="rId2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2" name="TextBox 161">
                <a:extLst>
                  <a:ext uri="{FF2B5EF4-FFF2-40B4-BE49-F238E27FC236}">
                    <a16:creationId xmlns:a16="http://schemas.microsoft.com/office/drawing/2014/main" id="{39640387-3F56-AF02-79AE-C85D800D33DD}"/>
                  </a:ext>
                </a:extLst>
              </p:cNvPr>
              <p:cNvSpPr txBox="1"/>
              <p:nvPr/>
            </p:nvSpPr>
            <p:spPr>
              <a:xfrm flipH="1">
                <a:off x="2761763" y="402599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62" name="TextBox 161">
                <a:extLst>
                  <a:ext uri="{FF2B5EF4-FFF2-40B4-BE49-F238E27FC236}">
                    <a16:creationId xmlns:a16="http://schemas.microsoft.com/office/drawing/2014/main" id="{39640387-3F56-AF02-79AE-C85D800D33DD}"/>
                  </a:ext>
                </a:extLst>
              </p:cNvPr>
              <p:cNvSpPr txBox="1">
                <a:spLocks noRot="1" noChangeAspect="1" noMove="1" noResize="1" noEditPoints="1" noAdjustHandles="1" noChangeArrowheads="1" noChangeShapeType="1" noTextEdit="1"/>
              </p:cNvSpPr>
              <p:nvPr/>
            </p:nvSpPr>
            <p:spPr>
              <a:xfrm flipH="1">
                <a:off x="2761763" y="4025999"/>
                <a:ext cx="536154" cy="276999"/>
              </a:xfrm>
              <a:prstGeom prst="rect">
                <a:avLst/>
              </a:prstGeom>
              <a:blipFill>
                <a:blip r:embed="rId2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 name="TextBox 162">
                <a:extLst>
                  <a:ext uri="{FF2B5EF4-FFF2-40B4-BE49-F238E27FC236}">
                    <a16:creationId xmlns:a16="http://schemas.microsoft.com/office/drawing/2014/main" id="{0C9D2DBA-8599-2665-D0E4-BA4C4BBEB3D5}"/>
                  </a:ext>
                </a:extLst>
              </p:cNvPr>
              <p:cNvSpPr txBox="1"/>
              <p:nvPr/>
            </p:nvSpPr>
            <p:spPr>
              <a:xfrm flipH="1">
                <a:off x="3207288"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63" name="TextBox 162">
                <a:extLst>
                  <a:ext uri="{FF2B5EF4-FFF2-40B4-BE49-F238E27FC236}">
                    <a16:creationId xmlns:a16="http://schemas.microsoft.com/office/drawing/2014/main" id="{0C9D2DBA-8599-2665-D0E4-BA4C4BBEB3D5}"/>
                  </a:ext>
                </a:extLst>
              </p:cNvPr>
              <p:cNvSpPr txBox="1">
                <a:spLocks noRot="1" noChangeAspect="1" noMove="1" noResize="1" noEditPoints="1" noAdjustHandles="1" noChangeArrowheads="1" noChangeShapeType="1" noTextEdit="1"/>
              </p:cNvSpPr>
              <p:nvPr/>
            </p:nvSpPr>
            <p:spPr>
              <a:xfrm flipH="1">
                <a:off x="3207288" y="4016225"/>
                <a:ext cx="536154" cy="276999"/>
              </a:xfrm>
              <a:prstGeom prst="rect">
                <a:avLst/>
              </a:prstGeom>
              <a:blipFill>
                <a:blip r:embed="rId2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TextBox 163">
                <a:extLst>
                  <a:ext uri="{FF2B5EF4-FFF2-40B4-BE49-F238E27FC236}">
                    <a16:creationId xmlns:a16="http://schemas.microsoft.com/office/drawing/2014/main" id="{78BA833F-429D-CA59-45D0-6876045B402F}"/>
                  </a:ext>
                </a:extLst>
              </p:cNvPr>
              <p:cNvSpPr txBox="1"/>
              <p:nvPr/>
            </p:nvSpPr>
            <p:spPr>
              <a:xfrm flipH="1">
                <a:off x="3769058"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64" name="TextBox 163">
                <a:extLst>
                  <a:ext uri="{FF2B5EF4-FFF2-40B4-BE49-F238E27FC236}">
                    <a16:creationId xmlns:a16="http://schemas.microsoft.com/office/drawing/2014/main" id="{78BA833F-429D-CA59-45D0-6876045B402F}"/>
                  </a:ext>
                </a:extLst>
              </p:cNvPr>
              <p:cNvSpPr txBox="1">
                <a:spLocks noRot="1" noChangeAspect="1" noMove="1" noResize="1" noEditPoints="1" noAdjustHandles="1" noChangeArrowheads="1" noChangeShapeType="1" noTextEdit="1"/>
              </p:cNvSpPr>
              <p:nvPr/>
            </p:nvSpPr>
            <p:spPr>
              <a:xfrm flipH="1">
                <a:off x="3769058" y="4016225"/>
                <a:ext cx="536154" cy="276999"/>
              </a:xfrm>
              <a:prstGeom prst="rect">
                <a:avLst/>
              </a:prstGeom>
              <a:blipFill>
                <a:blip r:embed="rId25"/>
                <a:stretch>
                  <a:fillRect b="-17778"/>
                </a:stretch>
              </a:blipFill>
            </p:spPr>
            <p:txBody>
              <a:bodyPr/>
              <a:lstStyle/>
              <a:p>
                <a:r>
                  <a:rPr lang="en-US">
                    <a:noFill/>
                  </a:rPr>
                  <a:t> </a:t>
                </a:r>
              </a:p>
            </p:txBody>
          </p:sp>
        </mc:Fallback>
      </mc:AlternateContent>
      <p:sp>
        <p:nvSpPr>
          <p:cNvPr id="165" name="Rounded Rectangle 164">
            <a:extLst>
              <a:ext uri="{FF2B5EF4-FFF2-40B4-BE49-F238E27FC236}">
                <a16:creationId xmlns:a16="http://schemas.microsoft.com/office/drawing/2014/main" id="{71E7596D-4121-2486-0D08-C30EF2845671}"/>
              </a:ext>
            </a:extLst>
          </p:cNvPr>
          <p:cNvSpPr/>
          <p:nvPr/>
        </p:nvSpPr>
        <p:spPr>
          <a:xfrm>
            <a:off x="4820125"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6" name="Rounded Rectangle 165">
            <a:extLst>
              <a:ext uri="{FF2B5EF4-FFF2-40B4-BE49-F238E27FC236}">
                <a16:creationId xmlns:a16="http://schemas.microsoft.com/office/drawing/2014/main" id="{8856D548-3C16-DA52-BEBE-50EF97D0B438}"/>
              </a:ext>
            </a:extLst>
          </p:cNvPr>
          <p:cNvSpPr/>
          <p:nvPr/>
        </p:nvSpPr>
        <p:spPr>
          <a:xfrm>
            <a:off x="5348935"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7" name="Rounded Rectangle 166">
            <a:extLst>
              <a:ext uri="{FF2B5EF4-FFF2-40B4-BE49-F238E27FC236}">
                <a16:creationId xmlns:a16="http://schemas.microsoft.com/office/drawing/2014/main" id="{A16825A1-6414-FEF5-9EA3-11DA9E2AD93D}"/>
              </a:ext>
            </a:extLst>
          </p:cNvPr>
          <p:cNvSpPr/>
          <p:nvPr/>
        </p:nvSpPr>
        <p:spPr>
          <a:xfrm>
            <a:off x="5896106"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8" name="Rounded Rectangle 167">
            <a:extLst>
              <a:ext uri="{FF2B5EF4-FFF2-40B4-BE49-F238E27FC236}">
                <a16:creationId xmlns:a16="http://schemas.microsoft.com/office/drawing/2014/main" id="{33CDAD8F-E092-B005-4EC1-EC34D7743187}"/>
              </a:ext>
            </a:extLst>
          </p:cNvPr>
          <p:cNvSpPr/>
          <p:nvPr/>
        </p:nvSpPr>
        <p:spPr>
          <a:xfrm>
            <a:off x="6443277"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9" name="Rounded Rectangle 168">
            <a:extLst>
              <a:ext uri="{FF2B5EF4-FFF2-40B4-BE49-F238E27FC236}">
                <a16:creationId xmlns:a16="http://schemas.microsoft.com/office/drawing/2014/main" id="{5D50DD99-5CB4-44F8-0845-F066458B6EBB}"/>
              </a:ext>
            </a:extLst>
          </p:cNvPr>
          <p:cNvSpPr/>
          <p:nvPr/>
        </p:nvSpPr>
        <p:spPr>
          <a:xfrm>
            <a:off x="6972087"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0" name="Rounded Rectangle 169">
            <a:extLst>
              <a:ext uri="{FF2B5EF4-FFF2-40B4-BE49-F238E27FC236}">
                <a16:creationId xmlns:a16="http://schemas.microsoft.com/office/drawing/2014/main" id="{5330DAB1-622B-1F00-19F1-DB4ACA6EE8BD}"/>
              </a:ext>
            </a:extLst>
          </p:cNvPr>
          <p:cNvSpPr/>
          <p:nvPr/>
        </p:nvSpPr>
        <p:spPr>
          <a:xfrm>
            <a:off x="7519258"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1" name="Rounded Rectangle 170">
            <a:extLst>
              <a:ext uri="{FF2B5EF4-FFF2-40B4-BE49-F238E27FC236}">
                <a16:creationId xmlns:a16="http://schemas.microsoft.com/office/drawing/2014/main" id="{8AF76A60-93FB-4FE5-0ABB-3278E24B9F1B}"/>
              </a:ext>
            </a:extLst>
          </p:cNvPr>
          <p:cNvSpPr/>
          <p:nvPr/>
        </p:nvSpPr>
        <p:spPr>
          <a:xfrm>
            <a:off x="8027870"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2" name="Rounded Rectangle 171">
            <a:extLst>
              <a:ext uri="{FF2B5EF4-FFF2-40B4-BE49-F238E27FC236}">
                <a16:creationId xmlns:a16="http://schemas.microsoft.com/office/drawing/2014/main" id="{92EA2F11-BD15-55C5-13A8-1E257347708A}"/>
              </a:ext>
            </a:extLst>
          </p:cNvPr>
          <p:cNvSpPr/>
          <p:nvPr/>
        </p:nvSpPr>
        <p:spPr>
          <a:xfrm>
            <a:off x="8575041"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FD08537F-33C9-AC9A-E016-EE9CD4313930}"/>
                  </a:ext>
                </a:extLst>
              </p:cNvPr>
              <p:cNvSpPr txBox="1"/>
              <p:nvPr/>
            </p:nvSpPr>
            <p:spPr>
              <a:xfrm flipH="1">
                <a:off x="4748517"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73" name="TextBox 172">
                <a:extLst>
                  <a:ext uri="{FF2B5EF4-FFF2-40B4-BE49-F238E27FC236}">
                    <a16:creationId xmlns:a16="http://schemas.microsoft.com/office/drawing/2014/main" id="{FD08537F-33C9-AC9A-E016-EE9CD4313930}"/>
                  </a:ext>
                </a:extLst>
              </p:cNvPr>
              <p:cNvSpPr txBox="1">
                <a:spLocks noRot="1" noChangeAspect="1" noMove="1" noResize="1" noEditPoints="1" noAdjustHandles="1" noChangeArrowheads="1" noChangeShapeType="1" noTextEdit="1"/>
              </p:cNvSpPr>
              <p:nvPr/>
            </p:nvSpPr>
            <p:spPr>
              <a:xfrm flipH="1">
                <a:off x="4748517" y="4025969"/>
                <a:ext cx="536154" cy="276999"/>
              </a:xfrm>
              <a:prstGeom prst="rect">
                <a:avLst/>
              </a:prstGeom>
              <a:blipFill>
                <a:blip r:embed="rId2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A94E2A55-1B15-2D9F-4B08-A299E209DB9A}"/>
                  </a:ext>
                </a:extLst>
              </p:cNvPr>
              <p:cNvSpPr txBox="1"/>
              <p:nvPr/>
            </p:nvSpPr>
            <p:spPr>
              <a:xfrm flipH="1">
                <a:off x="5253457"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74" name="TextBox 173">
                <a:extLst>
                  <a:ext uri="{FF2B5EF4-FFF2-40B4-BE49-F238E27FC236}">
                    <a16:creationId xmlns:a16="http://schemas.microsoft.com/office/drawing/2014/main" id="{A94E2A55-1B15-2D9F-4B08-A299E209DB9A}"/>
                  </a:ext>
                </a:extLst>
              </p:cNvPr>
              <p:cNvSpPr txBox="1">
                <a:spLocks noRot="1" noChangeAspect="1" noMove="1" noResize="1" noEditPoints="1" noAdjustHandles="1" noChangeArrowheads="1" noChangeShapeType="1" noTextEdit="1"/>
              </p:cNvSpPr>
              <p:nvPr/>
            </p:nvSpPr>
            <p:spPr>
              <a:xfrm flipH="1">
                <a:off x="5253457" y="4025969"/>
                <a:ext cx="536154" cy="276999"/>
              </a:xfrm>
              <a:prstGeom prst="rect">
                <a:avLst/>
              </a:prstGeom>
              <a:blipFill>
                <a:blip r:embed="rId27"/>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5" name="TextBox 174">
                <a:extLst>
                  <a:ext uri="{FF2B5EF4-FFF2-40B4-BE49-F238E27FC236}">
                    <a16:creationId xmlns:a16="http://schemas.microsoft.com/office/drawing/2014/main" id="{37E3E0F6-1D09-1B2B-5309-CB96C8C1F502}"/>
                  </a:ext>
                </a:extLst>
              </p:cNvPr>
              <p:cNvSpPr txBox="1"/>
              <p:nvPr/>
            </p:nvSpPr>
            <p:spPr>
              <a:xfrm flipH="1">
                <a:off x="5808193"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75" name="TextBox 174">
                <a:extLst>
                  <a:ext uri="{FF2B5EF4-FFF2-40B4-BE49-F238E27FC236}">
                    <a16:creationId xmlns:a16="http://schemas.microsoft.com/office/drawing/2014/main" id="{37E3E0F6-1D09-1B2B-5309-CB96C8C1F502}"/>
                  </a:ext>
                </a:extLst>
              </p:cNvPr>
              <p:cNvSpPr txBox="1">
                <a:spLocks noRot="1" noChangeAspect="1" noMove="1" noResize="1" noEditPoints="1" noAdjustHandles="1" noChangeArrowheads="1" noChangeShapeType="1" noTextEdit="1"/>
              </p:cNvSpPr>
              <p:nvPr/>
            </p:nvSpPr>
            <p:spPr>
              <a:xfrm flipH="1">
                <a:off x="5808193" y="4025969"/>
                <a:ext cx="536154" cy="276999"/>
              </a:xfrm>
              <a:prstGeom prst="rect">
                <a:avLst/>
              </a:prstGeom>
              <a:blipFill>
                <a:blip r:embed="rId28"/>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F1D33BBB-8DA1-CBD3-7395-F0D8EA7AE833}"/>
                  </a:ext>
                </a:extLst>
              </p:cNvPr>
              <p:cNvSpPr txBox="1"/>
              <p:nvPr/>
            </p:nvSpPr>
            <p:spPr>
              <a:xfrm flipH="1">
                <a:off x="6358815"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76" name="TextBox 175">
                <a:extLst>
                  <a:ext uri="{FF2B5EF4-FFF2-40B4-BE49-F238E27FC236}">
                    <a16:creationId xmlns:a16="http://schemas.microsoft.com/office/drawing/2014/main" id="{F1D33BBB-8DA1-CBD3-7395-F0D8EA7AE833}"/>
                  </a:ext>
                </a:extLst>
              </p:cNvPr>
              <p:cNvSpPr txBox="1">
                <a:spLocks noRot="1" noChangeAspect="1" noMove="1" noResize="1" noEditPoints="1" noAdjustHandles="1" noChangeArrowheads="1" noChangeShapeType="1" noTextEdit="1"/>
              </p:cNvSpPr>
              <p:nvPr/>
            </p:nvSpPr>
            <p:spPr>
              <a:xfrm flipH="1">
                <a:off x="6358815" y="4025969"/>
                <a:ext cx="536154" cy="276999"/>
              </a:xfrm>
              <a:prstGeom prst="rect">
                <a:avLst/>
              </a:prstGeom>
              <a:blipFill>
                <a:blip r:embed="rId2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7" name="TextBox 176">
                <a:extLst>
                  <a:ext uri="{FF2B5EF4-FFF2-40B4-BE49-F238E27FC236}">
                    <a16:creationId xmlns:a16="http://schemas.microsoft.com/office/drawing/2014/main" id="{93B1B5B4-E0E4-1AD4-9750-D00892F97DCB}"/>
                  </a:ext>
                </a:extLst>
              </p:cNvPr>
              <p:cNvSpPr txBox="1"/>
              <p:nvPr/>
            </p:nvSpPr>
            <p:spPr>
              <a:xfrm flipH="1">
                <a:off x="6901986" y="403571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77" name="TextBox 176">
                <a:extLst>
                  <a:ext uri="{FF2B5EF4-FFF2-40B4-BE49-F238E27FC236}">
                    <a16:creationId xmlns:a16="http://schemas.microsoft.com/office/drawing/2014/main" id="{93B1B5B4-E0E4-1AD4-9750-D00892F97DCB}"/>
                  </a:ext>
                </a:extLst>
              </p:cNvPr>
              <p:cNvSpPr txBox="1">
                <a:spLocks noRot="1" noChangeAspect="1" noMove="1" noResize="1" noEditPoints="1" noAdjustHandles="1" noChangeArrowheads="1" noChangeShapeType="1" noTextEdit="1"/>
              </p:cNvSpPr>
              <p:nvPr/>
            </p:nvSpPr>
            <p:spPr>
              <a:xfrm flipH="1">
                <a:off x="6901986" y="4035713"/>
                <a:ext cx="536154" cy="276999"/>
              </a:xfrm>
              <a:prstGeom prst="rect">
                <a:avLst/>
              </a:prstGeom>
              <a:blipFill>
                <a:blip r:embed="rId22"/>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1943B7D2-2D1A-FDCD-EA35-0502147AAB45}"/>
                  </a:ext>
                </a:extLst>
              </p:cNvPr>
              <p:cNvSpPr txBox="1"/>
              <p:nvPr/>
            </p:nvSpPr>
            <p:spPr>
              <a:xfrm flipH="1">
                <a:off x="7452070" y="403574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78" name="TextBox 177">
                <a:extLst>
                  <a:ext uri="{FF2B5EF4-FFF2-40B4-BE49-F238E27FC236}">
                    <a16:creationId xmlns:a16="http://schemas.microsoft.com/office/drawing/2014/main" id="{1943B7D2-2D1A-FDCD-EA35-0502147AAB45}"/>
                  </a:ext>
                </a:extLst>
              </p:cNvPr>
              <p:cNvSpPr txBox="1">
                <a:spLocks noRot="1" noChangeAspect="1" noMove="1" noResize="1" noEditPoints="1" noAdjustHandles="1" noChangeArrowheads="1" noChangeShapeType="1" noTextEdit="1"/>
              </p:cNvSpPr>
              <p:nvPr/>
            </p:nvSpPr>
            <p:spPr>
              <a:xfrm flipH="1">
                <a:off x="7452070" y="4035743"/>
                <a:ext cx="536154" cy="276999"/>
              </a:xfrm>
              <a:prstGeom prst="rect">
                <a:avLst/>
              </a:prstGeom>
              <a:blipFill>
                <a:blip r:embed="rId23"/>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9" name="TextBox 178">
                <a:extLst>
                  <a:ext uri="{FF2B5EF4-FFF2-40B4-BE49-F238E27FC236}">
                    <a16:creationId xmlns:a16="http://schemas.microsoft.com/office/drawing/2014/main" id="{0D0BC40C-A91F-262B-EEE7-EA0E8E4ED802}"/>
                  </a:ext>
                </a:extLst>
              </p:cNvPr>
              <p:cNvSpPr txBox="1"/>
              <p:nvPr/>
            </p:nvSpPr>
            <p:spPr>
              <a:xfrm flipH="1">
                <a:off x="7897595"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79" name="TextBox 178">
                <a:extLst>
                  <a:ext uri="{FF2B5EF4-FFF2-40B4-BE49-F238E27FC236}">
                    <a16:creationId xmlns:a16="http://schemas.microsoft.com/office/drawing/2014/main" id="{0D0BC40C-A91F-262B-EEE7-EA0E8E4ED802}"/>
                  </a:ext>
                </a:extLst>
              </p:cNvPr>
              <p:cNvSpPr txBox="1">
                <a:spLocks noRot="1" noChangeAspect="1" noMove="1" noResize="1" noEditPoints="1" noAdjustHandles="1" noChangeArrowheads="1" noChangeShapeType="1" noTextEdit="1"/>
              </p:cNvSpPr>
              <p:nvPr/>
            </p:nvSpPr>
            <p:spPr>
              <a:xfrm flipH="1">
                <a:off x="7897595" y="4025969"/>
                <a:ext cx="536154" cy="276999"/>
              </a:xfrm>
              <a:prstGeom prst="rect">
                <a:avLst/>
              </a:prstGeom>
              <a:blipFill>
                <a:blip r:embed="rId30"/>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6370C2CA-E0DC-EFD1-1E0E-D2C77E5D9227}"/>
                  </a:ext>
                </a:extLst>
              </p:cNvPr>
              <p:cNvSpPr txBox="1"/>
              <p:nvPr/>
            </p:nvSpPr>
            <p:spPr>
              <a:xfrm flipH="1">
                <a:off x="8459365"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80" name="TextBox 179">
                <a:extLst>
                  <a:ext uri="{FF2B5EF4-FFF2-40B4-BE49-F238E27FC236}">
                    <a16:creationId xmlns:a16="http://schemas.microsoft.com/office/drawing/2014/main" id="{6370C2CA-E0DC-EFD1-1E0E-D2C77E5D9227}"/>
                  </a:ext>
                </a:extLst>
              </p:cNvPr>
              <p:cNvSpPr txBox="1">
                <a:spLocks noRot="1" noChangeAspect="1" noMove="1" noResize="1" noEditPoints="1" noAdjustHandles="1" noChangeArrowheads="1" noChangeShapeType="1" noTextEdit="1"/>
              </p:cNvSpPr>
              <p:nvPr/>
            </p:nvSpPr>
            <p:spPr>
              <a:xfrm flipH="1">
                <a:off x="8459365" y="4025969"/>
                <a:ext cx="536154" cy="276999"/>
              </a:xfrm>
              <a:prstGeom prst="rect">
                <a:avLst/>
              </a:prstGeom>
              <a:blipFill>
                <a:blip r:embed="rId31"/>
                <a:stretch>
                  <a:fillRect b="-17391"/>
                </a:stretch>
              </a:blipFill>
            </p:spPr>
            <p:txBody>
              <a:bodyPr/>
              <a:lstStyle/>
              <a:p>
                <a:r>
                  <a:rPr lang="en-US">
                    <a:noFill/>
                  </a:rPr>
                  <a:t> </a:t>
                </a:r>
              </a:p>
            </p:txBody>
          </p:sp>
        </mc:Fallback>
      </mc:AlternateContent>
      <p:sp>
        <p:nvSpPr>
          <p:cNvPr id="181" name="Rounded Rectangle 180">
            <a:extLst>
              <a:ext uri="{FF2B5EF4-FFF2-40B4-BE49-F238E27FC236}">
                <a16:creationId xmlns:a16="http://schemas.microsoft.com/office/drawing/2014/main" id="{8363BAB3-06CB-9A11-93A1-E5B433AF282D}"/>
              </a:ext>
            </a:extLst>
          </p:cNvPr>
          <p:cNvSpPr/>
          <p:nvPr/>
        </p:nvSpPr>
        <p:spPr>
          <a:xfrm>
            <a:off x="4620783" y="3943349"/>
            <a:ext cx="1238233" cy="44215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3" name="TextBox 182">
            <a:extLst>
              <a:ext uri="{FF2B5EF4-FFF2-40B4-BE49-F238E27FC236}">
                <a16:creationId xmlns:a16="http://schemas.microsoft.com/office/drawing/2014/main" id="{502491E3-1DEB-DF36-8232-330E7704C887}"/>
              </a:ext>
            </a:extLst>
          </p:cNvPr>
          <p:cNvSpPr txBox="1"/>
          <p:nvPr/>
        </p:nvSpPr>
        <p:spPr>
          <a:xfrm>
            <a:off x="4205079" y="6362305"/>
            <a:ext cx="4680856" cy="369332"/>
          </a:xfrm>
          <a:prstGeom prst="rect">
            <a:avLst/>
          </a:prstGeom>
          <a:noFill/>
        </p:spPr>
        <p:txBody>
          <a:bodyPr wrap="square">
            <a:spAutoFit/>
          </a:bodyPr>
          <a:lstStyle/>
          <a:p>
            <a:r>
              <a:rPr lang="en-US" b="1">
                <a:solidFill>
                  <a:srgbClr val="0070C0"/>
                </a:solidFill>
              </a:rPr>
              <a:t>Swap tokens 1 and 2</a:t>
            </a:r>
            <a:endParaRPr lang="en-US"/>
          </a:p>
        </p:txBody>
      </p:sp>
    </p:spTree>
    <p:extLst>
      <p:ext uri="{BB962C8B-B14F-4D97-AF65-F5344CB8AC3E}">
        <p14:creationId xmlns:p14="http://schemas.microsoft.com/office/powerpoint/2010/main" val="395607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7A64D059-777B-5F92-8FA4-F5ED77D0CB6B}"/>
              </a:ext>
            </a:extLst>
          </p:cNvPr>
          <p:cNvSpPr>
            <a:spLocks noGrp="1"/>
          </p:cNvSpPr>
          <p:nvPr>
            <p:ph idx="1"/>
          </p:nvPr>
        </p:nvSpPr>
        <p:spPr>
          <a:xfrm>
            <a:off x="282741" y="1160626"/>
            <a:ext cx="7893615" cy="1776958"/>
          </a:xfrm>
        </p:spPr>
        <p:txBody>
          <a:bodyPr>
            <a:normAutofit/>
          </a:bodyPr>
          <a:lstStyle/>
          <a:p>
            <a:r>
              <a:rPr lang="en-US" sz="2400" b="1">
                <a:solidFill>
                  <a:srgbClr val="C00000"/>
                </a:solidFill>
              </a:rPr>
              <a:t>This is a problem</a:t>
            </a:r>
          </a:p>
          <a:p>
            <a:r>
              <a:rPr lang="en-US" sz="2400" b="1">
                <a:solidFill>
                  <a:srgbClr val="C00000"/>
                </a:solidFill>
              </a:rPr>
              <a:t>Same predictions </a:t>
            </a:r>
            <a:r>
              <a:rPr lang="en-US" sz="2400"/>
              <a:t>no matter what order the words are in! (A “bag of words” prediction model)</a:t>
            </a:r>
            <a:r>
              <a:rPr lang="en-US" sz="2800"/>
              <a:t>…</a:t>
            </a:r>
          </a:p>
          <a:p>
            <a:pPr lvl="1"/>
            <a:r>
              <a:rPr lang="en-US" sz="2400"/>
              <a:t>How to fix?</a:t>
            </a:r>
          </a:p>
          <a:p>
            <a:pPr lvl="1"/>
            <a:endParaRPr lang="en-US" sz="2400" b="1">
              <a:solidFill>
                <a:srgbClr val="0070C0"/>
              </a:solidFill>
            </a:endParaRPr>
          </a:p>
        </p:txBody>
      </p:sp>
      <p:sp>
        <p:nvSpPr>
          <p:cNvPr id="182" name="Rounded Rectangle 181">
            <a:extLst>
              <a:ext uri="{FF2B5EF4-FFF2-40B4-BE49-F238E27FC236}">
                <a16:creationId xmlns:a16="http://schemas.microsoft.com/office/drawing/2014/main" id="{C5770E15-AFD0-E011-E436-FAC2A81B37C1}"/>
              </a:ext>
            </a:extLst>
          </p:cNvPr>
          <p:cNvSpPr/>
          <p:nvPr/>
        </p:nvSpPr>
        <p:spPr>
          <a:xfrm>
            <a:off x="4663626" y="5727017"/>
            <a:ext cx="1238233" cy="71923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A final key piece: Token ordering</a:t>
            </a:r>
          </a:p>
        </p:txBody>
      </p:sp>
      <p:sp>
        <p:nvSpPr>
          <p:cNvPr id="36" name="Rounded Rectangle 35">
            <a:extLst>
              <a:ext uri="{FF2B5EF4-FFF2-40B4-BE49-F238E27FC236}">
                <a16:creationId xmlns:a16="http://schemas.microsoft.com/office/drawing/2014/main" id="{0D3A3185-2F82-8FD6-809C-B4192D4F17BF}"/>
              </a:ext>
            </a:extLst>
          </p:cNvPr>
          <p:cNvSpPr/>
          <p:nvPr/>
        </p:nvSpPr>
        <p:spPr>
          <a:xfrm>
            <a:off x="134038" y="4432294"/>
            <a:ext cx="385223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3" name="Content Placeholder 2">
            <a:extLst>
              <a:ext uri="{FF2B5EF4-FFF2-40B4-BE49-F238E27FC236}">
                <a16:creationId xmlns:a16="http://schemas.microsoft.com/office/drawing/2014/main" id="{6188E91C-C3BD-F534-653A-5D96F1ABA8DF}"/>
              </a:ext>
            </a:extLst>
          </p:cNvPr>
          <p:cNvSpPr txBox="1">
            <a:spLocks/>
          </p:cNvSpPr>
          <p:nvPr/>
        </p:nvSpPr>
        <p:spPr>
          <a:xfrm>
            <a:off x="1175379" y="4763386"/>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80" name="Rounded Rectangle 79">
            <a:extLst>
              <a:ext uri="{FF2B5EF4-FFF2-40B4-BE49-F238E27FC236}">
                <a16:creationId xmlns:a16="http://schemas.microsoft.com/office/drawing/2014/main" id="{25B790F3-B7E6-40D4-7222-BAC9167A0F4F}"/>
              </a:ext>
            </a:extLst>
          </p:cNvPr>
          <p:cNvSpPr/>
          <p:nvPr/>
        </p:nvSpPr>
        <p:spPr>
          <a:xfrm>
            <a:off x="134038"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1" name="Rounded Rectangle 80">
            <a:extLst>
              <a:ext uri="{FF2B5EF4-FFF2-40B4-BE49-F238E27FC236}">
                <a16:creationId xmlns:a16="http://schemas.microsoft.com/office/drawing/2014/main" id="{C967BAC0-1ED5-F6FC-05C6-91DC6CFC9BD1}"/>
              </a:ext>
            </a:extLst>
          </p:cNvPr>
          <p:cNvSpPr/>
          <p:nvPr/>
        </p:nvSpPr>
        <p:spPr>
          <a:xfrm>
            <a:off x="662848"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1321993E-DDDF-8846-A6CC-ABC4382E74F8}"/>
              </a:ext>
            </a:extLst>
          </p:cNvPr>
          <p:cNvSpPr/>
          <p:nvPr/>
        </p:nvSpPr>
        <p:spPr>
          <a:xfrm>
            <a:off x="1210019"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3" name="Rounded Rectangle 82">
            <a:extLst>
              <a:ext uri="{FF2B5EF4-FFF2-40B4-BE49-F238E27FC236}">
                <a16:creationId xmlns:a16="http://schemas.microsoft.com/office/drawing/2014/main" id="{C5FE90B0-3A22-6C7B-4AA0-FCF5DAC09769}"/>
              </a:ext>
            </a:extLst>
          </p:cNvPr>
          <p:cNvSpPr/>
          <p:nvPr/>
        </p:nvSpPr>
        <p:spPr>
          <a:xfrm>
            <a:off x="1757190"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Rounded Rectangle 83">
            <a:extLst>
              <a:ext uri="{FF2B5EF4-FFF2-40B4-BE49-F238E27FC236}">
                <a16:creationId xmlns:a16="http://schemas.microsoft.com/office/drawing/2014/main" id="{FA8B24C6-F3AF-779F-8B72-4D0968267996}"/>
              </a:ext>
            </a:extLst>
          </p:cNvPr>
          <p:cNvSpPr/>
          <p:nvPr/>
        </p:nvSpPr>
        <p:spPr>
          <a:xfrm>
            <a:off x="2286000"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5" name="Rounded Rectangle 84">
            <a:extLst>
              <a:ext uri="{FF2B5EF4-FFF2-40B4-BE49-F238E27FC236}">
                <a16:creationId xmlns:a16="http://schemas.microsoft.com/office/drawing/2014/main" id="{8462235F-57C4-61E0-1EC1-EA1FBC793ECC}"/>
              </a:ext>
            </a:extLst>
          </p:cNvPr>
          <p:cNvSpPr/>
          <p:nvPr/>
        </p:nvSpPr>
        <p:spPr>
          <a:xfrm>
            <a:off x="2833171"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6" name="Rounded Rectangle 85">
            <a:extLst>
              <a:ext uri="{FF2B5EF4-FFF2-40B4-BE49-F238E27FC236}">
                <a16:creationId xmlns:a16="http://schemas.microsoft.com/office/drawing/2014/main" id="{EE7464BC-91FB-9571-0C94-3CCD4D4B7D48}"/>
              </a:ext>
            </a:extLst>
          </p:cNvPr>
          <p:cNvSpPr/>
          <p:nvPr/>
        </p:nvSpPr>
        <p:spPr>
          <a:xfrm>
            <a:off x="3341783"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7" name="Rounded Rectangle 86">
            <a:extLst>
              <a:ext uri="{FF2B5EF4-FFF2-40B4-BE49-F238E27FC236}">
                <a16:creationId xmlns:a16="http://schemas.microsoft.com/office/drawing/2014/main" id="{63CD18EB-647D-B6D0-6256-C697FBC80B65}"/>
              </a:ext>
            </a:extLst>
          </p:cNvPr>
          <p:cNvSpPr/>
          <p:nvPr/>
        </p:nvSpPr>
        <p:spPr>
          <a:xfrm>
            <a:off x="3888954"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430B8435-CE98-3F10-294D-BD61B62B36B8}"/>
                  </a:ext>
                </a:extLst>
              </p:cNvPr>
              <p:cNvSpPr txBox="1"/>
              <p:nvPr/>
            </p:nvSpPr>
            <p:spPr>
              <a:xfrm flipH="1">
                <a:off x="6243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88" name="TextBox 87">
                <a:extLst>
                  <a:ext uri="{FF2B5EF4-FFF2-40B4-BE49-F238E27FC236}">
                    <a16:creationId xmlns:a16="http://schemas.microsoft.com/office/drawing/2014/main" id="{430B8435-CE98-3F10-294D-BD61B62B36B8}"/>
                  </a:ext>
                </a:extLst>
              </p:cNvPr>
              <p:cNvSpPr txBox="1">
                <a:spLocks noRot="1" noChangeAspect="1" noMove="1" noResize="1" noEditPoints="1" noAdjustHandles="1" noChangeArrowheads="1" noChangeShapeType="1" noTextEdit="1"/>
              </p:cNvSpPr>
              <p:nvPr/>
            </p:nvSpPr>
            <p:spPr>
              <a:xfrm flipH="1">
                <a:off x="62430" y="5777998"/>
                <a:ext cx="536154" cy="276999"/>
              </a:xfrm>
              <a:prstGeom prst="rect">
                <a:avLst/>
              </a:prstGeom>
              <a:blipFill>
                <a:blip r:embed="rId2"/>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0EBB9452-9206-AD74-3F1C-2E34B106A69F}"/>
                  </a:ext>
                </a:extLst>
              </p:cNvPr>
              <p:cNvSpPr txBox="1"/>
              <p:nvPr/>
            </p:nvSpPr>
            <p:spPr>
              <a:xfrm flipH="1">
                <a:off x="56737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89" name="TextBox 88">
                <a:extLst>
                  <a:ext uri="{FF2B5EF4-FFF2-40B4-BE49-F238E27FC236}">
                    <a16:creationId xmlns:a16="http://schemas.microsoft.com/office/drawing/2014/main" id="{0EBB9452-9206-AD74-3F1C-2E34B106A69F}"/>
                  </a:ext>
                </a:extLst>
              </p:cNvPr>
              <p:cNvSpPr txBox="1">
                <a:spLocks noRot="1" noChangeAspect="1" noMove="1" noResize="1" noEditPoints="1" noAdjustHandles="1" noChangeArrowheads="1" noChangeShapeType="1" noTextEdit="1"/>
              </p:cNvSpPr>
              <p:nvPr/>
            </p:nvSpPr>
            <p:spPr>
              <a:xfrm flipH="1">
                <a:off x="567370" y="5777998"/>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DDEE87B4-D2A9-A89C-B74F-A19059CA6AFD}"/>
                  </a:ext>
                </a:extLst>
              </p:cNvPr>
              <p:cNvSpPr txBox="1"/>
              <p:nvPr/>
            </p:nvSpPr>
            <p:spPr>
              <a:xfrm flipH="1">
                <a:off x="1122106"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90" name="TextBox 89">
                <a:extLst>
                  <a:ext uri="{FF2B5EF4-FFF2-40B4-BE49-F238E27FC236}">
                    <a16:creationId xmlns:a16="http://schemas.microsoft.com/office/drawing/2014/main" id="{DDEE87B4-D2A9-A89C-B74F-A19059CA6AFD}"/>
                  </a:ext>
                </a:extLst>
              </p:cNvPr>
              <p:cNvSpPr txBox="1">
                <a:spLocks noRot="1" noChangeAspect="1" noMove="1" noResize="1" noEditPoints="1" noAdjustHandles="1" noChangeArrowheads="1" noChangeShapeType="1" noTextEdit="1"/>
              </p:cNvSpPr>
              <p:nvPr/>
            </p:nvSpPr>
            <p:spPr>
              <a:xfrm flipH="1">
                <a:off x="1122106" y="577799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0FF0041A-6C99-9938-BCD3-9BBF8B72E15D}"/>
                  </a:ext>
                </a:extLst>
              </p:cNvPr>
              <p:cNvSpPr txBox="1"/>
              <p:nvPr/>
            </p:nvSpPr>
            <p:spPr>
              <a:xfrm flipH="1">
                <a:off x="1672728"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91" name="TextBox 90">
                <a:extLst>
                  <a:ext uri="{FF2B5EF4-FFF2-40B4-BE49-F238E27FC236}">
                    <a16:creationId xmlns:a16="http://schemas.microsoft.com/office/drawing/2014/main" id="{0FF0041A-6C99-9938-BCD3-9BBF8B72E15D}"/>
                  </a:ext>
                </a:extLst>
              </p:cNvPr>
              <p:cNvSpPr txBox="1">
                <a:spLocks noRot="1" noChangeAspect="1" noMove="1" noResize="1" noEditPoints="1" noAdjustHandles="1" noChangeArrowheads="1" noChangeShapeType="1" noTextEdit="1"/>
              </p:cNvSpPr>
              <p:nvPr/>
            </p:nvSpPr>
            <p:spPr>
              <a:xfrm flipH="1">
                <a:off x="1672728" y="5777998"/>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60C65DE1-A0F8-9073-C7C0-1251CF52EFDE}"/>
                  </a:ext>
                </a:extLst>
              </p:cNvPr>
              <p:cNvSpPr txBox="1"/>
              <p:nvPr/>
            </p:nvSpPr>
            <p:spPr>
              <a:xfrm flipH="1">
                <a:off x="216298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92" name="TextBox 91">
                <a:extLst>
                  <a:ext uri="{FF2B5EF4-FFF2-40B4-BE49-F238E27FC236}">
                    <a16:creationId xmlns:a16="http://schemas.microsoft.com/office/drawing/2014/main" id="{60C65DE1-A0F8-9073-C7C0-1251CF52EFDE}"/>
                  </a:ext>
                </a:extLst>
              </p:cNvPr>
              <p:cNvSpPr txBox="1">
                <a:spLocks noRot="1" noChangeAspect="1" noMove="1" noResize="1" noEditPoints="1" noAdjustHandles="1" noChangeArrowheads="1" noChangeShapeType="1" noTextEdit="1"/>
              </p:cNvSpPr>
              <p:nvPr/>
            </p:nvSpPr>
            <p:spPr>
              <a:xfrm flipH="1">
                <a:off x="2162980" y="5777998"/>
                <a:ext cx="536154" cy="276999"/>
              </a:xfrm>
              <a:prstGeom prst="rect">
                <a:avLst/>
              </a:prstGeom>
              <a:blipFill>
                <a:blip r:embed="rId6"/>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B47AF37F-2E27-DBD6-C10C-EA7B8A37933F}"/>
                  </a:ext>
                </a:extLst>
              </p:cNvPr>
              <p:cNvSpPr txBox="1"/>
              <p:nvPr/>
            </p:nvSpPr>
            <p:spPr>
              <a:xfrm flipH="1">
                <a:off x="266792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93" name="TextBox 92">
                <a:extLst>
                  <a:ext uri="{FF2B5EF4-FFF2-40B4-BE49-F238E27FC236}">
                    <a16:creationId xmlns:a16="http://schemas.microsoft.com/office/drawing/2014/main" id="{B47AF37F-2E27-DBD6-C10C-EA7B8A37933F}"/>
                  </a:ext>
                </a:extLst>
              </p:cNvPr>
              <p:cNvSpPr txBox="1">
                <a:spLocks noRot="1" noChangeAspect="1" noMove="1" noResize="1" noEditPoints="1" noAdjustHandles="1" noChangeArrowheads="1" noChangeShapeType="1" noTextEdit="1"/>
              </p:cNvSpPr>
              <p:nvPr/>
            </p:nvSpPr>
            <p:spPr>
              <a:xfrm flipH="1">
                <a:off x="2667920" y="5777998"/>
                <a:ext cx="536154" cy="276999"/>
              </a:xfrm>
              <a:prstGeom prst="rect">
                <a:avLst/>
              </a:prstGeom>
              <a:blipFill>
                <a:blip r:embed="rId7"/>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D963B67F-E85D-9DE5-8DE0-75D13629BF52}"/>
                  </a:ext>
                </a:extLst>
              </p:cNvPr>
              <p:cNvSpPr txBox="1"/>
              <p:nvPr/>
            </p:nvSpPr>
            <p:spPr>
              <a:xfrm flipH="1">
                <a:off x="3200622"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94" name="TextBox 93">
                <a:extLst>
                  <a:ext uri="{FF2B5EF4-FFF2-40B4-BE49-F238E27FC236}">
                    <a16:creationId xmlns:a16="http://schemas.microsoft.com/office/drawing/2014/main" id="{D963B67F-E85D-9DE5-8DE0-75D13629BF52}"/>
                  </a:ext>
                </a:extLst>
              </p:cNvPr>
              <p:cNvSpPr txBox="1">
                <a:spLocks noRot="1" noChangeAspect="1" noMove="1" noResize="1" noEditPoints="1" noAdjustHandles="1" noChangeArrowheads="1" noChangeShapeType="1" noTextEdit="1"/>
              </p:cNvSpPr>
              <p:nvPr/>
            </p:nvSpPr>
            <p:spPr>
              <a:xfrm flipH="1">
                <a:off x="3200622" y="5777998"/>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244BF441-34EE-248C-053F-2A1F13FE811D}"/>
                  </a:ext>
                </a:extLst>
              </p:cNvPr>
              <p:cNvSpPr txBox="1"/>
              <p:nvPr/>
            </p:nvSpPr>
            <p:spPr>
              <a:xfrm flipH="1">
                <a:off x="3773278"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95" name="TextBox 94">
                <a:extLst>
                  <a:ext uri="{FF2B5EF4-FFF2-40B4-BE49-F238E27FC236}">
                    <a16:creationId xmlns:a16="http://schemas.microsoft.com/office/drawing/2014/main" id="{244BF441-34EE-248C-053F-2A1F13FE811D}"/>
                  </a:ext>
                </a:extLst>
              </p:cNvPr>
              <p:cNvSpPr txBox="1">
                <a:spLocks noRot="1" noChangeAspect="1" noMove="1" noResize="1" noEditPoints="1" noAdjustHandles="1" noChangeArrowheads="1" noChangeShapeType="1" noTextEdit="1"/>
              </p:cNvSpPr>
              <p:nvPr/>
            </p:nvSpPr>
            <p:spPr>
              <a:xfrm flipH="1">
                <a:off x="3773278" y="5777998"/>
                <a:ext cx="536154" cy="276999"/>
              </a:xfrm>
              <a:prstGeom prst="rect">
                <a:avLst/>
              </a:prstGeom>
              <a:blipFill>
                <a:blip r:embed="rId9"/>
                <a:stretch>
                  <a:fillRect b="-17778"/>
                </a:stretch>
              </a:blipFill>
            </p:spPr>
            <p:txBody>
              <a:bodyPr/>
              <a:lstStyle/>
              <a:p>
                <a:r>
                  <a:rPr lang="en-US">
                    <a:noFill/>
                  </a:rPr>
                  <a:t> </a:t>
                </a:r>
              </a:p>
            </p:txBody>
          </p:sp>
        </mc:Fallback>
      </mc:AlternateContent>
      <p:sp>
        <p:nvSpPr>
          <p:cNvPr id="96" name="TextBox 95">
            <a:extLst>
              <a:ext uri="{FF2B5EF4-FFF2-40B4-BE49-F238E27FC236}">
                <a16:creationId xmlns:a16="http://schemas.microsoft.com/office/drawing/2014/main" id="{70798F49-D44F-C941-8BDA-D3EC6C42725F}"/>
              </a:ext>
            </a:extLst>
          </p:cNvPr>
          <p:cNvSpPr txBox="1"/>
          <p:nvPr/>
        </p:nvSpPr>
        <p:spPr>
          <a:xfrm>
            <a:off x="19711" y="6064308"/>
            <a:ext cx="926125" cy="369332"/>
          </a:xfrm>
          <a:prstGeom prst="rect">
            <a:avLst/>
          </a:prstGeom>
          <a:noFill/>
        </p:spPr>
        <p:txBody>
          <a:bodyPr wrap="square">
            <a:spAutoFit/>
          </a:bodyPr>
          <a:lstStyle/>
          <a:p>
            <a:r>
              <a:rPr lang="en-US" b="1"/>
              <a:t>The</a:t>
            </a:r>
            <a:endParaRPr lang="en-US"/>
          </a:p>
        </p:txBody>
      </p:sp>
      <p:sp>
        <p:nvSpPr>
          <p:cNvPr id="97" name="TextBox 96">
            <a:extLst>
              <a:ext uri="{FF2B5EF4-FFF2-40B4-BE49-F238E27FC236}">
                <a16:creationId xmlns:a16="http://schemas.microsoft.com/office/drawing/2014/main" id="{D90905BE-595F-494A-6598-0EAAF655E96E}"/>
              </a:ext>
            </a:extLst>
          </p:cNvPr>
          <p:cNvSpPr txBox="1"/>
          <p:nvPr/>
        </p:nvSpPr>
        <p:spPr>
          <a:xfrm>
            <a:off x="564209" y="6075278"/>
            <a:ext cx="926125" cy="369332"/>
          </a:xfrm>
          <a:prstGeom prst="rect">
            <a:avLst/>
          </a:prstGeom>
          <a:noFill/>
        </p:spPr>
        <p:txBody>
          <a:bodyPr wrap="square">
            <a:spAutoFit/>
          </a:bodyPr>
          <a:lstStyle/>
          <a:p>
            <a:r>
              <a:rPr lang="en-US" b="1"/>
              <a:t>cat</a:t>
            </a:r>
            <a:endParaRPr lang="en-US"/>
          </a:p>
        </p:txBody>
      </p:sp>
      <p:sp>
        <p:nvSpPr>
          <p:cNvPr id="98" name="TextBox 97">
            <a:extLst>
              <a:ext uri="{FF2B5EF4-FFF2-40B4-BE49-F238E27FC236}">
                <a16:creationId xmlns:a16="http://schemas.microsoft.com/office/drawing/2014/main" id="{80CC500A-77E7-C3CF-7890-9BB3775CE2FA}"/>
              </a:ext>
            </a:extLst>
          </p:cNvPr>
          <p:cNvSpPr txBox="1"/>
          <p:nvPr/>
        </p:nvSpPr>
        <p:spPr>
          <a:xfrm>
            <a:off x="1151699" y="6075278"/>
            <a:ext cx="926125" cy="369332"/>
          </a:xfrm>
          <a:prstGeom prst="rect">
            <a:avLst/>
          </a:prstGeom>
          <a:noFill/>
        </p:spPr>
        <p:txBody>
          <a:bodyPr wrap="square">
            <a:spAutoFit/>
          </a:bodyPr>
          <a:lstStyle/>
          <a:p>
            <a:r>
              <a:rPr lang="en-US" b="1"/>
              <a:t>sat</a:t>
            </a:r>
            <a:endParaRPr lang="en-US"/>
          </a:p>
        </p:txBody>
      </p:sp>
      <p:sp>
        <p:nvSpPr>
          <p:cNvPr id="99" name="TextBox 98">
            <a:extLst>
              <a:ext uri="{FF2B5EF4-FFF2-40B4-BE49-F238E27FC236}">
                <a16:creationId xmlns:a16="http://schemas.microsoft.com/office/drawing/2014/main" id="{D5EC40C5-0A23-01D9-72D7-AB7ECD0FB337}"/>
              </a:ext>
            </a:extLst>
          </p:cNvPr>
          <p:cNvSpPr txBox="1"/>
          <p:nvPr/>
        </p:nvSpPr>
        <p:spPr>
          <a:xfrm>
            <a:off x="1703720" y="6055789"/>
            <a:ext cx="926125" cy="369332"/>
          </a:xfrm>
          <a:prstGeom prst="rect">
            <a:avLst/>
          </a:prstGeom>
          <a:noFill/>
        </p:spPr>
        <p:txBody>
          <a:bodyPr wrap="square">
            <a:spAutoFit/>
          </a:bodyPr>
          <a:lstStyle/>
          <a:p>
            <a:r>
              <a:rPr lang="en-US" b="1"/>
              <a:t>on</a:t>
            </a:r>
            <a:endParaRPr lang="en-US"/>
          </a:p>
        </p:txBody>
      </p:sp>
      <p:sp>
        <p:nvSpPr>
          <p:cNvPr id="100" name="TextBox 99">
            <a:extLst>
              <a:ext uri="{FF2B5EF4-FFF2-40B4-BE49-F238E27FC236}">
                <a16:creationId xmlns:a16="http://schemas.microsoft.com/office/drawing/2014/main" id="{F52A9502-7A5D-6865-803D-5C48AAB34604}"/>
              </a:ext>
            </a:extLst>
          </p:cNvPr>
          <p:cNvSpPr txBox="1"/>
          <p:nvPr/>
        </p:nvSpPr>
        <p:spPr>
          <a:xfrm>
            <a:off x="2243767" y="6053528"/>
            <a:ext cx="926125" cy="369332"/>
          </a:xfrm>
          <a:prstGeom prst="rect">
            <a:avLst/>
          </a:prstGeom>
          <a:noFill/>
        </p:spPr>
        <p:txBody>
          <a:bodyPr wrap="square">
            <a:spAutoFit/>
          </a:bodyPr>
          <a:lstStyle/>
          <a:p>
            <a:r>
              <a:rPr lang="en-US" b="1"/>
              <a:t>the</a:t>
            </a:r>
            <a:endParaRPr lang="en-US"/>
          </a:p>
        </p:txBody>
      </p:sp>
      <p:sp>
        <p:nvSpPr>
          <p:cNvPr id="101" name="TextBox 100">
            <a:extLst>
              <a:ext uri="{FF2B5EF4-FFF2-40B4-BE49-F238E27FC236}">
                <a16:creationId xmlns:a16="http://schemas.microsoft.com/office/drawing/2014/main" id="{B0C6FDF1-EEF6-2607-9449-BD8E0BBB90DD}"/>
              </a:ext>
            </a:extLst>
          </p:cNvPr>
          <p:cNvSpPr txBox="1"/>
          <p:nvPr/>
        </p:nvSpPr>
        <p:spPr>
          <a:xfrm>
            <a:off x="2743318" y="6043940"/>
            <a:ext cx="926125" cy="369332"/>
          </a:xfrm>
          <a:prstGeom prst="rect">
            <a:avLst/>
          </a:prstGeom>
          <a:noFill/>
        </p:spPr>
        <p:txBody>
          <a:bodyPr wrap="square">
            <a:spAutoFit/>
          </a:bodyPr>
          <a:lstStyle/>
          <a:p>
            <a:r>
              <a:rPr lang="en-US" b="1"/>
              <a:t>mat</a:t>
            </a:r>
            <a:endParaRPr lang="en-US"/>
          </a:p>
        </p:txBody>
      </p:sp>
      <p:sp>
        <p:nvSpPr>
          <p:cNvPr id="102" name="TextBox 101">
            <a:extLst>
              <a:ext uri="{FF2B5EF4-FFF2-40B4-BE49-F238E27FC236}">
                <a16:creationId xmlns:a16="http://schemas.microsoft.com/office/drawing/2014/main" id="{D3A67D70-1F26-C73F-C18A-569180954595}"/>
              </a:ext>
            </a:extLst>
          </p:cNvPr>
          <p:cNvSpPr txBox="1"/>
          <p:nvPr/>
        </p:nvSpPr>
        <p:spPr>
          <a:xfrm>
            <a:off x="3242499" y="6043940"/>
            <a:ext cx="926125" cy="369332"/>
          </a:xfrm>
          <a:prstGeom prst="rect">
            <a:avLst/>
          </a:prstGeom>
          <a:noFill/>
        </p:spPr>
        <p:txBody>
          <a:bodyPr wrap="square">
            <a:spAutoFit/>
          </a:bodyPr>
          <a:lstStyle/>
          <a:p>
            <a:r>
              <a:rPr lang="en-US" b="1"/>
              <a:t>and</a:t>
            </a:r>
            <a:endParaRPr lang="en-US"/>
          </a:p>
        </p:txBody>
      </p:sp>
      <p:sp>
        <p:nvSpPr>
          <p:cNvPr id="103" name="TextBox 102">
            <a:extLst>
              <a:ext uri="{FF2B5EF4-FFF2-40B4-BE49-F238E27FC236}">
                <a16:creationId xmlns:a16="http://schemas.microsoft.com/office/drawing/2014/main" id="{4D21BC7D-330C-8275-A913-549556229131}"/>
              </a:ext>
            </a:extLst>
          </p:cNvPr>
          <p:cNvSpPr txBox="1"/>
          <p:nvPr/>
        </p:nvSpPr>
        <p:spPr>
          <a:xfrm>
            <a:off x="3742244" y="6031734"/>
            <a:ext cx="926125" cy="369332"/>
          </a:xfrm>
          <a:prstGeom prst="rect">
            <a:avLst/>
          </a:prstGeom>
          <a:noFill/>
        </p:spPr>
        <p:txBody>
          <a:bodyPr wrap="square">
            <a:spAutoFit/>
          </a:bodyPr>
          <a:lstStyle/>
          <a:p>
            <a:r>
              <a:rPr lang="en-US" b="1"/>
              <a:t>sang</a:t>
            </a:r>
            <a:endParaRPr lang="en-US"/>
          </a:p>
        </p:txBody>
      </p:sp>
      <p:sp>
        <p:nvSpPr>
          <p:cNvPr id="104" name="Date Placeholder 3">
            <a:extLst>
              <a:ext uri="{FF2B5EF4-FFF2-40B4-BE49-F238E27FC236}">
                <a16:creationId xmlns:a16="http://schemas.microsoft.com/office/drawing/2014/main" id="{E22B4DE9-6554-F2DE-3B88-D41F24E86E88}"/>
              </a:ext>
            </a:extLst>
          </p:cNvPr>
          <p:cNvSpPr>
            <a:spLocks noGrp="1"/>
          </p:cNvSpPr>
          <p:nvPr>
            <p:ph type="dt" sz="half" idx="10"/>
          </p:nvPr>
        </p:nvSpPr>
        <p:spPr>
          <a:xfrm>
            <a:off x="457200" y="6583680"/>
            <a:ext cx="2133600" cy="274320"/>
          </a:xfrm>
        </p:spPr>
        <p:txBody>
          <a:bodyPr/>
          <a:lstStyle/>
          <a:p>
            <a:fld id="{FB0C9494-93D6-B84F-9545-643E8D43A430}" type="datetime1">
              <a:rPr lang="en-US" smtClean="0"/>
              <a:t>10/17/2024</a:t>
            </a:fld>
            <a:endParaRPr lang="en-US"/>
          </a:p>
        </p:txBody>
      </p:sp>
      <p:sp>
        <p:nvSpPr>
          <p:cNvPr id="105" name="Footer Placeholder 4">
            <a:extLst>
              <a:ext uri="{FF2B5EF4-FFF2-40B4-BE49-F238E27FC236}">
                <a16:creationId xmlns:a16="http://schemas.microsoft.com/office/drawing/2014/main" id="{DB979273-DBE8-79A1-B166-BD8636925CFB}"/>
              </a:ext>
            </a:extLst>
          </p:cNvPr>
          <p:cNvSpPr>
            <a:spLocks noGrp="1"/>
          </p:cNvSpPr>
          <p:nvPr>
            <p:ph type="ftr" sz="quarter" idx="11"/>
          </p:nvPr>
        </p:nvSpPr>
        <p:spPr>
          <a:xfrm>
            <a:off x="2640596" y="6583680"/>
            <a:ext cx="5507719" cy="274320"/>
          </a:xfrm>
        </p:spPr>
        <p:txBody>
          <a:bodyPr/>
          <a:lstStyle/>
          <a:p>
            <a:r>
              <a:rPr lang="en-US"/>
              <a:t>Jure </a:t>
            </a:r>
            <a:r>
              <a:rPr lang="en-US" err="1"/>
              <a:t>Leskovec</a:t>
            </a:r>
            <a:r>
              <a:rPr lang="en-US"/>
              <a:t>, Stanford CS224W: Machine Learning with Graphs, http://cs224w.stanford.edu</a:t>
            </a:r>
          </a:p>
        </p:txBody>
      </p:sp>
      <p:sp>
        <p:nvSpPr>
          <p:cNvPr id="106" name="Slide Number Placeholder 5">
            <a:extLst>
              <a:ext uri="{FF2B5EF4-FFF2-40B4-BE49-F238E27FC236}">
                <a16:creationId xmlns:a16="http://schemas.microsoft.com/office/drawing/2014/main" id="{88A69B4D-177F-E5A5-C773-5A4DF900DBCE}"/>
              </a:ext>
            </a:extLst>
          </p:cNvPr>
          <p:cNvSpPr>
            <a:spLocks noGrp="1"/>
          </p:cNvSpPr>
          <p:nvPr>
            <p:ph type="sldNum" sz="quarter" idx="12"/>
          </p:nvPr>
        </p:nvSpPr>
        <p:spPr>
          <a:xfrm>
            <a:off x="8204396" y="6583680"/>
            <a:ext cx="733864" cy="274320"/>
          </a:xfrm>
        </p:spPr>
        <p:txBody>
          <a:bodyPr/>
          <a:lstStyle/>
          <a:p>
            <a:fld id="{19B12225-5612-419B-A8D5-4B8EEE4C217E}" type="slidenum">
              <a:rPr lang="en-US" smtClean="0"/>
              <a:pPr/>
              <a:t>37</a:t>
            </a:fld>
            <a:endParaRPr lang="en-US"/>
          </a:p>
        </p:txBody>
      </p:sp>
      <p:sp>
        <p:nvSpPr>
          <p:cNvPr id="107" name="Rounded Rectangle 106">
            <a:extLst>
              <a:ext uri="{FF2B5EF4-FFF2-40B4-BE49-F238E27FC236}">
                <a16:creationId xmlns:a16="http://schemas.microsoft.com/office/drawing/2014/main" id="{372DB65E-76E6-2FF6-50BB-12FA91C9862E}"/>
              </a:ext>
            </a:extLst>
          </p:cNvPr>
          <p:cNvSpPr/>
          <p:nvPr/>
        </p:nvSpPr>
        <p:spPr>
          <a:xfrm>
            <a:off x="4841695" y="4385506"/>
            <a:ext cx="385223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6" name="Content Placeholder 2">
            <a:extLst>
              <a:ext uri="{FF2B5EF4-FFF2-40B4-BE49-F238E27FC236}">
                <a16:creationId xmlns:a16="http://schemas.microsoft.com/office/drawing/2014/main" id="{12FF5B57-E2CA-0857-E3C2-62DF4C977411}"/>
              </a:ext>
            </a:extLst>
          </p:cNvPr>
          <p:cNvSpPr txBox="1">
            <a:spLocks/>
          </p:cNvSpPr>
          <p:nvPr/>
        </p:nvSpPr>
        <p:spPr>
          <a:xfrm>
            <a:off x="5883036" y="4716598"/>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23" name="Rounded Rectangle 122">
            <a:extLst>
              <a:ext uri="{FF2B5EF4-FFF2-40B4-BE49-F238E27FC236}">
                <a16:creationId xmlns:a16="http://schemas.microsoft.com/office/drawing/2014/main" id="{5584056D-EA14-ECB5-6AAB-F5CFC408C598}"/>
              </a:ext>
            </a:extLst>
          </p:cNvPr>
          <p:cNvSpPr/>
          <p:nvPr/>
        </p:nvSpPr>
        <p:spPr>
          <a:xfrm>
            <a:off x="4841695"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4" name="Rounded Rectangle 123">
            <a:extLst>
              <a:ext uri="{FF2B5EF4-FFF2-40B4-BE49-F238E27FC236}">
                <a16:creationId xmlns:a16="http://schemas.microsoft.com/office/drawing/2014/main" id="{33B10D1F-1C0C-355C-67BA-F01202BC6BB9}"/>
              </a:ext>
            </a:extLst>
          </p:cNvPr>
          <p:cNvSpPr/>
          <p:nvPr/>
        </p:nvSpPr>
        <p:spPr>
          <a:xfrm>
            <a:off x="5370505"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5" name="Rounded Rectangle 124">
            <a:extLst>
              <a:ext uri="{FF2B5EF4-FFF2-40B4-BE49-F238E27FC236}">
                <a16:creationId xmlns:a16="http://schemas.microsoft.com/office/drawing/2014/main" id="{FCE52DAB-9039-A681-68AA-30816E3AA554}"/>
              </a:ext>
            </a:extLst>
          </p:cNvPr>
          <p:cNvSpPr/>
          <p:nvPr/>
        </p:nvSpPr>
        <p:spPr>
          <a:xfrm>
            <a:off x="5917676"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6" name="Rounded Rectangle 125">
            <a:extLst>
              <a:ext uri="{FF2B5EF4-FFF2-40B4-BE49-F238E27FC236}">
                <a16:creationId xmlns:a16="http://schemas.microsoft.com/office/drawing/2014/main" id="{A507E6E0-459C-5EE9-9F3C-D16172FD3F4C}"/>
              </a:ext>
            </a:extLst>
          </p:cNvPr>
          <p:cNvSpPr/>
          <p:nvPr/>
        </p:nvSpPr>
        <p:spPr>
          <a:xfrm>
            <a:off x="6464847"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7" name="Rounded Rectangle 126">
            <a:extLst>
              <a:ext uri="{FF2B5EF4-FFF2-40B4-BE49-F238E27FC236}">
                <a16:creationId xmlns:a16="http://schemas.microsoft.com/office/drawing/2014/main" id="{916A121B-5CE9-A644-C6DA-F52E6033A92E}"/>
              </a:ext>
            </a:extLst>
          </p:cNvPr>
          <p:cNvSpPr/>
          <p:nvPr/>
        </p:nvSpPr>
        <p:spPr>
          <a:xfrm>
            <a:off x="6993657"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8" name="Rounded Rectangle 127">
            <a:extLst>
              <a:ext uri="{FF2B5EF4-FFF2-40B4-BE49-F238E27FC236}">
                <a16:creationId xmlns:a16="http://schemas.microsoft.com/office/drawing/2014/main" id="{3B894633-F48D-25B9-2314-82A17752C0AA}"/>
              </a:ext>
            </a:extLst>
          </p:cNvPr>
          <p:cNvSpPr/>
          <p:nvPr/>
        </p:nvSpPr>
        <p:spPr>
          <a:xfrm>
            <a:off x="7540828"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9" name="Rounded Rectangle 128">
            <a:extLst>
              <a:ext uri="{FF2B5EF4-FFF2-40B4-BE49-F238E27FC236}">
                <a16:creationId xmlns:a16="http://schemas.microsoft.com/office/drawing/2014/main" id="{665DA793-CC9B-978F-6841-94797A7CCAD2}"/>
              </a:ext>
            </a:extLst>
          </p:cNvPr>
          <p:cNvSpPr/>
          <p:nvPr/>
        </p:nvSpPr>
        <p:spPr>
          <a:xfrm>
            <a:off x="8049440"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Rounded Rectangle 129">
            <a:extLst>
              <a:ext uri="{FF2B5EF4-FFF2-40B4-BE49-F238E27FC236}">
                <a16:creationId xmlns:a16="http://schemas.microsoft.com/office/drawing/2014/main" id="{934023D5-D61F-1532-F87F-2A613417E883}"/>
              </a:ext>
            </a:extLst>
          </p:cNvPr>
          <p:cNvSpPr/>
          <p:nvPr/>
        </p:nvSpPr>
        <p:spPr>
          <a:xfrm>
            <a:off x="8596611"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C6435CCE-D37D-037B-7202-A3D3A49C0A50}"/>
                  </a:ext>
                </a:extLst>
              </p:cNvPr>
              <p:cNvSpPr txBox="1"/>
              <p:nvPr/>
            </p:nvSpPr>
            <p:spPr>
              <a:xfrm flipH="1">
                <a:off x="477008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31" name="TextBox 130">
                <a:extLst>
                  <a:ext uri="{FF2B5EF4-FFF2-40B4-BE49-F238E27FC236}">
                    <a16:creationId xmlns:a16="http://schemas.microsoft.com/office/drawing/2014/main" id="{C6435CCE-D37D-037B-7202-A3D3A49C0A50}"/>
                  </a:ext>
                </a:extLst>
              </p:cNvPr>
              <p:cNvSpPr txBox="1">
                <a:spLocks noRot="1" noChangeAspect="1" noMove="1" noResize="1" noEditPoints="1" noAdjustHandles="1" noChangeArrowheads="1" noChangeShapeType="1" noTextEdit="1"/>
              </p:cNvSpPr>
              <p:nvPr/>
            </p:nvSpPr>
            <p:spPr>
              <a:xfrm flipH="1">
                <a:off x="4770087" y="5731210"/>
                <a:ext cx="536154" cy="276999"/>
              </a:xfrm>
              <a:prstGeom prst="rect">
                <a:avLst/>
              </a:prstGeom>
              <a:blipFill>
                <a:blip r:embed="rId10"/>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2E484040-E919-99E7-2989-F16D9CFA09DE}"/>
                  </a:ext>
                </a:extLst>
              </p:cNvPr>
              <p:cNvSpPr txBox="1"/>
              <p:nvPr/>
            </p:nvSpPr>
            <p:spPr>
              <a:xfrm flipH="1">
                <a:off x="527502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32" name="TextBox 131">
                <a:extLst>
                  <a:ext uri="{FF2B5EF4-FFF2-40B4-BE49-F238E27FC236}">
                    <a16:creationId xmlns:a16="http://schemas.microsoft.com/office/drawing/2014/main" id="{2E484040-E919-99E7-2989-F16D9CFA09DE}"/>
                  </a:ext>
                </a:extLst>
              </p:cNvPr>
              <p:cNvSpPr txBox="1">
                <a:spLocks noRot="1" noChangeAspect="1" noMove="1" noResize="1" noEditPoints="1" noAdjustHandles="1" noChangeArrowheads="1" noChangeShapeType="1" noTextEdit="1"/>
              </p:cNvSpPr>
              <p:nvPr/>
            </p:nvSpPr>
            <p:spPr>
              <a:xfrm flipH="1">
                <a:off x="5275027" y="5731210"/>
                <a:ext cx="536154" cy="276999"/>
              </a:xfrm>
              <a:prstGeom prst="rect">
                <a:avLst/>
              </a:prstGeom>
              <a:blipFill>
                <a:blip r:embed="rId11"/>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CAB5A409-2F95-87E1-ACC6-A1C1F3EFE517}"/>
                  </a:ext>
                </a:extLst>
              </p:cNvPr>
              <p:cNvSpPr txBox="1"/>
              <p:nvPr/>
            </p:nvSpPr>
            <p:spPr>
              <a:xfrm flipH="1">
                <a:off x="5829763"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33" name="TextBox 132">
                <a:extLst>
                  <a:ext uri="{FF2B5EF4-FFF2-40B4-BE49-F238E27FC236}">
                    <a16:creationId xmlns:a16="http://schemas.microsoft.com/office/drawing/2014/main" id="{CAB5A409-2F95-87E1-ACC6-A1C1F3EFE517}"/>
                  </a:ext>
                </a:extLst>
              </p:cNvPr>
              <p:cNvSpPr txBox="1">
                <a:spLocks noRot="1" noChangeAspect="1" noMove="1" noResize="1" noEditPoints="1" noAdjustHandles="1" noChangeArrowheads="1" noChangeShapeType="1" noTextEdit="1"/>
              </p:cNvSpPr>
              <p:nvPr/>
            </p:nvSpPr>
            <p:spPr>
              <a:xfrm flipH="1">
                <a:off x="5829763" y="5731210"/>
                <a:ext cx="536154" cy="276999"/>
              </a:xfrm>
              <a:prstGeom prst="rect">
                <a:avLst/>
              </a:prstGeom>
              <a:blipFill>
                <a:blip r:embed="rId1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DE8E955A-64AB-5F8C-9374-68F2446BBA8B}"/>
                  </a:ext>
                </a:extLst>
              </p:cNvPr>
              <p:cNvSpPr txBox="1"/>
              <p:nvPr/>
            </p:nvSpPr>
            <p:spPr>
              <a:xfrm flipH="1">
                <a:off x="6380385"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34" name="TextBox 133">
                <a:extLst>
                  <a:ext uri="{FF2B5EF4-FFF2-40B4-BE49-F238E27FC236}">
                    <a16:creationId xmlns:a16="http://schemas.microsoft.com/office/drawing/2014/main" id="{DE8E955A-64AB-5F8C-9374-68F2446BBA8B}"/>
                  </a:ext>
                </a:extLst>
              </p:cNvPr>
              <p:cNvSpPr txBox="1">
                <a:spLocks noRot="1" noChangeAspect="1" noMove="1" noResize="1" noEditPoints="1" noAdjustHandles="1" noChangeArrowheads="1" noChangeShapeType="1" noTextEdit="1"/>
              </p:cNvSpPr>
              <p:nvPr/>
            </p:nvSpPr>
            <p:spPr>
              <a:xfrm flipH="1">
                <a:off x="6380385" y="5731210"/>
                <a:ext cx="536154" cy="276999"/>
              </a:xfrm>
              <a:prstGeom prst="rect">
                <a:avLst/>
              </a:prstGeom>
              <a:blipFill>
                <a:blip r:embed="rId1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C8DB9F89-2291-575D-D21A-CA23D0ED1630}"/>
                  </a:ext>
                </a:extLst>
              </p:cNvPr>
              <p:cNvSpPr txBox="1"/>
              <p:nvPr/>
            </p:nvSpPr>
            <p:spPr>
              <a:xfrm flipH="1">
                <a:off x="687063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35" name="TextBox 134">
                <a:extLst>
                  <a:ext uri="{FF2B5EF4-FFF2-40B4-BE49-F238E27FC236}">
                    <a16:creationId xmlns:a16="http://schemas.microsoft.com/office/drawing/2014/main" id="{C8DB9F89-2291-575D-D21A-CA23D0ED1630}"/>
                  </a:ext>
                </a:extLst>
              </p:cNvPr>
              <p:cNvSpPr txBox="1">
                <a:spLocks noRot="1" noChangeAspect="1" noMove="1" noResize="1" noEditPoints="1" noAdjustHandles="1" noChangeArrowheads="1" noChangeShapeType="1" noTextEdit="1"/>
              </p:cNvSpPr>
              <p:nvPr/>
            </p:nvSpPr>
            <p:spPr>
              <a:xfrm flipH="1">
                <a:off x="6870637" y="5731210"/>
                <a:ext cx="536154" cy="276999"/>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TextBox 135">
                <a:extLst>
                  <a:ext uri="{FF2B5EF4-FFF2-40B4-BE49-F238E27FC236}">
                    <a16:creationId xmlns:a16="http://schemas.microsoft.com/office/drawing/2014/main" id="{5A8840E0-1B83-213F-FEB3-7F07453DE747}"/>
                  </a:ext>
                </a:extLst>
              </p:cNvPr>
              <p:cNvSpPr txBox="1"/>
              <p:nvPr/>
            </p:nvSpPr>
            <p:spPr>
              <a:xfrm flipH="1">
                <a:off x="737557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36" name="TextBox 135">
                <a:extLst>
                  <a:ext uri="{FF2B5EF4-FFF2-40B4-BE49-F238E27FC236}">
                    <a16:creationId xmlns:a16="http://schemas.microsoft.com/office/drawing/2014/main" id="{5A8840E0-1B83-213F-FEB3-7F07453DE747}"/>
                  </a:ext>
                </a:extLst>
              </p:cNvPr>
              <p:cNvSpPr txBox="1">
                <a:spLocks noRot="1" noChangeAspect="1" noMove="1" noResize="1" noEditPoints="1" noAdjustHandles="1" noChangeArrowheads="1" noChangeShapeType="1" noTextEdit="1"/>
              </p:cNvSpPr>
              <p:nvPr/>
            </p:nvSpPr>
            <p:spPr>
              <a:xfrm flipH="1">
                <a:off x="7375577" y="5731210"/>
                <a:ext cx="536154" cy="276999"/>
              </a:xfrm>
              <a:prstGeom prst="rect">
                <a:avLst/>
              </a:prstGeom>
              <a:blipFill>
                <a:blip r:embed="rId1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92C3B341-0482-C884-D164-F2D85CC701B2}"/>
                  </a:ext>
                </a:extLst>
              </p:cNvPr>
              <p:cNvSpPr txBox="1"/>
              <p:nvPr/>
            </p:nvSpPr>
            <p:spPr>
              <a:xfrm flipH="1">
                <a:off x="7908279"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37" name="TextBox 136">
                <a:extLst>
                  <a:ext uri="{FF2B5EF4-FFF2-40B4-BE49-F238E27FC236}">
                    <a16:creationId xmlns:a16="http://schemas.microsoft.com/office/drawing/2014/main" id="{92C3B341-0482-C884-D164-F2D85CC701B2}"/>
                  </a:ext>
                </a:extLst>
              </p:cNvPr>
              <p:cNvSpPr txBox="1">
                <a:spLocks noRot="1" noChangeAspect="1" noMove="1" noResize="1" noEditPoints="1" noAdjustHandles="1" noChangeArrowheads="1" noChangeShapeType="1" noTextEdit="1"/>
              </p:cNvSpPr>
              <p:nvPr/>
            </p:nvSpPr>
            <p:spPr>
              <a:xfrm flipH="1">
                <a:off x="7908279" y="5731210"/>
                <a:ext cx="536154" cy="276999"/>
              </a:xfrm>
              <a:prstGeom prst="rect">
                <a:avLst/>
              </a:prstGeom>
              <a:blipFill>
                <a:blip r:embed="rId1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8" name="TextBox 137">
                <a:extLst>
                  <a:ext uri="{FF2B5EF4-FFF2-40B4-BE49-F238E27FC236}">
                    <a16:creationId xmlns:a16="http://schemas.microsoft.com/office/drawing/2014/main" id="{13B916B9-0CF2-9C3E-E013-37C8690F46FF}"/>
                  </a:ext>
                </a:extLst>
              </p:cNvPr>
              <p:cNvSpPr txBox="1"/>
              <p:nvPr/>
            </p:nvSpPr>
            <p:spPr>
              <a:xfrm flipH="1">
                <a:off x="8480935"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38" name="TextBox 137">
                <a:extLst>
                  <a:ext uri="{FF2B5EF4-FFF2-40B4-BE49-F238E27FC236}">
                    <a16:creationId xmlns:a16="http://schemas.microsoft.com/office/drawing/2014/main" id="{13B916B9-0CF2-9C3E-E013-37C8690F46FF}"/>
                  </a:ext>
                </a:extLst>
              </p:cNvPr>
              <p:cNvSpPr txBox="1">
                <a:spLocks noRot="1" noChangeAspect="1" noMove="1" noResize="1" noEditPoints="1" noAdjustHandles="1" noChangeArrowheads="1" noChangeShapeType="1" noTextEdit="1"/>
              </p:cNvSpPr>
              <p:nvPr/>
            </p:nvSpPr>
            <p:spPr>
              <a:xfrm flipH="1">
                <a:off x="8480935" y="5731210"/>
                <a:ext cx="536154" cy="276999"/>
              </a:xfrm>
              <a:prstGeom prst="rect">
                <a:avLst/>
              </a:prstGeom>
              <a:blipFill>
                <a:blip r:embed="rId16"/>
                <a:stretch>
                  <a:fillRect b="-17391"/>
                </a:stretch>
              </a:blipFill>
            </p:spPr>
            <p:txBody>
              <a:bodyPr/>
              <a:lstStyle/>
              <a:p>
                <a:r>
                  <a:rPr lang="en-US">
                    <a:noFill/>
                  </a:rPr>
                  <a:t> </a:t>
                </a:r>
              </a:p>
            </p:txBody>
          </p:sp>
        </mc:Fallback>
      </mc:AlternateContent>
      <p:sp>
        <p:nvSpPr>
          <p:cNvPr id="139" name="TextBox 138">
            <a:extLst>
              <a:ext uri="{FF2B5EF4-FFF2-40B4-BE49-F238E27FC236}">
                <a16:creationId xmlns:a16="http://schemas.microsoft.com/office/drawing/2014/main" id="{A26DD142-CC16-6AA0-0FC9-D3D2CCF0531B}"/>
              </a:ext>
            </a:extLst>
          </p:cNvPr>
          <p:cNvSpPr txBox="1"/>
          <p:nvPr/>
        </p:nvSpPr>
        <p:spPr>
          <a:xfrm>
            <a:off x="4727368" y="6017520"/>
            <a:ext cx="926125" cy="369332"/>
          </a:xfrm>
          <a:prstGeom prst="rect">
            <a:avLst/>
          </a:prstGeom>
          <a:noFill/>
        </p:spPr>
        <p:txBody>
          <a:bodyPr wrap="square">
            <a:spAutoFit/>
          </a:bodyPr>
          <a:lstStyle/>
          <a:p>
            <a:r>
              <a:rPr lang="en-US" b="1"/>
              <a:t>cat</a:t>
            </a:r>
            <a:endParaRPr lang="en-US"/>
          </a:p>
        </p:txBody>
      </p:sp>
      <p:sp>
        <p:nvSpPr>
          <p:cNvPr id="140" name="TextBox 139">
            <a:extLst>
              <a:ext uri="{FF2B5EF4-FFF2-40B4-BE49-F238E27FC236}">
                <a16:creationId xmlns:a16="http://schemas.microsoft.com/office/drawing/2014/main" id="{91D8E0BA-BFCA-1F9E-220E-EDE8E72AB4FB}"/>
              </a:ext>
            </a:extLst>
          </p:cNvPr>
          <p:cNvSpPr txBox="1"/>
          <p:nvPr/>
        </p:nvSpPr>
        <p:spPr>
          <a:xfrm>
            <a:off x="5271866" y="6028490"/>
            <a:ext cx="926125" cy="369332"/>
          </a:xfrm>
          <a:prstGeom prst="rect">
            <a:avLst/>
          </a:prstGeom>
          <a:noFill/>
        </p:spPr>
        <p:txBody>
          <a:bodyPr wrap="square">
            <a:spAutoFit/>
          </a:bodyPr>
          <a:lstStyle/>
          <a:p>
            <a:r>
              <a:rPr lang="en-US" b="1"/>
              <a:t>The</a:t>
            </a:r>
            <a:endParaRPr lang="en-US"/>
          </a:p>
        </p:txBody>
      </p:sp>
      <p:sp>
        <p:nvSpPr>
          <p:cNvPr id="141" name="TextBox 140">
            <a:extLst>
              <a:ext uri="{FF2B5EF4-FFF2-40B4-BE49-F238E27FC236}">
                <a16:creationId xmlns:a16="http://schemas.microsoft.com/office/drawing/2014/main" id="{CCF937A4-A697-C332-D6D8-DF5509E06F1E}"/>
              </a:ext>
            </a:extLst>
          </p:cNvPr>
          <p:cNvSpPr txBox="1"/>
          <p:nvPr/>
        </p:nvSpPr>
        <p:spPr>
          <a:xfrm>
            <a:off x="5859356" y="6028490"/>
            <a:ext cx="926125" cy="369332"/>
          </a:xfrm>
          <a:prstGeom prst="rect">
            <a:avLst/>
          </a:prstGeom>
          <a:noFill/>
        </p:spPr>
        <p:txBody>
          <a:bodyPr wrap="square">
            <a:spAutoFit/>
          </a:bodyPr>
          <a:lstStyle/>
          <a:p>
            <a:r>
              <a:rPr lang="en-US" b="1"/>
              <a:t>sat</a:t>
            </a:r>
            <a:endParaRPr lang="en-US"/>
          </a:p>
        </p:txBody>
      </p:sp>
      <p:sp>
        <p:nvSpPr>
          <p:cNvPr id="142" name="TextBox 141">
            <a:extLst>
              <a:ext uri="{FF2B5EF4-FFF2-40B4-BE49-F238E27FC236}">
                <a16:creationId xmlns:a16="http://schemas.microsoft.com/office/drawing/2014/main" id="{009A1FC4-4837-D958-82FB-42B7361E0354}"/>
              </a:ext>
            </a:extLst>
          </p:cNvPr>
          <p:cNvSpPr txBox="1"/>
          <p:nvPr/>
        </p:nvSpPr>
        <p:spPr>
          <a:xfrm>
            <a:off x="6411377" y="6009001"/>
            <a:ext cx="926125" cy="369332"/>
          </a:xfrm>
          <a:prstGeom prst="rect">
            <a:avLst/>
          </a:prstGeom>
          <a:noFill/>
        </p:spPr>
        <p:txBody>
          <a:bodyPr wrap="square">
            <a:spAutoFit/>
          </a:bodyPr>
          <a:lstStyle/>
          <a:p>
            <a:r>
              <a:rPr lang="en-US" b="1"/>
              <a:t>on</a:t>
            </a:r>
            <a:endParaRPr lang="en-US"/>
          </a:p>
        </p:txBody>
      </p:sp>
      <p:sp>
        <p:nvSpPr>
          <p:cNvPr id="143" name="TextBox 142">
            <a:extLst>
              <a:ext uri="{FF2B5EF4-FFF2-40B4-BE49-F238E27FC236}">
                <a16:creationId xmlns:a16="http://schemas.microsoft.com/office/drawing/2014/main" id="{B40F14A9-A81C-1DC5-56FA-EC55BD5D8D98}"/>
              </a:ext>
            </a:extLst>
          </p:cNvPr>
          <p:cNvSpPr txBox="1"/>
          <p:nvPr/>
        </p:nvSpPr>
        <p:spPr>
          <a:xfrm>
            <a:off x="6951424" y="6006740"/>
            <a:ext cx="926125" cy="369332"/>
          </a:xfrm>
          <a:prstGeom prst="rect">
            <a:avLst/>
          </a:prstGeom>
          <a:noFill/>
        </p:spPr>
        <p:txBody>
          <a:bodyPr wrap="square">
            <a:spAutoFit/>
          </a:bodyPr>
          <a:lstStyle/>
          <a:p>
            <a:r>
              <a:rPr lang="en-US" b="1"/>
              <a:t>the</a:t>
            </a:r>
            <a:endParaRPr lang="en-US"/>
          </a:p>
        </p:txBody>
      </p:sp>
      <p:sp>
        <p:nvSpPr>
          <p:cNvPr id="144" name="TextBox 143">
            <a:extLst>
              <a:ext uri="{FF2B5EF4-FFF2-40B4-BE49-F238E27FC236}">
                <a16:creationId xmlns:a16="http://schemas.microsoft.com/office/drawing/2014/main" id="{3C507373-046B-5FDC-7585-747CAF41F57C}"/>
              </a:ext>
            </a:extLst>
          </p:cNvPr>
          <p:cNvSpPr txBox="1"/>
          <p:nvPr/>
        </p:nvSpPr>
        <p:spPr>
          <a:xfrm>
            <a:off x="7450975" y="5997152"/>
            <a:ext cx="926125" cy="369332"/>
          </a:xfrm>
          <a:prstGeom prst="rect">
            <a:avLst/>
          </a:prstGeom>
          <a:noFill/>
        </p:spPr>
        <p:txBody>
          <a:bodyPr wrap="square">
            <a:spAutoFit/>
          </a:bodyPr>
          <a:lstStyle/>
          <a:p>
            <a:r>
              <a:rPr lang="en-US" b="1"/>
              <a:t>mat</a:t>
            </a:r>
            <a:endParaRPr lang="en-US"/>
          </a:p>
        </p:txBody>
      </p:sp>
      <p:sp>
        <p:nvSpPr>
          <p:cNvPr id="145" name="TextBox 144">
            <a:extLst>
              <a:ext uri="{FF2B5EF4-FFF2-40B4-BE49-F238E27FC236}">
                <a16:creationId xmlns:a16="http://schemas.microsoft.com/office/drawing/2014/main" id="{17D4238D-0C6A-DA05-C05F-AE221FB1854A}"/>
              </a:ext>
            </a:extLst>
          </p:cNvPr>
          <p:cNvSpPr txBox="1"/>
          <p:nvPr/>
        </p:nvSpPr>
        <p:spPr>
          <a:xfrm>
            <a:off x="7950156" y="5997152"/>
            <a:ext cx="926125" cy="369332"/>
          </a:xfrm>
          <a:prstGeom prst="rect">
            <a:avLst/>
          </a:prstGeom>
          <a:noFill/>
        </p:spPr>
        <p:txBody>
          <a:bodyPr wrap="square">
            <a:spAutoFit/>
          </a:bodyPr>
          <a:lstStyle/>
          <a:p>
            <a:r>
              <a:rPr lang="en-US" b="1"/>
              <a:t>and</a:t>
            </a:r>
            <a:endParaRPr lang="en-US"/>
          </a:p>
        </p:txBody>
      </p:sp>
      <p:sp>
        <p:nvSpPr>
          <p:cNvPr id="146" name="TextBox 145">
            <a:extLst>
              <a:ext uri="{FF2B5EF4-FFF2-40B4-BE49-F238E27FC236}">
                <a16:creationId xmlns:a16="http://schemas.microsoft.com/office/drawing/2014/main" id="{3724A7A9-A3EC-7C6E-1779-4BFA90D11C74}"/>
              </a:ext>
            </a:extLst>
          </p:cNvPr>
          <p:cNvSpPr txBox="1"/>
          <p:nvPr/>
        </p:nvSpPr>
        <p:spPr>
          <a:xfrm>
            <a:off x="8449901" y="5984946"/>
            <a:ext cx="926125" cy="369332"/>
          </a:xfrm>
          <a:prstGeom prst="rect">
            <a:avLst/>
          </a:prstGeom>
          <a:noFill/>
        </p:spPr>
        <p:txBody>
          <a:bodyPr wrap="square">
            <a:spAutoFit/>
          </a:bodyPr>
          <a:lstStyle/>
          <a:p>
            <a:r>
              <a:rPr lang="en-US" b="1"/>
              <a:t>sang</a:t>
            </a:r>
            <a:endParaRPr lang="en-US"/>
          </a:p>
        </p:txBody>
      </p:sp>
      <p:sp>
        <p:nvSpPr>
          <p:cNvPr id="149" name="Rounded Rectangle 148">
            <a:extLst>
              <a:ext uri="{FF2B5EF4-FFF2-40B4-BE49-F238E27FC236}">
                <a16:creationId xmlns:a16="http://schemas.microsoft.com/office/drawing/2014/main" id="{27E55EF9-5BD6-B4C8-CE2F-9F3E4C91F75F}"/>
              </a:ext>
            </a:extLst>
          </p:cNvPr>
          <p:cNvSpPr/>
          <p:nvPr/>
        </p:nvSpPr>
        <p:spPr>
          <a:xfrm>
            <a:off x="129818"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0" name="Rounded Rectangle 149">
            <a:extLst>
              <a:ext uri="{FF2B5EF4-FFF2-40B4-BE49-F238E27FC236}">
                <a16:creationId xmlns:a16="http://schemas.microsoft.com/office/drawing/2014/main" id="{62611E68-FE44-6A76-E386-B0926F0B8B07}"/>
              </a:ext>
            </a:extLst>
          </p:cNvPr>
          <p:cNvSpPr/>
          <p:nvPr/>
        </p:nvSpPr>
        <p:spPr>
          <a:xfrm>
            <a:off x="658628"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1" name="Rounded Rectangle 150">
            <a:extLst>
              <a:ext uri="{FF2B5EF4-FFF2-40B4-BE49-F238E27FC236}">
                <a16:creationId xmlns:a16="http://schemas.microsoft.com/office/drawing/2014/main" id="{7455DBBC-2F23-DD9B-1259-655B5678130F}"/>
              </a:ext>
            </a:extLst>
          </p:cNvPr>
          <p:cNvSpPr/>
          <p:nvPr/>
        </p:nvSpPr>
        <p:spPr>
          <a:xfrm>
            <a:off x="1205799"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2" name="Rounded Rectangle 151">
            <a:extLst>
              <a:ext uri="{FF2B5EF4-FFF2-40B4-BE49-F238E27FC236}">
                <a16:creationId xmlns:a16="http://schemas.microsoft.com/office/drawing/2014/main" id="{292A7B26-A73D-86D4-D59C-0536A1C102B6}"/>
              </a:ext>
            </a:extLst>
          </p:cNvPr>
          <p:cNvSpPr/>
          <p:nvPr/>
        </p:nvSpPr>
        <p:spPr>
          <a:xfrm>
            <a:off x="1752970"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3" name="Rounded Rectangle 152">
            <a:extLst>
              <a:ext uri="{FF2B5EF4-FFF2-40B4-BE49-F238E27FC236}">
                <a16:creationId xmlns:a16="http://schemas.microsoft.com/office/drawing/2014/main" id="{286FC857-2E29-0496-E933-4FBBAADBC9E5}"/>
              </a:ext>
            </a:extLst>
          </p:cNvPr>
          <p:cNvSpPr/>
          <p:nvPr/>
        </p:nvSpPr>
        <p:spPr>
          <a:xfrm>
            <a:off x="2281780"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4" name="Rounded Rectangle 153">
            <a:extLst>
              <a:ext uri="{FF2B5EF4-FFF2-40B4-BE49-F238E27FC236}">
                <a16:creationId xmlns:a16="http://schemas.microsoft.com/office/drawing/2014/main" id="{26ABB143-42EE-E86B-DDA3-DFB6F272729E}"/>
              </a:ext>
            </a:extLst>
          </p:cNvPr>
          <p:cNvSpPr/>
          <p:nvPr/>
        </p:nvSpPr>
        <p:spPr>
          <a:xfrm>
            <a:off x="2828951"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5" name="Rounded Rectangle 154">
            <a:extLst>
              <a:ext uri="{FF2B5EF4-FFF2-40B4-BE49-F238E27FC236}">
                <a16:creationId xmlns:a16="http://schemas.microsoft.com/office/drawing/2014/main" id="{D552794E-DF9A-859D-0491-A2DD5F2EED64}"/>
              </a:ext>
            </a:extLst>
          </p:cNvPr>
          <p:cNvSpPr/>
          <p:nvPr/>
        </p:nvSpPr>
        <p:spPr>
          <a:xfrm>
            <a:off x="3337563"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6" name="Rounded Rectangle 155">
            <a:extLst>
              <a:ext uri="{FF2B5EF4-FFF2-40B4-BE49-F238E27FC236}">
                <a16:creationId xmlns:a16="http://schemas.microsoft.com/office/drawing/2014/main" id="{D86AC4E0-C295-AC8B-29A3-5A732AFB1FDD}"/>
              </a:ext>
            </a:extLst>
          </p:cNvPr>
          <p:cNvSpPr/>
          <p:nvPr/>
        </p:nvSpPr>
        <p:spPr>
          <a:xfrm>
            <a:off x="3884734" y="407289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EE685DB4-40D0-073A-1476-89ADAD45C2FC}"/>
                  </a:ext>
                </a:extLst>
              </p:cNvPr>
              <p:cNvSpPr txBox="1"/>
              <p:nvPr/>
            </p:nvSpPr>
            <p:spPr>
              <a:xfrm flipH="1">
                <a:off x="58210"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57" name="TextBox 156">
                <a:extLst>
                  <a:ext uri="{FF2B5EF4-FFF2-40B4-BE49-F238E27FC236}">
                    <a16:creationId xmlns:a16="http://schemas.microsoft.com/office/drawing/2014/main" id="{EE685DB4-40D0-073A-1476-89ADAD45C2FC}"/>
                  </a:ext>
                </a:extLst>
              </p:cNvPr>
              <p:cNvSpPr txBox="1">
                <a:spLocks noRot="1" noChangeAspect="1" noMove="1" noResize="1" noEditPoints="1" noAdjustHandles="1" noChangeArrowheads="1" noChangeShapeType="1" noTextEdit="1"/>
              </p:cNvSpPr>
              <p:nvPr/>
            </p:nvSpPr>
            <p:spPr>
              <a:xfrm flipH="1">
                <a:off x="58210" y="4016225"/>
                <a:ext cx="536154" cy="276999"/>
              </a:xfrm>
              <a:prstGeom prst="rect">
                <a:avLst/>
              </a:prstGeom>
              <a:blipFill>
                <a:blip r:embed="rId17"/>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625EFC4A-C9C3-A9C2-C3A3-B6012596A235}"/>
                  </a:ext>
                </a:extLst>
              </p:cNvPr>
              <p:cNvSpPr txBox="1"/>
              <p:nvPr/>
            </p:nvSpPr>
            <p:spPr>
              <a:xfrm flipH="1">
                <a:off x="563150"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58" name="TextBox 157">
                <a:extLst>
                  <a:ext uri="{FF2B5EF4-FFF2-40B4-BE49-F238E27FC236}">
                    <a16:creationId xmlns:a16="http://schemas.microsoft.com/office/drawing/2014/main" id="{625EFC4A-C9C3-A9C2-C3A3-B6012596A235}"/>
                  </a:ext>
                </a:extLst>
              </p:cNvPr>
              <p:cNvSpPr txBox="1">
                <a:spLocks noRot="1" noChangeAspect="1" noMove="1" noResize="1" noEditPoints="1" noAdjustHandles="1" noChangeArrowheads="1" noChangeShapeType="1" noTextEdit="1"/>
              </p:cNvSpPr>
              <p:nvPr/>
            </p:nvSpPr>
            <p:spPr>
              <a:xfrm flipH="1">
                <a:off x="563150" y="4016225"/>
                <a:ext cx="536154" cy="276999"/>
              </a:xfrm>
              <a:prstGeom prst="rect">
                <a:avLst/>
              </a:prstGeom>
              <a:blipFill>
                <a:blip r:embed="rId1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DE2F75DB-309C-9546-0AA1-8B38149A8FB4}"/>
                  </a:ext>
                </a:extLst>
              </p:cNvPr>
              <p:cNvSpPr txBox="1"/>
              <p:nvPr/>
            </p:nvSpPr>
            <p:spPr>
              <a:xfrm flipH="1">
                <a:off x="1117886"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59" name="TextBox 158">
                <a:extLst>
                  <a:ext uri="{FF2B5EF4-FFF2-40B4-BE49-F238E27FC236}">
                    <a16:creationId xmlns:a16="http://schemas.microsoft.com/office/drawing/2014/main" id="{DE2F75DB-309C-9546-0AA1-8B38149A8FB4}"/>
                  </a:ext>
                </a:extLst>
              </p:cNvPr>
              <p:cNvSpPr txBox="1">
                <a:spLocks noRot="1" noChangeAspect="1" noMove="1" noResize="1" noEditPoints="1" noAdjustHandles="1" noChangeArrowheads="1" noChangeShapeType="1" noTextEdit="1"/>
              </p:cNvSpPr>
              <p:nvPr/>
            </p:nvSpPr>
            <p:spPr>
              <a:xfrm flipH="1">
                <a:off x="1117886" y="4016225"/>
                <a:ext cx="536154" cy="276999"/>
              </a:xfrm>
              <a:prstGeom prst="rect">
                <a:avLst/>
              </a:prstGeom>
              <a:blipFill>
                <a:blip r:embed="rId1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CB718953-D7B1-351F-82C9-8D78DFA9187B}"/>
                  </a:ext>
                </a:extLst>
              </p:cNvPr>
              <p:cNvSpPr txBox="1"/>
              <p:nvPr/>
            </p:nvSpPr>
            <p:spPr>
              <a:xfrm flipH="1">
                <a:off x="1668508"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60" name="TextBox 159">
                <a:extLst>
                  <a:ext uri="{FF2B5EF4-FFF2-40B4-BE49-F238E27FC236}">
                    <a16:creationId xmlns:a16="http://schemas.microsoft.com/office/drawing/2014/main" id="{CB718953-D7B1-351F-82C9-8D78DFA9187B}"/>
                  </a:ext>
                </a:extLst>
              </p:cNvPr>
              <p:cNvSpPr txBox="1">
                <a:spLocks noRot="1" noChangeAspect="1" noMove="1" noResize="1" noEditPoints="1" noAdjustHandles="1" noChangeArrowheads="1" noChangeShapeType="1" noTextEdit="1"/>
              </p:cNvSpPr>
              <p:nvPr/>
            </p:nvSpPr>
            <p:spPr>
              <a:xfrm flipH="1">
                <a:off x="1668508" y="4016225"/>
                <a:ext cx="536154" cy="276999"/>
              </a:xfrm>
              <a:prstGeom prst="rect">
                <a:avLst/>
              </a:prstGeom>
              <a:blipFill>
                <a:blip r:embed="rId2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1" name="TextBox 160">
                <a:extLst>
                  <a:ext uri="{FF2B5EF4-FFF2-40B4-BE49-F238E27FC236}">
                    <a16:creationId xmlns:a16="http://schemas.microsoft.com/office/drawing/2014/main" id="{524E102A-8215-EEF8-4A82-A5D246A519EB}"/>
                  </a:ext>
                </a:extLst>
              </p:cNvPr>
              <p:cNvSpPr txBox="1"/>
              <p:nvPr/>
            </p:nvSpPr>
            <p:spPr>
              <a:xfrm flipH="1">
                <a:off x="2211679"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61" name="TextBox 160">
                <a:extLst>
                  <a:ext uri="{FF2B5EF4-FFF2-40B4-BE49-F238E27FC236}">
                    <a16:creationId xmlns:a16="http://schemas.microsoft.com/office/drawing/2014/main" id="{524E102A-8215-EEF8-4A82-A5D246A519EB}"/>
                  </a:ext>
                </a:extLst>
              </p:cNvPr>
              <p:cNvSpPr txBox="1">
                <a:spLocks noRot="1" noChangeAspect="1" noMove="1" noResize="1" noEditPoints="1" noAdjustHandles="1" noChangeArrowheads="1" noChangeShapeType="1" noTextEdit="1"/>
              </p:cNvSpPr>
              <p:nvPr/>
            </p:nvSpPr>
            <p:spPr>
              <a:xfrm flipH="1">
                <a:off x="2211679" y="4025969"/>
                <a:ext cx="536154" cy="276999"/>
              </a:xfrm>
              <a:prstGeom prst="rect">
                <a:avLst/>
              </a:prstGeom>
              <a:blipFill>
                <a:blip r:embed="rId21"/>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2" name="TextBox 161">
                <a:extLst>
                  <a:ext uri="{FF2B5EF4-FFF2-40B4-BE49-F238E27FC236}">
                    <a16:creationId xmlns:a16="http://schemas.microsoft.com/office/drawing/2014/main" id="{39640387-3F56-AF02-79AE-C85D800D33DD}"/>
                  </a:ext>
                </a:extLst>
              </p:cNvPr>
              <p:cNvSpPr txBox="1"/>
              <p:nvPr/>
            </p:nvSpPr>
            <p:spPr>
              <a:xfrm flipH="1">
                <a:off x="2761763" y="402599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62" name="TextBox 161">
                <a:extLst>
                  <a:ext uri="{FF2B5EF4-FFF2-40B4-BE49-F238E27FC236}">
                    <a16:creationId xmlns:a16="http://schemas.microsoft.com/office/drawing/2014/main" id="{39640387-3F56-AF02-79AE-C85D800D33DD}"/>
                  </a:ext>
                </a:extLst>
              </p:cNvPr>
              <p:cNvSpPr txBox="1">
                <a:spLocks noRot="1" noChangeAspect="1" noMove="1" noResize="1" noEditPoints="1" noAdjustHandles="1" noChangeArrowheads="1" noChangeShapeType="1" noTextEdit="1"/>
              </p:cNvSpPr>
              <p:nvPr/>
            </p:nvSpPr>
            <p:spPr>
              <a:xfrm flipH="1">
                <a:off x="2761763" y="4025999"/>
                <a:ext cx="536154" cy="276999"/>
              </a:xfrm>
              <a:prstGeom prst="rect">
                <a:avLst/>
              </a:prstGeom>
              <a:blipFill>
                <a:blip r:embed="rId2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 name="TextBox 162">
                <a:extLst>
                  <a:ext uri="{FF2B5EF4-FFF2-40B4-BE49-F238E27FC236}">
                    <a16:creationId xmlns:a16="http://schemas.microsoft.com/office/drawing/2014/main" id="{0C9D2DBA-8599-2665-D0E4-BA4C4BBEB3D5}"/>
                  </a:ext>
                </a:extLst>
              </p:cNvPr>
              <p:cNvSpPr txBox="1"/>
              <p:nvPr/>
            </p:nvSpPr>
            <p:spPr>
              <a:xfrm flipH="1">
                <a:off x="3207288"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63" name="TextBox 162">
                <a:extLst>
                  <a:ext uri="{FF2B5EF4-FFF2-40B4-BE49-F238E27FC236}">
                    <a16:creationId xmlns:a16="http://schemas.microsoft.com/office/drawing/2014/main" id="{0C9D2DBA-8599-2665-D0E4-BA4C4BBEB3D5}"/>
                  </a:ext>
                </a:extLst>
              </p:cNvPr>
              <p:cNvSpPr txBox="1">
                <a:spLocks noRot="1" noChangeAspect="1" noMove="1" noResize="1" noEditPoints="1" noAdjustHandles="1" noChangeArrowheads="1" noChangeShapeType="1" noTextEdit="1"/>
              </p:cNvSpPr>
              <p:nvPr/>
            </p:nvSpPr>
            <p:spPr>
              <a:xfrm flipH="1">
                <a:off x="3207288" y="4016225"/>
                <a:ext cx="536154" cy="276999"/>
              </a:xfrm>
              <a:prstGeom prst="rect">
                <a:avLst/>
              </a:prstGeom>
              <a:blipFill>
                <a:blip r:embed="rId2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TextBox 163">
                <a:extLst>
                  <a:ext uri="{FF2B5EF4-FFF2-40B4-BE49-F238E27FC236}">
                    <a16:creationId xmlns:a16="http://schemas.microsoft.com/office/drawing/2014/main" id="{78BA833F-429D-CA59-45D0-6876045B402F}"/>
                  </a:ext>
                </a:extLst>
              </p:cNvPr>
              <p:cNvSpPr txBox="1"/>
              <p:nvPr/>
            </p:nvSpPr>
            <p:spPr>
              <a:xfrm flipH="1">
                <a:off x="3769058" y="40162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64" name="TextBox 163">
                <a:extLst>
                  <a:ext uri="{FF2B5EF4-FFF2-40B4-BE49-F238E27FC236}">
                    <a16:creationId xmlns:a16="http://schemas.microsoft.com/office/drawing/2014/main" id="{78BA833F-429D-CA59-45D0-6876045B402F}"/>
                  </a:ext>
                </a:extLst>
              </p:cNvPr>
              <p:cNvSpPr txBox="1">
                <a:spLocks noRot="1" noChangeAspect="1" noMove="1" noResize="1" noEditPoints="1" noAdjustHandles="1" noChangeArrowheads="1" noChangeShapeType="1" noTextEdit="1"/>
              </p:cNvSpPr>
              <p:nvPr/>
            </p:nvSpPr>
            <p:spPr>
              <a:xfrm flipH="1">
                <a:off x="3769058" y="4016225"/>
                <a:ext cx="536154" cy="276999"/>
              </a:xfrm>
              <a:prstGeom prst="rect">
                <a:avLst/>
              </a:prstGeom>
              <a:blipFill>
                <a:blip r:embed="rId24"/>
                <a:stretch>
                  <a:fillRect b="-17778"/>
                </a:stretch>
              </a:blipFill>
            </p:spPr>
            <p:txBody>
              <a:bodyPr/>
              <a:lstStyle/>
              <a:p>
                <a:r>
                  <a:rPr lang="en-US">
                    <a:noFill/>
                  </a:rPr>
                  <a:t> </a:t>
                </a:r>
              </a:p>
            </p:txBody>
          </p:sp>
        </mc:Fallback>
      </mc:AlternateContent>
      <p:sp>
        <p:nvSpPr>
          <p:cNvPr id="165" name="Rounded Rectangle 164">
            <a:extLst>
              <a:ext uri="{FF2B5EF4-FFF2-40B4-BE49-F238E27FC236}">
                <a16:creationId xmlns:a16="http://schemas.microsoft.com/office/drawing/2014/main" id="{71E7596D-4121-2486-0D08-C30EF2845671}"/>
              </a:ext>
            </a:extLst>
          </p:cNvPr>
          <p:cNvSpPr/>
          <p:nvPr/>
        </p:nvSpPr>
        <p:spPr>
          <a:xfrm>
            <a:off x="4820125"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6" name="Rounded Rectangle 165">
            <a:extLst>
              <a:ext uri="{FF2B5EF4-FFF2-40B4-BE49-F238E27FC236}">
                <a16:creationId xmlns:a16="http://schemas.microsoft.com/office/drawing/2014/main" id="{8856D548-3C16-DA52-BEBE-50EF97D0B438}"/>
              </a:ext>
            </a:extLst>
          </p:cNvPr>
          <p:cNvSpPr/>
          <p:nvPr/>
        </p:nvSpPr>
        <p:spPr>
          <a:xfrm>
            <a:off x="5348935"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7" name="Rounded Rectangle 166">
            <a:extLst>
              <a:ext uri="{FF2B5EF4-FFF2-40B4-BE49-F238E27FC236}">
                <a16:creationId xmlns:a16="http://schemas.microsoft.com/office/drawing/2014/main" id="{A16825A1-6414-FEF5-9EA3-11DA9E2AD93D}"/>
              </a:ext>
            </a:extLst>
          </p:cNvPr>
          <p:cNvSpPr/>
          <p:nvPr/>
        </p:nvSpPr>
        <p:spPr>
          <a:xfrm>
            <a:off x="5896106"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8" name="Rounded Rectangle 167">
            <a:extLst>
              <a:ext uri="{FF2B5EF4-FFF2-40B4-BE49-F238E27FC236}">
                <a16:creationId xmlns:a16="http://schemas.microsoft.com/office/drawing/2014/main" id="{33CDAD8F-E092-B005-4EC1-EC34D7743187}"/>
              </a:ext>
            </a:extLst>
          </p:cNvPr>
          <p:cNvSpPr/>
          <p:nvPr/>
        </p:nvSpPr>
        <p:spPr>
          <a:xfrm>
            <a:off x="6443277"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9" name="Rounded Rectangle 168">
            <a:extLst>
              <a:ext uri="{FF2B5EF4-FFF2-40B4-BE49-F238E27FC236}">
                <a16:creationId xmlns:a16="http://schemas.microsoft.com/office/drawing/2014/main" id="{5D50DD99-5CB4-44F8-0845-F066458B6EBB}"/>
              </a:ext>
            </a:extLst>
          </p:cNvPr>
          <p:cNvSpPr/>
          <p:nvPr/>
        </p:nvSpPr>
        <p:spPr>
          <a:xfrm>
            <a:off x="6972087"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0" name="Rounded Rectangle 169">
            <a:extLst>
              <a:ext uri="{FF2B5EF4-FFF2-40B4-BE49-F238E27FC236}">
                <a16:creationId xmlns:a16="http://schemas.microsoft.com/office/drawing/2014/main" id="{5330DAB1-622B-1F00-19F1-DB4ACA6EE8BD}"/>
              </a:ext>
            </a:extLst>
          </p:cNvPr>
          <p:cNvSpPr/>
          <p:nvPr/>
        </p:nvSpPr>
        <p:spPr>
          <a:xfrm>
            <a:off x="7519258"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1" name="Rounded Rectangle 170">
            <a:extLst>
              <a:ext uri="{FF2B5EF4-FFF2-40B4-BE49-F238E27FC236}">
                <a16:creationId xmlns:a16="http://schemas.microsoft.com/office/drawing/2014/main" id="{8AF76A60-93FB-4FE5-0ABB-3278E24B9F1B}"/>
              </a:ext>
            </a:extLst>
          </p:cNvPr>
          <p:cNvSpPr/>
          <p:nvPr/>
        </p:nvSpPr>
        <p:spPr>
          <a:xfrm>
            <a:off x="8027870"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2" name="Rounded Rectangle 171">
            <a:extLst>
              <a:ext uri="{FF2B5EF4-FFF2-40B4-BE49-F238E27FC236}">
                <a16:creationId xmlns:a16="http://schemas.microsoft.com/office/drawing/2014/main" id="{92EA2F11-BD15-55C5-13A8-1E257347708A}"/>
              </a:ext>
            </a:extLst>
          </p:cNvPr>
          <p:cNvSpPr/>
          <p:nvPr/>
        </p:nvSpPr>
        <p:spPr>
          <a:xfrm>
            <a:off x="8575041" y="4082637"/>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FD08537F-33C9-AC9A-E016-EE9CD4313930}"/>
                  </a:ext>
                </a:extLst>
              </p:cNvPr>
              <p:cNvSpPr txBox="1"/>
              <p:nvPr/>
            </p:nvSpPr>
            <p:spPr>
              <a:xfrm flipH="1">
                <a:off x="4748517"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73" name="TextBox 172">
                <a:extLst>
                  <a:ext uri="{FF2B5EF4-FFF2-40B4-BE49-F238E27FC236}">
                    <a16:creationId xmlns:a16="http://schemas.microsoft.com/office/drawing/2014/main" id="{FD08537F-33C9-AC9A-E016-EE9CD4313930}"/>
                  </a:ext>
                </a:extLst>
              </p:cNvPr>
              <p:cNvSpPr txBox="1">
                <a:spLocks noRot="1" noChangeAspect="1" noMove="1" noResize="1" noEditPoints="1" noAdjustHandles="1" noChangeArrowheads="1" noChangeShapeType="1" noTextEdit="1"/>
              </p:cNvSpPr>
              <p:nvPr/>
            </p:nvSpPr>
            <p:spPr>
              <a:xfrm flipH="1">
                <a:off x="4748517" y="4025969"/>
                <a:ext cx="536154" cy="276999"/>
              </a:xfrm>
              <a:prstGeom prst="rect">
                <a:avLst/>
              </a:prstGeom>
              <a:blipFill>
                <a:blip r:embed="rId2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A94E2A55-1B15-2D9F-4B08-A299E209DB9A}"/>
                  </a:ext>
                </a:extLst>
              </p:cNvPr>
              <p:cNvSpPr txBox="1"/>
              <p:nvPr/>
            </p:nvSpPr>
            <p:spPr>
              <a:xfrm flipH="1">
                <a:off x="5253457"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74" name="TextBox 173">
                <a:extLst>
                  <a:ext uri="{FF2B5EF4-FFF2-40B4-BE49-F238E27FC236}">
                    <a16:creationId xmlns:a16="http://schemas.microsoft.com/office/drawing/2014/main" id="{A94E2A55-1B15-2D9F-4B08-A299E209DB9A}"/>
                  </a:ext>
                </a:extLst>
              </p:cNvPr>
              <p:cNvSpPr txBox="1">
                <a:spLocks noRot="1" noChangeAspect="1" noMove="1" noResize="1" noEditPoints="1" noAdjustHandles="1" noChangeArrowheads="1" noChangeShapeType="1" noTextEdit="1"/>
              </p:cNvSpPr>
              <p:nvPr/>
            </p:nvSpPr>
            <p:spPr>
              <a:xfrm flipH="1">
                <a:off x="5253457" y="4025969"/>
                <a:ext cx="536154" cy="276999"/>
              </a:xfrm>
              <a:prstGeom prst="rect">
                <a:avLst/>
              </a:prstGeom>
              <a:blipFill>
                <a:blip r:embed="rId2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5" name="TextBox 174">
                <a:extLst>
                  <a:ext uri="{FF2B5EF4-FFF2-40B4-BE49-F238E27FC236}">
                    <a16:creationId xmlns:a16="http://schemas.microsoft.com/office/drawing/2014/main" id="{37E3E0F6-1D09-1B2B-5309-CB96C8C1F502}"/>
                  </a:ext>
                </a:extLst>
              </p:cNvPr>
              <p:cNvSpPr txBox="1"/>
              <p:nvPr/>
            </p:nvSpPr>
            <p:spPr>
              <a:xfrm flipH="1">
                <a:off x="5808193"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75" name="TextBox 174">
                <a:extLst>
                  <a:ext uri="{FF2B5EF4-FFF2-40B4-BE49-F238E27FC236}">
                    <a16:creationId xmlns:a16="http://schemas.microsoft.com/office/drawing/2014/main" id="{37E3E0F6-1D09-1B2B-5309-CB96C8C1F502}"/>
                  </a:ext>
                </a:extLst>
              </p:cNvPr>
              <p:cNvSpPr txBox="1">
                <a:spLocks noRot="1" noChangeAspect="1" noMove="1" noResize="1" noEditPoints="1" noAdjustHandles="1" noChangeArrowheads="1" noChangeShapeType="1" noTextEdit="1"/>
              </p:cNvSpPr>
              <p:nvPr/>
            </p:nvSpPr>
            <p:spPr>
              <a:xfrm flipH="1">
                <a:off x="5808193" y="4025969"/>
                <a:ext cx="536154" cy="276999"/>
              </a:xfrm>
              <a:prstGeom prst="rect">
                <a:avLst/>
              </a:prstGeom>
              <a:blipFill>
                <a:blip r:embed="rId27"/>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F1D33BBB-8DA1-CBD3-7395-F0D8EA7AE833}"/>
                  </a:ext>
                </a:extLst>
              </p:cNvPr>
              <p:cNvSpPr txBox="1"/>
              <p:nvPr/>
            </p:nvSpPr>
            <p:spPr>
              <a:xfrm flipH="1">
                <a:off x="6358815"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76" name="TextBox 175">
                <a:extLst>
                  <a:ext uri="{FF2B5EF4-FFF2-40B4-BE49-F238E27FC236}">
                    <a16:creationId xmlns:a16="http://schemas.microsoft.com/office/drawing/2014/main" id="{F1D33BBB-8DA1-CBD3-7395-F0D8EA7AE833}"/>
                  </a:ext>
                </a:extLst>
              </p:cNvPr>
              <p:cNvSpPr txBox="1">
                <a:spLocks noRot="1" noChangeAspect="1" noMove="1" noResize="1" noEditPoints="1" noAdjustHandles="1" noChangeArrowheads="1" noChangeShapeType="1" noTextEdit="1"/>
              </p:cNvSpPr>
              <p:nvPr/>
            </p:nvSpPr>
            <p:spPr>
              <a:xfrm flipH="1">
                <a:off x="6358815" y="4025969"/>
                <a:ext cx="536154" cy="276999"/>
              </a:xfrm>
              <a:prstGeom prst="rect">
                <a:avLst/>
              </a:prstGeom>
              <a:blipFill>
                <a:blip r:embed="rId28"/>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7" name="TextBox 176">
                <a:extLst>
                  <a:ext uri="{FF2B5EF4-FFF2-40B4-BE49-F238E27FC236}">
                    <a16:creationId xmlns:a16="http://schemas.microsoft.com/office/drawing/2014/main" id="{93B1B5B4-E0E4-1AD4-9750-D00892F97DCB}"/>
                  </a:ext>
                </a:extLst>
              </p:cNvPr>
              <p:cNvSpPr txBox="1"/>
              <p:nvPr/>
            </p:nvSpPr>
            <p:spPr>
              <a:xfrm flipH="1">
                <a:off x="6901986" y="403571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77" name="TextBox 176">
                <a:extLst>
                  <a:ext uri="{FF2B5EF4-FFF2-40B4-BE49-F238E27FC236}">
                    <a16:creationId xmlns:a16="http://schemas.microsoft.com/office/drawing/2014/main" id="{93B1B5B4-E0E4-1AD4-9750-D00892F97DCB}"/>
                  </a:ext>
                </a:extLst>
              </p:cNvPr>
              <p:cNvSpPr txBox="1">
                <a:spLocks noRot="1" noChangeAspect="1" noMove="1" noResize="1" noEditPoints="1" noAdjustHandles="1" noChangeArrowheads="1" noChangeShapeType="1" noTextEdit="1"/>
              </p:cNvSpPr>
              <p:nvPr/>
            </p:nvSpPr>
            <p:spPr>
              <a:xfrm flipH="1">
                <a:off x="6901986" y="4035713"/>
                <a:ext cx="536154" cy="276999"/>
              </a:xfrm>
              <a:prstGeom prst="rect">
                <a:avLst/>
              </a:prstGeom>
              <a:blipFill>
                <a:blip r:embed="rId2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1943B7D2-2D1A-FDCD-EA35-0502147AAB45}"/>
                  </a:ext>
                </a:extLst>
              </p:cNvPr>
              <p:cNvSpPr txBox="1"/>
              <p:nvPr/>
            </p:nvSpPr>
            <p:spPr>
              <a:xfrm flipH="1">
                <a:off x="7452070" y="403574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78" name="TextBox 177">
                <a:extLst>
                  <a:ext uri="{FF2B5EF4-FFF2-40B4-BE49-F238E27FC236}">
                    <a16:creationId xmlns:a16="http://schemas.microsoft.com/office/drawing/2014/main" id="{1943B7D2-2D1A-FDCD-EA35-0502147AAB45}"/>
                  </a:ext>
                </a:extLst>
              </p:cNvPr>
              <p:cNvSpPr txBox="1">
                <a:spLocks noRot="1" noChangeAspect="1" noMove="1" noResize="1" noEditPoints="1" noAdjustHandles="1" noChangeArrowheads="1" noChangeShapeType="1" noTextEdit="1"/>
              </p:cNvSpPr>
              <p:nvPr/>
            </p:nvSpPr>
            <p:spPr>
              <a:xfrm flipH="1">
                <a:off x="7452070" y="4035743"/>
                <a:ext cx="536154" cy="276999"/>
              </a:xfrm>
              <a:prstGeom prst="rect">
                <a:avLst/>
              </a:prstGeom>
              <a:blipFill>
                <a:blip r:embed="rId22"/>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9" name="TextBox 178">
                <a:extLst>
                  <a:ext uri="{FF2B5EF4-FFF2-40B4-BE49-F238E27FC236}">
                    <a16:creationId xmlns:a16="http://schemas.microsoft.com/office/drawing/2014/main" id="{0D0BC40C-A91F-262B-EEE7-EA0E8E4ED802}"/>
                  </a:ext>
                </a:extLst>
              </p:cNvPr>
              <p:cNvSpPr txBox="1"/>
              <p:nvPr/>
            </p:nvSpPr>
            <p:spPr>
              <a:xfrm flipH="1">
                <a:off x="7897595"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79" name="TextBox 178">
                <a:extLst>
                  <a:ext uri="{FF2B5EF4-FFF2-40B4-BE49-F238E27FC236}">
                    <a16:creationId xmlns:a16="http://schemas.microsoft.com/office/drawing/2014/main" id="{0D0BC40C-A91F-262B-EEE7-EA0E8E4ED802}"/>
                  </a:ext>
                </a:extLst>
              </p:cNvPr>
              <p:cNvSpPr txBox="1">
                <a:spLocks noRot="1" noChangeAspect="1" noMove="1" noResize="1" noEditPoints="1" noAdjustHandles="1" noChangeArrowheads="1" noChangeShapeType="1" noTextEdit="1"/>
              </p:cNvSpPr>
              <p:nvPr/>
            </p:nvSpPr>
            <p:spPr>
              <a:xfrm flipH="1">
                <a:off x="7897595" y="4025969"/>
                <a:ext cx="536154" cy="276999"/>
              </a:xfrm>
              <a:prstGeom prst="rect">
                <a:avLst/>
              </a:prstGeom>
              <a:blipFill>
                <a:blip r:embed="rId2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6370C2CA-E0DC-EFD1-1E0E-D2C77E5D9227}"/>
                  </a:ext>
                </a:extLst>
              </p:cNvPr>
              <p:cNvSpPr txBox="1"/>
              <p:nvPr/>
            </p:nvSpPr>
            <p:spPr>
              <a:xfrm flipH="1">
                <a:off x="8459365" y="402596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80" name="TextBox 179">
                <a:extLst>
                  <a:ext uri="{FF2B5EF4-FFF2-40B4-BE49-F238E27FC236}">
                    <a16:creationId xmlns:a16="http://schemas.microsoft.com/office/drawing/2014/main" id="{6370C2CA-E0DC-EFD1-1E0E-D2C77E5D9227}"/>
                  </a:ext>
                </a:extLst>
              </p:cNvPr>
              <p:cNvSpPr txBox="1">
                <a:spLocks noRot="1" noChangeAspect="1" noMove="1" noResize="1" noEditPoints="1" noAdjustHandles="1" noChangeArrowheads="1" noChangeShapeType="1" noTextEdit="1"/>
              </p:cNvSpPr>
              <p:nvPr/>
            </p:nvSpPr>
            <p:spPr>
              <a:xfrm flipH="1">
                <a:off x="8459365" y="4025969"/>
                <a:ext cx="536154" cy="276999"/>
              </a:xfrm>
              <a:prstGeom prst="rect">
                <a:avLst/>
              </a:prstGeom>
              <a:blipFill>
                <a:blip r:embed="rId30"/>
                <a:stretch>
                  <a:fillRect b="-17391"/>
                </a:stretch>
              </a:blipFill>
            </p:spPr>
            <p:txBody>
              <a:bodyPr/>
              <a:lstStyle/>
              <a:p>
                <a:r>
                  <a:rPr lang="en-US">
                    <a:noFill/>
                  </a:rPr>
                  <a:t> </a:t>
                </a:r>
              </a:p>
            </p:txBody>
          </p:sp>
        </mc:Fallback>
      </mc:AlternateContent>
      <p:sp>
        <p:nvSpPr>
          <p:cNvPr id="181" name="Rounded Rectangle 180">
            <a:extLst>
              <a:ext uri="{FF2B5EF4-FFF2-40B4-BE49-F238E27FC236}">
                <a16:creationId xmlns:a16="http://schemas.microsoft.com/office/drawing/2014/main" id="{8363BAB3-06CB-9A11-93A1-E5B433AF282D}"/>
              </a:ext>
            </a:extLst>
          </p:cNvPr>
          <p:cNvSpPr/>
          <p:nvPr/>
        </p:nvSpPr>
        <p:spPr>
          <a:xfrm>
            <a:off x="4620783" y="3943349"/>
            <a:ext cx="1238233" cy="44215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3" name="TextBox 182">
            <a:extLst>
              <a:ext uri="{FF2B5EF4-FFF2-40B4-BE49-F238E27FC236}">
                <a16:creationId xmlns:a16="http://schemas.microsoft.com/office/drawing/2014/main" id="{502491E3-1DEB-DF36-8232-330E7704C887}"/>
              </a:ext>
            </a:extLst>
          </p:cNvPr>
          <p:cNvSpPr txBox="1"/>
          <p:nvPr/>
        </p:nvSpPr>
        <p:spPr>
          <a:xfrm>
            <a:off x="4205079" y="6362305"/>
            <a:ext cx="4680856" cy="369332"/>
          </a:xfrm>
          <a:prstGeom prst="rect">
            <a:avLst/>
          </a:prstGeom>
          <a:noFill/>
        </p:spPr>
        <p:txBody>
          <a:bodyPr wrap="square">
            <a:spAutoFit/>
          </a:bodyPr>
          <a:lstStyle/>
          <a:p>
            <a:r>
              <a:rPr lang="en-US" b="1">
                <a:solidFill>
                  <a:srgbClr val="0070C0"/>
                </a:solidFill>
              </a:rPr>
              <a:t>Swap tokens 1 and 2</a:t>
            </a:r>
            <a:endParaRPr lang="en-US"/>
          </a:p>
        </p:txBody>
      </p:sp>
      <p:sp>
        <p:nvSpPr>
          <p:cNvPr id="4" name="Rounded Rectangle 3">
            <a:extLst>
              <a:ext uri="{FF2B5EF4-FFF2-40B4-BE49-F238E27FC236}">
                <a16:creationId xmlns:a16="http://schemas.microsoft.com/office/drawing/2014/main" id="{3A9FF224-8084-8BFE-D81D-9B5CD58E4B0F}"/>
              </a:ext>
            </a:extLst>
          </p:cNvPr>
          <p:cNvSpPr/>
          <p:nvPr/>
        </p:nvSpPr>
        <p:spPr>
          <a:xfrm>
            <a:off x="1940805" y="3321734"/>
            <a:ext cx="352540" cy="253388"/>
          </a:xfrm>
          <a:prstGeom prst="roundRect">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4184864-D9F1-E671-1453-B43831D917B8}"/>
              </a:ext>
            </a:extLst>
          </p:cNvPr>
          <p:cNvCxnSpPr>
            <a:endCxn id="4" idx="1"/>
          </p:cNvCxnSpPr>
          <p:nvPr/>
        </p:nvCxnSpPr>
        <p:spPr>
          <a:xfrm flipV="1">
            <a:off x="225846" y="3448428"/>
            <a:ext cx="1714959" cy="53606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 name="Straight Arrow Connector 5">
            <a:extLst>
              <a:ext uri="{FF2B5EF4-FFF2-40B4-BE49-F238E27FC236}">
                <a16:creationId xmlns:a16="http://schemas.microsoft.com/office/drawing/2014/main" id="{4ADA3EFE-9B6B-40EC-DB13-56F79FE65033}"/>
              </a:ext>
            </a:extLst>
          </p:cNvPr>
          <p:cNvCxnSpPr>
            <a:cxnSpLocks/>
          </p:cNvCxnSpPr>
          <p:nvPr/>
        </p:nvCxnSpPr>
        <p:spPr>
          <a:xfrm flipV="1">
            <a:off x="1931624" y="3653307"/>
            <a:ext cx="93644" cy="25996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02698A0F-2C0E-E0C6-C52D-53C7CCF6321C}"/>
              </a:ext>
            </a:extLst>
          </p:cNvPr>
          <p:cNvCxnSpPr>
            <a:cxnSpLocks/>
          </p:cNvCxnSpPr>
          <p:nvPr/>
        </p:nvCxnSpPr>
        <p:spPr>
          <a:xfrm flipH="1" flipV="1">
            <a:off x="2322039" y="3688968"/>
            <a:ext cx="35570" cy="2219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535DF168-7EED-C423-625A-DFF56DD2C264}"/>
              </a:ext>
            </a:extLst>
          </p:cNvPr>
          <p:cNvCxnSpPr>
            <a:cxnSpLocks/>
            <a:endCxn id="4" idx="3"/>
          </p:cNvCxnSpPr>
          <p:nvPr/>
        </p:nvCxnSpPr>
        <p:spPr>
          <a:xfrm flipH="1" flipV="1">
            <a:off x="2293345" y="3448428"/>
            <a:ext cx="1692925" cy="4540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09A444CE-EB20-A16D-FF13-EE6AB134C622}"/>
              </a:ext>
            </a:extLst>
          </p:cNvPr>
          <p:cNvSpPr txBox="1"/>
          <p:nvPr/>
        </p:nvSpPr>
        <p:spPr>
          <a:xfrm>
            <a:off x="75665" y="3089662"/>
            <a:ext cx="1951601" cy="523220"/>
          </a:xfrm>
          <a:prstGeom prst="rect">
            <a:avLst/>
          </a:prstGeom>
          <a:noFill/>
        </p:spPr>
        <p:txBody>
          <a:bodyPr wrap="square">
            <a:spAutoFit/>
          </a:bodyPr>
          <a:lstStyle/>
          <a:p>
            <a:r>
              <a:rPr lang="en-US" sz="2800" b="1">
                <a:solidFill>
                  <a:srgbClr val="C00000"/>
                </a:solidFill>
              </a:rPr>
              <a:t>Sum pool</a:t>
            </a:r>
            <a:endParaRPr lang="en-US" sz="2800"/>
          </a:p>
        </p:txBody>
      </p:sp>
      <p:sp>
        <p:nvSpPr>
          <p:cNvPr id="10" name="Rounded Rectangle 9">
            <a:extLst>
              <a:ext uri="{FF2B5EF4-FFF2-40B4-BE49-F238E27FC236}">
                <a16:creationId xmlns:a16="http://schemas.microsoft.com/office/drawing/2014/main" id="{56B53749-E307-5904-F922-2307F5657188}"/>
              </a:ext>
            </a:extLst>
          </p:cNvPr>
          <p:cNvSpPr/>
          <p:nvPr/>
        </p:nvSpPr>
        <p:spPr>
          <a:xfrm>
            <a:off x="6648462" y="3274946"/>
            <a:ext cx="352540" cy="253388"/>
          </a:xfrm>
          <a:prstGeom prst="roundRect">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D74594EA-55DF-60C7-985E-B3B9EF556D76}"/>
              </a:ext>
            </a:extLst>
          </p:cNvPr>
          <p:cNvCxnSpPr>
            <a:endCxn id="10" idx="1"/>
          </p:cNvCxnSpPr>
          <p:nvPr/>
        </p:nvCxnSpPr>
        <p:spPr>
          <a:xfrm flipV="1">
            <a:off x="4933503" y="3401640"/>
            <a:ext cx="1714959" cy="53606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D31D0703-09C8-FFDC-6318-3D0738F30D65}"/>
              </a:ext>
            </a:extLst>
          </p:cNvPr>
          <p:cNvCxnSpPr>
            <a:cxnSpLocks/>
          </p:cNvCxnSpPr>
          <p:nvPr/>
        </p:nvCxnSpPr>
        <p:spPr>
          <a:xfrm flipV="1">
            <a:off x="6639281" y="3606519"/>
            <a:ext cx="93644" cy="25996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17A3F25A-959C-54C8-D63D-F574A91B3A34}"/>
              </a:ext>
            </a:extLst>
          </p:cNvPr>
          <p:cNvCxnSpPr>
            <a:cxnSpLocks/>
          </p:cNvCxnSpPr>
          <p:nvPr/>
        </p:nvCxnSpPr>
        <p:spPr>
          <a:xfrm flipH="1" flipV="1">
            <a:off x="7029696" y="3642180"/>
            <a:ext cx="35570" cy="2219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F9D1CE03-36BB-1728-C1DF-F8523A4E0E36}"/>
              </a:ext>
            </a:extLst>
          </p:cNvPr>
          <p:cNvCxnSpPr>
            <a:cxnSpLocks/>
            <a:endCxn id="10" idx="3"/>
          </p:cNvCxnSpPr>
          <p:nvPr/>
        </p:nvCxnSpPr>
        <p:spPr>
          <a:xfrm flipH="1" flipV="1">
            <a:off x="7001002" y="3401640"/>
            <a:ext cx="1692925" cy="4540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2C9D7A22-76D0-8544-EC9F-727047E02ED9}"/>
              </a:ext>
            </a:extLst>
          </p:cNvPr>
          <p:cNvSpPr txBox="1"/>
          <p:nvPr/>
        </p:nvSpPr>
        <p:spPr>
          <a:xfrm>
            <a:off x="7138713" y="3052632"/>
            <a:ext cx="1951601" cy="523220"/>
          </a:xfrm>
          <a:prstGeom prst="rect">
            <a:avLst/>
          </a:prstGeom>
          <a:noFill/>
        </p:spPr>
        <p:txBody>
          <a:bodyPr wrap="square">
            <a:spAutoFit/>
          </a:bodyPr>
          <a:lstStyle/>
          <a:p>
            <a:r>
              <a:rPr lang="en-US" sz="2800" b="1">
                <a:solidFill>
                  <a:srgbClr val="C00000"/>
                </a:solidFill>
              </a:rPr>
              <a:t>Sum pool</a:t>
            </a:r>
            <a:endParaRPr lang="en-US" sz="2800"/>
          </a:p>
        </p:txBody>
      </p:sp>
      <p:cxnSp>
        <p:nvCxnSpPr>
          <p:cNvPr id="18" name="Straight Arrow Connector 17">
            <a:extLst>
              <a:ext uri="{FF2B5EF4-FFF2-40B4-BE49-F238E27FC236}">
                <a16:creationId xmlns:a16="http://schemas.microsoft.com/office/drawing/2014/main" id="{5798CE41-4F2E-8AAE-23A0-EF0678156613}"/>
              </a:ext>
            </a:extLst>
          </p:cNvPr>
          <p:cNvCxnSpPr>
            <a:cxnSpLocks/>
          </p:cNvCxnSpPr>
          <p:nvPr/>
        </p:nvCxnSpPr>
        <p:spPr>
          <a:xfrm flipH="1" flipV="1">
            <a:off x="2706829" y="3398947"/>
            <a:ext cx="3387117" cy="16424"/>
          </a:xfrm>
          <a:prstGeom prst="straightConnector1">
            <a:avLst/>
          </a:prstGeom>
          <a:ln w="44450">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A2C57DEE-6D01-B39A-F5F6-32D6651DD6BC}"/>
              </a:ext>
            </a:extLst>
          </p:cNvPr>
          <p:cNvSpPr txBox="1"/>
          <p:nvPr/>
        </p:nvSpPr>
        <p:spPr>
          <a:xfrm>
            <a:off x="3676136" y="3003998"/>
            <a:ext cx="4713514" cy="369332"/>
          </a:xfrm>
          <a:prstGeom prst="rect">
            <a:avLst/>
          </a:prstGeom>
          <a:noFill/>
        </p:spPr>
        <p:txBody>
          <a:bodyPr wrap="square">
            <a:spAutoFit/>
          </a:bodyPr>
          <a:lstStyle/>
          <a:p>
            <a:r>
              <a:rPr lang="en-US" sz="1800" b="1">
                <a:solidFill>
                  <a:srgbClr val="0070C0"/>
                </a:solidFill>
              </a:rPr>
              <a:t>Identical outputs</a:t>
            </a:r>
            <a:endParaRPr lang="en-US"/>
          </a:p>
        </p:txBody>
      </p:sp>
    </p:spTree>
    <p:extLst>
      <p:ext uri="{BB962C8B-B14F-4D97-AF65-F5344CB8AC3E}">
        <p14:creationId xmlns:p14="http://schemas.microsoft.com/office/powerpoint/2010/main" val="31626657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Positional Encodings</a:t>
            </a:r>
          </a:p>
        </p:txBody>
      </p:sp>
      <p:sp>
        <p:nvSpPr>
          <p:cNvPr id="3" name="Content Placeholder 2">
            <a:extLst>
              <a:ext uri="{FF2B5EF4-FFF2-40B4-BE49-F238E27FC236}">
                <a16:creationId xmlns:a16="http://schemas.microsoft.com/office/drawing/2014/main" id="{B1F2CCD2-C123-AA44-8508-0B80BBB2DB54}"/>
              </a:ext>
            </a:extLst>
          </p:cNvPr>
          <p:cNvSpPr>
            <a:spLocks noGrp="1"/>
          </p:cNvSpPr>
          <p:nvPr>
            <p:ph idx="1"/>
          </p:nvPr>
        </p:nvSpPr>
        <p:spPr>
          <a:xfrm>
            <a:off x="218408" y="1692337"/>
            <a:ext cx="3454515" cy="3462935"/>
          </a:xfrm>
        </p:spPr>
        <p:txBody>
          <a:bodyPr>
            <a:normAutofit fontScale="70000" lnSpcReduction="20000"/>
          </a:bodyPr>
          <a:lstStyle/>
          <a:p>
            <a:r>
              <a:rPr lang="en-US"/>
              <a:t>Transformer doesn’t know order of inputs</a:t>
            </a:r>
          </a:p>
          <a:p>
            <a:pPr marL="118872" indent="0">
              <a:buNone/>
            </a:pPr>
            <a:endParaRPr lang="en-US"/>
          </a:p>
          <a:p>
            <a:r>
              <a:rPr lang="en-US"/>
              <a:t>Extra </a:t>
            </a:r>
            <a:r>
              <a:rPr lang="en-US" b="1">
                <a:solidFill>
                  <a:srgbClr val="C00000"/>
                </a:solidFill>
              </a:rPr>
              <a:t>positional </a:t>
            </a:r>
            <a:r>
              <a:rPr lang="en-US"/>
              <a:t>features needed so it knows that</a:t>
            </a:r>
          </a:p>
          <a:p>
            <a:pPr lvl="1"/>
            <a:r>
              <a:rPr lang="en-US"/>
              <a:t> Je = word 1, </a:t>
            </a:r>
          </a:p>
          <a:p>
            <a:pPr lvl="1"/>
            <a:r>
              <a:rPr lang="en-US"/>
              <a:t>suis = word 2</a:t>
            </a:r>
          </a:p>
          <a:p>
            <a:pPr lvl="1"/>
            <a:r>
              <a:rPr lang="en-US"/>
              <a:t>etc.</a:t>
            </a:r>
          </a:p>
          <a:p>
            <a:r>
              <a:rPr lang="en-US"/>
              <a:t>For NLP, positional encoding vectors are learnable parameters</a:t>
            </a:r>
          </a:p>
          <a:p>
            <a:pPr marL="457200" lvl="1" indent="0">
              <a:buNone/>
            </a:pPr>
            <a:endParaRPr lang="en-US" b="1"/>
          </a:p>
          <a:p>
            <a:endParaRPr lang="en-US"/>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38</a:t>
            </a:fld>
            <a:endParaRPr lang="en-US"/>
          </a:p>
        </p:txBody>
      </p:sp>
      <p:pic>
        <p:nvPicPr>
          <p:cNvPr id="22530" name="Picture 2">
            <a:extLst>
              <a:ext uri="{FF2B5EF4-FFF2-40B4-BE49-F238E27FC236}">
                <a16:creationId xmlns:a16="http://schemas.microsoft.com/office/drawing/2014/main" id="{14A0DBE9-AC10-8D72-4AA1-1184E0F26D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2278"/>
          <a:stretch/>
        </p:blipFill>
        <p:spPr bwMode="auto">
          <a:xfrm>
            <a:off x="4152587" y="2426924"/>
            <a:ext cx="4881245" cy="3462935"/>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03AEC798-5138-A671-9BB0-5E731F85AD2F}"/>
              </a:ext>
            </a:extLst>
          </p:cNvPr>
          <p:cNvSpPr txBox="1">
            <a:spLocks/>
          </p:cNvSpPr>
          <p:nvPr/>
        </p:nvSpPr>
        <p:spPr>
          <a:xfrm>
            <a:off x="218409" y="3423805"/>
            <a:ext cx="3802747" cy="2263048"/>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Font typeface="Wingdings" pitchFamily="2" charset="2"/>
              <a:buNone/>
            </a:pPr>
            <a:endParaRPr lang="en-US" sz="2600" b="1"/>
          </a:p>
          <a:p>
            <a:endParaRPr lang="en-US" sz="2600"/>
          </a:p>
        </p:txBody>
      </p:sp>
      <p:sp>
        <p:nvSpPr>
          <p:cNvPr id="7" name="Rounded Rectangle 6">
            <a:extLst>
              <a:ext uri="{FF2B5EF4-FFF2-40B4-BE49-F238E27FC236}">
                <a16:creationId xmlns:a16="http://schemas.microsoft.com/office/drawing/2014/main" id="{4533D3CF-0454-62CC-C666-434D8ACB0CCE}"/>
              </a:ext>
            </a:extLst>
          </p:cNvPr>
          <p:cNvSpPr/>
          <p:nvPr/>
        </p:nvSpPr>
        <p:spPr>
          <a:xfrm>
            <a:off x="3804354" y="4713115"/>
            <a:ext cx="5121237" cy="442157"/>
          </a:xfrm>
          <a:prstGeom prst="roundRect">
            <a:avLst/>
          </a:prstGeom>
          <a:solidFill>
            <a:schemeClr val="accent3">
              <a:alpha val="20000"/>
            </a:schemeClr>
          </a:solidFill>
          <a:ln w="38100">
            <a:solidFill>
              <a:schemeClr val="accent3">
                <a:alpha val="2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87960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62779" y="1107184"/>
            <a:ext cx="8959230" cy="4469516"/>
          </a:xfrm>
        </p:spPr>
        <p:txBody>
          <a:bodyPr>
            <a:normAutofit/>
          </a:bodyPr>
          <a:lstStyle/>
          <a:p>
            <a:r>
              <a:rPr lang="en-US" sz="2000"/>
              <a:t>Key components of Transformer</a:t>
            </a:r>
          </a:p>
          <a:p>
            <a:pPr lvl="3"/>
            <a:r>
              <a:rPr lang="en-US" b="1">
                <a:solidFill>
                  <a:srgbClr val="00B050"/>
                </a:solidFill>
              </a:rPr>
              <a:t>(1) tokenizing</a:t>
            </a:r>
          </a:p>
          <a:p>
            <a:pPr lvl="3"/>
            <a:r>
              <a:rPr lang="en-US" b="1">
                <a:solidFill>
                  <a:srgbClr val="00B050"/>
                </a:solidFill>
              </a:rPr>
              <a:t>(2) positional encoding</a:t>
            </a:r>
          </a:p>
          <a:p>
            <a:pPr lvl="3"/>
            <a:r>
              <a:rPr lang="en-US" b="1">
                <a:solidFill>
                  <a:srgbClr val="00B050"/>
                </a:solidFill>
              </a:rPr>
              <a:t>(3) self-attention</a:t>
            </a:r>
          </a:p>
          <a:p>
            <a:pPr lvl="3"/>
            <a:endParaRPr lang="en-US" sz="2400" b="1">
              <a:solidFill>
                <a:srgbClr val="00B050"/>
              </a:solidFill>
            </a:endParaRPr>
          </a:p>
          <a:p>
            <a:r>
              <a:rPr lang="en-US" sz="2400" b="1"/>
              <a:t>Key question:</a:t>
            </a:r>
            <a:r>
              <a:rPr lang="en-US" sz="2400"/>
              <a:t> What should these be for a graph input?</a:t>
            </a:r>
          </a:p>
          <a:p>
            <a:pPr marL="118872" indent="0">
              <a:buNone/>
            </a:pPr>
            <a:endParaRPr lang="en-US" sz="24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39</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Components of a Transformer</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2"/>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a:t>
            </a:r>
          </a:p>
        </p:txBody>
      </p:sp>
      <p:sp>
        <p:nvSpPr>
          <p:cNvPr id="2" name="Rounded Rectangle 1">
            <a:extLst>
              <a:ext uri="{FF2B5EF4-FFF2-40B4-BE49-F238E27FC236}">
                <a16:creationId xmlns:a16="http://schemas.microsoft.com/office/drawing/2014/main" id="{F967A0FF-8FC5-5908-9909-621929A0F013}"/>
              </a:ext>
            </a:extLst>
          </p:cNvPr>
          <p:cNvSpPr/>
          <p:nvPr/>
        </p:nvSpPr>
        <p:spPr>
          <a:xfrm>
            <a:off x="1491857" y="3876798"/>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Rounded Rectangle 2">
            <a:extLst>
              <a:ext uri="{FF2B5EF4-FFF2-40B4-BE49-F238E27FC236}">
                <a16:creationId xmlns:a16="http://schemas.microsoft.com/office/drawing/2014/main" id="{26C343D1-3845-7FB4-49C9-BA45C61A8081}"/>
              </a:ext>
            </a:extLst>
          </p:cNvPr>
          <p:cNvSpPr/>
          <p:nvPr/>
        </p:nvSpPr>
        <p:spPr>
          <a:xfrm>
            <a:off x="1624504"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Rounded Rectangle 6">
            <a:extLst>
              <a:ext uri="{FF2B5EF4-FFF2-40B4-BE49-F238E27FC236}">
                <a16:creationId xmlns:a16="http://schemas.microsoft.com/office/drawing/2014/main" id="{A0D93F93-BC6C-3A45-74B2-3D40B559BF72}"/>
              </a:ext>
            </a:extLst>
          </p:cNvPr>
          <p:cNvSpPr/>
          <p:nvPr/>
        </p:nvSpPr>
        <p:spPr>
          <a:xfrm>
            <a:off x="2153314"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Rounded Rectangle 7">
            <a:extLst>
              <a:ext uri="{FF2B5EF4-FFF2-40B4-BE49-F238E27FC236}">
                <a16:creationId xmlns:a16="http://schemas.microsoft.com/office/drawing/2014/main" id="{07058E0D-5BEE-F4AA-0344-10FBC5001188}"/>
              </a:ext>
            </a:extLst>
          </p:cNvPr>
          <p:cNvSpPr/>
          <p:nvPr/>
        </p:nvSpPr>
        <p:spPr>
          <a:xfrm>
            <a:off x="2700485"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Rounded Rectangle 8">
            <a:extLst>
              <a:ext uri="{FF2B5EF4-FFF2-40B4-BE49-F238E27FC236}">
                <a16:creationId xmlns:a16="http://schemas.microsoft.com/office/drawing/2014/main" id="{C6D2A2CA-0078-3EF1-785E-ABE15B4B61D4}"/>
              </a:ext>
            </a:extLst>
          </p:cNvPr>
          <p:cNvSpPr/>
          <p:nvPr/>
        </p:nvSpPr>
        <p:spPr>
          <a:xfrm>
            <a:off x="3247656"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81CAD74C-ED17-6988-8B25-5F0AA046A056}"/>
              </a:ext>
            </a:extLst>
          </p:cNvPr>
          <p:cNvSpPr/>
          <p:nvPr/>
        </p:nvSpPr>
        <p:spPr>
          <a:xfrm>
            <a:off x="3776466"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EE71EAEC-997E-3610-3666-C1423546BB7C}"/>
              </a:ext>
            </a:extLst>
          </p:cNvPr>
          <p:cNvSpPr/>
          <p:nvPr/>
        </p:nvSpPr>
        <p:spPr>
          <a:xfrm>
            <a:off x="4323637"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0AF69ED6-BB03-9211-57F9-483B2D8A2F6D}"/>
              </a:ext>
            </a:extLst>
          </p:cNvPr>
          <p:cNvSpPr/>
          <p:nvPr/>
        </p:nvSpPr>
        <p:spPr>
          <a:xfrm>
            <a:off x="4832249"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B7C3E3D6-B458-8CFE-7629-8C550B1AD055}"/>
              </a:ext>
            </a:extLst>
          </p:cNvPr>
          <p:cNvSpPr/>
          <p:nvPr/>
        </p:nvSpPr>
        <p:spPr>
          <a:xfrm>
            <a:off x="5379420"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9069D276-A5E4-2766-EE04-F7CCEDC81E72}"/>
              </a:ext>
            </a:extLst>
          </p:cNvPr>
          <p:cNvSpPr/>
          <p:nvPr/>
        </p:nvSpPr>
        <p:spPr>
          <a:xfrm>
            <a:off x="1541433"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6515E68A-91A4-8878-3EB3-FA2415B584F0}"/>
              </a:ext>
            </a:extLst>
          </p:cNvPr>
          <p:cNvSpPr/>
          <p:nvPr/>
        </p:nvSpPr>
        <p:spPr>
          <a:xfrm>
            <a:off x="2070243"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FE5CBD8C-E237-2BD4-A3E9-CBA7E8AFEA31}"/>
              </a:ext>
            </a:extLst>
          </p:cNvPr>
          <p:cNvSpPr/>
          <p:nvPr/>
        </p:nvSpPr>
        <p:spPr>
          <a:xfrm>
            <a:off x="2654579"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E6B617F3-77F9-B756-8DDE-9B775975DE84}"/>
              </a:ext>
            </a:extLst>
          </p:cNvPr>
          <p:cNvSpPr/>
          <p:nvPr/>
        </p:nvSpPr>
        <p:spPr>
          <a:xfrm>
            <a:off x="3164585"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B939A283-FFE7-0E3E-5713-0FEA1E5A2F1E}"/>
              </a:ext>
            </a:extLst>
          </p:cNvPr>
          <p:cNvSpPr/>
          <p:nvPr/>
        </p:nvSpPr>
        <p:spPr>
          <a:xfrm>
            <a:off x="3693395"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D2A27ED5-0A62-E861-C9BE-25724821E7CA}"/>
              </a:ext>
            </a:extLst>
          </p:cNvPr>
          <p:cNvSpPr/>
          <p:nvPr/>
        </p:nvSpPr>
        <p:spPr>
          <a:xfrm>
            <a:off x="4240566"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C798C219-8435-81E5-2F95-A15318B8D875}"/>
              </a:ext>
            </a:extLst>
          </p:cNvPr>
          <p:cNvSpPr/>
          <p:nvPr/>
        </p:nvSpPr>
        <p:spPr>
          <a:xfrm>
            <a:off x="4749178"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15E0D4FE-A231-E4DB-001B-2D9F94C04A3A}"/>
              </a:ext>
            </a:extLst>
          </p:cNvPr>
          <p:cNvSpPr/>
          <p:nvPr/>
        </p:nvSpPr>
        <p:spPr>
          <a:xfrm>
            <a:off x="5296349"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AE04440-AF11-FFC8-4BAF-94A50988AA5E}"/>
                  </a:ext>
                </a:extLst>
              </p:cNvPr>
              <p:cNvSpPr txBox="1"/>
              <p:nvPr/>
            </p:nvSpPr>
            <p:spPr>
              <a:xfrm flipH="1">
                <a:off x="1552896" y="574283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DAE04440-AF11-FFC8-4BAF-94A50988AA5E}"/>
                  </a:ext>
                </a:extLst>
              </p:cNvPr>
              <p:cNvSpPr txBox="1">
                <a:spLocks noRot="1" noChangeAspect="1" noMove="1" noResize="1" noEditPoints="1" noAdjustHandles="1" noChangeArrowheads="1" noChangeShapeType="1" noTextEdit="1"/>
              </p:cNvSpPr>
              <p:nvPr/>
            </p:nvSpPr>
            <p:spPr>
              <a:xfrm flipH="1">
                <a:off x="1552896" y="5742832"/>
                <a:ext cx="536154" cy="276999"/>
              </a:xfrm>
              <a:prstGeom prst="rect">
                <a:avLst/>
              </a:prstGeom>
              <a:blipFill>
                <a:blip r:embed="rId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520BE0A-4E4B-3658-807C-0ECB88976EEB}"/>
                  </a:ext>
                </a:extLst>
              </p:cNvPr>
              <p:cNvSpPr txBox="1"/>
              <p:nvPr/>
            </p:nvSpPr>
            <p:spPr>
              <a:xfrm flipH="1">
                <a:off x="2057836" y="574283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26" name="TextBox 25">
                <a:extLst>
                  <a:ext uri="{FF2B5EF4-FFF2-40B4-BE49-F238E27FC236}">
                    <a16:creationId xmlns:a16="http://schemas.microsoft.com/office/drawing/2014/main" id="{1520BE0A-4E4B-3658-807C-0ECB88976EEB}"/>
                  </a:ext>
                </a:extLst>
              </p:cNvPr>
              <p:cNvSpPr txBox="1">
                <a:spLocks noRot="1" noChangeAspect="1" noMove="1" noResize="1" noEditPoints="1" noAdjustHandles="1" noChangeArrowheads="1" noChangeShapeType="1" noTextEdit="1"/>
              </p:cNvSpPr>
              <p:nvPr/>
            </p:nvSpPr>
            <p:spPr>
              <a:xfrm flipH="1">
                <a:off x="2057836" y="5742832"/>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883A372-4178-B340-7456-8C1311F6F7EE}"/>
                  </a:ext>
                </a:extLst>
              </p:cNvPr>
              <p:cNvSpPr txBox="1"/>
              <p:nvPr/>
            </p:nvSpPr>
            <p:spPr>
              <a:xfrm flipH="1">
                <a:off x="2612572" y="574283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0883A372-4178-B340-7456-8C1311F6F7EE}"/>
                  </a:ext>
                </a:extLst>
              </p:cNvPr>
              <p:cNvSpPr txBox="1">
                <a:spLocks noRot="1" noChangeAspect="1" noMove="1" noResize="1" noEditPoints="1" noAdjustHandles="1" noChangeArrowheads="1" noChangeShapeType="1" noTextEdit="1"/>
              </p:cNvSpPr>
              <p:nvPr/>
            </p:nvSpPr>
            <p:spPr>
              <a:xfrm flipH="1">
                <a:off x="2612572" y="5742832"/>
                <a:ext cx="536154" cy="276999"/>
              </a:xfrm>
              <a:prstGeom prst="rect">
                <a:avLst/>
              </a:prstGeom>
              <a:blipFill>
                <a:blip r:embed="rId5"/>
                <a:stretch>
                  <a:fillRect b="-17391"/>
                </a:stretch>
              </a:blipFill>
            </p:spPr>
            <p:txBody>
              <a:bodyPr/>
              <a:lstStyle/>
              <a:p>
                <a:r>
                  <a:rPr lang="en-US">
                    <a:noFill/>
                  </a:rPr>
                  <a:t> </a:t>
                </a:r>
              </a:p>
            </p:txBody>
          </p:sp>
        </mc:Fallback>
      </mc:AlternateContent>
      <p:sp>
        <p:nvSpPr>
          <p:cNvPr id="28" name="Content Placeholder 2">
            <a:extLst>
              <a:ext uri="{FF2B5EF4-FFF2-40B4-BE49-F238E27FC236}">
                <a16:creationId xmlns:a16="http://schemas.microsoft.com/office/drawing/2014/main" id="{50C37396-CB0B-8302-D4B4-8A9D80A62A96}"/>
              </a:ext>
            </a:extLst>
          </p:cNvPr>
          <p:cNvSpPr txBox="1">
            <a:spLocks/>
          </p:cNvSpPr>
          <p:nvPr/>
        </p:nvSpPr>
        <p:spPr>
          <a:xfrm>
            <a:off x="2611177" y="4188482"/>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30" name="Rounded Rectangle 29">
            <a:extLst>
              <a:ext uri="{FF2B5EF4-FFF2-40B4-BE49-F238E27FC236}">
                <a16:creationId xmlns:a16="http://schemas.microsoft.com/office/drawing/2014/main" id="{4821E0C2-2F6E-3610-9D15-2D1788E942DF}"/>
              </a:ext>
            </a:extLst>
          </p:cNvPr>
          <p:cNvSpPr/>
          <p:nvPr/>
        </p:nvSpPr>
        <p:spPr>
          <a:xfrm>
            <a:off x="1628397"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7E51992E-7F9F-7BA8-212F-2E3C41983A30}"/>
              </a:ext>
            </a:extLst>
          </p:cNvPr>
          <p:cNvSpPr/>
          <p:nvPr/>
        </p:nvSpPr>
        <p:spPr>
          <a:xfrm>
            <a:off x="2157207"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56318E40-B4B2-269F-746B-A5090DE4C5FB}"/>
              </a:ext>
            </a:extLst>
          </p:cNvPr>
          <p:cNvSpPr/>
          <p:nvPr/>
        </p:nvSpPr>
        <p:spPr>
          <a:xfrm>
            <a:off x="2741543"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60C94EA5-706F-74FB-61FF-DE3F3DE3FFE8}"/>
              </a:ext>
            </a:extLst>
          </p:cNvPr>
          <p:cNvSpPr/>
          <p:nvPr/>
        </p:nvSpPr>
        <p:spPr>
          <a:xfrm>
            <a:off x="3251549"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46694DF8-02AE-109E-EF23-5CC35B53B9AF}"/>
              </a:ext>
            </a:extLst>
          </p:cNvPr>
          <p:cNvSpPr/>
          <p:nvPr/>
        </p:nvSpPr>
        <p:spPr>
          <a:xfrm>
            <a:off x="3780359"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F2E958A4-70B0-FDEF-7116-A748ECC02211}"/>
              </a:ext>
            </a:extLst>
          </p:cNvPr>
          <p:cNvSpPr/>
          <p:nvPr/>
        </p:nvSpPr>
        <p:spPr>
          <a:xfrm>
            <a:off x="4836142"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7A57B132-762F-E500-A8BD-96ED484AD6AB}"/>
              </a:ext>
            </a:extLst>
          </p:cNvPr>
          <p:cNvSpPr/>
          <p:nvPr/>
        </p:nvSpPr>
        <p:spPr>
          <a:xfrm>
            <a:off x="5383313"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TextBox 37">
            <a:extLst>
              <a:ext uri="{FF2B5EF4-FFF2-40B4-BE49-F238E27FC236}">
                <a16:creationId xmlns:a16="http://schemas.microsoft.com/office/drawing/2014/main" id="{A370B6E8-20BB-7A98-5805-888B7CFDD4AB}"/>
              </a:ext>
            </a:extLst>
          </p:cNvPr>
          <p:cNvSpPr txBox="1"/>
          <p:nvPr/>
        </p:nvSpPr>
        <p:spPr>
          <a:xfrm>
            <a:off x="1658028" y="5442497"/>
            <a:ext cx="235945" cy="369332"/>
          </a:xfrm>
          <a:prstGeom prst="rect">
            <a:avLst/>
          </a:prstGeom>
          <a:noFill/>
        </p:spPr>
        <p:txBody>
          <a:bodyPr wrap="square">
            <a:spAutoFit/>
          </a:bodyPr>
          <a:lstStyle/>
          <a:p>
            <a:r>
              <a:rPr lang="en-US"/>
              <a:t>+</a:t>
            </a:r>
          </a:p>
        </p:txBody>
      </p:sp>
      <p:sp>
        <p:nvSpPr>
          <p:cNvPr id="39" name="TextBox 38">
            <a:extLst>
              <a:ext uri="{FF2B5EF4-FFF2-40B4-BE49-F238E27FC236}">
                <a16:creationId xmlns:a16="http://schemas.microsoft.com/office/drawing/2014/main" id="{7D70EC52-1F90-F6E1-C488-4A7130DA560D}"/>
              </a:ext>
            </a:extLst>
          </p:cNvPr>
          <p:cNvSpPr txBox="1"/>
          <p:nvPr/>
        </p:nvSpPr>
        <p:spPr>
          <a:xfrm>
            <a:off x="2194443" y="5442497"/>
            <a:ext cx="235945" cy="369332"/>
          </a:xfrm>
          <a:prstGeom prst="rect">
            <a:avLst/>
          </a:prstGeom>
          <a:noFill/>
        </p:spPr>
        <p:txBody>
          <a:bodyPr wrap="square">
            <a:spAutoFit/>
          </a:bodyPr>
          <a:lstStyle/>
          <a:p>
            <a:r>
              <a:rPr lang="en-US"/>
              <a:t>+</a:t>
            </a:r>
          </a:p>
        </p:txBody>
      </p:sp>
      <p:sp>
        <p:nvSpPr>
          <p:cNvPr id="40" name="TextBox 39">
            <a:extLst>
              <a:ext uri="{FF2B5EF4-FFF2-40B4-BE49-F238E27FC236}">
                <a16:creationId xmlns:a16="http://schemas.microsoft.com/office/drawing/2014/main" id="{E439A58D-6D70-6111-7884-B4E7C1297662}"/>
              </a:ext>
            </a:extLst>
          </p:cNvPr>
          <p:cNvSpPr txBox="1"/>
          <p:nvPr/>
        </p:nvSpPr>
        <p:spPr>
          <a:xfrm>
            <a:off x="2735324" y="5440503"/>
            <a:ext cx="235945" cy="369332"/>
          </a:xfrm>
          <a:prstGeom prst="rect">
            <a:avLst/>
          </a:prstGeom>
          <a:noFill/>
        </p:spPr>
        <p:txBody>
          <a:bodyPr wrap="square">
            <a:spAutoFit/>
          </a:bodyPr>
          <a:lstStyle/>
          <a:p>
            <a:r>
              <a:rPr lang="en-US"/>
              <a:t>+</a:t>
            </a:r>
          </a:p>
        </p:txBody>
      </p:sp>
      <p:sp>
        <p:nvSpPr>
          <p:cNvPr id="41" name="TextBox 40">
            <a:extLst>
              <a:ext uri="{FF2B5EF4-FFF2-40B4-BE49-F238E27FC236}">
                <a16:creationId xmlns:a16="http://schemas.microsoft.com/office/drawing/2014/main" id="{86D16F68-B767-46F2-4B1A-5AEF48250253}"/>
              </a:ext>
            </a:extLst>
          </p:cNvPr>
          <p:cNvSpPr txBox="1"/>
          <p:nvPr/>
        </p:nvSpPr>
        <p:spPr>
          <a:xfrm>
            <a:off x="3295023" y="5448200"/>
            <a:ext cx="235945" cy="369332"/>
          </a:xfrm>
          <a:prstGeom prst="rect">
            <a:avLst/>
          </a:prstGeom>
          <a:noFill/>
        </p:spPr>
        <p:txBody>
          <a:bodyPr wrap="square">
            <a:spAutoFit/>
          </a:bodyPr>
          <a:lstStyle/>
          <a:p>
            <a:r>
              <a:rPr lang="en-US"/>
              <a:t>+</a:t>
            </a:r>
          </a:p>
        </p:txBody>
      </p:sp>
      <p:sp>
        <p:nvSpPr>
          <p:cNvPr id="42" name="TextBox 41">
            <a:extLst>
              <a:ext uri="{FF2B5EF4-FFF2-40B4-BE49-F238E27FC236}">
                <a16:creationId xmlns:a16="http://schemas.microsoft.com/office/drawing/2014/main" id="{012A9C3D-991E-5077-2980-8BD69E274C0B}"/>
              </a:ext>
            </a:extLst>
          </p:cNvPr>
          <p:cNvSpPr txBox="1"/>
          <p:nvPr/>
        </p:nvSpPr>
        <p:spPr>
          <a:xfrm>
            <a:off x="3802916" y="5438435"/>
            <a:ext cx="235945" cy="369332"/>
          </a:xfrm>
          <a:prstGeom prst="rect">
            <a:avLst/>
          </a:prstGeom>
          <a:noFill/>
        </p:spPr>
        <p:txBody>
          <a:bodyPr wrap="square">
            <a:spAutoFit/>
          </a:bodyPr>
          <a:lstStyle/>
          <a:p>
            <a:r>
              <a:rPr lang="en-US"/>
              <a:t>+</a:t>
            </a:r>
          </a:p>
        </p:txBody>
      </p:sp>
      <p:sp>
        <p:nvSpPr>
          <p:cNvPr id="43" name="TextBox 42">
            <a:extLst>
              <a:ext uri="{FF2B5EF4-FFF2-40B4-BE49-F238E27FC236}">
                <a16:creationId xmlns:a16="http://schemas.microsoft.com/office/drawing/2014/main" id="{50042880-3E2A-D530-0AB7-18D124AECCBA}"/>
              </a:ext>
            </a:extLst>
          </p:cNvPr>
          <p:cNvSpPr txBox="1"/>
          <p:nvPr/>
        </p:nvSpPr>
        <p:spPr>
          <a:xfrm>
            <a:off x="4342565" y="5448200"/>
            <a:ext cx="235945" cy="369332"/>
          </a:xfrm>
          <a:prstGeom prst="rect">
            <a:avLst/>
          </a:prstGeom>
          <a:noFill/>
        </p:spPr>
        <p:txBody>
          <a:bodyPr wrap="square">
            <a:spAutoFit/>
          </a:bodyPr>
          <a:lstStyle/>
          <a:p>
            <a:r>
              <a:rPr lang="en-US"/>
              <a:t>+</a:t>
            </a:r>
          </a:p>
        </p:txBody>
      </p:sp>
      <p:sp>
        <p:nvSpPr>
          <p:cNvPr id="44" name="TextBox 43">
            <a:extLst>
              <a:ext uri="{FF2B5EF4-FFF2-40B4-BE49-F238E27FC236}">
                <a16:creationId xmlns:a16="http://schemas.microsoft.com/office/drawing/2014/main" id="{BDE3CF86-BA50-3EFE-1911-42E3CE092C59}"/>
              </a:ext>
            </a:extLst>
          </p:cNvPr>
          <p:cNvSpPr txBox="1"/>
          <p:nvPr/>
        </p:nvSpPr>
        <p:spPr>
          <a:xfrm>
            <a:off x="4884109" y="5460756"/>
            <a:ext cx="235945" cy="369332"/>
          </a:xfrm>
          <a:prstGeom prst="rect">
            <a:avLst/>
          </a:prstGeom>
          <a:noFill/>
        </p:spPr>
        <p:txBody>
          <a:bodyPr wrap="square">
            <a:spAutoFit/>
          </a:bodyPr>
          <a:lstStyle/>
          <a:p>
            <a:r>
              <a:rPr lang="en-US"/>
              <a:t>+</a:t>
            </a:r>
          </a:p>
        </p:txBody>
      </p:sp>
      <p:sp>
        <p:nvSpPr>
          <p:cNvPr id="45" name="TextBox 44">
            <a:extLst>
              <a:ext uri="{FF2B5EF4-FFF2-40B4-BE49-F238E27FC236}">
                <a16:creationId xmlns:a16="http://schemas.microsoft.com/office/drawing/2014/main" id="{3DBE3B41-C75A-4A5B-AF89-F8F987B946FF}"/>
              </a:ext>
            </a:extLst>
          </p:cNvPr>
          <p:cNvSpPr txBox="1"/>
          <p:nvPr/>
        </p:nvSpPr>
        <p:spPr>
          <a:xfrm>
            <a:off x="5413322" y="5448200"/>
            <a:ext cx="235945" cy="369332"/>
          </a:xfrm>
          <a:prstGeom prst="rect">
            <a:avLst/>
          </a:prstGeom>
          <a:noFill/>
        </p:spPr>
        <p:txBody>
          <a:bodyPr wrap="square">
            <a:spAutoFit/>
          </a:bodyPr>
          <a:lstStyle/>
          <a:p>
            <a:r>
              <a:rPr lang="en-US"/>
              <a:t>+</a:t>
            </a:r>
          </a:p>
        </p:txBody>
      </p:sp>
      <p:sp>
        <p:nvSpPr>
          <p:cNvPr id="46" name="TextBox 45">
            <a:extLst>
              <a:ext uri="{FF2B5EF4-FFF2-40B4-BE49-F238E27FC236}">
                <a16:creationId xmlns:a16="http://schemas.microsoft.com/office/drawing/2014/main" id="{37D57C5D-AF7A-1D13-FC67-78899C6562B1}"/>
              </a:ext>
            </a:extLst>
          </p:cNvPr>
          <p:cNvSpPr txBox="1"/>
          <p:nvPr/>
        </p:nvSpPr>
        <p:spPr>
          <a:xfrm>
            <a:off x="5951234" y="5044550"/>
            <a:ext cx="2134379" cy="646331"/>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2F2D3B9-7AE3-072A-0072-5D952343B851}"/>
                  </a:ext>
                </a:extLst>
              </p:cNvPr>
              <p:cNvSpPr txBox="1"/>
              <p:nvPr/>
            </p:nvSpPr>
            <p:spPr>
              <a:xfrm flipH="1">
                <a:off x="4253231" y="5733786"/>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47" name="TextBox 46">
                <a:extLst>
                  <a:ext uri="{FF2B5EF4-FFF2-40B4-BE49-F238E27FC236}">
                    <a16:creationId xmlns:a16="http://schemas.microsoft.com/office/drawing/2014/main" id="{E2F2D3B9-7AE3-072A-0072-5D952343B851}"/>
                  </a:ext>
                </a:extLst>
              </p:cNvPr>
              <p:cNvSpPr txBox="1">
                <a:spLocks noRot="1" noChangeAspect="1" noMove="1" noResize="1" noEditPoints="1" noAdjustHandles="1" noChangeArrowheads="1" noChangeShapeType="1" noTextEdit="1"/>
              </p:cNvSpPr>
              <p:nvPr/>
            </p:nvSpPr>
            <p:spPr>
              <a:xfrm flipH="1">
                <a:off x="4253231" y="5733786"/>
                <a:ext cx="536154" cy="276999"/>
              </a:xfrm>
              <a:prstGeom prst="rect">
                <a:avLst/>
              </a:prstGeom>
              <a:blipFill>
                <a:blip r:embed="rId6"/>
                <a:stretch>
                  <a:fillRect b="-20000"/>
                </a:stretch>
              </a:blipFill>
            </p:spPr>
            <p:txBody>
              <a:bodyPr/>
              <a:lstStyle/>
              <a:p>
                <a:r>
                  <a:rPr lang="en-US">
                    <a:noFill/>
                  </a:rPr>
                  <a:t> </a:t>
                </a:r>
              </a:p>
            </p:txBody>
          </p:sp>
        </mc:Fallback>
      </mc:AlternateContent>
      <p:sp>
        <p:nvSpPr>
          <p:cNvPr id="48" name="Rounded Rectangle 47">
            <a:extLst>
              <a:ext uri="{FF2B5EF4-FFF2-40B4-BE49-F238E27FC236}">
                <a16:creationId xmlns:a16="http://schemas.microsoft.com/office/drawing/2014/main" id="{3D1361DE-5F57-6498-A133-A3929D44D0AE}"/>
              </a:ext>
            </a:extLst>
          </p:cNvPr>
          <p:cNvSpPr/>
          <p:nvPr/>
        </p:nvSpPr>
        <p:spPr>
          <a:xfrm>
            <a:off x="4323637"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 name="TextBox 48">
            <a:extLst>
              <a:ext uri="{FF2B5EF4-FFF2-40B4-BE49-F238E27FC236}">
                <a16:creationId xmlns:a16="http://schemas.microsoft.com/office/drawing/2014/main" id="{826DC8BC-D2F7-3B84-0EB7-3DA6399E176F}"/>
              </a:ext>
            </a:extLst>
          </p:cNvPr>
          <p:cNvSpPr txBox="1"/>
          <p:nvPr/>
        </p:nvSpPr>
        <p:spPr>
          <a:xfrm>
            <a:off x="6025228" y="5650901"/>
            <a:ext cx="2134379" cy="369332"/>
          </a:xfrm>
          <a:prstGeom prst="rect">
            <a:avLst/>
          </a:prstGeom>
          <a:noFill/>
        </p:spPr>
        <p:txBody>
          <a:bodyPr wrap="square">
            <a:spAutoFit/>
          </a:bodyPr>
          <a:lstStyle/>
          <a:p>
            <a:r>
              <a:rPr lang="en-US" b="1">
                <a:solidFill>
                  <a:srgbClr val="00B050"/>
                </a:solidFill>
              </a:rPr>
              <a:t>(1) Tokens</a:t>
            </a:r>
            <a:endParaRPr lang="en-US">
              <a:solidFill>
                <a:srgbClr val="00B050"/>
              </a:solidFill>
            </a:endParaRPr>
          </a:p>
        </p:txBody>
      </p:sp>
      <p:sp>
        <p:nvSpPr>
          <p:cNvPr id="50" name="TextBox 49">
            <a:extLst>
              <a:ext uri="{FF2B5EF4-FFF2-40B4-BE49-F238E27FC236}">
                <a16:creationId xmlns:a16="http://schemas.microsoft.com/office/drawing/2014/main" id="{313916FE-8376-883A-BC75-3D4189A67628}"/>
              </a:ext>
            </a:extLst>
          </p:cNvPr>
          <p:cNvSpPr txBox="1"/>
          <p:nvPr/>
        </p:nvSpPr>
        <p:spPr>
          <a:xfrm>
            <a:off x="2578685" y="4641055"/>
            <a:ext cx="3070204" cy="369332"/>
          </a:xfrm>
          <a:prstGeom prst="rect">
            <a:avLst/>
          </a:prstGeom>
          <a:noFill/>
        </p:spPr>
        <p:txBody>
          <a:bodyPr wrap="square">
            <a:spAutoFit/>
          </a:bodyPr>
          <a:lstStyle/>
          <a:p>
            <a:r>
              <a:rPr lang="en-US" b="1">
                <a:solidFill>
                  <a:srgbClr val="00B050"/>
                </a:solidFill>
              </a:rPr>
              <a:t>(3) self-attention </a:t>
            </a:r>
            <a:endParaRPr lang="en-US">
              <a:solidFill>
                <a:srgbClr val="00B050"/>
              </a:solidFill>
            </a:endParaRPr>
          </a:p>
        </p:txBody>
      </p:sp>
      <p:sp>
        <p:nvSpPr>
          <p:cNvPr id="52" name="TextBox 51">
            <a:extLst>
              <a:ext uri="{FF2B5EF4-FFF2-40B4-BE49-F238E27FC236}">
                <a16:creationId xmlns:a16="http://schemas.microsoft.com/office/drawing/2014/main" id="{021E0099-E8F8-ACA0-1A60-1B9711A0B148}"/>
              </a:ext>
            </a:extLst>
          </p:cNvPr>
          <p:cNvSpPr txBox="1"/>
          <p:nvPr/>
        </p:nvSpPr>
        <p:spPr>
          <a:xfrm>
            <a:off x="4129006" y="1391197"/>
            <a:ext cx="4679767" cy="1323439"/>
          </a:xfrm>
          <a:prstGeom prst="rect">
            <a:avLst/>
          </a:prstGeom>
          <a:noFill/>
        </p:spPr>
        <p:txBody>
          <a:bodyPr wrap="square">
            <a:spAutoFit/>
          </a:bodyPr>
          <a:lstStyle/>
          <a:p>
            <a:r>
              <a:rPr lang="en-US" sz="4000" b="1">
                <a:solidFill>
                  <a:srgbClr val="C00000"/>
                </a:solidFill>
              </a:rPr>
              <a:t>How to chose these for graph data?</a:t>
            </a:r>
            <a:endParaRPr lang="en-US" sz="4000"/>
          </a:p>
        </p:txBody>
      </p:sp>
    </p:spTree>
    <p:extLst>
      <p:ext uri="{BB962C8B-B14F-4D97-AF65-F5344CB8AC3E}">
        <p14:creationId xmlns:p14="http://schemas.microsoft.com/office/powerpoint/2010/main" val="4170440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0" y="1076112"/>
            <a:ext cx="6574811" cy="5248488"/>
          </a:xfrm>
        </p:spPr>
        <p:txBody>
          <a:bodyPr>
            <a:normAutofit/>
          </a:bodyPr>
          <a:lstStyle/>
          <a:p>
            <a:r>
              <a:rPr lang="en-US" sz="2800"/>
              <a:t>A graph Transformer must take the following inputs:</a:t>
            </a:r>
          </a:p>
          <a:p>
            <a:pPr lvl="1"/>
            <a:r>
              <a:rPr lang="en-US" sz="2400" b="1">
                <a:solidFill>
                  <a:srgbClr val="00B0F0"/>
                </a:solidFill>
              </a:rPr>
              <a:t>(1) Node features?</a:t>
            </a:r>
          </a:p>
          <a:p>
            <a:pPr lvl="1"/>
            <a:r>
              <a:rPr lang="en-US" sz="2400" b="1">
                <a:solidFill>
                  <a:srgbClr val="00B0F0"/>
                </a:solidFill>
              </a:rPr>
              <a:t>(2) Adjacency information?</a:t>
            </a:r>
          </a:p>
          <a:p>
            <a:pPr lvl="1"/>
            <a:r>
              <a:rPr lang="en-US" sz="2400" b="1">
                <a:solidFill>
                  <a:srgbClr val="00B0F0"/>
                </a:solidFill>
              </a:rPr>
              <a:t>(3) Edge features?</a:t>
            </a:r>
          </a:p>
          <a:p>
            <a:pPr marL="118872" indent="0">
              <a:buNone/>
            </a:pPr>
            <a:endParaRPr lang="en-US" sz="2800" b="1">
              <a:solidFill>
                <a:srgbClr val="00B0F0"/>
              </a:solidFill>
            </a:endParaRPr>
          </a:p>
          <a:p>
            <a:pPr marL="118872" indent="0">
              <a:buNone/>
            </a:pPr>
            <a:endParaRPr lang="en-US" sz="2800"/>
          </a:p>
          <a:p>
            <a:endParaRPr lang="en-US" sz="2800"/>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40</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3"/>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a:t>
            </a:r>
          </a:p>
        </p:txBody>
      </p:sp>
      <p:sp>
        <p:nvSpPr>
          <p:cNvPr id="7" name="Oval 6">
            <a:extLst>
              <a:ext uri="{FF2B5EF4-FFF2-40B4-BE49-F238E27FC236}">
                <a16:creationId xmlns:a16="http://schemas.microsoft.com/office/drawing/2014/main" id="{E5769A80-3A68-6B04-1C7A-A4B7D6B87739}"/>
              </a:ext>
            </a:extLst>
          </p:cNvPr>
          <p:cNvSpPr/>
          <p:nvPr/>
        </p:nvSpPr>
        <p:spPr>
          <a:xfrm>
            <a:off x="6687998" y="36615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Oval 7">
            <a:extLst>
              <a:ext uri="{FF2B5EF4-FFF2-40B4-BE49-F238E27FC236}">
                <a16:creationId xmlns:a16="http://schemas.microsoft.com/office/drawing/2014/main" id="{FB8FE237-8F96-EF00-070D-3CDE0EDE50EB}"/>
              </a:ext>
            </a:extLst>
          </p:cNvPr>
          <p:cNvSpPr/>
          <p:nvPr/>
        </p:nvSpPr>
        <p:spPr>
          <a:xfrm>
            <a:off x="6641297" y="47117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Oval 8">
            <a:extLst>
              <a:ext uri="{FF2B5EF4-FFF2-40B4-BE49-F238E27FC236}">
                <a16:creationId xmlns:a16="http://schemas.microsoft.com/office/drawing/2014/main" id="{42DF686A-5211-D63D-2A62-D8378F183F30}"/>
              </a:ext>
            </a:extLst>
          </p:cNvPr>
          <p:cNvSpPr/>
          <p:nvPr/>
        </p:nvSpPr>
        <p:spPr>
          <a:xfrm>
            <a:off x="7765815" y="3434313"/>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Oval 9">
            <a:extLst>
              <a:ext uri="{FF2B5EF4-FFF2-40B4-BE49-F238E27FC236}">
                <a16:creationId xmlns:a16="http://schemas.microsoft.com/office/drawing/2014/main" id="{A1234C3B-A2EA-5447-6659-EB347C614835}"/>
              </a:ext>
            </a:extLst>
          </p:cNvPr>
          <p:cNvSpPr/>
          <p:nvPr/>
        </p:nvSpPr>
        <p:spPr>
          <a:xfrm>
            <a:off x="7496022" y="413304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Oval 10">
            <a:extLst>
              <a:ext uri="{FF2B5EF4-FFF2-40B4-BE49-F238E27FC236}">
                <a16:creationId xmlns:a16="http://schemas.microsoft.com/office/drawing/2014/main" id="{DC573A27-6069-E00D-A7B6-6E612AC2551F}"/>
              </a:ext>
            </a:extLst>
          </p:cNvPr>
          <p:cNvSpPr/>
          <p:nvPr/>
        </p:nvSpPr>
        <p:spPr>
          <a:xfrm>
            <a:off x="8599932" y="408455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4D6ED4A-3BD6-740D-CA43-DB6CE28BB657}"/>
              </a:ext>
            </a:extLst>
          </p:cNvPr>
          <p:cNvCxnSpPr>
            <a:cxnSpLocks/>
            <a:stCxn id="8" idx="7"/>
            <a:endCxn id="10" idx="3"/>
          </p:cNvCxnSpPr>
          <p:nvPr/>
        </p:nvCxnSpPr>
        <p:spPr>
          <a:xfrm flipV="1">
            <a:off x="6930078" y="4418445"/>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E067B2DE-5560-16F9-7746-6CA4DA59B8A7}"/>
              </a:ext>
            </a:extLst>
          </p:cNvPr>
          <p:cNvCxnSpPr>
            <a:cxnSpLocks/>
            <a:endCxn id="9" idx="4"/>
          </p:cNvCxnSpPr>
          <p:nvPr/>
        </p:nvCxnSpPr>
        <p:spPr>
          <a:xfrm flipV="1">
            <a:off x="7713971" y="3768677"/>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5E0D256-122E-DB82-D0D9-1BF426F1A193}"/>
              </a:ext>
            </a:extLst>
          </p:cNvPr>
          <p:cNvCxnSpPr>
            <a:cxnSpLocks/>
            <a:endCxn id="11" idx="2"/>
          </p:cNvCxnSpPr>
          <p:nvPr/>
        </p:nvCxnSpPr>
        <p:spPr>
          <a:xfrm flipV="1">
            <a:off x="7828160" y="4251739"/>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ECEE8477-2FBE-77FF-4E15-BBEFE6F87E0E}"/>
              </a:ext>
            </a:extLst>
          </p:cNvPr>
          <p:cNvCxnSpPr>
            <a:cxnSpLocks/>
            <a:endCxn id="7" idx="3"/>
          </p:cNvCxnSpPr>
          <p:nvPr/>
        </p:nvCxnSpPr>
        <p:spPr>
          <a:xfrm flipH="1" flipV="1">
            <a:off x="6737545" y="3946918"/>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4C2998B3-E9A9-4BA0-7F48-3754AF295F7D}"/>
              </a:ext>
            </a:extLst>
          </p:cNvPr>
          <p:cNvCxnSpPr>
            <a:cxnSpLocks/>
            <a:endCxn id="9" idx="2"/>
          </p:cNvCxnSpPr>
          <p:nvPr/>
        </p:nvCxnSpPr>
        <p:spPr>
          <a:xfrm flipV="1">
            <a:off x="7027825" y="3601495"/>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601B64A4-985A-CDEA-FF57-380098B7A224}"/>
              </a:ext>
            </a:extLst>
          </p:cNvPr>
          <p:cNvCxnSpPr>
            <a:cxnSpLocks/>
            <a:endCxn id="11" idx="1"/>
          </p:cNvCxnSpPr>
          <p:nvPr/>
        </p:nvCxnSpPr>
        <p:spPr>
          <a:xfrm>
            <a:off x="8097713" y="3691437"/>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9" name="Table 18">
            <a:extLst>
              <a:ext uri="{FF2B5EF4-FFF2-40B4-BE49-F238E27FC236}">
                <a16:creationId xmlns:a16="http://schemas.microsoft.com/office/drawing/2014/main" id="{6224E946-7F48-ACAA-7FFE-402E15D04B24}"/>
              </a:ext>
            </a:extLst>
          </p:cNvPr>
          <p:cNvGraphicFramePr>
            <a:graphicFrameLocks noGrp="1"/>
          </p:cNvGraphicFramePr>
          <p:nvPr>
            <p:extLst>
              <p:ext uri="{D42A27DB-BD31-4B8C-83A1-F6EECF244321}">
                <p14:modId xmlns:p14="http://schemas.microsoft.com/office/powerpoint/2010/main" val="3239627606"/>
              </p:ext>
            </p:extLst>
          </p:nvPr>
        </p:nvGraphicFramePr>
        <p:xfrm>
          <a:off x="6979625" y="49884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20" name="Table 19">
            <a:extLst>
              <a:ext uri="{FF2B5EF4-FFF2-40B4-BE49-F238E27FC236}">
                <a16:creationId xmlns:a16="http://schemas.microsoft.com/office/drawing/2014/main" id="{400EA3F1-9A5F-77BF-A9C9-3D757A80DA60}"/>
              </a:ext>
            </a:extLst>
          </p:cNvPr>
          <p:cNvGraphicFramePr>
            <a:graphicFrameLocks noGrp="1"/>
          </p:cNvGraphicFramePr>
          <p:nvPr>
            <p:extLst>
              <p:ext uri="{D42A27DB-BD31-4B8C-83A1-F6EECF244321}">
                <p14:modId xmlns:p14="http://schemas.microsoft.com/office/powerpoint/2010/main" val="1683880107"/>
              </p:ext>
            </p:extLst>
          </p:nvPr>
        </p:nvGraphicFramePr>
        <p:xfrm>
          <a:off x="7630537" y="45237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173785">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23" name="Table 22">
            <a:extLst>
              <a:ext uri="{FF2B5EF4-FFF2-40B4-BE49-F238E27FC236}">
                <a16:creationId xmlns:a16="http://schemas.microsoft.com/office/drawing/2014/main" id="{0DEEA4D5-415E-9E84-9151-40A8B2B62F36}"/>
              </a:ext>
            </a:extLst>
          </p:cNvPr>
          <p:cNvGraphicFramePr>
            <a:graphicFrameLocks noGrp="1"/>
          </p:cNvGraphicFramePr>
          <p:nvPr>
            <p:extLst>
              <p:ext uri="{D42A27DB-BD31-4B8C-83A1-F6EECF244321}">
                <p14:modId xmlns:p14="http://schemas.microsoft.com/office/powerpoint/2010/main" val="1794073577"/>
              </p:ext>
            </p:extLst>
          </p:nvPr>
        </p:nvGraphicFramePr>
        <p:xfrm>
          <a:off x="8388746" y="433396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24" name="Table 23">
            <a:extLst>
              <a:ext uri="{FF2B5EF4-FFF2-40B4-BE49-F238E27FC236}">
                <a16:creationId xmlns:a16="http://schemas.microsoft.com/office/drawing/2014/main" id="{3A51BE70-E727-2543-E056-E42CDB4A5CDC}"/>
              </a:ext>
            </a:extLst>
          </p:cNvPr>
          <p:cNvGraphicFramePr>
            <a:graphicFrameLocks noGrp="1"/>
          </p:cNvGraphicFramePr>
          <p:nvPr>
            <p:extLst>
              <p:ext uri="{D42A27DB-BD31-4B8C-83A1-F6EECF244321}">
                <p14:modId xmlns:p14="http://schemas.microsoft.com/office/powerpoint/2010/main" val="1166956555"/>
              </p:ext>
            </p:extLst>
          </p:nvPr>
        </p:nvGraphicFramePr>
        <p:xfrm>
          <a:off x="6432433" y="373355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26" name="Table 25">
            <a:extLst>
              <a:ext uri="{FF2B5EF4-FFF2-40B4-BE49-F238E27FC236}">
                <a16:creationId xmlns:a16="http://schemas.microsoft.com/office/drawing/2014/main" id="{6DF8A488-4165-6053-6FFD-EE354BF205D4}"/>
              </a:ext>
            </a:extLst>
          </p:cNvPr>
          <p:cNvGraphicFramePr>
            <a:graphicFrameLocks noGrp="1"/>
          </p:cNvGraphicFramePr>
          <p:nvPr>
            <p:extLst>
              <p:ext uri="{D42A27DB-BD31-4B8C-83A1-F6EECF244321}">
                <p14:modId xmlns:p14="http://schemas.microsoft.com/office/powerpoint/2010/main" val="2535858229"/>
              </p:ext>
            </p:extLst>
          </p:nvPr>
        </p:nvGraphicFramePr>
        <p:xfrm>
          <a:off x="8271271" y="333723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sp>
        <p:nvSpPr>
          <p:cNvPr id="27" name="Content Placeholder 2">
            <a:extLst>
              <a:ext uri="{FF2B5EF4-FFF2-40B4-BE49-F238E27FC236}">
                <a16:creationId xmlns:a16="http://schemas.microsoft.com/office/drawing/2014/main" id="{5161776A-D47F-35DE-8FF0-9C4A5F012818}"/>
              </a:ext>
            </a:extLst>
          </p:cNvPr>
          <p:cNvSpPr txBox="1">
            <a:spLocks/>
          </p:cNvSpPr>
          <p:nvPr/>
        </p:nvSpPr>
        <p:spPr>
          <a:xfrm>
            <a:off x="4984569" y="1509376"/>
            <a:ext cx="4475117" cy="171279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Transformer</a:t>
            </a:r>
          </a:p>
          <a:p>
            <a:pPr lvl="3"/>
            <a:r>
              <a:rPr lang="en-US" b="1">
                <a:solidFill>
                  <a:srgbClr val="00B050"/>
                </a:solidFill>
              </a:rPr>
              <a:t>(1) tokenizing</a:t>
            </a:r>
          </a:p>
          <a:p>
            <a:pPr lvl="3"/>
            <a:r>
              <a:rPr lang="en-US" b="1">
                <a:solidFill>
                  <a:srgbClr val="00B050"/>
                </a:solidFill>
              </a:rPr>
              <a:t>(2) positional encoding</a:t>
            </a:r>
          </a:p>
          <a:p>
            <a:pPr lvl="3"/>
            <a:r>
              <a:rPr lang="en-US" b="1">
                <a:solidFill>
                  <a:srgbClr val="00B050"/>
                </a:solidFill>
              </a:rPr>
              <a:t>(3) self-attention</a:t>
            </a:r>
            <a:endParaRPr lang="en-US" sz="2400"/>
          </a:p>
          <a:p>
            <a:pPr marL="118872" indent="0">
              <a:buFont typeface="Wingdings 2"/>
              <a:buNone/>
            </a:pPr>
            <a:endParaRPr lang="en-US" sz="24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Tree>
    <p:extLst>
      <p:ext uri="{BB962C8B-B14F-4D97-AF65-F5344CB8AC3E}">
        <p14:creationId xmlns:p14="http://schemas.microsoft.com/office/powerpoint/2010/main" val="3538067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0" y="1076112"/>
            <a:ext cx="6269699" cy="5248488"/>
          </a:xfrm>
        </p:spPr>
        <p:txBody>
          <a:bodyPr>
            <a:normAutofit/>
          </a:bodyPr>
          <a:lstStyle/>
          <a:p>
            <a:r>
              <a:rPr lang="en-US" sz="2800"/>
              <a:t>A graph Transformer must take the following inputs:</a:t>
            </a:r>
          </a:p>
          <a:p>
            <a:pPr lvl="1"/>
            <a:r>
              <a:rPr lang="en-US" sz="2400" b="1">
                <a:solidFill>
                  <a:srgbClr val="00B0F0"/>
                </a:solidFill>
              </a:rPr>
              <a:t>(1) Node features?</a:t>
            </a:r>
          </a:p>
          <a:p>
            <a:pPr lvl="1"/>
            <a:r>
              <a:rPr lang="en-US" sz="2400" b="1">
                <a:solidFill>
                  <a:srgbClr val="00B0F0"/>
                </a:solidFill>
              </a:rPr>
              <a:t>(2) Adjacency information?</a:t>
            </a:r>
          </a:p>
          <a:p>
            <a:pPr lvl="1"/>
            <a:r>
              <a:rPr lang="en-US" sz="2400" b="1">
                <a:solidFill>
                  <a:srgbClr val="00B0F0"/>
                </a:solidFill>
              </a:rPr>
              <a:t>(3) Edge features?</a:t>
            </a:r>
          </a:p>
          <a:p>
            <a:pPr marL="118872" indent="0">
              <a:buNone/>
            </a:pPr>
            <a:endParaRPr lang="en-US" sz="2800" b="1">
              <a:solidFill>
                <a:srgbClr val="00B0F0"/>
              </a:solidFill>
            </a:endParaRPr>
          </a:p>
          <a:p>
            <a:pPr marL="118872" indent="0">
              <a:buNone/>
            </a:pPr>
            <a:endParaRPr lang="en-US" sz="2800" b="1">
              <a:solidFill>
                <a:srgbClr val="00B0F0"/>
              </a:solidFill>
            </a:endParaRPr>
          </a:p>
          <a:p>
            <a:r>
              <a:rPr lang="en-US" sz="2400"/>
              <a:t>There are many ways to do this</a:t>
            </a:r>
          </a:p>
          <a:p>
            <a:r>
              <a:rPr lang="en-US" sz="2400"/>
              <a:t>Different approaches correspond to different “matchings” between graph inputs </a:t>
            </a:r>
            <a:r>
              <a:rPr lang="en-US" sz="2400" b="1">
                <a:solidFill>
                  <a:srgbClr val="0070C0"/>
                </a:solidFill>
              </a:rPr>
              <a:t>(1), (2), (3) </a:t>
            </a:r>
            <a:r>
              <a:rPr lang="en-US" sz="2400"/>
              <a:t>transformer components </a:t>
            </a:r>
            <a:r>
              <a:rPr lang="en-US" sz="2400" b="1">
                <a:solidFill>
                  <a:srgbClr val="00B050"/>
                </a:solidFill>
              </a:rPr>
              <a:t>(1), (2), (3)</a:t>
            </a:r>
          </a:p>
          <a:p>
            <a:pPr marL="118872" indent="0">
              <a:buNone/>
            </a:pPr>
            <a:endParaRPr lang="en-US" sz="2800"/>
          </a:p>
          <a:p>
            <a:endParaRPr lang="en-US" sz="2800"/>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41</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3"/>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a:t>
            </a:r>
          </a:p>
        </p:txBody>
      </p:sp>
      <p:sp>
        <p:nvSpPr>
          <p:cNvPr id="3" name="Oval 2">
            <a:extLst>
              <a:ext uri="{FF2B5EF4-FFF2-40B4-BE49-F238E27FC236}">
                <a16:creationId xmlns:a16="http://schemas.microsoft.com/office/drawing/2014/main" id="{D74B0CD9-8593-EEC0-F5FD-9F50ED7F8931}"/>
              </a:ext>
            </a:extLst>
          </p:cNvPr>
          <p:cNvSpPr/>
          <p:nvPr/>
        </p:nvSpPr>
        <p:spPr>
          <a:xfrm>
            <a:off x="6687998" y="36615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Oval 6">
            <a:extLst>
              <a:ext uri="{FF2B5EF4-FFF2-40B4-BE49-F238E27FC236}">
                <a16:creationId xmlns:a16="http://schemas.microsoft.com/office/drawing/2014/main" id="{7F970E34-AFA8-DC62-5DC8-C2FF94D8AC85}"/>
              </a:ext>
            </a:extLst>
          </p:cNvPr>
          <p:cNvSpPr/>
          <p:nvPr/>
        </p:nvSpPr>
        <p:spPr>
          <a:xfrm>
            <a:off x="6641297" y="47117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Oval 7">
            <a:extLst>
              <a:ext uri="{FF2B5EF4-FFF2-40B4-BE49-F238E27FC236}">
                <a16:creationId xmlns:a16="http://schemas.microsoft.com/office/drawing/2014/main" id="{737B3E02-A1DC-9780-B649-D823F4275FCC}"/>
              </a:ext>
            </a:extLst>
          </p:cNvPr>
          <p:cNvSpPr/>
          <p:nvPr/>
        </p:nvSpPr>
        <p:spPr>
          <a:xfrm>
            <a:off x="7765815" y="3434313"/>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Oval 8">
            <a:extLst>
              <a:ext uri="{FF2B5EF4-FFF2-40B4-BE49-F238E27FC236}">
                <a16:creationId xmlns:a16="http://schemas.microsoft.com/office/drawing/2014/main" id="{37B68C57-53AF-57A8-9058-99AC6C0EE933}"/>
              </a:ext>
            </a:extLst>
          </p:cNvPr>
          <p:cNvSpPr/>
          <p:nvPr/>
        </p:nvSpPr>
        <p:spPr>
          <a:xfrm>
            <a:off x="7496022" y="413304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Oval 9">
            <a:extLst>
              <a:ext uri="{FF2B5EF4-FFF2-40B4-BE49-F238E27FC236}">
                <a16:creationId xmlns:a16="http://schemas.microsoft.com/office/drawing/2014/main" id="{09C1F48C-3142-2DF6-15CA-1AF251D76539}"/>
              </a:ext>
            </a:extLst>
          </p:cNvPr>
          <p:cNvSpPr/>
          <p:nvPr/>
        </p:nvSpPr>
        <p:spPr>
          <a:xfrm>
            <a:off x="8599932" y="408455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6E6B38D-A5E9-E632-1417-86E91C676D90}"/>
              </a:ext>
            </a:extLst>
          </p:cNvPr>
          <p:cNvCxnSpPr>
            <a:cxnSpLocks/>
            <a:stCxn id="7" idx="7"/>
            <a:endCxn id="9" idx="3"/>
          </p:cNvCxnSpPr>
          <p:nvPr/>
        </p:nvCxnSpPr>
        <p:spPr>
          <a:xfrm flipV="1">
            <a:off x="6930078" y="4418445"/>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7B6B4B07-55C4-1382-2860-3569E3CBF1AC}"/>
              </a:ext>
            </a:extLst>
          </p:cNvPr>
          <p:cNvCxnSpPr>
            <a:cxnSpLocks/>
            <a:endCxn id="8" idx="4"/>
          </p:cNvCxnSpPr>
          <p:nvPr/>
        </p:nvCxnSpPr>
        <p:spPr>
          <a:xfrm flipV="1">
            <a:off x="7713971" y="3768677"/>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BCB1C04-C6E4-A271-457F-90BF616EBEC6}"/>
              </a:ext>
            </a:extLst>
          </p:cNvPr>
          <p:cNvCxnSpPr>
            <a:cxnSpLocks/>
            <a:endCxn id="10" idx="2"/>
          </p:cNvCxnSpPr>
          <p:nvPr/>
        </p:nvCxnSpPr>
        <p:spPr>
          <a:xfrm flipV="1">
            <a:off x="7828160" y="4251739"/>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1E7BF59F-2639-9A0A-25F1-45482CE5E1DA}"/>
              </a:ext>
            </a:extLst>
          </p:cNvPr>
          <p:cNvCxnSpPr>
            <a:cxnSpLocks/>
            <a:endCxn id="3" idx="3"/>
          </p:cNvCxnSpPr>
          <p:nvPr/>
        </p:nvCxnSpPr>
        <p:spPr>
          <a:xfrm flipH="1" flipV="1">
            <a:off x="6737545" y="3946918"/>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E3E0DDD-F45B-F78C-D5EE-260423E2B7FF}"/>
              </a:ext>
            </a:extLst>
          </p:cNvPr>
          <p:cNvCxnSpPr>
            <a:cxnSpLocks/>
            <a:endCxn id="8" idx="2"/>
          </p:cNvCxnSpPr>
          <p:nvPr/>
        </p:nvCxnSpPr>
        <p:spPr>
          <a:xfrm flipV="1">
            <a:off x="7027825" y="3601495"/>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393F0DE-B49B-5238-3B3C-4085E0945F04}"/>
              </a:ext>
            </a:extLst>
          </p:cNvPr>
          <p:cNvCxnSpPr>
            <a:cxnSpLocks/>
            <a:endCxn id="10" idx="1"/>
          </p:cNvCxnSpPr>
          <p:nvPr/>
        </p:nvCxnSpPr>
        <p:spPr>
          <a:xfrm>
            <a:off x="8097713" y="3691437"/>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7" name="Table 16">
            <a:extLst>
              <a:ext uri="{FF2B5EF4-FFF2-40B4-BE49-F238E27FC236}">
                <a16:creationId xmlns:a16="http://schemas.microsoft.com/office/drawing/2014/main" id="{642A82E9-38B3-E96E-FB73-6836C6B68D17}"/>
              </a:ext>
            </a:extLst>
          </p:cNvPr>
          <p:cNvGraphicFramePr>
            <a:graphicFrameLocks noGrp="1"/>
          </p:cNvGraphicFramePr>
          <p:nvPr>
            <p:extLst>
              <p:ext uri="{D42A27DB-BD31-4B8C-83A1-F6EECF244321}">
                <p14:modId xmlns:p14="http://schemas.microsoft.com/office/powerpoint/2010/main" val="3120208163"/>
              </p:ext>
            </p:extLst>
          </p:nvPr>
        </p:nvGraphicFramePr>
        <p:xfrm>
          <a:off x="6979625" y="49884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8" name="Table 17">
            <a:extLst>
              <a:ext uri="{FF2B5EF4-FFF2-40B4-BE49-F238E27FC236}">
                <a16:creationId xmlns:a16="http://schemas.microsoft.com/office/drawing/2014/main" id="{6A2B672F-A1A2-C25A-A3E2-32AAC79C5602}"/>
              </a:ext>
            </a:extLst>
          </p:cNvPr>
          <p:cNvGraphicFramePr>
            <a:graphicFrameLocks noGrp="1"/>
          </p:cNvGraphicFramePr>
          <p:nvPr>
            <p:extLst>
              <p:ext uri="{D42A27DB-BD31-4B8C-83A1-F6EECF244321}">
                <p14:modId xmlns:p14="http://schemas.microsoft.com/office/powerpoint/2010/main" val="2390975135"/>
              </p:ext>
            </p:extLst>
          </p:nvPr>
        </p:nvGraphicFramePr>
        <p:xfrm>
          <a:off x="7630537" y="45237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173785">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9" name="Table 18">
            <a:extLst>
              <a:ext uri="{FF2B5EF4-FFF2-40B4-BE49-F238E27FC236}">
                <a16:creationId xmlns:a16="http://schemas.microsoft.com/office/drawing/2014/main" id="{A511DB4C-D20B-7169-7CD2-6A340DB40940}"/>
              </a:ext>
            </a:extLst>
          </p:cNvPr>
          <p:cNvGraphicFramePr>
            <a:graphicFrameLocks noGrp="1"/>
          </p:cNvGraphicFramePr>
          <p:nvPr>
            <p:extLst>
              <p:ext uri="{D42A27DB-BD31-4B8C-83A1-F6EECF244321}">
                <p14:modId xmlns:p14="http://schemas.microsoft.com/office/powerpoint/2010/main" val="3210080698"/>
              </p:ext>
            </p:extLst>
          </p:nvPr>
        </p:nvGraphicFramePr>
        <p:xfrm>
          <a:off x="8388746" y="433396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20" name="Table 19">
            <a:extLst>
              <a:ext uri="{FF2B5EF4-FFF2-40B4-BE49-F238E27FC236}">
                <a16:creationId xmlns:a16="http://schemas.microsoft.com/office/drawing/2014/main" id="{F349AA9A-4C27-0904-B5B6-22E8D29AECB0}"/>
              </a:ext>
            </a:extLst>
          </p:cNvPr>
          <p:cNvGraphicFramePr>
            <a:graphicFrameLocks noGrp="1"/>
          </p:cNvGraphicFramePr>
          <p:nvPr>
            <p:extLst>
              <p:ext uri="{D42A27DB-BD31-4B8C-83A1-F6EECF244321}">
                <p14:modId xmlns:p14="http://schemas.microsoft.com/office/powerpoint/2010/main" val="3714553850"/>
              </p:ext>
            </p:extLst>
          </p:nvPr>
        </p:nvGraphicFramePr>
        <p:xfrm>
          <a:off x="6432433" y="373355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23" name="Table 22">
            <a:extLst>
              <a:ext uri="{FF2B5EF4-FFF2-40B4-BE49-F238E27FC236}">
                <a16:creationId xmlns:a16="http://schemas.microsoft.com/office/drawing/2014/main" id="{81E3726B-7DF5-E487-4BF5-2E6F8128CB34}"/>
              </a:ext>
            </a:extLst>
          </p:cNvPr>
          <p:cNvGraphicFramePr>
            <a:graphicFrameLocks noGrp="1"/>
          </p:cNvGraphicFramePr>
          <p:nvPr>
            <p:extLst>
              <p:ext uri="{D42A27DB-BD31-4B8C-83A1-F6EECF244321}">
                <p14:modId xmlns:p14="http://schemas.microsoft.com/office/powerpoint/2010/main" val="614879243"/>
              </p:ext>
            </p:extLst>
          </p:nvPr>
        </p:nvGraphicFramePr>
        <p:xfrm>
          <a:off x="8271271" y="333723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sp>
        <p:nvSpPr>
          <p:cNvPr id="24" name="Content Placeholder 2">
            <a:extLst>
              <a:ext uri="{FF2B5EF4-FFF2-40B4-BE49-F238E27FC236}">
                <a16:creationId xmlns:a16="http://schemas.microsoft.com/office/drawing/2014/main" id="{6947446E-2320-B2BE-78E2-8D7BD1449B6A}"/>
              </a:ext>
            </a:extLst>
          </p:cNvPr>
          <p:cNvSpPr txBox="1">
            <a:spLocks/>
          </p:cNvSpPr>
          <p:nvPr/>
        </p:nvSpPr>
        <p:spPr>
          <a:xfrm>
            <a:off x="4984569" y="1509376"/>
            <a:ext cx="4475117" cy="171279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Transformer</a:t>
            </a:r>
          </a:p>
          <a:p>
            <a:pPr lvl="3"/>
            <a:r>
              <a:rPr lang="en-US" b="1">
                <a:solidFill>
                  <a:srgbClr val="00B050"/>
                </a:solidFill>
              </a:rPr>
              <a:t>(1) tokenizing</a:t>
            </a:r>
          </a:p>
          <a:p>
            <a:pPr lvl="3"/>
            <a:r>
              <a:rPr lang="en-US" b="1">
                <a:solidFill>
                  <a:srgbClr val="00B050"/>
                </a:solidFill>
              </a:rPr>
              <a:t>(2) positional encoding</a:t>
            </a:r>
          </a:p>
          <a:p>
            <a:pPr lvl="3"/>
            <a:r>
              <a:rPr lang="en-US" b="1">
                <a:solidFill>
                  <a:srgbClr val="00B050"/>
                </a:solidFill>
              </a:rPr>
              <a:t>(3) self-attention</a:t>
            </a:r>
            <a:endParaRPr lang="en-US" sz="2400"/>
          </a:p>
          <a:p>
            <a:pPr marL="118872" indent="0">
              <a:buFont typeface="Wingdings 2"/>
              <a:buNone/>
            </a:pPr>
            <a:endParaRPr lang="en-US" sz="24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Tree>
    <p:extLst>
      <p:ext uri="{BB962C8B-B14F-4D97-AF65-F5344CB8AC3E}">
        <p14:creationId xmlns:p14="http://schemas.microsoft.com/office/powerpoint/2010/main" val="3321730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DCA69EC-A3DE-6985-1279-CC16CA78C747}"/>
              </a:ext>
            </a:extLst>
          </p:cNvPr>
          <p:cNvSpPr txBox="1">
            <a:spLocks/>
          </p:cNvSpPr>
          <p:nvPr/>
        </p:nvSpPr>
        <p:spPr>
          <a:xfrm>
            <a:off x="4984569" y="1509376"/>
            <a:ext cx="4475117" cy="171279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Transformer</a:t>
            </a:r>
          </a:p>
          <a:p>
            <a:pPr lvl="3"/>
            <a:r>
              <a:rPr lang="en-US" b="1">
                <a:solidFill>
                  <a:srgbClr val="00B050"/>
                </a:solidFill>
              </a:rPr>
              <a:t>(1) tokenizing</a:t>
            </a:r>
          </a:p>
          <a:p>
            <a:pPr lvl="3"/>
            <a:r>
              <a:rPr lang="en-US" b="1">
                <a:solidFill>
                  <a:srgbClr val="00B050"/>
                </a:solidFill>
              </a:rPr>
              <a:t>(2) positional encoding</a:t>
            </a:r>
          </a:p>
          <a:p>
            <a:pPr lvl="3"/>
            <a:r>
              <a:rPr lang="en-US" b="1">
                <a:solidFill>
                  <a:srgbClr val="00B050"/>
                </a:solidFill>
              </a:rPr>
              <a:t>(3) self-attention</a:t>
            </a:r>
            <a:endParaRPr lang="en-US" sz="2400"/>
          </a:p>
          <a:p>
            <a:pPr marL="118872" indent="0">
              <a:buFont typeface="Wingdings 2"/>
              <a:buNone/>
            </a:pPr>
            <a:endParaRPr lang="en-US" sz="24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0" y="1076112"/>
            <a:ext cx="6269699" cy="5248488"/>
          </a:xfrm>
        </p:spPr>
        <p:txBody>
          <a:bodyPr>
            <a:normAutofit/>
          </a:bodyPr>
          <a:lstStyle/>
          <a:p>
            <a:r>
              <a:rPr lang="en-US" sz="2800"/>
              <a:t>A graph Transformer must take the following inputs:</a:t>
            </a:r>
          </a:p>
          <a:p>
            <a:pPr lvl="1"/>
            <a:r>
              <a:rPr lang="en-US" sz="2400" b="1">
                <a:solidFill>
                  <a:srgbClr val="00B0F0"/>
                </a:solidFill>
              </a:rPr>
              <a:t>(1) Node features?</a:t>
            </a:r>
          </a:p>
          <a:p>
            <a:pPr lvl="1"/>
            <a:r>
              <a:rPr lang="en-US" sz="2400" b="1">
                <a:solidFill>
                  <a:srgbClr val="00B0F0"/>
                </a:solidFill>
              </a:rPr>
              <a:t>(2) Adjacency information?</a:t>
            </a:r>
          </a:p>
          <a:p>
            <a:pPr lvl="1"/>
            <a:r>
              <a:rPr lang="en-US" sz="2400" b="1">
                <a:solidFill>
                  <a:srgbClr val="00B0F0"/>
                </a:solidFill>
              </a:rPr>
              <a:t>(3) Edge features?</a:t>
            </a:r>
          </a:p>
          <a:p>
            <a:pPr marL="118872" indent="0">
              <a:buNone/>
            </a:pPr>
            <a:endParaRPr lang="en-US" sz="2800" b="1">
              <a:solidFill>
                <a:srgbClr val="00B0F0"/>
              </a:solidFill>
            </a:endParaRPr>
          </a:p>
          <a:p>
            <a:pPr marL="118872" indent="0">
              <a:buNone/>
            </a:pPr>
            <a:endParaRPr lang="en-US" sz="2800" b="1">
              <a:solidFill>
                <a:srgbClr val="00B0F0"/>
              </a:solidFill>
            </a:endParaRPr>
          </a:p>
          <a:p>
            <a:r>
              <a:rPr lang="en-US" sz="2400"/>
              <a:t>There are many ways to do this</a:t>
            </a:r>
          </a:p>
          <a:p>
            <a:r>
              <a:rPr lang="en-US" sz="2400"/>
              <a:t>Different approaches correspond to different “matchings” between graph inputs </a:t>
            </a:r>
            <a:r>
              <a:rPr lang="en-US" sz="2400" b="1">
                <a:solidFill>
                  <a:srgbClr val="0070C0"/>
                </a:solidFill>
              </a:rPr>
              <a:t>(1), (2), (3) </a:t>
            </a:r>
            <a:r>
              <a:rPr lang="en-US" sz="2400"/>
              <a:t>transformer components </a:t>
            </a:r>
            <a:r>
              <a:rPr lang="en-US" sz="2400" b="1">
                <a:solidFill>
                  <a:srgbClr val="00B050"/>
                </a:solidFill>
              </a:rPr>
              <a:t>(1), (2), (3)</a:t>
            </a:r>
          </a:p>
          <a:p>
            <a:pPr marL="118872" indent="0">
              <a:buNone/>
            </a:pPr>
            <a:endParaRPr lang="en-US" sz="2800"/>
          </a:p>
          <a:p>
            <a:endParaRPr lang="en-US" sz="2800"/>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42</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3"/>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a:t>
            </a:r>
          </a:p>
        </p:txBody>
      </p:sp>
      <p:sp>
        <p:nvSpPr>
          <p:cNvPr id="3" name="Oval 2">
            <a:extLst>
              <a:ext uri="{FF2B5EF4-FFF2-40B4-BE49-F238E27FC236}">
                <a16:creationId xmlns:a16="http://schemas.microsoft.com/office/drawing/2014/main" id="{D74B0CD9-8593-EEC0-F5FD-9F50ED7F8931}"/>
              </a:ext>
            </a:extLst>
          </p:cNvPr>
          <p:cNvSpPr/>
          <p:nvPr/>
        </p:nvSpPr>
        <p:spPr>
          <a:xfrm>
            <a:off x="6687998" y="36615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Oval 6">
            <a:extLst>
              <a:ext uri="{FF2B5EF4-FFF2-40B4-BE49-F238E27FC236}">
                <a16:creationId xmlns:a16="http://schemas.microsoft.com/office/drawing/2014/main" id="{7F970E34-AFA8-DC62-5DC8-C2FF94D8AC85}"/>
              </a:ext>
            </a:extLst>
          </p:cNvPr>
          <p:cNvSpPr/>
          <p:nvPr/>
        </p:nvSpPr>
        <p:spPr>
          <a:xfrm>
            <a:off x="6641297" y="47117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Oval 7">
            <a:extLst>
              <a:ext uri="{FF2B5EF4-FFF2-40B4-BE49-F238E27FC236}">
                <a16:creationId xmlns:a16="http://schemas.microsoft.com/office/drawing/2014/main" id="{737B3E02-A1DC-9780-B649-D823F4275FCC}"/>
              </a:ext>
            </a:extLst>
          </p:cNvPr>
          <p:cNvSpPr/>
          <p:nvPr/>
        </p:nvSpPr>
        <p:spPr>
          <a:xfrm>
            <a:off x="7765815" y="3434313"/>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Oval 8">
            <a:extLst>
              <a:ext uri="{FF2B5EF4-FFF2-40B4-BE49-F238E27FC236}">
                <a16:creationId xmlns:a16="http://schemas.microsoft.com/office/drawing/2014/main" id="{37B68C57-53AF-57A8-9058-99AC6C0EE933}"/>
              </a:ext>
            </a:extLst>
          </p:cNvPr>
          <p:cNvSpPr/>
          <p:nvPr/>
        </p:nvSpPr>
        <p:spPr>
          <a:xfrm>
            <a:off x="7496022" y="413304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Oval 9">
            <a:extLst>
              <a:ext uri="{FF2B5EF4-FFF2-40B4-BE49-F238E27FC236}">
                <a16:creationId xmlns:a16="http://schemas.microsoft.com/office/drawing/2014/main" id="{09C1F48C-3142-2DF6-15CA-1AF251D76539}"/>
              </a:ext>
            </a:extLst>
          </p:cNvPr>
          <p:cNvSpPr/>
          <p:nvPr/>
        </p:nvSpPr>
        <p:spPr>
          <a:xfrm>
            <a:off x="8599932" y="408455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6E6B38D-A5E9-E632-1417-86E91C676D90}"/>
              </a:ext>
            </a:extLst>
          </p:cNvPr>
          <p:cNvCxnSpPr>
            <a:cxnSpLocks/>
            <a:stCxn id="7" idx="7"/>
            <a:endCxn id="9" idx="3"/>
          </p:cNvCxnSpPr>
          <p:nvPr/>
        </p:nvCxnSpPr>
        <p:spPr>
          <a:xfrm flipV="1">
            <a:off x="6930078" y="4418445"/>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7B6B4B07-55C4-1382-2860-3569E3CBF1AC}"/>
              </a:ext>
            </a:extLst>
          </p:cNvPr>
          <p:cNvCxnSpPr>
            <a:cxnSpLocks/>
            <a:endCxn id="8" idx="4"/>
          </p:cNvCxnSpPr>
          <p:nvPr/>
        </p:nvCxnSpPr>
        <p:spPr>
          <a:xfrm flipV="1">
            <a:off x="7713971" y="3768677"/>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BCB1C04-C6E4-A271-457F-90BF616EBEC6}"/>
              </a:ext>
            </a:extLst>
          </p:cNvPr>
          <p:cNvCxnSpPr>
            <a:cxnSpLocks/>
            <a:endCxn id="10" idx="2"/>
          </p:cNvCxnSpPr>
          <p:nvPr/>
        </p:nvCxnSpPr>
        <p:spPr>
          <a:xfrm flipV="1">
            <a:off x="7828160" y="4251739"/>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1E7BF59F-2639-9A0A-25F1-45482CE5E1DA}"/>
              </a:ext>
            </a:extLst>
          </p:cNvPr>
          <p:cNvCxnSpPr>
            <a:cxnSpLocks/>
            <a:endCxn id="3" idx="3"/>
          </p:cNvCxnSpPr>
          <p:nvPr/>
        </p:nvCxnSpPr>
        <p:spPr>
          <a:xfrm flipH="1" flipV="1">
            <a:off x="6737545" y="3946918"/>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E3E0DDD-F45B-F78C-D5EE-260423E2B7FF}"/>
              </a:ext>
            </a:extLst>
          </p:cNvPr>
          <p:cNvCxnSpPr>
            <a:cxnSpLocks/>
            <a:endCxn id="8" idx="2"/>
          </p:cNvCxnSpPr>
          <p:nvPr/>
        </p:nvCxnSpPr>
        <p:spPr>
          <a:xfrm flipV="1">
            <a:off x="7027825" y="3601495"/>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393F0DE-B49B-5238-3B3C-4085E0945F04}"/>
              </a:ext>
            </a:extLst>
          </p:cNvPr>
          <p:cNvCxnSpPr>
            <a:cxnSpLocks/>
            <a:endCxn id="10" idx="1"/>
          </p:cNvCxnSpPr>
          <p:nvPr/>
        </p:nvCxnSpPr>
        <p:spPr>
          <a:xfrm>
            <a:off x="8097713" y="3691437"/>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7" name="Table 16">
            <a:extLst>
              <a:ext uri="{FF2B5EF4-FFF2-40B4-BE49-F238E27FC236}">
                <a16:creationId xmlns:a16="http://schemas.microsoft.com/office/drawing/2014/main" id="{642A82E9-38B3-E96E-FB73-6836C6B68D17}"/>
              </a:ext>
            </a:extLst>
          </p:cNvPr>
          <p:cNvGraphicFramePr>
            <a:graphicFrameLocks noGrp="1"/>
          </p:cNvGraphicFramePr>
          <p:nvPr/>
        </p:nvGraphicFramePr>
        <p:xfrm>
          <a:off x="6979625" y="49884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8" name="Table 17">
            <a:extLst>
              <a:ext uri="{FF2B5EF4-FFF2-40B4-BE49-F238E27FC236}">
                <a16:creationId xmlns:a16="http://schemas.microsoft.com/office/drawing/2014/main" id="{6A2B672F-A1A2-C25A-A3E2-32AAC79C5602}"/>
              </a:ext>
            </a:extLst>
          </p:cNvPr>
          <p:cNvGraphicFramePr>
            <a:graphicFrameLocks noGrp="1"/>
          </p:cNvGraphicFramePr>
          <p:nvPr/>
        </p:nvGraphicFramePr>
        <p:xfrm>
          <a:off x="7630537" y="45237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173785">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9" name="Table 18">
            <a:extLst>
              <a:ext uri="{FF2B5EF4-FFF2-40B4-BE49-F238E27FC236}">
                <a16:creationId xmlns:a16="http://schemas.microsoft.com/office/drawing/2014/main" id="{A511DB4C-D20B-7169-7CD2-6A340DB40940}"/>
              </a:ext>
            </a:extLst>
          </p:cNvPr>
          <p:cNvGraphicFramePr>
            <a:graphicFrameLocks noGrp="1"/>
          </p:cNvGraphicFramePr>
          <p:nvPr/>
        </p:nvGraphicFramePr>
        <p:xfrm>
          <a:off x="8388746" y="433396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20" name="Table 19">
            <a:extLst>
              <a:ext uri="{FF2B5EF4-FFF2-40B4-BE49-F238E27FC236}">
                <a16:creationId xmlns:a16="http://schemas.microsoft.com/office/drawing/2014/main" id="{F349AA9A-4C27-0904-B5B6-22E8D29AECB0}"/>
              </a:ext>
            </a:extLst>
          </p:cNvPr>
          <p:cNvGraphicFramePr>
            <a:graphicFrameLocks noGrp="1"/>
          </p:cNvGraphicFramePr>
          <p:nvPr/>
        </p:nvGraphicFramePr>
        <p:xfrm>
          <a:off x="6432433" y="373355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23" name="Table 22">
            <a:extLst>
              <a:ext uri="{FF2B5EF4-FFF2-40B4-BE49-F238E27FC236}">
                <a16:creationId xmlns:a16="http://schemas.microsoft.com/office/drawing/2014/main" id="{81E3726B-7DF5-E487-4BF5-2E6F8128CB34}"/>
              </a:ext>
            </a:extLst>
          </p:cNvPr>
          <p:cNvGraphicFramePr>
            <a:graphicFrameLocks noGrp="1"/>
          </p:cNvGraphicFramePr>
          <p:nvPr/>
        </p:nvGraphicFramePr>
        <p:xfrm>
          <a:off x="8271271" y="333723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cxnSp>
        <p:nvCxnSpPr>
          <p:cNvPr id="24" name="Straight Arrow Connector 23">
            <a:extLst>
              <a:ext uri="{FF2B5EF4-FFF2-40B4-BE49-F238E27FC236}">
                <a16:creationId xmlns:a16="http://schemas.microsoft.com/office/drawing/2014/main" id="{23F7B16E-2839-2E53-1158-20C3FC718162}"/>
              </a:ext>
            </a:extLst>
          </p:cNvPr>
          <p:cNvCxnSpPr>
            <a:cxnSpLocks/>
          </p:cNvCxnSpPr>
          <p:nvPr/>
        </p:nvCxnSpPr>
        <p:spPr>
          <a:xfrm flipV="1">
            <a:off x="3114857" y="2142747"/>
            <a:ext cx="2908026" cy="133297"/>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080C5E22-E9A7-861A-1ADC-3942C9543217}"/>
              </a:ext>
            </a:extLst>
          </p:cNvPr>
          <p:cNvCxnSpPr>
            <a:cxnSpLocks/>
          </p:cNvCxnSpPr>
          <p:nvPr/>
        </p:nvCxnSpPr>
        <p:spPr>
          <a:xfrm flipV="1">
            <a:off x="4278086" y="2494828"/>
            <a:ext cx="1706697" cy="226840"/>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D42E71CD-FC3D-3B62-5EB2-C3AD119DB059}"/>
              </a:ext>
            </a:extLst>
          </p:cNvPr>
          <p:cNvCxnSpPr>
            <a:cxnSpLocks/>
          </p:cNvCxnSpPr>
          <p:nvPr/>
        </p:nvCxnSpPr>
        <p:spPr>
          <a:xfrm flipV="1">
            <a:off x="3117805" y="2886746"/>
            <a:ext cx="2905078" cy="260937"/>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D5AA1EFB-5817-32F8-7443-B21F423D1AC5}"/>
              </a:ext>
            </a:extLst>
          </p:cNvPr>
          <p:cNvSpPr txBox="1"/>
          <p:nvPr/>
        </p:nvSpPr>
        <p:spPr>
          <a:xfrm>
            <a:off x="4469419" y="3112610"/>
            <a:ext cx="1951601" cy="523220"/>
          </a:xfrm>
          <a:prstGeom prst="rect">
            <a:avLst/>
          </a:prstGeom>
          <a:noFill/>
        </p:spPr>
        <p:txBody>
          <a:bodyPr wrap="square">
            <a:spAutoFit/>
          </a:bodyPr>
          <a:lstStyle/>
          <a:p>
            <a:r>
              <a:rPr lang="en-US" sz="2800" b="1">
                <a:solidFill>
                  <a:srgbClr val="C00000"/>
                </a:solidFill>
              </a:rPr>
              <a:t>Today</a:t>
            </a:r>
            <a:endParaRPr lang="en-US" sz="2800"/>
          </a:p>
        </p:txBody>
      </p:sp>
    </p:spTree>
    <p:extLst>
      <p:ext uri="{BB962C8B-B14F-4D97-AF65-F5344CB8AC3E}">
        <p14:creationId xmlns:p14="http://schemas.microsoft.com/office/powerpoint/2010/main" val="385849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5"/>
            <a:ext cx="8861259" cy="1414358"/>
          </a:xfrm>
        </p:spPr>
        <p:txBody>
          <a:bodyPr>
            <a:normAutofit fontScale="92500" lnSpcReduction="20000"/>
          </a:bodyPr>
          <a:lstStyle/>
          <a:p>
            <a:r>
              <a:rPr lang="en-US" sz="2800" b="1">
                <a:solidFill>
                  <a:srgbClr val="C00000"/>
                </a:solidFill>
              </a:rPr>
              <a:t>Q1: what should our tokens be?</a:t>
            </a:r>
          </a:p>
          <a:p>
            <a:r>
              <a:rPr lang="en-US" sz="2800" b="1">
                <a:solidFill>
                  <a:srgbClr val="00B050"/>
                </a:solidFill>
              </a:rPr>
              <a:t>Sensible Idea: </a:t>
            </a:r>
            <a:r>
              <a:rPr lang="en-US" sz="2800"/>
              <a:t>node features = input tokens</a:t>
            </a:r>
          </a:p>
          <a:p>
            <a:r>
              <a:rPr lang="en-US" sz="2800"/>
              <a:t>This matches the setting for the “attention is message passing on the fully connected graph” observation</a:t>
            </a:r>
          </a:p>
          <a:p>
            <a:endParaRPr lang="en-US" sz="2800" b="1">
              <a:solidFill>
                <a:srgbClr val="0070C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43</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Nodes as Tokens</a:t>
            </a:r>
          </a:p>
        </p:txBody>
      </p:sp>
      <p:grpSp>
        <p:nvGrpSpPr>
          <p:cNvPr id="15" name="Group 14">
            <a:extLst>
              <a:ext uri="{FF2B5EF4-FFF2-40B4-BE49-F238E27FC236}">
                <a16:creationId xmlns:a16="http://schemas.microsoft.com/office/drawing/2014/main" id="{7C3816F9-9FFA-3903-301C-F66031A9CB32}"/>
              </a:ext>
            </a:extLst>
          </p:cNvPr>
          <p:cNvGrpSpPr/>
          <p:nvPr/>
        </p:nvGrpSpPr>
        <p:grpSpPr>
          <a:xfrm>
            <a:off x="5394455" y="2386137"/>
            <a:ext cx="2862063" cy="3255058"/>
            <a:chOff x="5394455" y="2386137"/>
            <a:chExt cx="2862063" cy="3255058"/>
          </a:xfrm>
        </p:grpSpPr>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C75E67F-D95B-B67B-CC10-21B29868D1E7}"/>
                    </a:ext>
                  </a:extLst>
                </p:cNvPr>
                <p:cNvSpPr txBox="1"/>
                <p:nvPr/>
              </p:nvSpPr>
              <p:spPr>
                <a:xfrm flipH="1">
                  <a:off x="5394455" y="281485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7" name="TextBox 16">
                  <a:extLst>
                    <a:ext uri="{FF2B5EF4-FFF2-40B4-BE49-F238E27FC236}">
                      <a16:creationId xmlns:a16="http://schemas.microsoft.com/office/drawing/2014/main" id="{FC75E67F-D95B-B67B-CC10-21B29868D1E7}"/>
                    </a:ext>
                  </a:extLst>
                </p:cNvPr>
                <p:cNvSpPr txBox="1">
                  <a:spLocks noRot="1" noChangeAspect="1" noMove="1" noResize="1" noEditPoints="1" noAdjustHandles="1" noChangeArrowheads="1" noChangeShapeType="1" noTextEdit="1"/>
                </p:cNvSpPr>
                <p:nvPr/>
              </p:nvSpPr>
              <p:spPr>
                <a:xfrm flipH="1">
                  <a:off x="5394455" y="2814859"/>
                  <a:ext cx="536154" cy="276999"/>
                </a:xfrm>
                <a:prstGeom prst="rect">
                  <a:avLst/>
                </a:prstGeom>
                <a:blipFill>
                  <a:blip r:embed="rId3"/>
                  <a:stretch>
                    <a:fillRect b="-17778"/>
                  </a:stretch>
                </a:blipFill>
              </p:spPr>
              <p:txBody>
                <a:bodyPr/>
                <a:lstStyle/>
                <a:p>
                  <a:r>
                    <a:rPr lang="en-US">
                      <a:noFill/>
                    </a:rPr>
                    <a:t> </a:t>
                  </a:r>
                </a:p>
              </p:txBody>
            </p:sp>
          </mc:Fallback>
        </mc:AlternateContent>
        <p:grpSp>
          <p:nvGrpSpPr>
            <p:cNvPr id="29" name="Group 28">
              <a:extLst>
                <a:ext uri="{FF2B5EF4-FFF2-40B4-BE49-F238E27FC236}">
                  <a16:creationId xmlns:a16="http://schemas.microsoft.com/office/drawing/2014/main" id="{D431E7AB-2EDA-2A57-05FF-28013E6EC3FE}"/>
                </a:ext>
              </a:extLst>
            </p:cNvPr>
            <p:cNvGrpSpPr/>
            <p:nvPr/>
          </p:nvGrpSpPr>
          <p:grpSpPr>
            <a:xfrm>
              <a:off x="5466101" y="2386137"/>
              <a:ext cx="2790417" cy="3255058"/>
              <a:chOff x="6438556" y="2325461"/>
              <a:chExt cx="2790417" cy="3255058"/>
            </a:xfrm>
          </p:grpSpPr>
          <p:sp>
            <p:nvSpPr>
              <p:cNvPr id="30" name="Rounded Rectangle 29">
                <a:extLst>
                  <a:ext uri="{FF2B5EF4-FFF2-40B4-BE49-F238E27FC236}">
                    <a16:creationId xmlns:a16="http://schemas.microsoft.com/office/drawing/2014/main" id="{5352BD05-B6F2-D90D-A35B-E442DEB33F6D}"/>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B4DBD9B0-9A02-5C17-7404-7C617AB837B9}"/>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51C2E249-E1BD-C4CA-BE73-6966583759FE}"/>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Rounded Rectangle 37">
                <a:extLst>
                  <a:ext uri="{FF2B5EF4-FFF2-40B4-BE49-F238E27FC236}">
                    <a16:creationId xmlns:a16="http://schemas.microsoft.com/office/drawing/2014/main" id="{4FC73A4F-E1E0-92A7-C9E2-0FCA6BBFA765}"/>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BD7109A1-ABF6-B64C-D359-3C3EB547CDCD}"/>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9BAE94FD-1A39-2AC5-6673-44D1CFD888B3}"/>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15C2B6C-25B3-6665-5C56-479A2E51829D}"/>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41" name="TextBox 40">
                    <a:extLst>
                      <a:ext uri="{FF2B5EF4-FFF2-40B4-BE49-F238E27FC236}">
                        <a16:creationId xmlns:a16="http://schemas.microsoft.com/office/drawing/2014/main" id="{915C2B6C-25B3-6665-5C56-479A2E51829D}"/>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300CC067-A8DD-72E6-034F-3A0B98BCF9AA}"/>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42" name="TextBox 41">
                    <a:extLst>
                      <a:ext uri="{FF2B5EF4-FFF2-40B4-BE49-F238E27FC236}">
                        <a16:creationId xmlns:a16="http://schemas.microsoft.com/office/drawing/2014/main" id="{300CC067-A8DD-72E6-034F-3A0B98BCF9AA}"/>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F5D2155-B9FE-4825-FF93-7F88F87C1AEA}"/>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43" name="TextBox 42">
                    <a:extLst>
                      <a:ext uri="{FF2B5EF4-FFF2-40B4-BE49-F238E27FC236}">
                        <a16:creationId xmlns:a16="http://schemas.microsoft.com/office/drawing/2014/main" id="{0F5D2155-B9FE-4825-FF93-7F88F87C1AEA}"/>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6"/>
                    <a:stretch>
                      <a:fillRect b="-17778"/>
                    </a:stretch>
                  </a:blipFill>
                </p:spPr>
                <p:txBody>
                  <a:bodyPr/>
                  <a:lstStyle/>
                  <a:p>
                    <a:r>
                      <a:rPr lang="en-US">
                        <a:noFill/>
                      </a:rPr>
                      <a:t> </a:t>
                    </a:r>
                  </a:p>
                </p:txBody>
              </p:sp>
            </mc:Fallback>
          </mc:AlternateContent>
          <p:sp>
            <p:nvSpPr>
              <p:cNvPr id="44" name="Content Placeholder 2">
                <a:extLst>
                  <a:ext uri="{FF2B5EF4-FFF2-40B4-BE49-F238E27FC236}">
                    <a16:creationId xmlns:a16="http://schemas.microsoft.com/office/drawing/2014/main" id="{547709C7-01A7-B80E-E549-E4CC8B124C4E}"/>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46" name="TextBox 45">
                <a:extLst>
                  <a:ext uri="{FF2B5EF4-FFF2-40B4-BE49-F238E27FC236}">
                    <a16:creationId xmlns:a16="http://schemas.microsoft.com/office/drawing/2014/main" id="{98ACC1D6-293B-BEAC-9EDD-65809217A8F5}"/>
                  </a:ext>
                </a:extLst>
              </p:cNvPr>
              <p:cNvSpPr txBox="1"/>
              <p:nvPr/>
            </p:nvSpPr>
            <p:spPr>
              <a:xfrm>
                <a:off x="6614826" y="2325461"/>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CC1D553-41EB-6EC9-6482-469887C99335}"/>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47" name="TextBox 46">
                    <a:extLst>
                      <a:ext uri="{FF2B5EF4-FFF2-40B4-BE49-F238E27FC236}">
                        <a16:creationId xmlns:a16="http://schemas.microsoft.com/office/drawing/2014/main" id="{CCC1D553-41EB-6EC9-6482-469887C99335}"/>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97D21A3B-097D-0FD9-83A4-FE54E6B6A06E}"/>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48" name="TextBox 47">
                    <a:extLst>
                      <a:ext uri="{FF2B5EF4-FFF2-40B4-BE49-F238E27FC236}">
                        <a16:creationId xmlns:a16="http://schemas.microsoft.com/office/drawing/2014/main" id="{97D21A3B-097D-0FD9-83A4-FE54E6B6A06E}"/>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B6C4DC96-ACF5-CF2A-0D24-2BC85F54161C}"/>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49" name="TextBox 48">
                    <a:extLst>
                      <a:ext uri="{FF2B5EF4-FFF2-40B4-BE49-F238E27FC236}">
                        <a16:creationId xmlns:a16="http://schemas.microsoft.com/office/drawing/2014/main" id="{B6C4DC96-ACF5-CF2A-0D24-2BC85F54161C}"/>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96D0BE9-F432-D4AC-8D83-D7D5723B7163}"/>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50" name="TextBox 49">
                    <a:extLst>
                      <a:ext uri="{FF2B5EF4-FFF2-40B4-BE49-F238E27FC236}">
                        <a16:creationId xmlns:a16="http://schemas.microsoft.com/office/drawing/2014/main" id="{996D0BE9-F432-D4AC-8D83-D7D5723B7163}"/>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2F1043D4-1751-4DA0-88EC-11A464D5DC56}"/>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51" name="TextBox 50">
                    <a:extLst>
                      <a:ext uri="{FF2B5EF4-FFF2-40B4-BE49-F238E27FC236}">
                        <a16:creationId xmlns:a16="http://schemas.microsoft.com/office/drawing/2014/main" id="{2F1043D4-1751-4DA0-88EC-11A464D5DC56}"/>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F1E96C0-43B3-BFB2-41C6-A79B7FA460D6}"/>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1F1E96C0-43B3-BFB2-41C6-A79B7FA460D6}"/>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2"/>
                    <a:stretch>
                      <a:fillRect b="-17778"/>
                    </a:stretch>
                  </a:blipFill>
                </p:spPr>
                <p:txBody>
                  <a:bodyPr/>
                  <a:lstStyle/>
                  <a:p>
                    <a:r>
                      <a:rPr lang="en-US">
                        <a:noFill/>
                      </a:rPr>
                      <a:t> </a:t>
                    </a:r>
                  </a:p>
                </p:txBody>
              </p:sp>
            </mc:Fallback>
          </mc:AlternateContent>
        </p:grpSp>
      </p:grpSp>
      <p:sp>
        <p:nvSpPr>
          <p:cNvPr id="103" name="TextBox 102">
            <a:extLst>
              <a:ext uri="{FF2B5EF4-FFF2-40B4-BE49-F238E27FC236}">
                <a16:creationId xmlns:a16="http://schemas.microsoft.com/office/drawing/2014/main" id="{6926FA9F-39EE-957F-436A-99823C31DA42}"/>
              </a:ext>
            </a:extLst>
          </p:cNvPr>
          <p:cNvSpPr txBox="1"/>
          <p:nvPr/>
        </p:nvSpPr>
        <p:spPr>
          <a:xfrm>
            <a:off x="851125" y="2624389"/>
            <a:ext cx="1709451" cy="523220"/>
          </a:xfrm>
          <a:prstGeom prst="rect">
            <a:avLst/>
          </a:prstGeom>
          <a:noFill/>
        </p:spPr>
        <p:txBody>
          <a:bodyPr wrap="square">
            <a:spAutoFit/>
          </a:bodyPr>
          <a:lstStyle/>
          <a:p>
            <a:r>
              <a:rPr lang="en-US" sz="2800" b="1">
                <a:solidFill>
                  <a:srgbClr val="00B0F0"/>
                </a:solidFill>
              </a:rPr>
              <a:t>START</a:t>
            </a:r>
            <a:endParaRPr lang="en-US" sz="2800"/>
          </a:p>
        </p:txBody>
      </p:sp>
      <p:sp>
        <p:nvSpPr>
          <p:cNvPr id="104" name="Oval 103">
            <a:extLst>
              <a:ext uri="{FF2B5EF4-FFF2-40B4-BE49-F238E27FC236}">
                <a16:creationId xmlns:a16="http://schemas.microsoft.com/office/drawing/2014/main" id="{07AD2C59-2680-02BE-0EA7-1D2FCD1EB883}"/>
              </a:ext>
            </a:extLst>
          </p:cNvPr>
          <p:cNvSpPr/>
          <p:nvPr/>
        </p:nvSpPr>
        <p:spPr>
          <a:xfrm>
            <a:off x="728662" y="3937599"/>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5" name="Oval 104">
            <a:extLst>
              <a:ext uri="{FF2B5EF4-FFF2-40B4-BE49-F238E27FC236}">
                <a16:creationId xmlns:a16="http://schemas.microsoft.com/office/drawing/2014/main" id="{9F6EB06D-71B7-712D-49A9-FE6720D10479}"/>
              </a:ext>
            </a:extLst>
          </p:cNvPr>
          <p:cNvSpPr/>
          <p:nvPr/>
        </p:nvSpPr>
        <p:spPr>
          <a:xfrm>
            <a:off x="681961" y="4987799"/>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Oval 105">
            <a:extLst>
              <a:ext uri="{FF2B5EF4-FFF2-40B4-BE49-F238E27FC236}">
                <a16:creationId xmlns:a16="http://schemas.microsoft.com/office/drawing/2014/main" id="{F58D4C74-801B-37AD-652F-51C43BED78B3}"/>
              </a:ext>
            </a:extLst>
          </p:cNvPr>
          <p:cNvSpPr/>
          <p:nvPr/>
        </p:nvSpPr>
        <p:spPr>
          <a:xfrm>
            <a:off x="1806479" y="3710392"/>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7" name="Oval 106">
            <a:extLst>
              <a:ext uri="{FF2B5EF4-FFF2-40B4-BE49-F238E27FC236}">
                <a16:creationId xmlns:a16="http://schemas.microsoft.com/office/drawing/2014/main" id="{0184D48F-70FB-9C2A-6D36-8485A041CF59}"/>
              </a:ext>
            </a:extLst>
          </p:cNvPr>
          <p:cNvSpPr/>
          <p:nvPr/>
        </p:nvSpPr>
        <p:spPr>
          <a:xfrm>
            <a:off x="1536686" y="4409126"/>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8" name="Oval 107">
            <a:extLst>
              <a:ext uri="{FF2B5EF4-FFF2-40B4-BE49-F238E27FC236}">
                <a16:creationId xmlns:a16="http://schemas.microsoft.com/office/drawing/2014/main" id="{BF4578BC-E694-AA14-7186-F3C136B9439C}"/>
              </a:ext>
            </a:extLst>
          </p:cNvPr>
          <p:cNvSpPr/>
          <p:nvPr/>
        </p:nvSpPr>
        <p:spPr>
          <a:xfrm>
            <a:off x="2640596" y="4360636"/>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81CD7F30-3CC9-C437-AF22-7E983F994ED4}"/>
              </a:ext>
            </a:extLst>
          </p:cNvPr>
          <p:cNvCxnSpPr>
            <a:cxnSpLocks/>
            <a:stCxn id="105" idx="7"/>
            <a:endCxn id="107" idx="3"/>
          </p:cNvCxnSpPr>
          <p:nvPr/>
        </p:nvCxnSpPr>
        <p:spPr>
          <a:xfrm flipV="1">
            <a:off x="970742" y="4694524"/>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59296286-BA42-EB67-4A80-6DF1BFC85267}"/>
              </a:ext>
            </a:extLst>
          </p:cNvPr>
          <p:cNvCxnSpPr>
            <a:cxnSpLocks/>
            <a:endCxn id="106" idx="4"/>
          </p:cNvCxnSpPr>
          <p:nvPr/>
        </p:nvCxnSpPr>
        <p:spPr>
          <a:xfrm flipV="1">
            <a:off x="1754635" y="4044756"/>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BB8ED2E9-3035-76F0-D8E0-50D59ABBA6DA}"/>
              </a:ext>
            </a:extLst>
          </p:cNvPr>
          <p:cNvCxnSpPr>
            <a:cxnSpLocks/>
            <a:endCxn id="108" idx="2"/>
          </p:cNvCxnSpPr>
          <p:nvPr/>
        </p:nvCxnSpPr>
        <p:spPr>
          <a:xfrm flipV="1">
            <a:off x="1868824" y="4527818"/>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17" name="Straight Connector 116">
            <a:extLst>
              <a:ext uri="{FF2B5EF4-FFF2-40B4-BE49-F238E27FC236}">
                <a16:creationId xmlns:a16="http://schemas.microsoft.com/office/drawing/2014/main" id="{B55A7008-E69E-F0A8-F534-15D88A59B780}"/>
              </a:ext>
            </a:extLst>
          </p:cNvPr>
          <p:cNvCxnSpPr>
            <a:cxnSpLocks/>
            <a:endCxn id="104" idx="3"/>
          </p:cNvCxnSpPr>
          <p:nvPr/>
        </p:nvCxnSpPr>
        <p:spPr>
          <a:xfrm flipH="1" flipV="1">
            <a:off x="778209" y="4222997"/>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19" name="Straight Connector 118">
            <a:extLst>
              <a:ext uri="{FF2B5EF4-FFF2-40B4-BE49-F238E27FC236}">
                <a16:creationId xmlns:a16="http://schemas.microsoft.com/office/drawing/2014/main" id="{93656124-ED8E-7EBE-E2E4-D5118A57D555}"/>
              </a:ext>
            </a:extLst>
          </p:cNvPr>
          <p:cNvCxnSpPr>
            <a:cxnSpLocks/>
            <a:endCxn id="106" idx="2"/>
          </p:cNvCxnSpPr>
          <p:nvPr/>
        </p:nvCxnSpPr>
        <p:spPr>
          <a:xfrm flipV="1">
            <a:off x="1068489" y="3877574"/>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21" name="Straight Connector 120">
            <a:extLst>
              <a:ext uri="{FF2B5EF4-FFF2-40B4-BE49-F238E27FC236}">
                <a16:creationId xmlns:a16="http://schemas.microsoft.com/office/drawing/2014/main" id="{2E85C811-52B2-CAE4-4CD2-AD5B21F56298}"/>
              </a:ext>
            </a:extLst>
          </p:cNvPr>
          <p:cNvCxnSpPr>
            <a:cxnSpLocks/>
            <a:endCxn id="108" idx="1"/>
          </p:cNvCxnSpPr>
          <p:nvPr/>
        </p:nvCxnSpPr>
        <p:spPr>
          <a:xfrm>
            <a:off x="2138377" y="3967516"/>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24" name="Table 123">
            <a:extLst>
              <a:ext uri="{FF2B5EF4-FFF2-40B4-BE49-F238E27FC236}">
                <a16:creationId xmlns:a16="http://schemas.microsoft.com/office/drawing/2014/main" id="{D909C184-A125-6D73-DFAB-400EF0CF5C5D}"/>
              </a:ext>
            </a:extLst>
          </p:cNvPr>
          <p:cNvGraphicFramePr>
            <a:graphicFrameLocks noGrp="1"/>
          </p:cNvGraphicFramePr>
          <p:nvPr>
            <p:extLst>
              <p:ext uri="{D42A27DB-BD31-4B8C-83A1-F6EECF244321}">
                <p14:modId xmlns:p14="http://schemas.microsoft.com/office/powerpoint/2010/main" val="3975030007"/>
              </p:ext>
            </p:extLst>
          </p:nvPr>
        </p:nvGraphicFramePr>
        <p:xfrm>
          <a:off x="1020289" y="526453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25" name="Table 124">
            <a:extLst>
              <a:ext uri="{FF2B5EF4-FFF2-40B4-BE49-F238E27FC236}">
                <a16:creationId xmlns:a16="http://schemas.microsoft.com/office/drawing/2014/main" id="{FC0C57F4-4D15-9EF5-FC66-ECD53B64EEFE}"/>
              </a:ext>
            </a:extLst>
          </p:cNvPr>
          <p:cNvGraphicFramePr>
            <a:graphicFrameLocks noGrp="1"/>
          </p:cNvGraphicFramePr>
          <p:nvPr/>
        </p:nvGraphicFramePr>
        <p:xfrm>
          <a:off x="1671201" y="479983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26" name="Table 125">
            <a:extLst>
              <a:ext uri="{FF2B5EF4-FFF2-40B4-BE49-F238E27FC236}">
                <a16:creationId xmlns:a16="http://schemas.microsoft.com/office/drawing/2014/main" id="{E28EA79B-92D5-12F7-D85F-845CD9718F7A}"/>
              </a:ext>
            </a:extLst>
          </p:cNvPr>
          <p:cNvGraphicFramePr>
            <a:graphicFrameLocks noGrp="1"/>
          </p:cNvGraphicFramePr>
          <p:nvPr>
            <p:extLst>
              <p:ext uri="{D42A27DB-BD31-4B8C-83A1-F6EECF244321}">
                <p14:modId xmlns:p14="http://schemas.microsoft.com/office/powerpoint/2010/main" val="3481623941"/>
              </p:ext>
            </p:extLst>
          </p:nvPr>
        </p:nvGraphicFramePr>
        <p:xfrm>
          <a:off x="2429410" y="4610045"/>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27" name="Table 126">
            <a:extLst>
              <a:ext uri="{FF2B5EF4-FFF2-40B4-BE49-F238E27FC236}">
                <a16:creationId xmlns:a16="http://schemas.microsoft.com/office/drawing/2014/main" id="{436173D2-F6BE-FC30-0807-7DE11CDD2E50}"/>
              </a:ext>
            </a:extLst>
          </p:cNvPr>
          <p:cNvGraphicFramePr>
            <a:graphicFrameLocks noGrp="1"/>
          </p:cNvGraphicFramePr>
          <p:nvPr/>
        </p:nvGraphicFramePr>
        <p:xfrm>
          <a:off x="473097" y="400963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28" name="Table 127">
            <a:extLst>
              <a:ext uri="{FF2B5EF4-FFF2-40B4-BE49-F238E27FC236}">
                <a16:creationId xmlns:a16="http://schemas.microsoft.com/office/drawing/2014/main" id="{9A387DAC-9E00-12C8-A700-3B510AB6AF67}"/>
              </a:ext>
            </a:extLst>
          </p:cNvPr>
          <p:cNvGraphicFramePr>
            <a:graphicFrameLocks noGrp="1"/>
          </p:cNvGraphicFramePr>
          <p:nvPr/>
        </p:nvGraphicFramePr>
        <p:xfrm>
          <a:off x="2311935" y="361331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sp>
        <p:nvSpPr>
          <p:cNvPr id="129" name="Right Arrow 128">
            <a:extLst>
              <a:ext uri="{FF2B5EF4-FFF2-40B4-BE49-F238E27FC236}">
                <a16:creationId xmlns:a16="http://schemas.microsoft.com/office/drawing/2014/main" id="{20BA48EC-B543-84C7-4A17-32F967C76DD1}"/>
              </a:ext>
            </a:extLst>
          </p:cNvPr>
          <p:cNvSpPr/>
          <p:nvPr/>
        </p:nvSpPr>
        <p:spPr>
          <a:xfrm>
            <a:off x="3321741" y="4998232"/>
            <a:ext cx="1472388" cy="365036"/>
          </a:xfrm>
          <a:prstGeom prst="rightArrow">
            <a:avLst/>
          </a:prstGeom>
          <a:ln w="38100" cap="sq">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Content Placeholder 2">
            <a:extLst>
              <a:ext uri="{FF2B5EF4-FFF2-40B4-BE49-F238E27FC236}">
                <a16:creationId xmlns:a16="http://schemas.microsoft.com/office/drawing/2014/main" id="{BAF36EAC-7738-3D69-7029-C380A8711126}"/>
              </a:ext>
            </a:extLst>
          </p:cNvPr>
          <p:cNvSpPr txBox="1">
            <a:spLocks/>
          </p:cNvSpPr>
          <p:nvPr/>
        </p:nvSpPr>
        <p:spPr>
          <a:xfrm>
            <a:off x="3710248" y="4089681"/>
            <a:ext cx="1443210" cy="1065300"/>
          </a:xfrm>
          <a:prstGeom prst="rect">
            <a:avLst/>
          </a:prstGeom>
        </p:spPr>
        <p:txBody>
          <a:bodyPr vert="horz" lIns="54864" tIns="91440" rtlCol="0">
            <a:normAutofit fontScale="92500"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sz="7000" b="1">
                <a:solidFill>
                  <a:srgbClr val="0070C0"/>
                </a:solidFill>
              </a:rPr>
              <a:t>?</a:t>
            </a:r>
          </a:p>
          <a:p>
            <a:pPr marL="118872" indent="0">
              <a:buFont typeface="Wingdings 2"/>
              <a:buNone/>
            </a:pPr>
            <a:endParaRPr lang="en-US" sz="7000" b="1">
              <a:solidFill>
                <a:srgbClr val="0070C0"/>
              </a:solidFill>
            </a:endParaRPr>
          </a:p>
          <a:p>
            <a:pPr marL="118872" indent="0">
              <a:buFont typeface="Wingdings 2"/>
              <a:buNone/>
            </a:pPr>
            <a:endParaRPr lang="en-US" sz="7000" b="1">
              <a:solidFill>
                <a:srgbClr val="0070C0"/>
              </a:solidFill>
            </a:endParaRPr>
          </a:p>
          <a:p>
            <a:pPr marL="118872" indent="0">
              <a:buFont typeface="Wingdings 2"/>
              <a:buNone/>
            </a:pPr>
            <a:endParaRPr lang="en-US" sz="7000" b="1">
              <a:solidFill>
                <a:srgbClr val="0070C0"/>
              </a:solidFill>
            </a:endParaRPr>
          </a:p>
          <a:p>
            <a:endParaRPr lang="en-US" sz="7000" b="1">
              <a:solidFill>
                <a:srgbClr val="0070C0"/>
              </a:solidFill>
            </a:endParaRPr>
          </a:p>
          <a:p>
            <a:endParaRPr lang="en-US" sz="7000" b="1">
              <a:solidFill>
                <a:srgbClr val="0070C0"/>
              </a:solidFill>
            </a:endParaRPr>
          </a:p>
          <a:p>
            <a:endParaRPr lang="en-US" sz="7000">
              <a:solidFill>
                <a:srgbClr val="0070C0"/>
              </a:solidFill>
            </a:endParaRPr>
          </a:p>
          <a:p>
            <a:pPr marL="118872" indent="0">
              <a:buFont typeface="Wingdings 2"/>
              <a:buNone/>
            </a:pPr>
            <a:endParaRPr lang="en-US" sz="7000" b="1">
              <a:solidFill>
                <a:srgbClr val="0070C0"/>
              </a:solidFill>
            </a:endParaRPr>
          </a:p>
        </p:txBody>
      </p:sp>
      <p:graphicFrame>
        <p:nvGraphicFramePr>
          <p:cNvPr id="10" name="Table 9">
            <a:extLst>
              <a:ext uri="{FF2B5EF4-FFF2-40B4-BE49-F238E27FC236}">
                <a16:creationId xmlns:a16="http://schemas.microsoft.com/office/drawing/2014/main" id="{993457C6-D32A-71D6-1C1C-C2537C8A1B2F}"/>
              </a:ext>
            </a:extLst>
          </p:cNvPr>
          <p:cNvGraphicFramePr>
            <a:graphicFrameLocks noGrp="1"/>
          </p:cNvGraphicFramePr>
          <p:nvPr>
            <p:extLst>
              <p:ext uri="{D42A27DB-BD31-4B8C-83A1-F6EECF244321}">
                <p14:modId xmlns:p14="http://schemas.microsoft.com/office/powerpoint/2010/main" val="1256286171"/>
              </p:ext>
            </p:extLst>
          </p:nvPr>
        </p:nvGraphicFramePr>
        <p:xfrm>
          <a:off x="6199567"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1" name="Table 10">
            <a:extLst>
              <a:ext uri="{FF2B5EF4-FFF2-40B4-BE49-F238E27FC236}">
                <a16:creationId xmlns:a16="http://schemas.microsoft.com/office/drawing/2014/main" id="{6DBA9BD2-3D8C-06EE-13D2-1C33631DFB80}"/>
              </a:ext>
            </a:extLst>
          </p:cNvPr>
          <p:cNvGraphicFramePr>
            <a:graphicFrameLocks noGrp="1"/>
          </p:cNvGraphicFramePr>
          <p:nvPr>
            <p:extLst>
              <p:ext uri="{D42A27DB-BD31-4B8C-83A1-F6EECF244321}">
                <p14:modId xmlns:p14="http://schemas.microsoft.com/office/powerpoint/2010/main" val="613492981"/>
              </p:ext>
            </p:extLst>
          </p:nvPr>
        </p:nvGraphicFramePr>
        <p:xfrm>
          <a:off x="6673071"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2" name="Table 11">
            <a:extLst>
              <a:ext uri="{FF2B5EF4-FFF2-40B4-BE49-F238E27FC236}">
                <a16:creationId xmlns:a16="http://schemas.microsoft.com/office/drawing/2014/main" id="{A141F01F-8E45-CECA-40F7-0C0BAECCFCA0}"/>
              </a:ext>
            </a:extLst>
          </p:cNvPr>
          <p:cNvGraphicFramePr>
            <a:graphicFrameLocks noGrp="1"/>
          </p:cNvGraphicFramePr>
          <p:nvPr>
            <p:extLst>
              <p:ext uri="{D42A27DB-BD31-4B8C-83A1-F6EECF244321}">
                <p14:modId xmlns:p14="http://schemas.microsoft.com/office/powerpoint/2010/main" val="3560511930"/>
              </p:ext>
            </p:extLst>
          </p:nvPr>
        </p:nvGraphicFramePr>
        <p:xfrm>
          <a:off x="7141274"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3" name="Table 12">
            <a:extLst>
              <a:ext uri="{FF2B5EF4-FFF2-40B4-BE49-F238E27FC236}">
                <a16:creationId xmlns:a16="http://schemas.microsoft.com/office/drawing/2014/main" id="{2F269E5F-32DB-B3BC-61B0-4A7C58427745}"/>
              </a:ext>
            </a:extLst>
          </p:cNvPr>
          <p:cNvGraphicFramePr>
            <a:graphicFrameLocks noGrp="1"/>
          </p:cNvGraphicFramePr>
          <p:nvPr>
            <p:extLst>
              <p:ext uri="{D42A27DB-BD31-4B8C-83A1-F6EECF244321}">
                <p14:modId xmlns:p14="http://schemas.microsoft.com/office/powerpoint/2010/main" val="675161901"/>
              </p:ext>
            </p:extLst>
          </p:nvPr>
        </p:nvGraphicFramePr>
        <p:xfrm>
          <a:off x="5781817"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4" name="Table 13">
            <a:extLst>
              <a:ext uri="{FF2B5EF4-FFF2-40B4-BE49-F238E27FC236}">
                <a16:creationId xmlns:a16="http://schemas.microsoft.com/office/drawing/2014/main" id="{D51F623B-B5E6-7D85-C803-FDED89C2027D}"/>
              </a:ext>
            </a:extLst>
          </p:cNvPr>
          <p:cNvGraphicFramePr>
            <a:graphicFrameLocks noGrp="1"/>
          </p:cNvGraphicFramePr>
          <p:nvPr>
            <p:extLst>
              <p:ext uri="{D42A27DB-BD31-4B8C-83A1-F6EECF244321}">
                <p14:modId xmlns:p14="http://schemas.microsoft.com/office/powerpoint/2010/main" val="2873340060"/>
              </p:ext>
            </p:extLst>
          </p:nvPr>
        </p:nvGraphicFramePr>
        <p:xfrm>
          <a:off x="7586001"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sp>
        <p:nvSpPr>
          <p:cNvPr id="16" name="TextBox 15">
            <a:extLst>
              <a:ext uri="{FF2B5EF4-FFF2-40B4-BE49-F238E27FC236}">
                <a16:creationId xmlns:a16="http://schemas.microsoft.com/office/drawing/2014/main" id="{D2731049-19DE-B9B5-B4EF-4E6E897417D1}"/>
              </a:ext>
            </a:extLst>
          </p:cNvPr>
          <p:cNvSpPr txBox="1"/>
          <p:nvPr/>
        </p:nvSpPr>
        <p:spPr>
          <a:xfrm>
            <a:off x="4794129" y="5810567"/>
            <a:ext cx="3551913" cy="369332"/>
          </a:xfrm>
          <a:prstGeom prst="rect">
            <a:avLst/>
          </a:prstGeom>
          <a:noFill/>
        </p:spPr>
        <p:txBody>
          <a:bodyPr wrap="square">
            <a:spAutoFit/>
          </a:bodyPr>
          <a:lstStyle/>
          <a:p>
            <a:r>
              <a:rPr lang="en-US" b="1">
                <a:solidFill>
                  <a:srgbClr val="C00000"/>
                </a:solidFill>
              </a:rPr>
              <a:t>(1) Input tokens = Node features</a:t>
            </a:r>
            <a:endParaRPr lang="en-US"/>
          </a:p>
        </p:txBody>
      </p:sp>
    </p:spTree>
    <p:extLst>
      <p:ext uri="{BB962C8B-B14F-4D97-AF65-F5344CB8AC3E}">
        <p14:creationId xmlns:p14="http://schemas.microsoft.com/office/powerpoint/2010/main" val="3986659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5"/>
            <a:ext cx="8861259" cy="1414358"/>
          </a:xfrm>
        </p:spPr>
        <p:txBody>
          <a:bodyPr>
            <a:normAutofit/>
          </a:bodyPr>
          <a:lstStyle/>
          <a:p>
            <a:r>
              <a:rPr lang="en-US" sz="2800" b="1">
                <a:solidFill>
                  <a:srgbClr val="C00000"/>
                </a:solidFill>
              </a:rPr>
              <a:t>Problem? We completely lose adjacency info!</a:t>
            </a:r>
          </a:p>
          <a:p>
            <a:r>
              <a:rPr lang="en-US" sz="2800" b="1">
                <a:solidFill>
                  <a:srgbClr val="0070C0"/>
                </a:solidFill>
              </a:rPr>
              <a:t>How to also inject adjacency information?</a:t>
            </a:r>
          </a:p>
          <a:p>
            <a:endParaRPr lang="en-US" sz="2800" b="1">
              <a:solidFill>
                <a:srgbClr val="C00000"/>
              </a:solidFill>
            </a:endParaRPr>
          </a:p>
          <a:p>
            <a:endParaRPr lang="en-US" sz="2800" b="1">
              <a:solidFill>
                <a:srgbClr val="0070C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44</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2"/>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C75E67F-D95B-B67B-CC10-21B29868D1E7}"/>
                  </a:ext>
                </a:extLst>
              </p:cNvPr>
              <p:cNvSpPr txBox="1"/>
              <p:nvPr/>
            </p:nvSpPr>
            <p:spPr>
              <a:xfrm flipH="1">
                <a:off x="5394455" y="281485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7" name="TextBox 16">
                <a:extLst>
                  <a:ext uri="{FF2B5EF4-FFF2-40B4-BE49-F238E27FC236}">
                    <a16:creationId xmlns:a16="http://schemas.microsoft.com/office/drawing/2014/main" id="{FC75E67F-D95B-B67B-CC10-21B29868D1E7}"/>
                  </a:ext>
                </a:extLst>
              </p:cNvPr>
              <p:cNvSpPr txBox="1">
                <a:spLocks noRot="1" noChangeAspect="1" noMove="1" noResize="1" noEditPoints="1" noAdjustHandles="1" noChangeArrowheads="1" noChangeShapeType="1" noTextEdit="1"/>
              </p:cNvSpPr>
              <p:nvPr/>
            </p:nvSpPr>
            <p:spPr>
              <a:xfrm flipH="1">
                <a:off x="5394455" y="2814859"/>
                <a:ext cx="536154" cy="276999"/>
              </a:xfrm>
              <a:prstGeom prst="rect">
                <a:avLst/>
              </a:prstGeom>
              <a:blipFill>
                <a:blip r:embed="rId3"/>
                <a:stretch>
                  <a:fillRect b="-17778"/>
                </a:stretch>
              </a:blipFill>
            </p:spPr>
            <p:txBody>
              <a:bodyPr/>
              <a:lstStyle/>
              <a:p>
                <a:r>
                  <a:rPr lang="en-US">
                    <a:noFill/>
                  </a:rPr>
                  <a:t> </a:t>
                </a:r>
              </a:p>
            </p:txBody>
          </p:sp>
        </mc:Fallback>
      </mc:AlternateContent>
      <p:grpSp>
        <p:nvGrpSpPr>
          <p:cNvPr id="29" name="Group 28">
            <a:extLst>
              <a:ext uri="{FF2B5EF4-FFF2-40B4-BE49-F238E27FC236}">
                <a16:creationId xmlns:a16="http://schemas.microsoft.com/office/drawing/2014/main" id="{D431E7AB-2EDA-2A57-05FF-28013E6EC3FE}"/>
              </a:ext>
            </a:extLst>
          </p:cNvPr>
          <p:cNvGrpSpPr/>
          <p:nvPr/>
        </p:nvGrpSpPr>
        <p:grpSpPr>
          <a:xfrm>
            <a:off x="4794129" y="2386137"/>
            <a:ext cx="3551913" cy="3793762"/>
            <a:chOff x="5766584" y="2325461"/>
            <a:chExt cx="3551913" cy="3793762"/>
          </a:xfrm>
        </p:grpSpPr>
        <p:sp>
          <p:nvSpPr>
            <p:cNvPr id="30" name="Rounded Rectangle 29">
              <a:extLst>
                <a:ext uri="{FF2B5EF4-FFF2-40B4-BE49-F238E27FC236}">
                  <a16:creationId xmlns:a16="http://schemas.microsoft.com/office/drawing/2014/main" id="{5352BD05-B6F2-D90D-A35B-E442DEB33F6D}"/>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B4DBD9B0-9A02-5C17-7404-7C617AB837B9}"/>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51C2E249-E1BD-C4CA-BE73-6966583759FE}"/>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Rounded Rectangle 37">
              <a:extLst>
                <a:ext uri="{FF2B5EF4-FFF2-40B4-BE49-F238E27FC236}">
                  <a16:creationId xmlns:a16="http://schemas.microsoft.com/office/drawing/2014/main" id="{4FC73A4F-E1E0-92A7-C9E2-0FCA6BBFA765}"/>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BD7109A1-ABF6-B64C-D359-3C3EB547CDCD}"/>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9BAE94FD-1A39-2AC5-6673-44D1CFD888B3}"/>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15C2B6C-25B3-6665-5C56-479A2E51829D}"/>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41" name="TextBox 40">
                  <a:extLst>
                    <a:ext uri="{FF2B5EF4-FFF2-40B4-BE49-F238E27FC236}">
                      <a16:creationId xmlns:a16="http://schemas.microsoft.com/office/drawing/2014/main" id="{915C2B6C-25B3-6665-5C56-479A2E51829D}"/>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300CC067-A8DD-72E6-034F-3A0B98BCF9AA}"/>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42" name="TextBox 41">
                  <a:extLst>
                    <a:ext uri="{FF2B5EF4-FFF2-40B4-BE49-F238E27FC236}">
                      <a16:creationId xmlns:a16="http://schemas.microsoft.com/office/drawing/2014/main" id="{300CC067-A8DD-72E6-034F-3A0B98BCF9AA}"/>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F5D2155-B9FE-4825-FF93-7F88F87C1AEA}"/>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43" name="TextBox 42">
                  <a:extLst>
                    <a:ext uri="{FF2B5EF4-FFF2-40B4-BE49-F238E27FC236}">
                      <a16:creationId xmlns:a16="http://schemas.microsoft.com/office/drawing/2014/main" id="{0F5D2155-B9FE-4825-FF93-7F88F87C1AEA}"/>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6"/>
                  <a:stretch>
                    <a:fillRect b="-17778"/>
                  </a:stretch>
                </a:blipFill>
              </p:spPr>
              <p:txBody>
                <a:bodyPr/>
                <a:lstStyle/>
                <a:p>
                  <a:r>
                    <a:rPr lang="en-US">
                      <a:noFill/>
                    </a:rPr>
                    <a:t> </a:t>
                  </a:r>
                </a:p>
              </p:txBody>
            </p:sp>
          </mc:Fallback>
        </mc:AlternateContent>
        <p:sp>
          <p:nvSpPr>
            <p:cNvPr id="44" name="Content Placeholder 2">
              <a:extLst>
                <a:ext uri="{FF2B5EF4-FFF2-40B4-BE49-F238E27FC236}">
                  <a16:creationId xmlns:a16="http://schemas.microsoft.com/office/drawing/2014/main" id="{547709C7-01A7-B80E-E549-E4CC8B124C4E}"/>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45" name="TextBox 44">
              <a:extLst>
                <a:ext uri="{FF2B5EF4-FFF2-40B4-BE49-F238E27FC236}">
                  <a16:creationId xmlns:a16="http://schemas.microsoft.com/office/drawing/2014/main" id="{845E95BF-E6B1-02CD-E36C-34B072A45DE9}"/>
                </a:ext>
              </a:extLst>
            </p:cNvPr>
            <p:cNvSpPr txBox="1"/>
            <p:nvPr/>
          </p:nvSpPr>
          <p:spPr>
            <a:xfrm>
              <a:off x="5766584" y="5749891"/>
              <a:ext cx="3551913" cy="369332"/>
            </a:xfrm>
            <a:prstGeom prst="rect">
              <a:avLst/>
            </a:prstGeom>
            <a:noFill/>
          </p:spPr>
          <p:txBody>
            <a:bodyPr wrap="square">
              <a:spAutoFit/>
            </a:bodyPr>
            <a:lstStyle/>
            <a:p>
              <a:r>
                <a:rPr lang="en-US" b="1">
                  <a:solidFill>
                    <a:srgbClr val="C00000"/>
                  </a:solidFill>
                </a:rPr>
                <a:t>(1) Input tokens = Node features</a:t>
              </a:r>
              <a:endParaRPr lang="en-US"/>
            </a:p>
          </p:txBody>
        </p:sp>
        <p:sp>
          <p:nvSpPr>
            <p:cNvPr id="46" name="TextBox 45">
              <a:extLst>
                <a:ext uri="{FF2B5EF4-FFF2-40B4-BE49-F238E27FC236}">
                  <a16:creationId xmlns:a16="http://schemas.microsoft.com/office/drawing/2014/main" id="{98ACC1D6-293B-BEAC-9EDD-65809217A8F5}"/>
                </a:ext>
              </a:extLst>
            </p:cNvPr>
            <p:cNvSpPr txBox="1"/>
            <p:nvPr/>
          </p:nvSpPr>
          <p:spPr>
            <a:xfrm>
              <a:off x="6614826" y="2325461"/>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CC1D553-41EB-6EC9-6482-469887C99335}"/>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47" name="TextBox 46">
                  <a:extLst>
                    <a:ext uri="{FF2B5EF4-FFF2-40B4-BE49-F238E27FC236}">
                      <a16:creationId xmlns:a16="http://schemas.microsoft.com/office/drawing/2014/main" id="{CCC1D553-41EB-6EC9-6482-469887C99335}"/>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97D21A3B-097D-0FD9-83A4-FE54E6B6A06E}"/>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48" name="TextBox 47">
                  <a:extLst>
                    <a:ext uri="{FF2B5EF4-FFF2-40B4-BE49-F238E27FC236}">
                      <a16:creationId xmlns:a16="http://schemas.microsoft.com/office/drawing/2014/main" id="{97D21A3B-097D-0FD9-83A4-FE54E6B6A06E}"/>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B6C4DC96-ACF5-CF2A-0D24-2BC85F54161C}"/>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49" name="TextBox 48">
                  <a:extLst>
                    <a:ext uri="{FF2B5EF4-FFF2-40B4-BE49-F238E27FC236}">
                      <a16:creationId xmlns:a16="http://schemas.microsoft.com/office/drawing/2014/main" id="{B6C4DC96-ACF5-CF2A-0D24-2BC85F54161C}"/>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96D0BE9-F432-D4AC-8D83-D7D5723B7163}"/>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50" name="TextBox 49">
                  <a:extLst>
                    <a:ext uri="{FF2B5EF4-FFF2-40B4-BE49-F238E27FC236}">
                      <a16:creationId xmlns:a16="http://schemas.microsoft.com/office/drawing/2014/main" id="{996D0BE9-F432-D4AC-8D83-D7D5723B7163}"/>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0"/>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2F1043D4-1751-4DA0-88EC-11A464D5DC56}"/>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51" name="TextBox 50">
                  <a:extLst>
                    <a:ext uri="{FF2B5EF4-FFF2-40B4-BE49-F238E27FC236}">
                      <a16:creationId xmlns:a16="http://schemas.microsoft.com/office/drawing/2014/main" id="{2F1043D4-1751-4DA0-88EC-11A464D5DC56}"/>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F1E96C0-43B3-BFB2-41C6-A79B7FA460D6}"/>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1F1E96C0-43B3-BFB2-41C6-A79B7FA460D6}"/>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2"/>
                  <a:stretch>
                    <a:fillRect b="-17778"/>
                  </a:stretch>
                </a:blipFill>
              </p:spPr>
              <p:txBody>
                <a:bodyPr/>
                <a:lstStyle/>
                <a:p>
                  <a:r>
                    <a:rPr lang="en-US">
                      <a:noFill/>
                    </a:rPr>
                    <a:t> </a:t>
                  </a:r>
                </a:p>
              </p:txBody>
            </p:sp>
          </mc:Fallback>
        </mc:AlternateContent>
      </p:grpSp>
      <p:sp>
        <p:nvSpPr>
          <p:cNvPr id="103" name="TextBox 102">
            <a:extLst>
              <a:ext uri="{FF2B5EF4-FFF2-40B4-BE49-F238E27FC236}">
                <a16:creationId xmlns:a16="http://schemas.microsoft.com/office/drawing/2014/main" id="{6926FA9F-39EE-957F-436A-99823C31DA42}"/>
              </a:ext>
            </a:extLst>
          </p:cNvPr>
          <p:cNvSpPr txBox="1"/>
          <p:nvPr/>
        </p:nvSpPr>
        <p:spPr>
          <a:xfrm>
            <a:off x="851125" y="2624389"/>
            <a:ext cx="1709451" cy="523220"/>
          </a:xfrm>
          <a:prstGeom prst="rect">
            <a:avLst/>
          </a:prstGeom>
          <a:noFill/>
        </p:spPr>
        <p:txBody>
          <a:bodyPr wrap="square">
            <a:spAutoFit/>
          </a:bodyPr>
          <a:lstStyle/>
          <a:p>
            <a:r>
              <a:rPr lang="en-US" sz="2800" b="1">
                <a:solidFill>
                  <a:srgbClr val="00B0F0"/>
                </a:solidFill>
              </a:rPr>
              <a:t>START</a:t>
            </a:r>
            <a:endParaRPr lang="en-US" sz="2800"/>
          </a:p>
        </p:txBody>
      </p:sp>
      <p:sp>
        <p:nvSpPr>
          <p:cNvPr id="104" name="Oval 103">
            <a:extLst>
              <a:ext uri="{FF2B5EF4-FFF2-40B4-BE49-F238E27FC236}">
                <a16:creationId xmlns:a16="http://schemas.microsoft.com/office/drawing/2014/main" id="{07AD2C59-2680-02BE-0EA7-1D2FCD1EB883}"/>
              </a:ext>
            </a:extLst>
          </p:cNvPr>
          <p:cNvSpPr/>
          <p:nvPr/>
        </p:nvSpPr>
        <p:spPr>
          <a:xfrm>
            <a:off x="728662" y="3937599"/>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5" name="Oval 104">
            <a:extLst>
              <a:ext uri="{FF2B5EF4-FFF2-40B4-BE49-F238E27FC236}">
                <a16:creationId xmlns:a16="http://schemas.microsoft.com/office/drawing/2014/main" id="{9F6EB06D-71B7-712D-49A9-FE6720D10479}"/>
              </a:ext>
            </a:extLst>
          </p:cNvPr>
          <p:cNvSpPr/>
          <p:nvPr/>
        </p:nvSpPr>
        <p:spPr>
          <a:xfrm>
            <a:off x="681961" y="4987799"/>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Oval 105">
            <a:extLst>
              <a:ext uri="{FF2B5EF4-FFF2-40B4-BE49-F238E27FC236}">
                <a16:creationId xmlns:a16="http://schemas.microsoft.com/office/drawing/2014/main" id="{F58D4C74-801B-37AD-652F-51C43BED78B3}"/>
              </a:ext>
            </a:extLst>
          </p:cNvPr>
          <p:cNvSpPr/>
          <p:nvPr/>
        </p:nvSpPr>
        <p:spPr>
          <a:xfrm>
            <a:off x="1806479" y="3710392"/>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7" name="Oval 106">
            <a:extLst>
              <a:ext uri="{FF2B5EF4-FFF2-40B4-BE49-F238E27FC236}">
                <a16:creationId xmlns:a16="http://schemas.microsoft.com/office/drawing/2014/main" id="{0184D48F-70FB-9C2A-6D36-8485A041CF59}"/>
              </a:ext>
            </a:extLst>
          </p:cNvPr>
          <p:cNvSpPr/>
          <p:nvPr/>
        </p:nvSpPr>
        <p:spPr>
          <a:xfrm>
            <a:off x="1536686" y="4409126"/>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8" name="Oval 107">
            <a:extLst>
              <a:ext uri="{FF2B5EF4-FFF2-40B4-BE49-F238E27FC236}">
                <a16:creationId xmlns:a16="http://schemas.microsoft.com/office/drawing/2014/main" id="{BF4578BC-E694-AA14-7186-F3C136B9439C}"/>
              </a:ext>
            </a:extLst>
          </p:cNvPr>
          <p:cNvSpPr/>
          <p:nvPr/>
        </p:nvSpPr>
        <p:spPr>
          <a:xfrm>
            <a:off x="2640596" y="4360636"/>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81CD7F30-3CC9-C437-AF22-7E983F994ED4}"/>
              </a:ext>
            </a:extLst>
          </p:cNvPr>
          <p:cNvCxnSpPr>
            <a:cxnSpLocks/>
            <a:stCxn id="105" idx="7"/>
            <a:endCxn id="107" idx="3"/>
          </p:cNvCxnSpPr>
          <p:nvPr/>
        </p:nvCxnSpPr>
        <p:spPr>
          <a:xfrm flipV="1">
            <a:off x="970742" y="4694524"/>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59296286-BA42-EB67-4A80-6DF1BFC85267}"/>
              </a:ext>
            </a:extLst>
          </p:cNvPr>
          <p:cNvCxnSpPr>
            <a:cxnSpLocks/>
            <a:endCxn id="106" idx="4"/>
          </p:cNvCxnSpPr>
          <p:nvPr/>
        </p:nvCxnSpPr>
        <p:spPr>
          <a:xfrm flipV="1">
            <a:off x="1754635" y="4044756"/>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BB8ED2E9-3035-76F0-D8E0-50D59ABBA6DA}"/>
              </a:ext>
            </a:extLst>
          </p:cNvPr>
          <p:cNvCxnSpPr>
            <a:cxnSpLocks/>
            <a:endCxn id="108" idx="2"/>
          </p:cNvCxnSpPr>
          <p:nvPr/>
        </p:nvCxnSpPr>
        <p:spPr>
          <a:xfrm flipV="1">
            <a:off x="1868824" y="4527818"/>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17" name="Straight Connector 116">
            <a:extLst>
              <a:ext uri="{FF2B5EF4-FFF2-40B4-BE49-F238E27FC236}">
                <a16:creationId xmlns:a16="http://schemas.microsoft.com/office/drawing/2014/main" id="{B55A7008-E69E-F0A8-F534-15D88A59B780}"/>
              </a:ext>
            </a:extLst>
          </p:cNvPr>
          <p:cNvCxnSpPr>
            <a:cxnSpLocks/>
            <a:endCxn id="104" idx="3"/>
          </p:cNvCxnSpPr>
          <p:nvPr/>
        </p:nvCxnSpPr>
        <p:spPr>
          <a:xfrm flipH="1" flipV="1">
            <a:off x="778209" y="4222997"/>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19" name="Straight Connector 118">
            <a:extLst>
              <a:ext uri="{FF2B5EF4-FFF2-40B4-BE49-F238E27FC236}">
                <a16:creationId xmlns:a16="http://schemas.microsoft.com/office/drawing/2014/main" id="{93656124-ED8E-7EBE-E2E4-D5118A57D555}"/>
              </a:ext>
            </a:extLst>
          </p:cNvPr>
          <p:cNvCxnSpPr>
            <a:cxnSpLocks/>
            <a:endCxn id="106" idx="2"/>
          </p:cNvCxnSpPr>
          <p:nvPr/>
        </p:nvCxnSpPr>
        <p:spPr>
          <a:xfrm flipV="1">
            <a:off x="1068489" y="3877574"/>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21" name="Straight Connector 120">
            <a:extLst>
              <a:ext uri="{FF2B5EF4-FFF2-40B4-BE49-F238E27FC236}">
                <a16:creationId xmlns:a16="http://schemas.microsoft.com/office/drawing/2014/main" id="{2E85C811-52B2-CAE4-4CD2-AD5B21F56298}"/>
              </a:ext>
            </a:extLst>
          </p:cNvPr>
          <p:cNvCxnSpPr>
            <a:cxnSpLocks/>
            <a:endCxn id="108" idx="1"/>
          </p:cNvCxnSpPr>
          <p:nvPr/>
        </p:nvCxnSpPr>
        <p:spPr>
          <a:xfrm>
            <a:off x="2138377" y="3967516"/>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24" name="Table 123">
            <a:extLst>
              <a:ext uri="{FF2B5EF4-FFF2-40B4-BE49-F238E27FC236}">
                <a16:creationId xmlns:a16="http://schemas.microsoft.com/office/drawing/2014/main" id="{D909C184-A125-6D73-DFAB-400EF0CF5C5D}"/>
              </a:ext>
            </a:extLst>
          </p:cNvPr>
          <p:cNvGraphicFramePr>
            <a:graphicFrameLocks noGrp="1"/>
          </p:cNvGraphicFramePr>
          <p:nvPr/>
        </p:nvGraphicFramePr>
        <p:xfrm>
          <a:off x="1020289" y="526453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25" name="Table 124">
            <a:extLst>
              <a:ext uri="{FF2B5EF4-FFF2-40B4-BE49-F238E27FC236}">
                <a16:creationId xmlns:a16="http://schemas.microsoft.com/office/drawing/2014/main" id="{FC0C57F4-4D15-9EF5-FC66-ECD53B64EEFE}"/>
              </a:ext>
            </a:extLst>
          </p:cNvPr>
          <p:cNvGraphicFramePr>
            <a:graphicFrameLocks noGrp="1"/>
          </p:cNvGraphicFramePr>
          <p:nvPr/>
        </p:nvGraphicFramePr>
        <p:xfrm>
          <a:off x="1671201" y="479983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26" name="Table 125">
            <a:extLst>
              <a:ext uri="{FF2B5EF4-FFF2-40B4-BE49-F238E27FC236}">
                <a16:creationId xmlns:a16="http://schemas.microsoft.com/office/drawing/2014/main" id="{E28EA79B-92D5-12F7-D85F-845CD9718F7A}"/>
              </a:ext>
            </a:extLst>
          </p:cNvPr>
          <p:cNvGraphicFramePr>
            <a:graphicFrameLocks noGrp="1"/>
          </p:cNvGraphicFramePr>
          <p:nvPr/>
        </p:nvGraphicFramePr>
        <p:xfrm>
          <a:off x="2429410" y="4610045"/>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27" name="Table 126">
            <a:extLst>
              <a:ext uri="{FF2B5EF4-FFF2-40B4-BE49-F238E27FC236}">
                <a16:creationId xmlns:a16="http://schemas.microsoft.com/office/drawing/2014/main" id="{436173D2-F6BE-FC30-0807-7DE11CDD2E50}"/>
              </a:ext>
            </a:extLst>
          </p:cNvPr>
          <p:cNvGraphicFramePr>
            <a:graphicFrameLocks noGrp="1"/>
          </p:cNvGraphicFramePr>
          <p:nvPr/>
        </p:nvGraphicFramePr>
        <p:xfrm>
          <a:off x="473097" y="400963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28" name="Table 127">
            <a:extLst>
              <a:ext uri="{FF2B5EF4-FFF2-40B4-BE49-F238E27FC236}">
                <a16:creationId xmlns:a16="http://schemas.microsoft.com/office/drawing/2014/main" id="{9A387DAC-9E00-12C8-A700-3B510AB6AF67}"/>
              </a:ext>
            </a:extLst>
          </p:cNvPr>
          <p:cNvGraphicFramePr>
            <a:graphicFrameLocks noGrp="1"/>
          </p:cNvGraphicFramePr>
          <p:nvPr/>
        </p:nvGraphicFramePr>
        <p:xfrm>
          <a:off x="2311935" y="361331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sp>
        <p:nvSpPr>
          <p:cNvPr id="129" name="Right Arrow 128">
            <a:extLst>
              <a:ext uri="{FF2B5EF4-FFF2-40B4-BE49-F238E27FC236}">
                <a16:creationId xmlns:a16="http://schemas.microsoft.com/office/drawing/2014/main" id="{20BA48EC-B543-84C7-4A17-32F967C76DD1}"/>
              </a:ext>
            </a:extLst>
          </p:cNvPr>
          <p:cNvSpPr/>
          <p:nvPr/>
        </p:nvSpPr>
        <p:spPr>
          <a:xfrm>
            <a:off x="3321741" y="4998232"/>
            <a:ext cx="1472388" cy="365036"/>
          </a:xfrm>
          <a:prstGeom prst="rightArrow">
            <a:avLst/>
          </a:prstGeom>
          <a:ln w="38100" cap="sq">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Content Placeholder 2">
            <a:extLst>
              <a:ext uri="{FF2B5EF4-FFF2-40B4-BE49-F238E27FC236}">
                <a16:creationId xmlns:a16="http://schemas.microsoft.com/office/drawing/2014/main" id="{BAF36EAC-7738-3D69-7029-C380A8711126}"/>
              </a:ext>
            </a:extLst>
          </p:cNvPr>
          <p:cNvSpPr txBox="1">
            <a:spLocks/>
          </p:cNvSpPr>
          <p:nvPr/>
        </p:nvSpPr>
        <p:spPr>
          <a:xfrm>
            <a:off x="3710248" y="4089681"/>
            <a:ext cx="1443210" cy="1065300"/>
          </a:xfrm>
          <a:prstGeom prst="rect">
            <a:avLst/>
          </a:prstGeom>
        </p:spPr>
        <p:txBody>
          <a:bodyPr vert="horz" lIns="54864" tIns="91440" rtlCol="0">
            <a:normAutofit fontScale="92500"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sz="7000" b="1">
                <a:solidFill>
                  <a:srgbClr val="0070C0"/>
                </a:solidFill>
              </a:rPr>
              <a:t>?</a:t>
            </a:r>
          </a:p>
          <a:p>
            <a:pPr marL="118872" indent="0">
              <a:buFont typeface="Wingdings 2"/>
              <a:buNone/>
            </a:pPr>
            <a:endParaRPr lang="en-US" sz="7000" b="1">
              <a:solidFill>
                <a:srgbClr val="0070C0"/>
              </a:solidFill>
            </a:endParaRPr>
          </a:p>
          <a:p>
            <a:pPr marL="118872" indent="0">
              <a:buFont typeface="Wingdings 2"/>
              <a:buNone/>
            </a:pPr>
            <a:endParaRPr lang="en-US" sz="7000" b="1">
              <a:solidFill>
                <a:srgbClr val="0070C0"/>
              </a:solidFill>
            </a:endParaRPr>
          </a:p>
          <a:p>
            <a:pPr marL="118872" indent="0">
              <a:buFont typeface="Wingdings 2"/>
              <a:buNone/>
            </a:pPr>
            <a:endParaRPr lang="en-US" sz="7000" b="1">
              <a:solidFill>
                <a:srgbClr val="0070C0"/>
              </a:solidFill>
            </a:endParaRPr>
          </a:p>
          <a:p>
            <a:endParaRPr lang="en-US" sz="7000" b="1">
              <a:solidFill>
                <a:srgbClr val="0070C0"/>
              </a:solidFill>
            </a:endParaRPr>
          </a:p>
          <a:p>
            <a:endParaRPr lang="en-US" sz="7000" b="1">
              <a:solidFill>
                <a:srgbClr val="0070C0"/>
              </a:solidFill>
            </a:endParaRPr>
          </a:p>
          <a:p>
            <a:endParaRPr lang="en-US" sz="7000">
              <a:solidFill>
                <a:srgbClr val="0070C0"/>
              </a:solidFill>
            </a:endParaRPr>
          </a:p>
          <a:p>
            <a:pPr marL="118872" indent="0">
              <a:buFont typeface="Wingdings 2"/>
              <a:buNone/>
            </a:pPr>
            <a:endParaRPr lang="en-US" sz="7000" b="1">
              <a:solidFill>
                <a:srgbClr val="0070C0"/>
              </a:solidFill>
            </a:endParaRPr>
          </a:p>
        </p:txBody>
      </p:sp>
      <p:graphicFrame>
        <p:nvGraphicFramePr>
          <p:cNvPr id="10" name="Table 9">
            <a:extLst>
              <a:ext uri="{FF2B5EF4-FFF2-40B4-BE49-F238E27FC236}">
                <a16:creationId xmlns:a16="http://schemas.microsoft.com/office/drawing/2014/main" id="{993457C6-D32A-71D6-1C1C-C2537C8A1B2F}"/>
              </a:ext>
            </a:extLst>
          </p:cNvPr>
          <p:cNvGraphicFramePr>
            <a:graphicFrameLocks noGrp="1"/>
          </p:cNvGraphicFramePr>
          <p:nvPr/>
        </p:nvGraphicFramePr>
        <p:xfrm>
          <a:off x="6199567"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1" name="Table 10">
            <a:extLst>
              <a:ext uri="{FF2B5EF4-FFF2-40B4-BE49-F238E27FC236}">
                <a16:creationId xmlns:a16="http://schemas.microsoft.com/office/drawing/2014/main" id="{6DBA9BD2-3D8C-06EE-13D2-1C33631DFB80}"/>
              </a:ext>
            </a:extLst>
          </p:cNvPr>
          <p:cNvGraphicFramePr>
            <a:graphicFrameLocks noGrp="1"/>
          </p:cNvGraphicFramePr>
          <p:nvPr/>
        </p:nvGraphicFramePr>
        <p:xfrm>
          <a:off x="6673071"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2" name="Table 11">
            <a:extLst>
              <a:ext uri="{FF2B5EF4-FFF2-40B4-BE49-F238E27FC236}">
                <a16:creationId xmlns:a16="http://schemas.microsoft.com/office/drawing/2014/main" id="{A141F01F-8E45-CECA-40F7-0C0BAECCFCA0}"/>
              </a:ext>
            </a:extLst>
          </p:cNvPr>
          <p:cNvGraphicFramePr>
            <a:graphicFrameLocks noGrp="1"/>
          </p:cNvGraphicFramePr>
          <p:nvPr/>
        </p:nvGraphicFramePr>
        <p:xfrm>
          <a:off x="7141274"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3" name="Table 12">
            <a:extLst>
              <a:ext uri="{FF2B5EF4-FFF2-40B4-BE49-F238E27FC236}">
                <a16:creationId xmlns:a16="http://schemas.microsoft.com/office/drawing/2014/main" id="{2F269E5F-32DB-B3BC-61B0-4A7C58427745}"/>
              </a:ext>
            </a:extLst>
          </p:cNvPr>
          <p:cNvGraphicFramePr>
            <a:graphicFrameLocks noGrp="1"/>
          </p:cNvGraphicFramePr>
          <p:nvPr/>
        </p:nvGraphicFramePr>
        <p:xfrm>
          <a:off x="5781817"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4" name="Table 13">
            <a:extLst>
              <a:ext uri="{FF2B5EF4-FFF2-40B4-BE49-F238E27FC236}">
                <a16:creationId xmlns:a16="http://schemas.microsoft.com/office/drawing/2014/main" id="{D51F623B-B5E6-7D85-C803-FDED89C2027D}"/>
              </a:ext>
            </a:extLst>
          </p:cNvPr>
          <p:cNvGraphicFramePr>
            <a:graphicFrameLocks noGrp="1"/>
          </p:cNvGraphicFramePr>
          <p:nvPr/>
        </p:nvGraphicFramePr>
        <p:xfrm>
          <a:off x="7586001" y="493776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spTree>
    <p:extLst>
      <p:ext uri="{BB962C8B-B14F-4D97-AF65-F5344CB8AC3E}">
        <p14:creationId xmlns:p14="http://schemas.microsoft.com/office/powerpoint/2010/main" val="36347095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a:xfrm>
            <a:off x="457200" y="76200"/>
            <a:ext cx="9058292" cy="987552"/>
          </a:xfrm>
        </p:spPr>
        <p:txBody>
          <a:bodyPr>
            <a:normAutofit/>
          </a:bodyPr>
          <a:lstStyle/>
          <a:p>
            <a:r>
              <a:rPr lang="en-US"/>
              <a:t>How to Add Back Adjacency Info?</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45</a:t>
            </a:fld>
            <a:endParaRPr lang="en-US"/>
          </a:p>
        </p:txBody>
      </p:sp>
      <p:sp>
        <p:nvSpPr>
          <p:cNvPr id="12" name="Content Placeholder 2">
            <a:extLst>
              <a:ext uri="{FF2B5EF4-FFF2-40B4-BE49-F238E27FC236}">
                <a16:creationId xmlns:a16="http://schemas.microsoft.com/office/drawing/2014/main" id="{03AEC798-5138-A671-9BB0-5E731F85AD2F}"/>
              </a:ext>
            </a:extLst>
          </p:cNvPr>
          <p:cNvSpPr txBox="1">
            <a:spLocks/>
          </p:cNvSpPr>
          <p:nvPr/>
        </p:nvSpPr>
        <p:spPr>
          <a:xfrm>
            <a:off x="80377" y="1331531"/>
            <a:ext cx="8519337" cy="1301153"/>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600" b="1"/>
              <a:t>Idea:</a:t>
            </a:r>
            <a:r>
              <a:rPr lang="en-US" sz="2600"/>
              <a:t> Encode adjacency info in the </a:t>
            </a:r>
            <a:r>
              <a:rPr lang="en-US" sz="2600" b="1">
                <a:solidFill>
                  <a:srgbClr val="00B050"/>
                </a:solidFill>
              </a:rPr>
              <a:t>positional encoding </a:t>
            </a:r>
            <a:r>
              <a:rPr lang="en-US" sz="2600"/>
              <a:t>for each node</a:t>
            </a:r>
          </a:p>
          <a:p>
            <a:r>
              <a:rPr lang="en-US" sz="2600"/>
              <a:t>Positional encoding describes </a:t>
            </a:r>
            <a:r>
              <a:rPr lang="en-US" sz="2600" b="1">
                <a:solidFill>
                  <a:srgbClr val="00B050"/>
                </a:solidFill>
              </a:rPr>
              <a:t>where</a:t>
            </a:r>
            <a:r>
              <a:rPr lang="en-US" sz="2600"/>
              <a:t> a node is in the graph </a:t>
            </a:r>
            <a:endParaRPr lang="en-US" sz="2600" b="1">
              <a:solidFill>
                <a:srgbClr val="00B050"/>
              </a:solidFill>
            </a:endParaRPr>
          </a:p>
          <a:p>
            <a:endParaRPr lang="en-US" sz="2600"/>
          </a:p>
          <a:p>
            <a:endParaRPr lang="en-US" sz="2600"/>
          </a:p>
          <a:p>
            <a:pPr marL="457200" lvl="1" indent="0">
              <a:buFont typeface="Wingdings" pitchFamily="2" charset="2"/>
              <a:buNone/>
            </a:pPr>
            <a:endParaRPr lang="en-US" sz="2600" b="1"/>
          </a:p>
          <a:p>
            <a:endParaRPr lang="en-US" sz="2600"/>
          </a:p>
        </p:txBody>
      </p:sp>
      <p:sp>
        <p:nvSpPr>
          <p:cNvPr id="55" name="TextBox 54">
            <a:extLst>
              <a:ext uri="{FF2B5EF4-FFF2-40B4-BE49-F238E27FC236}">
                <a16:creationId xmlns:a16="http://schemas.microsoft.com/office/drawing/2014/main" id="{38F9BB3C-4AC8-E2B9-2689-A278D1586750}"/>
              </a:ext>
            </a:extLst>
          </p:cNvPr>
          <p:cNvSpPr txBox="1"/>
          <p:nvPr/>
        </p:nvSpPr>
        <p:spPr>
          <a:xfrm>
            <a:off x="3865264" y="6243386"/>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60" name="TextBox 59">
            <a:extLst>
              <a:ext uri="{FF2B5EF4-FFF2-40B4-BE49-F238E27FC236}">
                <a16:creationId xmlns:a16="http://schemas.microsoft.com/office/drawing/2014/main" id="{150A4527-DA3F-7288-6248-D3DF86957945}"/>
              </a:ext>
            </a:extLst>
          </p:cNvPr>
          <p:cNvSpPr txBox="1"/>
          <p:nvPr/>
        </p:nvSpPr>
        <p:spPr>
          <a:xfrm>
            <a:off x="5983639" y="5075811"/>
            <a:ext cx="2846132" cy="369332"/>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p:grpSp>
        <p:nvGrpSpPr>
          <p:cNvPr id="101" name="Group 100">
            <a:extLst>
              <a:ext uri="{FF2B5EF4-FFF2-40B4-BE49-F238E27FC236}">
                <a16:creationId xmlns:a16="http://schemas.microsoft.com/office/drawing/2014/main" id="{318ABD55-A165-92E0-6BB3-A859E75E39DF}"/>
              </a:ext>
            </a:extLst>
          </p:cNvPr>
          <p:cNvGrpSpPr/>
          <p:nvPr/>
        </p:nvGrpSpPr>
        <p:grpSpPr>
          <a:xfrm>
            <a:off x="3347366" y="2702964"/>
            <a:ext cx="4259493" cy="2132189"/>
            <a:chOff x="5394455" y="2760665"/>
            <a:chExt cx="4259493" cy="2132189"/>
          </a:xfrm>
        </p:grpSpPr>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220EA3BE-815E-CDF5-0A22-20B39F98C00A}"/>
                    </a:ext>
                  </a:extLst>
                </p:cNvPr>
                <p:cNvSpPr txBox="1"/>
                <p:nvPr/>
              </p:nvSpPr>
              <p:spPr>
                <a:xfrm flipH="1">
                  <a:off x="5394455" y="281485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02" name="TextBox 101">
                  <a:extLst>
                    <a:ext uri="{FF2B5EF4-FFF2-40B4-BE49-F238E27FC236}">
                      <a16:creationId xmlns:a16="http://schemas.microsoft.com/office/drawing/2014/main" id="{220EA3BE-815E-CDF5-0A22-20B39F98C00A}"/>
                    </a:ext>
                  </a:extLst>
                </p:cNvPr>
                <p:cNvSpPr txBox="1">
                  <a:spLocks noRot="1" noChangeAspect="1" noMove="1" noResize="1" noEditPoints="1" noAdjustHandles="1" noChangeArrowheads="1" noChangeShapeType="1" noTextEdit="1"/>
                </p:cNvSpPr>
                <p:nvPr/>
              </p:nvSpPr>
              <p:spPr>
                <a:xfrm flipH="1">
                  <a:off x="5394455" y="2814859"/>
                  <a:ext cx="536154" cy="276999"/>
                </a:xfrm>
                <a:prstGeom prst="rect">
                  <a:avLst/>
                </a:prstGeom>
                <a:blipFill>
                  <a:blip r:embed="rId2"/>
                  <a:stretch>
                    <a:fillRect b="-17391"/>
                  </a:stretch>
                </a:blipFill>
              </p:spPr>
              <p:txBody>
                <a:bodyPr/>
                <a:lstStyle/>
                <a:p>
                  <a:r>
                    <a:rPr lang="en-US">
                      <a:noFill/>
                    </a:rPr>
                    <a:t> </a:t>
                  </a:r>
                </a:p>
              </p:txBody>
            </p:sp>
          </mc:Fallback>
        </mc:AlternateContent>
        <p:grpSp>
          <p:nvGrpSpPr>
            <p:cNvPr id="103" name="Group 102">
              <a:extLst>
                <a:ext uri="{FF2B5EF4-FFF2-40B4-BE49-F238E27FC236}">
                  <a16:creationId xmlns:a16="http://schemas.microsoft.com/office/drawing/2014/main" id="{622A45FC-690D-6CEE-A784-334039F47DD0}"/>
                </a:ext>
              </a:extLst>
            </p:cNvPr>
            <p:cNvGrpSpPr/>
            <p:nvPr/>
          </p:nvGrpSpPr>
          <p:grpSpPr>
            <a:xfrm>
              <a:off x="5466101" y="2760665"/>
              <a:ext cx="4187847" cy="2132189"/>
              <a:chOff x="6438556" y="2699989"/>
              <a:chExt cx="4187847" cy="2132189"/>
            </a:xfrm>
          </p:grpSpPr>
          <p:sp>
            <p:nvSpPr>
              <p:cNvPr id="104" name="Rounded Rectangle 103">
                <a:extLst>
                  <a:ext uri="{FF2B5EF4-FFF2-40B4-BE49-F238E27FC236}">
                    <a16:creationId xmlns:a16="http://schemas.microsoft.com/office/drawing/2014/main" id="{89837800-1A67-9A78-C907-A439053B3100}"/>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5" name="Rounded Rectangle 104">
                <a:extLst>
                  <a:ext uri="{FF2B5EF4-FFF2-40B4-BE49-F238E27FC236}">
                    <a16:creationId xmlns:a16="http://schemas.microsoft.com/office/drawing/2014/main" id="{CE277707-8717-92AE-B8B4-91B456D28352}"/>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Rounded Rectangle 105">
                <a:extLst>
                  <a:ext uri="{FF2B5EF4-FFF2-40B4-BE49-F238E27FC236}">
                    <a16:creationId xmlns:a16="http://schemas.microsoft.com/office/drawing/2014/main" id="{A45B4F68-8C17-499A-0D82-793F437C6E9B}"/>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7" name="Rounded Rectangle 106">
                <a:extLst>
                  <a:ext uri="{FF2B5EF4-FFF2-40B4-BE49-F238E27FC236}">
                    <a16:creationId xmlns:a16="http://schemas.microsoft.com/office/drawing/2014/main" id="{E324DB24-8A99-3F17-DFA6-662F777BCF1D}"/>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8" name="Rounded Rectangle 107">
                <a:extLst>
                  <a:ext uri="{FF2B5EF4-FFF2-40B4-BE49-F238E27FC236}">
                    <a16:creationId xmlns:a16="http://schemas.microsoft.com/office/drawing/2014/main" id="{2D9DCAFE-FAB3-0FA9-F226-C13F05EEBE54}"/>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9" name="Rounded Rectangle 108">
                <a:extLst>
                  <a:ext uri="{FF2B5EF4-FFF2-40B4-BE49-F238E27FC236}">
                    <a16:creationId xmlns:a16="http://schemas.microsoft.com/office/drawing/2014/main" id="{2CADE708-E7F9-A021-30F6-3EF7D9A5A5E1}"/>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3" name="Content Placeholder 2">
                <a:extLst>
                  <a:ext uri="{FF2B5EF4-FFF2-40B4-BE49-F238E27FC236}">
                    <a16:creationId xmlns:a16="http://schemas.microsoft.com/office/drawing/2014/main" id="{1157998C-2A96-520F-2245-2DE002326CF7}"/>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15" name="TextBox 114">
                <a:extLst>
                  <a:ext uri="{FF2B5EF4-FFF2-40B4-BE49-F238E27FC236}">
                    <a16:creationId xmlns:a16="http://schemas.microsoft.com/office/drawing/2014/main" id="{9A3DCC2D-D6AE-6929-46CA-FC882E91A10E}"/>
                  </a:ext>
                </a:extLst>
              </p:cNvPr>
              <p:cNvSpPr txBox="1"/>
              <p:nvPr/>
            </p:nvSpPr>
            <p:spPr>
              <a:xfrm>
                <a:off x="8916952" y="2699989"/>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CD2A9691-383F-F04D-D5D1-849EB79F1E3E}"/>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18" name="TextBox 117">
                    <a:extLst>
                      <a:ext uri="{FF2B5EF4-FFF2-40B4-BE49-F238E27FC236}">
                        <a16:creationId xmlns:a16="http://schemas.microsoft.com/office/drawing/2014/main" id="{CD2A9691-383F-F04D-D5D1-849EB79F1E3E}"/>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518CEEFC-B81A-E33A-17C2-607CDC3D38AA}"/>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19" name="TextBox 118">
                    <a:extLst>
                      <a:ext uri="{FF2B5EF4-FFF2-40B4-BE49-F238E27FC236}">
                        <a16:creationId xmlns:a16="http://schemas.microsoft.com/office/drawing/2014/main" id="{518CEEFC-B81A-E33A-17C2-607CDC3D38AA}"/>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D91A76CC-212B-1C03-7B3A-B3C9384AFACE}"/>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20" name="TextBox 119">
                    <a:extLst>
                      <a:ext uri="{FF2B5EF4-FFF2-40B4-BE49-F238E27FC236}">
                        <a16:creationId xmlns:a16="http://schemas.microsoft.com/office/drawing/2014/main" id="{D91A76CC-212B-1C03-7B3A-B3C9384AFACE}"/>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8C44D17A-767E-3564-7F12-A0B99F8B2840}"/>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21" name="TextBox 120">
                    <a:extLst>
                      <a:ext uri="{FF2B5EF4-FFF2-40B4-BE49-F238E27FC236}">
                        <a16:creationId xmlns:a16="http://schemas.microsoft.com/office/drawing/2014/main" id="{8C44D17A-767E-3564-7F12-A0B99F8B2840}"/>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6"/>
                    <a:stretch>
                      <a:fillRect b="-17391"/>
                    </a:stretch>
                  </a:blipFill>
                </p:spPr>
                <p:txBody>
                  <a:bodyPr/>
                  <a:lstStyle/>
                  <a:p>
                    <a:r>
                      <a:rPr lang="en-US">
                        <a:noFill/>
                      </a:rPr>
                      <a:t> </a:t>
                    </a:r>
                  </a:p>
                </p:txBody>
              </p:sp>
            </mc:Fallback>
          </mc:AlternateContent>
        </p:grpSp>
      </p:grpSp>
      <p:graphicFrame>
        <p:nvGraphicFramePr>
          <p:cNvPr id="122" name="Table 121">
            <a:extLst>
              <a:ext uri="{FF2B5EF4-FFF2-40B4-BE49-F238E27FC236}">
                <a16:creationId xmlns:a16="http://schemas.microsoft.com/office/drawing/2014/main" id="{9591182D-7046-EB72-F312-B0AA25BE2F06}"/>
              </a:ext>
            </a:extLst>
          </p:cNvPr>
          <p:cNvGraphicFramePr>
            <a:graphicFrameLocks noGrp="1"/>
          </p:cNvGraphicFramePr>
          <p:nvPr/>
        </p:nvGraphicFramePr>
        <p:xfrm>
          <a:off x="4152478"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23" name="Table 122">
            <a:extLst>
              <a:ext uri="{FF2B5EF4-FFF2-40B4-BE49-F238E27FC236}">
                <a16:creationId xmlns:a16="http://schemas.microsoft.com/office/drawing/2014/main" id="{EB5D8B1A-CD2C-44B6-BB78-61D041171406}"/>
              </a:ext>
            </a:extLst>
          </p:cNvPr>
          <p:cNvGraphicFramePr>
            <a:graphicFrameLocks noGrp="1"/>
          </p:cNvGraphicFramePr>
          <p:nvPr/>
        </p:nvGraphicFramePr>
        <p:xfrm>
          <a:off x="4625982"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24" name="Table 123">
            <a:extLst>
              <a:ext uri="{FF2B5EF4-FFF2-40B4-BE49-F238E27FC236}">
                <a16:creationId xmlns:a16="http://schemas.microsoft.com/office/drawing/2014/main" id="{CF6C35F4-0640-E640-711E-8A542F86FC66}"/>
              </a:ext>
            </a:extLst>
          </p:cNvPr>
          <p:cNvGraphicFramePr>
            <a:graphicFrameLocks noGrp="1"/>
          </p:cNvGraphicFramePr>
          <p:nvPr/>
        </p:nvGraphicFramePr>
        <p:xfrm>
          <a:off x="5094185"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25" name="Table 124">
            <a:extLst>
              <a:ext uri="{FF2B5EF4-FFF2-40B4-BE49-F238E27FC236}">
                <a16:creationId xmlns:a16="http://schemas.microsoft.com/office/drawing/2014/main" id="{5A073223-037E-59FE-FAA2-DABC7420DD6B}"/>
              </a:ext>
            </a:extLst>
          </p:cNvPr>
          <p:cNvGraphicFramePr>
            <a:graphicFrameLocks noGrp="1"/>
          </p:cNvGraphicFramePr>
          <p:nvPr/>
        </p:nvGraphicFramePr>
        <p:xfrm>
          <a:off x="3734728"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26" name="Table 125">
            <a:extLst>
              <a:ext uri="{FF2B5EF4-FFF2-40B4-BE49-F238E27FC236}">
                <a16:creationId xmlns:a16="http://schemas.microsoft.com/office/drawing/2014/main" id="{7BCF96BF-20A9-FAD0-F3FD-5C0ECDBACC90}"/>
              </a:ext>
            </a:extLst>
          </p:cNvPr>
          <p:cNvGraphicFramePr>
            <a:graphicFrameLocks noGrp="1"/>
          </p:cNvGraphicFramePr>
          <p:nvPr/>
        </p:nvGraphicFramePr>
        <p:xfrm>
          <a:off x="5538912"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sp>
        <p:nvSpPr>
          <p:cNvPr id="127" name="Oval 126">
            <a:extLst>
              <a:ext uri="{FF2B5EF4-FFF2-40B4-BE49-F238E27FC236}">
                <a16:creationId xmlns:a16="http://schemas.microsoft.com/office/drawing/2014/main" id="{8093CE84-0AE3-B66D-C1CE-21360953FF28}"/>
              </a:ext>
            </a:extLst>
          </p:cNvPr>
          <p:cNvSpPr/>
          <p:nvPr/>
        </p:nvSpPr>
        <p:spPr>
          <a:xfrm>
            <a:off x="569794" y="4875808"/>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8" name="Oval 127">
            <a:extLst>
              <a:ext uri="{FF2B5EF4-FFF2-40B4-BE49-F238E27FC236}">
                <a16:creationId xmlns:a16="http://schemas.microsoft.com/office/drawing/2014/main" id="{8A4C9A0A-F41C-721B-C163-0321A1A759EC}"/>
              </a:ext>
            </a:extLst>
          </p:cNvPr>
          <p:cNvSpPr/>
          <p:nvPr/>
        </p:nvSpPr>
        <p:spPr>
          <a:xfrm>
            <a:off x="523093" y="5926008"/>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9" name="Oval 128">
            <a:extLst>
              <a:ext uri="{FF2B5EF4-FFF2-40B4-BE49-F238E27FC236}">
                <a16:creationId xmlns:a16="http://schemas.microsoft.com/office/drawing/2014/main" id="{7D3FCACD-9837-8FF7-DD85-EE990CCE7555}"/>
              </a:ext>
            </a:extLst>
          </p:cNvPr>
          <p:cNvSpPr/>
          <p:nvPr/>
        </p:nvSpPr>
        <p:spPr>
          <a:xfrm>
            <a:off x="1647611" y="4648601"/>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Oval 129">
            <a:extLst>
              <a:ext uri="{FF2B5EF4-FFF2-40B4-BE49-F238E27FC236}">
                <a16:creationId xmlns:a16="http://schemas.microsoft.com/office/drawing/2014/main" id="{855D5807-EAD8-F546-2808-CBE95F40131C}"/>
              </a:ext>
            </a:extLst>
          </p:cNvPr>
          <p:cNvSpPr/>
          <p:nvPr/>
        </p:nvSpPr>
        <p:spPr>
          <a:xfrm>
            <a:off x="1377818" y="5347335"/>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1" name="Oval 130">
            <a:extLst>
              <a:ext uri="{FF2B5EF4-FFF2-40B4-BE49-F238E27FC236}">
                <a16:creationId xmlns:a16="http://schemas.microsoft.com/office/drawing/2014/main" id="{4249C080-869B-DEA3-21BA-3AA4B25FD5D6}"/>
              </a:ext>
            </a:extLst>
          </p:cNvPr>
          <p:cNvSpPr/>
          <p:nvPr/>
        </p:nvSpPr>
        <p:spPr>
          <a:xfrm>
            <a:off x="2481728" y="5298845"/>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32" name="Straight Connector 131">
            <a:extLst>
              <a:ext uri="{FF2B5EF4-FFF2-40B4-BE49-F238E27FC236}">
                <a16:creationId xmlns:a16="http://schemas.microsoft.com/office/drawing/2014/main" id="{7CB74B0B-31D3-CCEA-0703-FD6E6E1F99B7}"/>
              </a:ext>
            </a:extLst>
          </p:cNvPr>
          <p:cNvCxnSpPr>
            <a:cxnSpLocks/>
            <a:stCxn id="128" idx="7"/>
            <a:endCxn id="130" idx="3"/>
          </p:cNvCxnSpPr>
          <p:nvPr/>
        </p:nvCxnSpPr>
        <p:spPr>
          <a:xfrm flipV="1">
            <a:off x="811874" y="5632733"/>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79AE6A17-4232-B02E-5AF3-A044652D56EC}"/>
              </a:ext>
            </a:extLst>
          </p:cNvPr>
          <p:cNvCxnSpPr>
            <a:cxnSpLocks/>
            <a:endCxn id="129" idx="4"/>
          </p:cNvCxnSpPr>
          <p:nvPr/>
        </p:nvCxnSpPr>
        <p:spPr>
          <a:xfrm flipV="1">
            <a:off x="1595767" y="4982965"/>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BB612399-6EBD-65BD-5A23-4B7FA9C1F350}"/>
              </a:ext>
            </a:extLst>
          </p:cNvPr>
          <p:cNvCxnSpPr>
            <a:cxnSpLocks/>
            <a:endCxn id="131" idx="2"/>
          </p:cNvCxnSpPr>
          <p:nvPr/>
        </p:nvCxnSpPr>
        <p:spPr>
          <a:xfrm flipV="1">
            <a:off x="1709956" y="5466027"/>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ED9111BF-23F2-E5AB-8589-AAE6A3ACFD64}"/>
              </a:ext>
            </a:extLst>
          </p:cNvPr>
          <p:cNvCxnSpPr>
            <a:cxnSpLocks/>
            <a:endCxn id="127" idx="3"/>
          </p:cNvCxnSpPr>
          <p:nvPr/>
        </p:nvCxnSpPr>
        <p:spPr>
          <a:xfrm flipH="1" flipV="1">
            <a:off x="619341" y="5161206"/>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FA129C9B-9F4C-B4A1-9B61-5ED8AE3BCDB6}"/>
              </a:ext>
            </a:extLst>
          </p:cNvPr>
          <p:cNvCxnSpPr>
            <a:cxnSpLocks/>
            <a:endCxn id="129" idx="2"/>
          </p:cNvCxnSpPr>
          <p:nvPr/>
        </p:nvCxnSpPr>
        <p:spPr>
          <a:xfrm flipV="1">
            <a:off x="909621" y="4815783"/>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B7CF4641-8841-5C41-2FDB-FB4867738A0A}"/>
              </a:ext>
            </a:extLst>
          </p:cNvPr>
          <p:cNvCxnSpPr>
            <a:cxnSpLocks/>
            <a:endCxn id="131" idx="1"/>
          </p:cNvCxnSpPr>
          <p:nvPr/>
        </p:nvCxnSpPr>
        <p:spPr>
          <a:xfrm>
            <a:off x="1979509" y="4905725"/>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38" name="Table 137">
            <a:extLst>
              <a:ext uri="{FF2B5EF4-FFF2-40B4-BE49-F238E27FC236}">
                <a16:creationId xmlns:a16="http://schemas.microsoft.com/office/drawing/2014/main" id="{ED40150D-A2C7-38FE-83F3-D792B47193FD}"/>
              </a:ext>
            </a:extLst>
          </p:cNvPr>
          <p:cNvGraphicFramePr>
            <a:graphicFrameLocks noGrp="1"/>
          </p:cNvGraphicFramePr>
          <p:nvPr/>
        </p:nvGraphicFramePr>
        <p:xfrm>
          <a:off x="861421" y="6202741"/>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39" name="Table 138">
            <a:extLst>
              <a:ext uri="{FF2B5EF4-FFF2-40B4-BE49-F238E27FC236}">
                <a16:creationId xmlns:a16="http://schemas.microsoft.com/office/drawing/2014/main" id="{D982CABD-60AC-ECC9-9B50-0B77B6997F12}"/>
              </a:ext>
            </a:extLst>
          </p:cNvPr>
          <p:cNvGraphicFramePr>
            <a:graphicFrameLocks noGrp="1"/>
          </p:cNvGraphicFramePr>
          <p:nvPr/>
        </p:nvGraphicFramePr>
        <p:xfrm>
          <a:off x="1512333" y="5738041"/>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40" name="Table 139">
            <a:extLst>
              <a:ext uri="{FF2B5EF4-FFF2-40B4-BE49-F238E27FC236}">
                <a16:creationId xmlns:a16="http://schemas.microsoft.com/office/drawing/2014/main" id="{D26B9AC7-C06A-E46A-6063-979743FD3A3A}"/>
              </a:ext>
            </a:extLst>
          </p:cNvPr>
          <p:cNvGraphicFramePr>
            <a:graphicFrameLocks noGrp="1"/>
          </p:cNvGraphicFramePr>
          <p:nvPr/>
        </p:nvGraphicFramePr>
        <p:xfrm>
          <a:off x="2270542" y="554825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41" name="Table 140">
            <a:extLst>
              <a:ext uri="{FF2B5EF4-FFF2-40B4-BE49-F238E27FC236}">
                <a16:creationId xmlns:a16="http://schemas.microsoft.com/office/drawing/2014/main" id="{9869DF17-1C3F-0201-C621-7ABBE16744B5}"/>
              </a:ext>
            </a:extLst>
          </p:cNvPr>
          <p:cNvGraphicFramePr>
            <a:graphicFrameLocks noGrp="1"/>
          </p:cNvGraphicFramePr>
          <p:nvPr/>
        </p:nvGraphicFramePr>
        <p:xfrm>
          <a:off x="314229" y="494784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42" name="Table 141">
            <a:extLst>
              <a:ext uri="{FF2B5EF4-FFF2-40B4-BE49-F238E27FC236}">
                <a16:creationId xmlns:a16="http://schemas.microsoft.com/office/drawing/2014/main" id="{05236F62-307E-7A7A-9DA4-DF4C29DB14B4}"/>
              </a:ext>
            </a:extLst>
          </p:cNvPr>
          <p:cNvGraphicFramePr>
            <a:graphicFrameLocks noGrp="1"/>
          </p:cNvGraphicFramePr>
          <p:nvPr/>
        </p:nvGraphicFramePr>
        <p:xfrm>
          <a:off x="2153067" y="455152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43" name="Table 142">
            <a:extLst>
              <a:ext uri="{FF2B5EF4-FFF2-40B4-BE49-F238E27FC236}">
                <a16:creationId xmlns:a16="http://schemas.microsoft.com/office/drawing/2014/main" id="{012EC21A-9154-5862-9DA3-C86A2C4D130E}"/>
              </a:ext>
            </a:extLst>
          </p:cNvPr>
          <p:cNvGraphicFramePr>
            <a:graphicFrameLocks noGrp="1"/>
          </p:cNvGraphicFramePr>
          <p:nvPr/>
        </p:nvGraphicFramePr>
        <p:xfrm>
          <a:off x="4095190"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extLst>
                  <a:ext uri="{0D108BD9-81ED-4DB2-BD59-A6C34878D82A}">
                    <a16:rowId xmlns:a16="http://schemas.microsoft.com/office/drawing/2014/main" val="4131772104"/>
                  </a:ext>
                </a:extLst>
              </a:tr>
            </a:tbl>
          </a:graphicData>
        </a:graphic>
      </p:graphicFrame>
      <p:graphicFrame>
        <p:nvGraphicFramePr>
          <p:cNvPr id="144" name="Table 143">
            <a:extLst>
              <a:ext uri="{FF2B5EF4-FFF2-40B4-BE49-F238E27FC236}">
                <a16:creationId xmlns:a16="http://schemas.microsoft.com/office/drawing/2014/main" id="{CFB517FC-144D-D228-4C3C-8317A04AC40A}"/>
              </a:ext>
            </a:extLst>
          </p:cNvPr>
          <p:cNvGraphicFramePr>
            <a:graphicFrameLocks noGrp="1"/>
          </p:cNvGraphicFramePr>
          <p:nvPr/>
        </p:nvGraphicFramePr>
        <p:xfrm>
          <a:off x="4568694"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131772104"/>
                  </a:ext>
                </a:extLst>
              </a:tr>
            </a:tbl>
          </a:graphicData>
        </a:graphic>
      </p:graphicFrame>
      <p:graphicFrame>
        <p:nvGraphicFramePr>
          <p:cNvPr id="145" name="Table 144">
            <a:extLst>
              <a:ext uri="{FF2B5EF4-FFF2-40B4-BE49-F238E27FC236}">
                <a16:creationId xmlns:a16="http://schemas.microsoft.com/office/drawing/2014/main" id="{8731D365-FF44-A52B-1EF5-802121840F07}"/>
              </a:ext>
            </a:extLst>
          </p:cNvPr>
          <p:cNvGraphicFramePr>
            <a:graphicFrameLocks noGrp="1"/>
          </p:cNvGraphicFramePr>
          <p:nvPr/>
        </p:nvGraphicFramePr>
        <p:xfrm>
          <a:off x="5036897"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graphicFrame>
        <p:nvGraphicFramePr>
          <p:cNvPr id="146" name="Table 145">
            <a:extLst>
              <a:ext uri="{FF2B5EF4-FFF2-40B4-BE49-F238E27FC236}">
                <a16:creationId xmlns:a16="http://schemas.microsoft.com/office/drawing/2014/main" id="{F1E79BB8-E1A0-B53E-48A4-FB09E3BE4383}"/>
              </a:ext>
            </a:extLst>
          </p:cNvPr>
          <p:cNvGraphicFramePr>
            <a:graphicFrameLocks noGrp="1"/>
          </p:cNvGraphicFramePr>
          <p:nvPr/>
        </p:nvGraphicFramePr>
        <p:xfrm>
          <a:off x="3677440"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47" name="Table 146">
            <a:extLst>
              <a:ext uri="{FF2B5EF4-FFF2-40B4-BE49-F238E27FC236}">
                <a16:creationId xmlns:a16="http://schemas.microsoft.com/office/drawing/2014/main" id="{E733ED92-67D5-CFBA-603D-22F3CF60ED0E}"/>
              </a:ext>
            </a:extLst>
          </p:cNvPr>
          <p:cNvGraphicFramePr>
            <a:graphicFrameLocks noGrp="1"/>
          </p:cNvGraphicFramePr>
          <p:nvPr/>
        </p:nvGraphicFramePr>
        <p:xfrm>
          <a:off x="5481624"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sp>
        <p:nvSpPr>
          <p:cNvPr id="148" name="TextBox 147">
            <a:extLst>
              <a:ext uri="{FF2B5EF4-FFF2-40B4-BE49-F238E27FC236}">
                <a16:creationId xmlns:a16="http://schemas.microsoft.com/office/drawing/2014/main" id="{5BB808A9-4937-8515-AD4C-1435D2E53649}"/>
              </a:ext>
            </a:extLst>
          </p:cNvPr>
          <p:cNvSpPr txBox="1"/>
          <p:nvPr/>
        </p:nvSpPr>
        <p:spPr>
          <a:xfrm>
            <a:off x="3647575" y="5324917"/>
            <a:ext cx="235945" cy="369332"/>
          </a:xfrm>
          <a:prstGeom prst="rect">
            <a:avLst/>
          </a:prstGeom>
          <a:noFill/>
        </p:spPr>
        <p:txBody>
          <a:bodyPr wrap="square">
            <a:spAutoFit/>
          </a:bodyPr>
          <a:lstStyle/>
          <a:p>
            <a:r>
              <a:rPr lang="en-US"/>
              <a:t>+</a:t>
            </a:r>
          </a:p>
        </p:txBody>
      </p:sp>
      <p:sp>
        <p:nvSpPr>
          <p:cNvPr id="149" name="TextBox 148">
            <a:extLst>
              <a:ext uri="{FF2B5EF4-FFF2-40B4-BE49-F238E27FC236}">
                <a16:creationId xmlns:a16="http://schemas.microsoft.com/office/drawing/2014/main" id="{144ACA25-3DC7-687B-5306-61880C1B38A4}"/>
              </a:ext>
            </a:extLst>
          </p:cNvPr>
          <p:cNvSpPr txBox="1"/>
          <p:nvPr/>
        </p:nvSpPr>
        <p:spPr>
          <a:xfrm>
            <a:off x="4067002" y="5335831"/>
            <a:ext cx="235945" cy="369332"/>
          </a:xfrm>
          <a:prstGeom prst="rect">
            <a:avLst/>
          </a:prstGeom>
          <a:noFill/>
        </p:spPr>
        <p:txBody>
          <a:bodyPr wrap="square">
            <a:spAutoFit/>
          </a:bodyPr>
          <a:lstStyle/>
          <a:p>
            <a:r>
              <a:rPr lang="en-US"/>
              <a:t>+</a:t>
            </a:r>
          </a:p>
        </p:txBody>
      </p:sp>
      <p:sp>
        <p:nvSpPr>
          <p:cNvPr id="150" name="TextBox 149">
            <a:extLst>
              <a:ext uri="{FF2B5EF4-FFF2-40B4-BE49-F238E27FC236}">
                <a16:creationId xmlns:a16="http://schemas.microsoft.com/office/drawing/2014/main" id="{1C684F56-F214-5305-6D79-C7E6EDE6B8C8}"/>
              </a:ext>
            </a:extLst>
          </p:cNvPr>
          <p:cNvSpPr txBox="1"/>
          <p:nvPr/>
        </p:nvSpPr>
        <p:spPr>
          <a:xfrm>
            <a:off x="4536112" y="5336251"/>
            <a:ext cx="235945" cy="369332"/>
          </a:xfrm>
          <a:prstGeom prst="rect">
            <a:avLst/>
          </a:prstGeom>
          <a:noFill/>
        </p:spPr>
        <p:txBody>
          <a:bodyPr wrap="square">
            <a:spAutoFit/>
          </a:bodyPr>
          <a:lstStyle/>
          <a:p>
            <a:r>
              <a:rPr lang="en-US"/>
              <a:t>+</a:t>
            </a:r>
          </a:p>
        </p:txBody>
      </p:sp>
      <p:sp>
        <p:nvSpPr>
          <p:cNvPr id="151" name="TextBox 150">
            <a:extLst>
              <a:ext uri="{FF2B5EF4-FFF2-40B4-BE49-F238E27FC236}">
                <a16:creationId xmlns:a16="http://schemas.microsoft.com/office/drawing/2014/main" id="{4B564B55-0BDD-70B9-252C-C60A129427EB}"/>
              </a:ext>
            </a:extLst>
          </p:cNvPr>
          <p:cNvSpPr txBox="1"/>
          <p:nvPr/>
        </p:nvSpPr>
        <p:spPr>
          <a:xfrm>
            <a:off x="5001864" y="5331578"/>
            <a:ext cx="235945" cy="369332"/>
          </a:xfrm>
          <a:prstGeom prst="rect">
            <a:avLst/>
          </a:prstGeom>
          <a:noFill/>
        </p:spPr>
        <p:txBody>
          <a:bodyPr wrap="square">
            <a:spAutoFit/>
          </a:bodyPr>
          <a:lstStyle/>
          <a:p>
            <a:r>
              <a:rPr lang="en-US"/>
              <a:t>+</a:t>
            </a:r>
          </a:p>
        </p:txBody>
      </p:sp>
      <p:sp>
        <p:nvSpPr>
          <p:cNvPr id="152" name="TextBox 151">
            <a:extLst>
              <a:ext uri="{FF2B5EF4-FFF2-40B4-BE49-F238E27FC236}">
                <a16:creationId xmlns:a16="http://schemas.microsoft.com/office/drawing/2014/main" id="{7FED3FE6-2E2C-F885-FFE3-47A5477B4988}"/>
              </a:ext>
            </a:extLst>
          </p:cNvPr>
          <p:cNvSpPr txBox="1"/>
          <p:nvPr/>
        </p:nvSpPr>
        <p:spPr>
          <a:xfrm>
            <a:off x="5460997" y="5329883"/>
            <a:ext cx="235945" cy="369332"/>
          </a:xfrm>
          <a:prstGeom prst="rect">
            <a:avLst/>
          </a:prstGeom>
          <a:noFill/>
        </p:spPr>
        <p:txBody>
          <a:bodyPr wrap="square">
            <a:spAutoFit/>
          </a:bodyPr>
          <a:lstStyle/>
          <a:p>
            <a:r>
              <a:rPr lang="en-US"/>
              <a:t>+</a:t>
            </a:r>
          </a:p>
        </p:txBody>
      </p:sp>
      <p:sp>
        <p:nvSpPr>
          <p:cNvPr id="3" name="TextBox 2">
            <a:extLst>
              <a:ext uri="{FF2B5EF4-FFF2-40B4-BE49-F238E27FC236}">
                <a16:creationId xmlns:a16="http://schemas.microsoft.com/office/drawing/2014/main" id="{BB709A98-2C5C-7569-DB78-413D03D35121}"/>
              </a:ext>
            </a:extLst>
          </p:cNvPr>
          <p:cNvSpPr txBox="1"/>
          <p:nvPr/>
        </p:nvSpPr>
        <p:spPr>
          <a:xfrm>
            <a:off x="5442588" y="6166301"/>
            <a:ext cx="3551913" cy="369332"/>
          </a:xfrm>
          <a:prstGeom prst="rect">
            <a:avLst/>
          </a:prstGeom>
          <a:noFill/>
        </p:spPr>
        <p:txBody>
          <a:bodyPr wrap="square">
            <a:spAutoFit/>
          </a:bodyPr>
          <a:lstStyle/>
          <a:p>
            <a:r>
              <a:rPr lang="en-US" b="1">
                <a:solidFill>
                  <a:srgbClr val="C00000"/>
                </a:solidFill>
              </a:rPr>
              <a:t>(1) Input tokens = Node features</a:t>
            </a:r>
            <a:endParaRPr lang="en-US"/>
          </a:p>
        </p:txBody>
      </p:sp>
    </p:spTree>
    <p:extLst>
      <p:ext uri="{BB962C8B-B14F-4D97-AF65-F5344CB8AC3E}">
        <p14:creationId xmlns:p14="http://schemas.microsoft.com/office/powerpoint/2010/main" val="128637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a:xfrm>
            <a:off x="457200" y="76200"/>
            <a:ext cx="9058292" cy="987552"/>
          </a:xfrm>
        </p:spPr>
        <p:txBody>
          <a:bodyPr>
            <a:normAutofit/>
          </a:bodyPr>
          <a:lstStyle/>
          <a:p>
            <a:r>
              <a:rPr lang="en-US"/>
              <a:t>How to Add Back Adjacency Info?</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46</a:t>
            </a:fld>
            <a:endParaRPr lang="en-US"/>
          </a:p>
        </p:txBody>
      </p:sp>
      <p:sp>
        <p:nvSpPr>
          <p:cNvPr id="55" name="TextBox 54">
            <a:extLst>
              <a:ext uri="{FF2B5EF4-FFF2-40B4-BE49-F238E27FC236}">
                <a16:creationId xmlns:a16="http://schemas.microsoft.com/office/drawing/2014/main" id="{38F9BB3C-4AC8-E2B9-2689-A278D1586750}"/>
              </a:ext>
            </a:extLst>
          </p:cNvPr>
          <p:cNvSpPr txBox="1"/>
          <p:nvPr/>
        </p:nvSpPr>
        <p:spPr>
          <a:xfrm>
            <a:off x="3865264" y="6243386"/>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60" name="TextBox 59">
            <a:extLst>
              <a:ext uri="{FF2B5EF4-FFF2-40B4-BE49-F238E27FC236}">
                <a16:creationId xmlns:a16="http://schemas.microsoft.com/office/drawing/2014/main" id="{150A4527-DA3F-7288-6248-D3DF86957945}"/>
              </a:ext>
            </a:extLst>
          </p:cNvPr>
          <p:cNvSpPr txBox="1"/>
          <p:nvPr/>
        </p:nvSpPr>
        <p:spPr>
          <a:xfrm>
            <a:off x="5983639" y="5075811"/>
            <a:ext cx="2846132" cy="369332"/>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p:sp>
        <p:nvSpPr>
          <p:cNvPr id="62" name="TextBox 61">
            <a:extLst>
              <a:ext uri="{FF2B5EF4-FFF2-40B4-BE49-F238E27FC236}">
                <a16:creationId xmlns:a16="http://schemas.microsoft.com/office/drawing/2014/main" id="{5F9DA547-1211-D7EC-0BEE-5D66B72CCEF2}"/>
              </a:ext>
            </a:extLst>
          </p:cNvPr>
          <p:cNvSpPr txBox="1"/>
          <p:nvPr/>
        </p:nvSpPr>
        <p:spPr>
          <a:xfrm>
            <a:off x="162766" y="2461791"/>
            <a:ext cx="3230133" cy="1477328"/>
          </a:xfrm>
          <a:prstGeom prst="rect">
            <a:avLst/>
          </a:prstGeom>
          <a:noFill/>
        </p:spPr>
        <p:txBody>
          <a:bodyPr wrap="square">
            <a:spAutoFit/>
          </a:bodyPr>
          <a:lstStyle/>
          <a:p>
            <a:r>
              <a:rPr lang="en-US" sz="3000" b="1">
                <a:solidFill>
                  <a:srgbClr val="C00000"/>
                </a:solidFill>
              </a:rPr>
              <a:t>Q2: How to design a good positional encoding?</a:t>
            </a:r>
            <a:endParaRPr lang="en-US" sz="3000"/>
          </a:p>
        </p:txBody>
      </p:sp>
      <p:grpSp>
        <p:nvGrpSpPr>
          <p:cNvPr id="101" name="Group 100">
            <a:extLst>
              <a:ext uri="{FF2B5EF4-FFF2-40B4-BE49-F238E27FC236}">
                <a16:creationId xmlns:a16="http://schemas.microsoft.com/office/drawing/2014/main" id="{318ABD55-A165-92E0-6BB3-A859E75E39DF}"/>
              </a:ext>
            </a:extLst>
          </p:cNvPr>
          <p:cNvGrpSpPr/>
          <p:nvPr/>
        </p:nvGrpSpPr>
        <p:grpSpPr>
          <a:xfrm>
            <a:off x="3347366" y="2702964"/>
            <a:ext cx="4259493" cy="2132189"/>
            <a:chOff x="5394455" y="2760665"/>
            <a:chExt cx="4259493" cy="2132189"/>
          </a:xfrm>
        </p:grpSpPr>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220EA3BE-815E-CDF5-0A22-20B39F98C00A}"/>
                    </a:ext>
                  </a:extLst>
                </p:cNvPr>
                <p:cNvSpPr txBox="1"/>
                <p:nvPr/>
              </p:nvSpPr>
              <p:spPr>
                <a:xfrm flipH="1">
                  <a:off x="5394455" y="281485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02" name="TextBox 101">
                  <a:extLst>
                    <a:ext uri="{FF2B5EF4-FFF2-40B4-BE49-F238E27FC236}">
                      <a16:creationId xmlns:a16="http://schemas.microsoft.com/office/drawing/2014/main" id="{220EA3BE-815E-CDF5-0A22-20B39F98C00A}"/>
                    </a:ext>
                  </a:extLst>
                </p:cNvPr>
                <p:cNvSpPr txBox="1">
                  <a:spLocks noRot="1" noChangeAspect="1" noMove="1" noResize="1" noEditPoints="1" noAdjustHandles="1" noChangeArrowheads="1" noChangeShapeType="1" noTextEdit="1"/>
                </p:cNvSpPr>
                <p:nvPr/>
              </p:nvSpPr>
              <p:spPr>
                <a:xfrm flipH="1">
                  <a:off x="5394455" y="2814859"/>
                  <a:ext cx="536154" cy="276999"/>
                </a:xfrm>
                <a:prstGeom prst="rect">
                  <a:avLst/>
                </a:prstGeom>
                <a:blipFill>
                  <a:blip r:embed="rId2"/>
                  <a:stretch>
                    <a:fillRect b="-17391"/>
                  </a:stretch>
                </a:blipFill>
              </p:spPr>
              <p:txBody>
                <a:bodyPr/>
                <a:lstStyle/>
                <a:p>
                  <a:r>
                    <a:rPr lang="en-US">
                      <a:noFill/>
                    </a:rPr>
                    <a:t> </a:t>
                  </a:r>
                </a:p>
              </p:txBody>
            </p:sp>
          </mc:Fallback>
        </mc:AlternateContent>
        <p:grpSp>
          <p:nvGrpSpPr>
            <p:cNvPr id="103" name="Group 102">
              <a:extLst>
                <a:ext uri="{FF2B5EF4-FFF2-40B4-BE49-F238E27FC236}">
                  <a16:creationId xmlns:a16="http://schemas.microsoft.com/office/drawing/2014/main" id="{622A45FC-690D-6CEE-A784-334039F47DD0}"/>
                </a:ext>
              </a:extLst>
            </p:cNvPr>
            <p:cNvGrpSpPr/>
            <p:nvPr/>
          </p:nvGrpSpPr>
          <p:grpSpPr>
            <a:xfrm>
              <a:off x="5466101" y="2760665"/>
              <a:ext cx="4187847" cy="2132189"/>
              <a:chOff x="6438556" y="2699989"/>
              <a:chExt cx="4187847" cy="2132189"/>
            </a:xfrm>
          </p:grpSpPr>
          <p:sp>
            <p:nvSpPr>
              <p:cNvPr id="104" name="Rounded Rectangle 103">
                <a:extLst>
                  <a:ext uri="{FF2B5EF4-FFF2-40B4-BE49-F238E27FC236}">
                    <a16:creationId xmlns:a16="http://schemas.microsoft.com/office/drawing/2014/main" id="{89837800-1A67-9A78-C907-A439053B3100}"/>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5" name="Rounded Rectangle 104">
                <a:extLst>
                  <a:ext uri="{FF2B5EF4-FFF2-40B4-BE49-F238E27FC236}">
                    <a16:creationId xmlns:a16="http://schemas.microsoft.com/office/drawing/2014/main" id="{CE277707-8717-92AE-B8B4-91B456D28352}"/>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Rounded Rectangle 105">
                <a:extLst>
                  <a:ext uri="{FF2B5EF4-FFF2-40B4-BE49-F238E27FC236}">
                    <a16:creationId xmlns:a16="http://schemas.microsoft.com/office/drawing/2014/main" id="{A45B4F68-8C17-499A-0D82-793F437C6E9B}"/>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7" name="Rounded Rectangle 106">
                <a:extLst>
                  <a:ext uri="{FF2B5EF4-FFF2-40B4-BE49-F238E27FC236}">
                    <a16:creationId xmlns:a16="http://schemas.microsoft.com/office/drawing/2014/main" id="{E324DB24-8A99-3F17-DFA6-662F777BCF1D}"/>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8" name="Rounded Rectangle 107">
                <a:extLst>
                  <a:ext uri="{FF2B5EF4-FFF2-40B4-BE49-F238E27FC236}">
                    <a16:creationId xmlns:a16="http://schemas.microsoft.com/office/drawing/2014/main" id="{2D9DCAFE-FAB3-0FA9-F226-C13F05EEBE54}"/>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9" name="Rounded Rectangle 108">
                <a:extLst>
                  <a:ext uri="{FF2B5EF4-FFF2-40B4-BE49-F238E27FC236}">
                    <a16:creationId xmlns:a16="http://schemas.microsoft.com/office/drawing/2014/main" id="{2CADE708-E7F9-A021-30F6-3EF7D9A5A5E1}"/>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3" name="Content Placeholder 2">
                <a:extLst>
                  <a:ext uri="{FF2B5EF4-FFF2-40B4-BE49-F238E27FC236}">
                    <a16:creationId xmlns:a16="http://schemas.microsoft.com/office/drawing/2014/main" id="{1157998C-2A96-520F-2245-2DE002326CF7}"/>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15" name="TextBox 114">
                <a:extLst>
                  <a:ext uri="{FF2B5EF4-FFF2-40B4-BE49-F238E27FC236}">
                    <a16:creationId xmlns:a16="http://schemas.microsoft.com/office/drawing/2014/main" id="{9A3DCC2D-D6AE-6929-46CA-FC882E91A10E}"/>
                  </a:ext>
                </a:extLst>
              </p:cNvPr>
              <p:cNvSpPr txBox="1"/>
              <p:nvPr/>
            </p:nvSpPr>
            <p:spPr>
              <a:xfrm>
                <a:off x="8916952" y="2699989"/>
                <a:ext cx="1709451" cy="523220"/>
              </a:xfrm>
              <a:prstGeom prst="rect">
                <a:avLst/>
              </a:prstGeom>
              <a:noFill/>
            </p:spPr>
            <p:txBody>
              <a:bodyPr wrap="square">
                <a:spAutoFit/>
              </a:bodyPr>
              <a:lstStyle/>
              <a:p>
                <a:r>
                  <a:rPr lang="en-US" sz="2800" b="1">
                    <a:solidFill>
                      <a:srgbClr val="00B0F0"/>
                    </a:solidFill>
                  </a:rPr>
                  <a:t>OUTPUT</a:t>
                </a:r>
                <a:endParaRPr lang="en-US" sz="2800"/>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CD2A9691-383F-F04D-D5D1-849EB79F1E3E}"/>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18" name="TextBox 117">
                    <a:extLst>
                      <a:ext uri="{FF2B5EF4-FFF2-40B4-BE49-F238E27FC236}">
                        <a16:creationId xmlns:a16="http://schemas.microsoft.com/office/drawing/2014/main" id="{CD2A9691-383F-F04D-D5D1-849EB79F1E3E}"/>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518CEEFC-B81A-E33A-17C2-607CDC3D38AA}"/>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19" name="TextBox 118">
                    <a:extLst>
                      <a:ext uri="{FF2B5EF4-FFF2-40B4-BE49-F238E27FC236}">
                        <a16:creationId xmlns:a16="http://schemas.microsoft.com/office/drawing/2014/main" id="{518CEEFC-B81A-E33A-17C2-607CDC3D38AA}"/>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D91A76CC-212B-1C03-7B3A-B3C9384AFACE}"/>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20" name="TextBox 119">
                    <a:extLst>
                      <a:ext uri="{FF2B5EF4-FFF2-40B4-BE49-F238E27FC236}">
                        <a16:creationId xmlns:a16="http://schemas.microsoft.com/office/drawing/2014/main" id="{D91A76CC-212B-1C03-7B3A-B3C9384AFACE}"/>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8C44D17A-767E-3564-7F12-A0B99F8B2840}"/>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21" name="TextBox 120">
                    <a:extLst>
                      <a:ext uri="{FF2B5EF4-FFF2-40B4-BE49-F238E27FC236}">
                        <a16:creationId xmlns:a16="http://schemas.microsoft.com/office/drawing/2014/main" id="{8C44D17A-767E-3564-7F12-A0B99F8B2840}"/>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6"/>
                    <a:stretch>
                      <a:fillRect b="-17391"/>
                    </a:stretch>
                  </a:blipFill>
                </p:spPr>
                <p:txBody>
                  <a:bodyPr/>
                  <a:lstStyle/>
                  <a:p>
                    <a:r>
                      <a:rPr lang="en-US">
                        <a:noFill/>
                      </a:rPr>
                      <a:t> </a:t>
                    </a:r>
                  </a:p>
                </p:txBody>
              </p:sp>
            </mc:Fallback>
          </mc:AlternateContent>
        </p:grpSp>
      </p:grpSp>
      <p:graphicFrame>
        <p:nvGraphicFramePr>
          <p:cNvPr id="122" name="Table 121">
            <a:extLst>
              <a:ext uri="{FF2B5EF4-FFF2-40B4-BE49-F238E27FC236}">
                <a16:creationId xmlns:a16="http://schemas.microsoft.com/office/drawing/2014/main" id="{9591182D-7046-EB72-F312-B0AA25BE2F06}"/>
              </a:ext>
            </a:extLst>
          </p:cNvPr>
          <p:cNvGraphicFramePr>
            <a:graphicFrameLocks noGrp="1"/>
          </p:cNvGraphicFramePr>
          <p:nvPr/>
        </p:nvGraphicFramePr>
        <p:xfrm>
          <a:off x="4152478"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23" name="Table 122">
            <a:extLst>
              <a:ext uri="{FF2B5EF4-FFF2-40B4-BE49-F238E27FC236}">
                <a16:creationId xmlns:a16="http://schemas.microsoft.com/office/drawing/2014/main" id="{EB5D8B1A-CD2C-44B6-BB78-61D041171406}"/>
              </a:ext>
            </a:extLst>
          </p:cNvPr>
          <p:cNvGraphicFramePr>
            <a:graphicFrameLocks noGrp="1"/>
          </p:cNvGraphicFramePr>
          <p:nvPr/>
        </p:nvGraphicFramePr>
        <p:xfrm>
          <a:off x="4625982"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24" name="Table 123">
            <a:extLst>
              <a:ext uri="{FF2B5EF4-FFF2-40B4-BE49-F238E27FC236}">
                <a16:creationId xmlns:a16="http://schemas.microsoft.com/office/drawing/2014/main" id="{CF6C35F4-0640-E640-711E-8A542F86FC66}"/>
              </a:ext>
            </a:extLst>
          </p:cNvPr>
          <p:cNvGraphicFramePr>
            <a:graphicFrameLocks noGrp="1"/>
          </p:cNvGraphicFramePr>
          <p:nvPr/>
        </p:nvGraphicFramePr>
        <p:xfrm>
          <a:off x="5094185"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25" name="Table 124">
            <a:extLst>
              <a:ext uri="{FF2B5EF4-FFF2-40B4-BE49-F238E27FC236}">
                <a16:creationId xmlns:a16="http://schemas.microsoft.com/office/drawing/2014/main" id="{5A073223-037E-59FE-FAA2-DABC7420DD6B}"/>
              </a:ext>
            </a:extLst>
          </p:cNvPr>
          <p:cNvGraphicFramePr>
            <a:graphicFrameLocks noGrp="1"/>
          </p:cNvGraphicFramePr>
          <p:nvPr/>
        </p:nvGraphicFramePr>
        <p:xfrm>
          <a:off x="3734728"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26" name="Table 125">
            <a:extLst>
              <a:ext uri="{FF2B5EF4-FFF2-40B4-BE49-F238E27FC236}">
                <a16:creationId xmlns:a16="http://schemas.microsoft.com/office/drawing/2014/main" id="{7BCF96BF-20A9-FAD0-F3FD-5C0ECDBACC90}"/>
              </a:ext>
            </a:extLst>
          </p:cNvPr>
          <p:cNvGraphicFramePr>
            <a:graphicFrameLocks noGrp="1"/>
          </p:cNvGraphicFramePr>
          <p:nvPr/>
        </p:nvGraphicFramePr>
        <p:xfrm>
          <a:off x="5538912"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sp>
        <p:nvSpPr>
          <p:cNvPr id="127" name="Oval 126">
            <a:extLst>
              <a:ext uri="{FF2B5EF4-FFF2-40B4-BE49-F238E27FC236}">
                <a16:creationId xmlns:a16="http://schemas.microsoft.com/office/drawing/2014/main" id="{8093CE84-0AE3-B66D-C1CE-21360953FF28}"/>
              </a:ext>
            </a:extLst>
          </p:cNvPr>
          <p:cNvSpPr/>
          <p:nvPr/>
        </p:nvSpPr>
        <p:spPr>
          <a:xfrm>
            <a:off x="569794" y="4875808"/>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8" name="Oval 127">
            <a:extLst>
              <a:ext uri="{FF2B5EF4-FFF2-40B4-BE49-F238E27FC236}">
                <a16:creationId xmlns:a16="http://schemas.microsoft.com/office/drawing/2014/main" id="{8A4C9A0A-F41C-721B-C163-0321A1A759EC}"/>
              </a:ext>
            </a:extLst>
          </p:cNvPr>
          <p:cNvSpPr/>
          <p:nvPr/>
        </p:nvSpPr>
        <p:spPr>
          <a:xfrm>
            <a:off x="523093" y="5926008"/>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9" name="Oval 128">
            <a:extLst>
              <a:ext uri="{FF2B5EF4-FFF2-40B4-BE49-F238E27FC236}">
                <a16:creationId xmlns:a16="http://schemas.microsoft.com/office/drawing/2014/main" id="{7D3FCACD-9837-8FF7-DD85-EE990CCE7555}"/>
              </a:ext>
            </a:extLst>
          </p:cNvPr>
          <p:cNvSpPr/>
          <p:nvPr/>
        </p:nvSpPr>
        <p:spPr>
          <a:xfrm>
            <a:off x="1647611" y="4648601"/>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Oval 129">
            <a:extLst>
              <a:ext uri="{FF2B5EF4-FFF2-40B4-BE49-F238E27FC236}">
                <a16:creationId xmlns:a16="http://schemas.microsoft.com/office/drawing/2014/main" id="{855D5807-EAD8-F546-2808-CBE95F40131C}"/>
              </a:ext>
            </a:extLst>
          </p:cNvPr>
          <p:cNvSpPr/>
          <p:nvPr/>
        </p:nvSpPr>
        <p:spPr>
          <a:xfrm>
            <a:off x="1377818" y="5347335"/>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1" name="Oval 130">
            <a:extLst>
              <a:ext uri="{FF2B5EF4-FFF2-40B4-BE49-F238E27FC236}">
                <a16:creationId xmlns:a16="http://schemas.microsoft.com/office/drawing/2014/main" id="{4249C080-869B-DEA3-21BA-3AA4B25FD5D6}"/>
              </a:ext>
            </a:extLst>
          </p:cNvPr>
          <p:cNvSpPr/>
          <p:nvPr/>
        </p:nvSpPr>
        <p:spPr>
          <a:xfrm>
            <a:off x="2481728" y="5298845"/>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32" name="Straight Connector 131">
            <a:extLst>
              <a:ext uri="{FF2B5EF4-FFF2-40B4-BE49-F238E27FC236}">
                <a16:creationId xmlns:a16="http://schemas.microsoft.com/office/drawing/2014/main" id="{7CB74B0B-31D3-CCEA-0703-FD6E6E1F99B7}"/>
              </a:ext>
            </a:extLst>
          </p:cNvPr>
          <p:cNvCxnSpPr>
            <a:cxnSpLocks/>
            <a:stCxn id="128" idx="7"/>
            <a:endCxn id="130" idx="3"/>
          </p:cNvCxnSpPr>
          <p:nvPr/>
        </p:nvCxnSpPr>
        <p:spPr>
          <a:xfrm flipV="1">
            <a:off x="811874" y="5632733"/>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79AE6A17-4232-B02E-5AF3-A044652D56EC}"/>
              </a:ext>
            </a:extLst>
          </p:cNvPr>
          <p:cNvCxnSpPr>
            <a:cxnSpLocks/>
            <a:endCxn id="129" idx="4"/>
          </p:cNvCxnSpPr>
          <p:nvPr/>
        </p:nvCxnSpPr>
        <p:spPr>
          <a:xfrm flipV="1">
            <a:off x="1595767" y="4982965"/>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BB612399-6EBD-65BD-5A23-4B7FA9C1F350}"/>
              </a:ext>
            </a:extLst>
          </p:cNvPr>
          <p:cNvCxnSpPr>
            <a:cxnSpLocks/>
            <a:endCxn id="131" idx="2"/>
          </p:cNvCxnSpPr>
          <p:nvPr/>
        </p:nvCxnSpPr>
        <p:spPr>
          <a:xfrm flipV="1">
            <a:off x="1709956" y="5466027"/>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ED9111BF-23F2-E5AB-8589-AAE6A3ACFD64}"/>
              </a:ext>
            </a:extLst>
          </p:cNvPr>
          <p:cNvCxnSpPr>
            <a:cxnSpLocks/>
            <a:endCxn id="127" idx="3"/>
          </p:cNvCxnSpPr>
          <p:nvPr/>
        </p:nvCxnSpPr>
        <p:spPr>
          <a:xfrm flipH="1" flipV="1">
            <a:off x="619341" y="5161206"/>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FA129C9B-9F4C-B4A1-9B61-5ED8AE3BCDB6}"/>
              </a:ext>
            </a:extLst>
          </p:cNvPr>
          <p:cNvCxnSpPr>
            <a:cxnSpLocks/>
            <a:endCxn id="129" idx="2"/>
          </p:cNvCxnSpPr>
          <p:nvPr/>
        </p:nvCxnSpPr>
        <p:spPr>
          <a:xfrm flipV="1">
            <a:off x="909621" y="4815783"/>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B7CF4641-8841-5C41-2FDB-FB4867738A0A}"/>
              </a:ext>
            </a:extLst>
          </p:cNvPr>
          <p:cNvCxnSpPr>
            <a:cxnSpLocks/>
            <a:endCxn id="131" idx="1"/>
          </p:cNvCxnSpPr>
          <p:nvPr/>
        </p:nvCxnSpPr>
        <p:spPr>
          <a:xfrm>
            <a:off x="1979509" y="4905725"/>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38" name="Table 137">
            <a:extLst>
              <a:ext uri="{FF2B5EF4-FFF2-40B4-BE49-F238E27FC236}">
                <a16:creationId xmlns:a16="http://schemas.microsoft.com/office/drawing/2014/main" id="{ED40150D-A2C7-38FE-83F3-D792B47193FD}"/>
              </a:ext>
            </a:extLst>
          </p:cNvPr>
          <p:cNvGraphicFramePr>
            <a:graphicFrameLocks noGrp="1"/>
          </p:cNvGraphicFramePr>
          <p:nvPr/>
        </p:nvGraphicFramePr>
        <p:xfrm>
          <a:off x="861421" y="6202741"/>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39" name="Table 138">
            <a:extLst>
              <a:ext uri="{FF2B5EF4-FFF2-40B4-BE49-F238E27FC236}">
                <a16:creationId xmlns:a16="http://schemas.microsoft.com/office/drawing/2014/main" id="{D982CABD-60AC-ECC9-9B50-0B77B6997F12}"/>
              </a:ext>
            </a:extLst>
          </p:cNvPr>
          <p:cNvGraphicFramePr>
            <a:graphicFrameLocks noGrp="1"/>
          </p:cNvGraphicFramePr>
          <p:nvPr/>
        </p:nvGraphicFramePr>
        <p:xfrm>
          <a:off x="1512333" y="5738041"/>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40" name="Table 139">
            <a:extLst>
              <a:ext uri="{FF2B5EF4-FFF2-40B4-BE49-F238E27FC236}">
                <a16:creationId xmlns:a16="http://schemas.microsoft.com/office/drawing/2014/main" id="{D26B9AC7-C06A-E46A-6063-979743FD3A3A}"/>
              </a:ext>
            </a:extLst>
          </p:cNvPr>
          <p:cNvGraphicFramePr>
            <a:graphicFrameLocks noGrp="1"/>
          </p:cNvGraphicFramePr>
          <p:nvPr/>
        </p:nvGraphicFramePr>
        <p:xfrm>
          <a:off x="2270542" y="554825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41" name="Table 140">
            <a:extLst>
              <a:ext uri="{FF2B5EF4-FFF2-40B4-BE49-F238E27FC236}">
                <a16:creationId xmlns:a16="http://schemas.microsoft.com/office/drawing/2014/main" id="{9869DF17-1C3F-0201-C621-7ABBE16744B5}"/>
              </a:ext>
            </a:extLst>
          </p:cNvPr>
          <p:cNvGraphicFramePr>
            <a:graphicFrameLocks noGrp="1"/>
          </p:cNvGraphicFramePr>
          <p:nvPr/>
        </p:nvGraphicFramePr>
        <p:xfrm>
          <a:off x="314229" y="494784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42" name="Table 141">
            <a:extLst>
              <a:ext uri="{FF2B5EF4-FFF2-40B4-BE49-F238E27FC236}">
                <a16:creationId xmlns:a16="http://schemas.microsoft.com/office/drawing/2014/main" id="{05236F62-307E-7A7A-9DA4-DF4C29DB14B4}"/>
              </a:ext>
            </a:extLst>
          </p:cNvPr>
          <p:cNvGraphicFramePr>
            <a:graphicFrameLocks noGrp="1"/>
          </p:cNvGraphicFramePr>
          <p:nvPr/>
        </p:nvGraphicFramePr>
        <p:xfrm>
          <a:off x="2153067" y="455152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43" name="Table 142">
            <a:extLst>
              <a:ext uri="{FF2B5EF4-FFF2-40B4-BE49-F238E27FC236}">
                <a16:creationId xmlns:a16="http://schemas.microsoft.com/office/drawing/2014/main" id="{012EC21A-9154-5862-9DA3-C86A2C4D130E}"/>
              </a:ext>
            </a:extLst>
          </p:cNvPr>
          <p:cNvGraphicFramePr>
            <a:graphicFrameLocks noGrp="1"/>
          </p:cNvGraphicFramePr>
          <p:nvPr/>
        </p:nvGraphicFramePr>
        <p:xfrm>
          <a:off x="4095190"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extLst>
                  <a:ext uri="{0D108BD9-81ED-4DB2-BD59-A6C34878D82A}">
                    <a16:rowId xmlns:a16="http://schemas.microsoft.com/office/drawing/2014/main" val="4131772104"/>
                  </a:ext>
                </a:extLst>
              </a:tr>
            </a:tbl>
          </a:graphicData>
        </a:graphic>
      </p:graphicFrame>
      <p:graphicFrame>
        <p:nvGraphicFramePr>
          <p:cNvPr id="144" name="Table 143">
            <a:extLst>
              <a:ext uri="{FF2B5EF4-FFF2-40B4-BE49-F238E27FC236}">
                <a16:creationId xmlns:a16="http://schemas.microsoft.com/office/drawing/2014/main" id="{CFB517FC-144D-D228-4C3C-8317A04AC40A}"/>
              </a:ext>
            </a:extLst>
          </p:cNvPr>
          <p:cNvGraphicFramePr>
            <a:graphicFrameLocks noGrp="1"/>
          </p:cNvGraphicFramePr>
          <p:nvPr/>
        </p:nvGraphicFramePr>
        <p:xfrm>
          <a:off x="4568694"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131772104"/>
                  </a:ext>
                </a:extLst>
              </a:tr>
            </a:tbl>
          </a:graphicData>
        </a:graphic>
      </p:graphicFrame>
      <p:graphicFrame>
        <p:nvGraphicFramePr>
          <p:cNvPr id="145" name="Table 144">
            <a:extLst>
              <a:ext uri="{FF2B5EF4-FFF2-40B4-BE49-F238E27FC236}">
                <a16:creationId xmlns:a16="http://schemas.microsoft.com/office/drawing/2014/main" id="{8731D365-FF44-A52B-1EF5-802121840F07}"/>
              </a:ext>
            </a:extLst>
          </p:cNvPr>
          <p:cNvGraphicFramePr>
            <a:graphicFrameLocks noGrp="1"/>
          </p:cNvGraphicFramePr>
          <p:nvPr/>
        </p:nvGraphicFramePr>
        <p:xfrm>
          <a:off x="5036897"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graphicFrame>
        <p:nvGraphicFramePr>
          <p:cNvPr id="146" name="Table 145">
            <a:extLst>
              <a:ext uri="{FF2B5EF4-FFF2-40B4-BE49-F238E27FC236}">
                <a16:creationId xmlns:a16="http://schemas.microsoft.com/office/drawing/2014/main" id="{F1E79BB8-E1A0-B53E-48A4-FB09E3BE4383}"/>
              </a:ext>
            </a:extLst>
          </p:cNvPr>
          <p:cNvGraphicFramePr>
            <a:graphicFrameLocks noGrp="1"/>
          </p:cNvGraphicFramePr>
          <p:nvPr/>
        </p:nvGraphicFramePr>
        <p:xfrm>
          <a:off x="3677440"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47" name="Table 146">
            <a:extLst>
              <a:ext uri="{FF2B5EF4-FFF2-40B4-BE49-F238E27FC236}">
                <a16:creationId xmlns:a16="http://schemas.microsoft.com/office/drawing/2014/main" id="{E733ED92-67D5-CFBA-603D-22F3CF60ED0E}"/>
              </a:ext>
            </a:extLst>
          </p:cNvPr>
          <p:cNvGraphicFramePr>
            <a:graphicFrameLocks noGrp="1"/>
          </p:cNvGraphicFramePr>
          <p:nvPr/>
        </p:nvGraphicFramePr>
        <p:xfrm>
          <a:off x="5481624"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sp>
        <p:nvSpPr>
          <p:cNvPr id="148" name="TextBox 147">
            <a:extLst>
              <a:ext uri="{FF2B5EF4-FFF2-40B4-BE49-F238E27FC236}">
                <a16:creationId xmlns:a16="http://schemas.microsoft.com/office/drawing/2014/main" id="{5BB808A9-4937-8515-AD4C-1435D2E53649}"/>
              </a:ext>
            </a:extLst>
          </p:cNvPr>
          <p:cNvSpPr txBox="1"/>
          <p:nvPr/>
        </p:nvSpPr>
        <p:spPr>
          <a:xfrm>
            <a:off x="3647575" y="5324917"/>
            <a:ext cx="235945" cy="369332"/>
          </a:xfrm>
          <a:prstGeom prst="rect">
            <a:avLst/>
          </a:prstGeom>
          <a:noFill/>
        </p:spPr>
        <p:txBody>
          <a:bodyPr wrap="square">
            <a:spAutoFit/>
          </a:bodyPr>
          <a:lstStyle/>
          <a:p>
            <a:r>
              <a:rPr lang="en-US"/>
              <a:t>+</a:t>
            </a:r>
          </a:p>
        </p:txBody>
      </p:sp>
      <p:sp>
        <p:nvSpPr>
          <p:cNvPr id="149" name="TextBox 148">
            <a:extLst>
              <a:ext uri="{FF2B5EF4-FFF2-40B4-BE49-F238E27FC236}">
                <a16:creationId xmlns:a16="http://schemas.microsoft.com/office/drawing/2014/main" id="{144ACA25-3DC7-687B-5306-61880C1B38A4}"/>
              </a:ext>
            </a:extLst>
          </p:cNvPr>
          <p:cNvSpPr txBox="1"/>
          <p:nvPr/>
        </p:nvSpPr>
        <p:spPr>
          <a:xfrm>
            <a:off x="4067002" y="5335831"/>
            <a:ext cx="235945" cy="369332"/>
          </a:xfrm>
          <a:prstGeom prst="rect">
            <a:avLst/>
          </a:prstGeom>
          <a:noFill/>
        </p:spPr>
        <p:txBody>
          <a:bodyPr wrap="square">
            <a:spAutoFit/>
          </a:bodyPr>
          <a:lstStyle/>
          <a:p>
            <a:r>
              <a:rPr lang="en-US"/>
              <a:t>+</a:t>
            </a:r>
          </a:p>
        </p:txBody>
      </p:sp>
      <p:sp>
        <p:nvSpPr>
          <p:cNvPr id="150" name="TextBox 149">
            <a:extLst>
              <a:ext uri="{FF2B5EF4-FFF2-40B4-BE49-F238E27FC236}">
                <a16:creationId xmlns:a16="http://schemas.microsoft.com/office/drawing/2014/main" id="{1C684F56-F214-5305-6D79-C7E6EDE6B8C8}"/>
              </a:ext>
            </a:extLst>
          </p:cNvPr>
          <p:cNvSpPr txBox="1"/>
          <p:nvPr/>
        </p:nvSpPr>
        <p:spPr>
          <a:xfrm>
            <a:off x="4536112" y="5336251"/>
            <a:ext cx="235945" cy="369332"/>
          </a:xfrm>
          <a:prstGeom prst="rect">
            <a:avLst/>
          </a:prstGeom>
          <a:noFill/>
        </p:spPr>
        <p:txBody>
          <a:bodyPr wrap="square">
            <a:spAutoFit/>
          </a:bodyPr>
          <a:lstStyle/>
          <a:p>
            <a:r>
              <a:rPr lang="en-US"/>
              <a:t>+</a:t>
            </a:r>
          </a:p>
        </p:txBody>
      </p:sp>
      <p:sp>
        <p:nvSpPr>
          <p:cNvPr id="151" name="TextBox 150">
            <a:extLst>
              <a:ext uri="{FF2B5EF4-FFF2-40B4-BE49-F238E27FC236}">
                <a16:creationId xmlns:a16="http://schemas.microsoft.com/office/drawing/2014/main" id="{4B564B55-0BDD-70B9-252C-C60A129427EB}"/>
              </a:ext>
            </a:extLst>
          </p:cNvPr>
          <p:cNvSpPr txBox="1"/>
          <p:nvPr/>
        </p:nvSpPr>
        <p:spPr>
          <a:xfrm>
            <a:off x="5001864" y="5331578"/>
            <a:ext cx="235945" cy="369332"/>
          </a:xfrm>
          <a:prstGeom prst="rect">
            <a:avLst/>
          </a:prstGeom>
          <a:noFill/>
        </p:spPr>
        <p:txBody>
          <a:bodyPr wrap="square">
            <a:spAutoFit/>
          </a:bodyPr>
          <a:lstStyle/>
          <a:p>
            <a:r>
              <a:rPr lang="en-US"/>
              <a:t>+</a:t>
            </a:r>
          </a:p>
        </p:txBody>
      </p:sp>
      <p:sp>
        <p:nvSpPr>
          <p:cNvPr id="152" name="TextBox 151">
            <a:extLst>
              <a:ext uri="{FF2B5EF4-FFF2-40B4-BE49-F238E27FC236}">
                <a16:creationId xmlns:a16="http://schemas.microsoft.com/office/drawing/2014/main" id="{7FED3FE6-2E2C-F885-FFE3-47A5477B4988}"/>
              </a:ext>
            </a:extLst>
          </p:cNvPr>
          <p:cNvSpPr txBox="1"/>
          <p:nvPr/>
        </p:nvSpPr>
        <p:spPr>
          <a:xfrm>
            <a:off x="5460997" y="5329883"/>
            <a:ext cx="235945" cy="369332"/>
          </a:xfrm>
          <a:prstGeom prst="rect">
            <a:avLst/>
          </a:prstGeom>
          <a:noFill/>
        </p:spPr>
        <p:txBody>
          <a:bodyPr wrap="square">
            <a:spAutoFit/>
          </a:bodyPr>
          <a:lstStyle/>
          <a:p>
            <a:r>
              <a:rPr lang="en-US"/>
              <a:t>+</a:t>
            </a:r>
          </a:p>
        </p:txBody>
      </p:sp>
      <p:sp>
        <p:nvSpPr>
          <p:cNvPr id="3" name="TextBox 2">
            <a:extLst>
              <a:ext uri="{FF2B5EF4-FFF2-40B4-BE49-F238E27FC236}">
                <a16:creationId xmlns:a16="http://schemas.microsoft.com/office/drawing/2014/main" id="{BB709A98-2C5C-7569-DB78-413D03D35121}"/>
              </a:ext>
            </a:extLst>
          </p:cNvPr>
          <p:cNvSpPr txBox="1"/>
          <p:nvPr/>
        </p:nvSpPr>
        <p:spPr>
          <a:xfrm>
            <a:off x="5442588" y="6166301"/>
            <a:ext cx="3551913" cy="369332"/>
          </a:xfrm>
          <a:prstGeom prst="rect">
            <a:avLst/>
          </a:prstGeom>
          <a:noFill/>
        </p:spPr>
        <p:txBody>
          <a:bodyPr wrap="square">
            <a:spAutoFit/>
          </a:bodyPr>
          <a:lstStyle/>
          <a:p>
            <a:r>
              <a:rPr lang="en-US" b="1">
                <a:solidFill>
                  <a:srgbClr val="C00000"/>
                </a:solidFill>
              </a:rPr>
              <a:t>(1) Input tokens = Node features</a:t>
            </a:r>
            <a:endParaRPr lang="en-US"/>
          </a:p>
        </p:txBody>
      </p:sp>
      <p:sp>
        <p:nvSpPr>
          <p:cNvPr id="7" name="Content Placeholder 2">
            <a:extLst>
              <a:ext uri="{FF2B5EF4-FFF2-40B4-BE49-F238E27FC236}">
                <a16:creationId xmlns:a16="http://schemas.microsoft.com/office/drawing/2014/main" id="{0D2D207A-7391-A93C-F44D-E8691D723B67}"/>
              </a:ext>
            </a:extLst>
          </p:cNvPr>
          <p:cNvSpPr txBox="1">
            <a:spLocks/>
          </p:cNvSpPr>
          <p:nvPr/>
        </p:nvSpPr>
        <p:spPr>
          <a:xfrm>
            <a:off x="80377" y="1331531"/>
            <a:ext cx="8519337" cy="1301153"/>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600" b="1"/>
              <a:t>Idea:</a:t>
            </a:r>
            <a:r>
              <a:rPr lang="en-US" sz="2600"/>
              <a:t> Encode adjacency info in the </a:t>
            </a:r>
            <a:r>
              <a:rPr lang="en-US" sz="2600" b="1">
                <a:solidFill>
                  <a:srgbClr val="00B050"/>
                </a:solidFill>
              </a:rPr>
              <a:t>positional encoding </a:t>
            </a:r>
            <a:r>
              <a:rPr lang="en-US" sz="2600"/>
              <a:t>for each node</a:t>
            </a:r>
          </a:p>
          <a:p>
            <a:r>
              <a:rPr lang="en-US" sz="2600"/>
              <a:t>Positional encoding describes </a:t>
            </a:r>
            <a:r>
              <a:rPr lang="en-US" sz="2600" b="1">
                <a:solidFill>
                  <a:srgbClr val="00B050"/>
                </a:solidFill>
              </a:rPr>
              <a:t>where</a:t>
            </a:r>
            <a:r>
              <a:rPr lang="en-US" sz="2600"/>
              <a:t> a node is in the graph </a:t>
            </a:r>
          </a:p>
        </p:txBody>
      </p:sp>
    </p:spTree>
    <p:extLst>
      <p:ext uri="{BB962C8B-B14F-4D97-AF65-F5344CB8AC3E}">
        <p14:creationId xmlns:p14="http://schemas.microsoft.com/office/powerpoint/2010/main" val="41686796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AEDA-C433-0B44-A069-1355B6740751}"/>
              </a:ext>
            </a:extLst>
          </p:cNvPr>
          <p:cNvSpPr>
            <a:spLocks noGrp="1"/>
          </p:cNvSpPr>
          <p:nvPr>
            <p:ph type="title"/>
          </p:nvPr>
        </p:nvSpPr>
        <p:spPr/>
        <p:txBody>
          <a:bodyPr>
            <a:normAutofit/>
          </a:bodyPr>
          <a:lstStyle/>
          <a:p>
            <a:r>
              <a:rPr lang="en-US"/>
              <a:t>Option 1: relative distances</a:t>
            </a:r>
          </a:p>
        </p:txBody>
      </p:sp>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457200" y="1295401"/>
            <a:ext cx="4400238" cy="3605784"/>
          </a:xfrm>
        </p:spPr>
        <p:txBody>
          <a:bodyPr>
            <a:normAutofit fontScale="77500" lnSpcReduction="20000"/>
          </a:bodyPr>
          <a:lstStyle/>
          <a:p>
            <a:r>
              <a:rPr lang="en-US" sz="2800" b="1">
                <a:solidFill>
                  <a:srgbClr val="C00000"/>
                </a:solidFill>
              </a:rPr>
              <a:t>Last lecture: </a:t>
            </a:r>
            <a:r>
              <a:rPr lang="en-US" sz="2800"/>
              <a:t>positional encoding based on relative distances</a:t>
            </a:r>
          </a:p>
          <a:p>
            <a:pPr marL="118872" indent="0">
              <a:buNone/>
            </a:pPr>
            <a:endParaRPr lang="en-US" sz="2800"/>
          </a:p>
          <a:p>
            <a:r>
              <a:rPr lang="en-US" sz="2800"/>
              <a:t>Similar methods based on </a:t>
            </a:r>
            <a:r>
              <a:rPr lang="en-US" sz="2800" b="1">
                <a:solidFill>
                  <a:srgbClr val="0070C0"/>
                </a:solidFill>
              </a:rPr>
              <a:t>random walks</a:t>
            </a:r>
          </a:p>
          <a:p>
            <a:pPr marL="118872" indent="0">
              <a:buNone/>
            </a:pPr>
            <a:endParaRPr lang="en-US" sz="2800"/>
          </a:p>
          <a:p>
            <a:r>
              <a:rPr lang="en-US" sz="2800">
                <a:solidFill>
                  <a:srgbClr val="00B050"/>
                </a:solidFill>
              </a:rPr>
              <a:t>This is a good idea! </a:t>
            </a:r>
            <a:r>
              <a:rPr lang="en-US" sz="2800"/>
              <a:t>It works well in many cases</a:t>
            </a:r>
          </a:p>
          <a:p>
            <a:pPr marL="118872" indent="0">
              <a:buNone/>
            </a:pPr>
            <a:endParaRPr lang="en-US" sz="2800"/>
          </a:p>
          <a:p>
            <a:r>
              <a:rPr lang="en-US" sz="2800"/>
              <a:t>Especially strong for tasks that require </a:t>
            </a:r>
            <a:r>
              <a:rPr lang="en-US" sz="2800">
                <a:solidFill>
                  <a:srgbClr val="00B050"/>
                </a:solidFill>
              </a:rPr>
              <a:t>counting cycles</a:t>
            </a:r>
          </a:p>
          <a:p>
            <a:endParaRPr lang="en-US"/>
          </a:p>
          <a:p>
            <a:endParaRPr lang="en-US"/>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47</a:t>
            </a:fld>
            <a:endParaRPr lang="en-US"/>
          </a:p>
        </p:txBody>
      </p:sp>
      <mc:AlternateContent xmlns:mc="http://schemas.openxmlformats.org/markup-compatibility/2006" xmlns:a14="http://schemas.microsoft.com/office/drawing/2010/main">
        <mc:Choice Requires="a14">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nvGraphicFramePr>
            <p:xfrm>
              <a:off x="6293919" y="4542902"/>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005131"/>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Choice>
        <mc:Fallback xmlns="">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nvGraphicFramePr>
            <p:xfrm>
              <a:off x="6293919" y="4542902"/>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1099" t="-1266" r="-201099" b="-224051"/>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203333" t="-1266" r="-103333" b="-224051"/>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300000" t="-1266" r="-2198" b="-224051"/>
                          </a:stretch>
                        </a:blipFill>
                      </a:tcPr>
                    </a:tc>
                    <a:extLst>
                      <a:ext uri="{0D108BD9-81ED-4DB2-BD59-A6C34878D82A}">
                        <a16:rowId xmlns:a16="http://schemas.microsoft.com/office/drawing/2014/main" val="3376005131"/>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99" t="-101266" r="-301099" b="-124051"/>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99" t="-201266" r="-301099" b="-24051"/>
                          </a:stretch>
                        </a:blip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Fallback>
      </mc:AlternateContent>
      <p:sp>
        <p:nvSpPr>
          <p:cNvPr id="52" name="TextBox 51">
            <a:extLst>
              <a:ext uri="{FF2B5EF4-FFF2-40B4-BE49-F238E27FC236}">
                <a16:creationId xmlns:a16="http://schemas.microsoft.com/office/drawing/2014/main" id="{6E518705-09D8-574C-B287-A47B2627C27E}"/>
              </a:ext>
            </a:extLst>
          </p:cNvPr>
          <p:cNvSpPr txBox="1"/>
          <p:nvPr/>
        </p:nvSpPr>
        <p:spPr>
          <a:xfrm>
            <a:off x="6177416" y="4063373"/>
            <a:ext cx="2628023" cy="461665"/>
          </a:xfrm>
          <a:prstGeom prst="rect">
            <a:avLst/>
          </a:prstGeom>
          <a:noFill/>
        </p:spPr>
        <p:txBody>
          <a:bodyPr wrap="square" rtlCol="0">
            <a:spAutoFit/>
          </a:bodyPr>
          <a:lstStyle/>
          <a:p>
            <a:r>
              <a:rPr lang="en-US" sz="2400">
                <a:solidFill>
                  <a:prstClr val="black"/>
                </a:solidFill>
                <a:latin typeface="Calibri" panose="020F0502020204030204" pitchFamily="34" charset="0"/>
                <a:ea typeface="Helvetica Neue Light" panose="02000403000000020004" pitchFamily="2" charset="0"/>
                <a:cs typeface="Calibri" panose="020F0502020204030204" pitchFamily="34" charset="0"/>
              </a:rPr>
              <a:t>Relative Distances</a:t>
            </a:r>
          </a:p>
        </p:txBody>
      </p:sp>
      <p:grpSp>
        <p:nvGrpSpPr>
          <p:cNvPr id="7" name="Group 6">
            <a:extLst>
              <a:ext uri="{FF2B5EF4-FFF2-40B4-BE49-F238E27FC236}">
                <a16:creationId xmlns:a16="http://schemas.microsoft.com/office/drawing/2014/main" id="{392DA3C3-B6CD-374D-97B6-998A4402806A}"/>
              </a:ext>
            </a:extLst>
          </p:cNvPr>
          <p:cNvGrpSpPr/>
          <p:nvPr/>
        </p:nvGrpSpPr>
        <p:grpSpPr>
          <a:xfrm>
            <a:off x="4929423" y="1173834"/>
            <a:ext cx="4276511" cy="2605825"/>
            <a:chOff x="542118" y="3360714"/>
            <a:chExt cx="4764240" cy="2903016"/>
          </a:xfrm>
        </p:grpSpPr>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BA98138A-F93D-674B-97A8-76AF6782C7AB}"/>
                    </a:ext>
                  </a:extLst>
                </p:cNvPr>
                <p:cNvSpPr/>
                <p:nvPr/>
              </p:nvSpPr>
              <p:spPr>
                <a:xfrm>
                  <a:off x="919397" y="37707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1" name="Oval 30">
                  <a:extLst>
                    <a:ext uri="{FF2B5EF4-FFF2-40B4-BE49-F238E27FC236}">
                      <a16:creationId xmlns:a16="http://schemas.microsoft.com/office/drawing/2014/main" id="{BA98138A-F93D-674B-97A8-76AF6782C7AB}"/>
                    </a:ext>
                  </a:extLst>
                </p:cNvPr>
                <p:cNvSpPr>
                  <a:spLocks noRot="1" noChangeAspect="1" noMove="1" noResize="1" noEditPoints="1" noAdjustHandles="1" noChangeArrowheads="1" noChangeShapeType="1" noTextEdit="1"/>
                </p:cNvSpPr>
                <p:nvPr/>
              </p:nvSpPr>
              <p:spPr>
                <a:xfrm>
                  <a:off x="919397" y="3770734"/>
                  <a:ext cx="457200" cy="457200"/>
                </a:xfrm>
                <a:prstGeom prst="ellipse">
                  <a:avLst/>
                </a:prstGeom>
                <a:blipFill>
                  <a:blip r:embed="rId3"/>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31F9F54F-6F09-F441-A08F-24C5353DD14F}"/>
                    </a:ext>
                  </a:extLst>
                </p:cNvPr>
                <p:cNvSpPr/>
                <p:nvPr/>
              </p:nvSpPr>
              <p:spPr>
                <a:xfrm>
                  <a:off x="919397" y="5006421"/>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3</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2" name="Oval 31">
                  <a:extLst>
                    <a:ext uri="{FF2B5EF4-FFF2-40B4-BE49-F238E27FC236}">
                      <a16:creationId xmlns:a16="http://schemas.microsoft.com/office/drawing/2014/main" id="{31F9F54F-6F09-F441-A08F-24C5353DD14F}"/>
                    </a:ext>
                  </a:extLst>
                </p:cNvPr>
                <p:cNvSpPr>
                  <a:spLocks noRot="1" noChangeAspect="1" noMove="1" noResize="1" noEditPoints="1" noAdjustHandles="1" noChangeArrowheads="1" noChangeShapeType="1" noTextEdit="1"/>
                </p:cNvSpPr>
                <p:nvPr/>
              </p:nvSpPr>
              <p:spPr>
                <a:xfrm>
                  <a:off x="919397" y="5006421"/>
                  <a:ext cx="457200" cy="457200"/>
                </a:xfrm>
                <a:prstGeom prst="ellipse">
                  <a:avLst/>
                </a:prstGeom>
                <a:blipFill>
                  <a:blip r:embed="rId4"/>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68001AB1-6117-5B4D-8953-9E365C7D9FBB}"/>
                    </a:ext>
                  </a:extLst>
                </p:cNvPr>
                <p:cNvSpPr/>
                <p:nvPr/>
              </p:nvSpPr>
              <p:spPr>
                <a:xfrm>
                  <a:off x="1906276" y="43803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33" name="Oval 32">
                  <a:extLst>
                    <a:ext uri="{FF2B5EF4-FFF2-40B4-BE49-F238E27FC236}">
                      <a16:creationId xmlns:a16="http://schemas.microsoft.com/office/drawing/2014/main" id="{68001AB1-6117-5B4D-8953-9E365C7D9FBB}"/>
                    </a:ext>
                  </a:extLst>
                </p:cNvPr>
                <p:cNvSpPr>
                  <a:spLocks noRot="1" noChangeAspect="1" noMove="1" noResize="1" noEditPoints="1" noAdjustHandles="1" noChangeArrowheads="1" noChangeShapeType="1" noTextEdit="1"/>
                </p:cNvSpPr>
                <p:nvPr/>
              </p:nvSpPr>
              <p:spPr>
                <a:xfrm>
                  <a:off x="1906276" y="4380334"/>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34" name="Straight Connector 33">
              <a:extLst>
                <a:ext uri="{FF2B5EF4-FFF2-40B4-BE49-F238E27FC236}">
                  <a16:creationId xmlns:a16="http://schemas.microsoft.com/office/drawing/2014/main" id="{6C273707-D725-7440-BF5F-BB06A4B85DF5}"/>
                </a:ext>
              </a:extLst>
            </p:cNvPr>
            <p:cNvCxnSpPr>
              <a:cxnSpLocks/>
              <a:stCxn id="31" idx="4"/>
              <a:endCxn id="32" idx="0"/>
            </p:cNvCxnSpPr>
            <p:nvPr/>
          </p:nvCxnSpPr>
          <p:spPr>
            <a:xfrm>
              <a:off x="1147997" y="4227934"/>
              <a:ext cx="0" cy="778487"/>
            </a:xfrm>
            <a:prstGeom prst="line">
              <a:avLst/>
            </a:prstGeom>
            <a:noFill/>
            <a:ln w="25400" cap="flat" cmpd="sng" algn="ctr">
              <a:solidFill>
                <a:sysClr val="windowText" lastClr="000000"/>
              </a:solidFill>
              <a:prstDash val="solid"/>
            </a:ln>
            <a:effectLst/>
          </p:spPr>
        </p:cxnSp>
        <p:cxnSp>
          <p:nvCxnSpPr>
            <p:cNvPr id="35" name="Straight Connector 34">
              <a:extLst>
                <a:ext uri="{FF2B5EF4-FFF2-40B4-BE49-F238E27FC236}">
                  <a16:creationId xmlns:a16="http://schemas.microsoft.com/office/drawing/2014/main" id="{4BFB4C52-4393-7C4F-ACCF-BBE00EB7DBA4}"/>
                </a:ext>
              </a:extLst>
            </p:cNvPr>
            <p:cNvCxnSpPr>
              <a:cxnSpLocks/>
              <a:stCxn id="31" idx="6"/>
              <a:endCxn id="33" idx="1"/>
            </p:cNvCxnSpPr>
            <p:nvPr/>
          </p:nvCxnSpPr>
          <p:spPr>
            <a:xfrm>
              <a:off x="1376597" y="3999334"/>
              <a:ext cx="596634" cy="447955"/>
            </a:xfrm>
            <a:prstGeom prst="line">
              <a:avLst/>
            </a:prstGeom>
            <a:noFill/>
            <a:ln w="25400" cap="flat" cmpd="sng" algn="ctr">
              <a:solidFill>
                <a:sysClr val="windowText" lastClr="000000"/>
              </a:solidFill>
              <a:prstDash val="solid"/>
            </a:ln>
            <a:effectLst/>
          </p:spPr>
        </p:cxnSp>
        <p:cxnSp>
          <p:nvCxnSpPr>
            <p:cNvPr id="36" name="Straight Connector 35">
              <a:extLst>
                <a:ext uri="{FF2B5EF4-FFF2-40B4-BE49-F238E27FC236}">
                  <a16:creationId xmlns:a16="http://schemas.microsoft.com/office/drawing/2014/main" id="{E49E50BF-19E1-9E42-8134-BCAC4F60BA81}"/>
                </a:ext>
              </a:extLst>
            </p:cNvPr>
            <p:cNvCxnSpPr>
              <a:cxnSpLocks/>
              <a:stCxn id="32" idx="6"/>
              <a:endCxn id="33" idx="3"/>
            </p:cNvCxnSpPr>
            <p:nvPr/>
          </p:nvCxnSpPr>
          <p:spPr>
            <a:xfrm flipV="1">
              <a:off x="1376597" y="4770579"/>
              <a:ext cx="596634" cy="464442"/>
            </a:xfrm>
            <a:prstGeom prst="line">
              <a:avLst/>
            </a:prstGeom>
            <a:noFill/>
            <a:ln w="254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F421A8E7-85F8-8742-A81F-777E05EC6BE3}"/>
                </a:ext>
              </a:extLst>
            </p:cNvPr>
            <p:cNvSpPr/>
            <p:nvPr/>
          </p:nvSpPr>
          <p:spPr>
            <a:xfrm>
              <a:off x="4805597" y="3766269"/>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p:sp>
          <p:nvSpPr>
            <p:cNvPr id="38" name="Oval 37">
              <a:extLst>
                <a:ext uri="{FF2B5EF4-FFF2-40B4-BE49-F238E27FC236}">
                  <a16:creationId xmlns:a16="http://schemas.microsoft.com/office/drawing/2014/main" id="{4E53B274-95FC-0E4C-A78A-90CE18D6938B}"/>
                </a:ext>
              </a:extLst>
            </p:cNvPr>
            <p:cNvSpPr/>
            <p:nvPr/>
          </p:nvSpPr>
          <p:spPr>
            <a:xfrm>
              <a:off x="4805597" y="4989934"/>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029FA959-8DE7-2847-85AB-F95328E952A3}"/>
                    </a:ext>
                  </a:extLst>
                </p:cNvPr>
                <p:cNvSpPr/>
                <p:nvPr/>
              </p:nvSpPr>
              <p:spPr>
                <a:xfrm>
                  <a:off x="3771962" y="4381752"/>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39" name="Oval 38">
                  <a:extLst>
                    <a:ext uri="{FF2B5EF4-FFF2-40B4-BE49-F238E27FC236}">
                      <a16:creationId xmlns:a16="http://schemas.microsoft.com/office/drawing/2014/main" id="{029FA959-8DE7-2847-85AB-F95328E952A3}"/>
                    </a:ext>
                  </a:extLst>
                </p:cNvPr>
                <p:cNvSpPr>
                  <a:spLocks noRot="1" noChangeAspect="1" noMove="1" noResize="1" noEditPoints="1" noAdjustHandles="1" noChangeArrowheads="1" noChangeShapeType="1" noTextEdit="1"/>
                </p:cNvSpPr>
                <p:nvPr/>
              </p:nvSpPr>
              <p:spPr>
                <a:xfrm>
                  <a:off x="3771962" y="4381752"/>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4B8E1BB1-436E-7142-855F-C0F389F61D56}"/>
                </a:ext>
              </a:extLst>
            </p:cNvPr>
            <p:cNvCxnSpPr>
              <a:cxnSpLocks/>
              <a:stCxn id="37" idx="4"/>
              <a:endCxn id="38" idx="0"/>
            </p:cNvCxnSpPr>
            <p:nvPr/>
          </p:nvCxnSpPr>
          <p:spPr>
            <a:xfrm>
              <a:off x="5034197" y="4223469"/>
              <a:ext cx="0" cy="766465"/>
            </a:xfrm>
            <a:prstGeom prst="line">
              <a:avLst/>
            </a:prstGeom>
            <a:noFill/>
            <a:ln w="25400" cap="flat" cmpd="sng" algn="ctr">
              <a:solidFill>
                <a:sysClr val="windowText" lastClr="000000"/>
              </a:solidFill>
              <a:prstDash val="solid"/>
            </a:ln>
            <a:effectLst/>
          </p:spPr>
        </p:cxnSp>
        <p:cxnSp>
          <p:nvCxnSpPr>
            <p:cNvPr id="41" name="Straight Connector 40">
              <a:extLst>
                <a:ext uri="{FF2B5EF4-FFF2-40B4-BE49-F238E27FC236}">
                  <a16:creationId xmlns:a16="http://schemas.microsoft.com/office/drawing/2014/main" id="{35D0BEF1-F292-3B43-8B66-0260DAEDF7A1}"/>
                </a:ext>
              </a:extLst>
            </p:cNvPr>
            <p:cNvCxnSpPr>
              <a:cxnSpLocks/>
              <a:stCxn id="37" idx="2"/>
              <a:endCxn id="39" idx="7"/>
            </p:cNvCxnSpPr>
            <p:nvPr/>
          </p:nvCxnSpPr>
          <p:spPr>
            <a:xfrm flipH="1">
              <a:off x="4162207" y="3994869"/>
              <a:ext cx="643390" cy="453838"/>
            </a:xfrm>
            <a:prstGeom prst="line">
              <a:avLst/>
            </a:prstGeom>
            <a:noFill/>
            <a:ln w="254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583DDD15-0D96-884C-B888-DEE0A18D90EA}"/>
                </a:ext>
              </a:extLst>
            </p:cNvPr>
            <p:cNvCxnSpPr>
              <a:cxnSpLocks/>
              <a:stCxn id="38" idx="2"/>
              <a:endCxn id="39" idx="5"/>
            </p:cNvCxnSpPr>
            <p:nvPr/>
          </p:nvCxnSpPr>
          <p:spPr>
            <a:xfrm flipH="1" flipV="1">
              <a:off x="4162207" y="4771997"/>
              <a:ext cx="643390" cy="446537"/>
            </a:xfrm>
            <a:prstGeom prst="line">
              <a:avLst/>
            </a:prstGeom>
            <a:noFill/>
            <a:ln w="25400" cap="flat" cmpd="sng" algn="ctr">
              <a:solidFill>
                <a:sysClr val="windowText" lastClr="000000"/>
              </a:solidFill>
              <a:prstDash val="solid"/>
            </a:ln>
            <a:effectLst/>
          </p:spPr>
        </p:cxnSp>
        <p:cxnSp>
          <p:nvCxnSpPr>
            <p:cNvPr id="43" name="Straight Connector 42">
              <a:extLst>
                <a:ext uri="{FF2B5EF4-FFF2-40B4-BE49-F238E27FC236}">
                  <a16:creationId xmlns:a16="http://schemas.microsoft.com/office/drawing/2014/main" id="{48E4401A-0637-824D-9679-3C2CF42CC796}"/>
                </a:ext>
              </a:extLst>
            </p:cNvPr>
            <p:cNvCxnSpPr>
              <a:cxnSpLocks/>
              <a:stCxn id="33" idx="6"/>
              <a:endCxn id="39" idx="2"/>
            </p:cNvCxnSpPr>
            <p:nvPr/>
          </p:nvCxnSpPr>
          <p:spPr>
            <a:xfrm>
              <a:off x="2363476" y="4608934"/>
              <a:ext cx="1408486" cy="1418"/>
            </a:xfrm>
            <a:prstGeom prst="line">
              <a:avLst/>
            </a:prstGeom>
            <a:noFill/>
            <a:ln w="25400" cap="flat" cmpd="sng" algn="ctr">
              <a:solidFill>
                <a:sysClr val="windowText" lastClr="000000"/>
              </a:solidFill>
              <a:prstDash val="solid"/>
            </a:ln>
            <a:effectLst/>
          </p:spPr>
        </p:cxnSp>
        <p:sp>
          <p:nvSpPr>
            <p:cNvPr id="44" name="TextBox 43">
              <a:extLst>
                <a:ext uri="{FF2B5EF4-FFF2-40B4-BE49-F238E27FC236}">
                  <a16:creationId xmlns:a16="http://schemas.microsoft.com/office/drawing/2014/main" id="{EBF8F41C-1DFB-7C46-98DB-C44D14244D18}"/>
                </a:ext>
              </a:extLst>
            </p:cNvPr>
            <p:cNvSpPr txBox="1"/>
            <p:nvPr/>
          </p:nvSpPr>
          <p:spPr>
            <a:xfrm>
              <a:off x="542118" y="3752221"/>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5" name="TextBox 44">
              <a:extLst>
                <a:ext uri="{FF2B5EF4-FFF2-40B4-BE49-F238E27FC236}">
                  <a16:creationId xmlns:a16="http://schemas.microsoft.com/office/drawing/2014/main" id="{735CD2DD-9845-EB4E-8158-FB7EEE3D2DCF}"/>
                </a:ext>
              </a:extLst>
            </p:cNvPr>
            <p:cNvSpPr txBox="1"/>
            <p:nvPr/>
          </p:nvSpPr>
          <p:spPr>
            <a:xfrm>
              <a:off x="542118" y="4989934"/>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6" name="TextBox 45">
              <a:extLst>
                <a:ext uri="{FF2B5EF4-FFF2-40B4-BE49-F238E27FC236}">
                  <a16:creationId xmlns:a16="http://schemas.microsoft.com/office/drawing/2014/main" id="{78696F91-2EBE-7C48-9C6E-9FACF67D3408}"/>
                </a:ext>
              </a:extLst>
            </p:cNvPr>
            <p:cNvSpPr txBox="1"/>
            <p:nvPr/>
          </p:nvSpPr>
          <p:spPr>
            <a:xfrm>
              <a:off x="3822654" y="3970303"/>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7" name="TextBox 46">
              <a:extLst>
                <a:ext uri="{FF2B5EF4-FFF2-40B4-BE49-F238E27FC236}">
                  <a16:creationId xmlns:a16="http://schemas.microsoft.com/office/drawing/2014/main" id="{EF2DEFAA-F5E2-744E-9436-2A3BD77B23C7}"/>
                </a:ext>
              </a:extLst>
            </p:cNvPr>
            <p:cNvSpPr txBox="1"/>
            <p:nvPr/>
          </p:nvSpPr>
          <p:spPr>
            <a:xfrm>
              <a:off x="1956416" y="3959002"/>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8" name="TextBox 47">
              <a:extLst>
                <a:ext uri="{FF2B5EF4-FFF2-40B4-BE49-F238E27FC236}">
                  <a16:creationId xmlns:a16="http://schemas.microsoft.com/office/drawing/2014/main" id="{42BDA425-802A-5049-AD57-7858302F8BE7}"/>
                </a:ext>
              </a:extLst>
            </p:cNvPr>
            <p:cNvSpPr txBox="1"/>
            <p:nvPr/>
          </p:nvSpPr>
          <p:spPr>
            <a:xfrm>
              <a:off x="4548633" y="3360714"/>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9" name="TextBox 48">
              <a:extLst>
                <a:ext uri="{FF2B5EF4-FFF2-40B4-BE49-F238E27FC236}">
                  <a16:creationId xmlns:a16="http://schemas.microsoft.com/office/drawing/2014/main" id="{A245C9FA-AE25-CF4A-955D-C633452E34F2}"/>
                </a:ext>
              </a:extLst>
            </p:cNvPr>
            <p:cNvSpPr txBox="1"/>
            <p:nvPr/>
          </p:nvSpPr>
          <p:spPr>
            <a:xfrm>
              <a:off x="4764132" y="5422318"/>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50" name="TextBox 49">
              <a:extLst>
                <a:ext uri="{FF2B5EF4-FFF2-40B4-BE49-F238E27FC236}">
                  <a16:creationId xmlns:a16="http://schemas.microsoft.com/office/drawing/2014/main" id="{D5C40DEC-679A-4142-A2ED-B28337EE849D}"/>
                </a:ext>
              </a:extLst>
            </p:cNvPr>
            <p:cNvSpPr txBox="1"/>
            <p:nvPr/>
          </p:nvSpPr>
          <p:spPr>
            <a:xfrm>
              <a:off x="1233775" y="5475111"/>
              <a:ext cx="1705826" cy="788619"/>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Size-2</a:t>
              </a:r>
            </a:p>
            <a:p>
              <a:r>
                <a:rPr lang="en-US" sz="2000">
                  <a:solidFill>
                    <a:prstClr val="black"/>
                  </a:solidFill>
                  <a:latin typeface="Helvetica Neue Light" panose="02000403000000020004" pitchFamily="2" charset="0"/>
                  <a:ea typeface="Helvetica Neue Light" panose="02000403000000020004" pitchFamily="2" charset="0"/>
                </a:rPr>
                <a:t>Anchor-set</a:t>
              </a:r>
            </a:p>
          </p:txBody>
        </p:sp>
        <p:sp>
          <p:nvSpPr>
            <p:cNvPr id="53" name="TextBox 52">
              <a:extLst>
                <a:ext uri="{FF2B5EF4-FFF2-40B4-BE49-F238E27FC236}">
                  <a16:creationId xmlns:a16="http://schemas.microsoft.com/office/drawing/2014/main" id="{AD794C18-C5C4-1F45-BE1B-97E54D518B49}"/>
                </a:ext>
              </a:extLst>
            </p:cNvPr>
            <p:cNvSpPr txBox="1"/>
            <p:nvPr/>
          </p:nvSpPr>
          <p:spPr>
            <a:xfrm>
              <a:off x="3386125" y="5290455"/>
              <a:ext cx="1920233" cy="445742"/>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Anchor</a:t>
              </a:r>
            </a:p>
          </p:txBody>
        </p:sp>
        <p:cxnSp>
          <p:nvCxnSpPr>
            <p:cNvPr id="54" name="Straight Arrow Connector 53">
              <a:extLst>
                <a:ext uri="{FF2B5EF4-FFF2-40B4-BE49-F238E27FC236}">
                  <a16:creationId xmlns:a16="http://schemas.microsoft.com/office/drawing/2014/main" id="{DCCA2743-9A40-8041-90D2-9BAFB1AD29B3}"/>
                </a:ext>
              </a:extLst>
            </p:cNvPr>
            <p:cNvCxnSpPr>
              <a:cxnSpLocks/>
              <a:endCxn id="39" idx="4"/>
            </p:cNvCxnSpPr>
            <p:nvPr/>
          </p:nvCxnSpPr>
          <p:spPr>
            <a:xfrm flipV="1">
              <a:off x="4000562" y="4838952"/>
              <a:ext cx="0" cy="451503"/>
            </a:xfrm>
            <a:prstGeom prst="straightConnector1">
              <a:avLst/>
            </a:prstGeom>
            <a:noFill/>
            <a:ln w="19050" cap="flat" cmpd="sng" algn="ctr">
              <a:solidFill>
                <a:sysClr val="windowText" lastClr="000000"/>
              </a:solidFill>
              <a:prstDash val="solid"/>
              <a:tailEnd type="triangle"/>
            </a:ln>
            <a:effectLst/>
          </p:spPr>
        </p:cxnSp>
        <p:sp>
          <p:nvSpPr>
            <p:cNvPr id="55" name="Oval 54">
              <a:extLst>
                <a:ext uri="{FF2B5EF4-FFF2-40B4-BE49-F238E27FC236}">
                  <a16:creationId xmlns:a16="http://schemas.microsoft.com/office/drawing/2014/main" id="{A28D2D06-C31C-2B4C-B8EC-5C9432520F45}"/>
                </a:ext>
              </a:extLst>
            </p:cNvPr>
            <p:cNvSpPr/>
            <p:nvPr/>
          </p:nvSpPr>
          <p:spPr>
            <a:xfrm rot="19513939">
              <a:off x="700237" y="4437643"/>
              <a:ext cx="2001050" cy="941225"/>
            </a:xfrm>
            <a:prstGeom prst="ellipse">
              <a:avLst/>
            </a:prstGeom>
            <a:noFill/>
            <a:ln w="1270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E3E76DB1-7F7F-4741-83ED-9216EEE21DAB}"/>
                    </a:ext>
                  </a:extLst>
                </p:cNvPr>
                <p:cNvSpPr/>
                <p:nvPr/>
              </p:nvSpPr>
              <p:spPr>
                <a:xfrm>
                  <a:off x="1702727" y="4779953"/>
                  <a:ext cx="53136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dirty="0" smtClean="0">
                                <a:solidFill>
                                  <a:prstClr val="black"/>
                                </a:solidFill>
                                <a:latin typeface="Cambria Math" panose="02040503050406030204" pitchFamily="18" charset="0"/>
                              </a:rPr>
                            </m:ctrlPr>
                          </m:sSubPr>
                          <m:e>
                            <m:r>
                              <a:rPr lang="en-US" sz="2400" i="1" dirty="0">
                                <a:solidFill>
                                  <a:prstClr val="black"/>
                                </a:solidFill>
                                <a:latin typeface="Cambria Math" panose="02040503050406030204" pitchFamily="18" charset="0"/>
                              </a:rPr>
                              <m:t>𝑠</m:t>
                            </m:r>
                          </m:e>
                          <m:sub>
                            <m:r>
                              <a:rPr lang="en-US" sz="2400" i="1" dirty="0" smtClean="0">
                                <a:solidFill>
                                  <a:prstClr val="black"/>
                                </a:solidFill>
                                <a:latin typeface="Cambria Math" panose="02040503050406030204" pitchFamily="18" charset="0"/>
                              </a:rPr>
                              <m:t>3</m:t>
                            </m:r>
                          </m:sub>
                        </m:sSub>
                      </m:oMath>
                    </m:oMathPara>
                  </a14:m>
                  <a:endParaRPr lang="en-US" sz="2400">
                    <a:solidFill>
                      <a:prstClr val="black"/>
                    </a:solidFill>
                    <a:latin typeface="Calibri"/>
                  </a:endParaRPr>
                </a:p>
              </p:txBody>
            </p:sp>
          </mc:Choice>
          <mc:Fallback xmlns="">
            <p:sp>
              <p:nvSpPr>
                <p:cNvPr id="56" name="Rectangle 55">
                  <a:extLst>
                    <a:ext uri="{FF2B5EF4-FFF2-40B4-BE49-F238E27FC236}">
                      <a16:creationId xmlns:a16="http://schemas.microsoft.com/office/drawing/2014/main" id="{E3E76DB1-7F7F-4741-83ED-9216EEE21DAB}"/>
                    </a:ext>
                  </a:extLst>
                </p:cNvPr>
                <p:cNvSpPr>
                  <a:spLocks noRot="1" noChangeAspect="1" noMove="1" noResize="1" noEditPoints="1" noAdjustHandles="1" noChangeArrowheads="1" noChangeShapeType="1" noTextEdit="1"/>
                </p:cNvSpPr>
                <p:nvPr/>
              </p:nvSpPr>
              <p:spPr>
                <a:xfrm>
                  <a:off x="1702727" y="4779953"/>
                  <a:ext cx="531364" cy="461665"/>
                </a:xfrm>
                <a:prstGeom prst="rect">
                  <a:avLst/>
                </a:prstGeom>
                <a:blipFill>
                  <a:blip r:embed="rId7"/>
                  <a:stretch>
                    <a:fillRect b="-11765"/>
                  </a:stretch>
                </a:blipFill>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ACE15506-D9C4-C146-B2CD-C51A498336A8}"/>
                </a:ext>
              </a:extLst>
            </p:cNvPr>
            <p:cNvCxnSpPr>
              <a:cxnSpLocks/>
              <a:endCxn id="56" idx="2"/>
            </p:cNvCxnSpPr>
            <p:nvPr/>
          </p:nvCxnSpPr>
          <p:spPr>
            <a:xfrm flipV="1">
              <a:off x="1956416" y="5241618"/>
              <a:ext cx="0" cy="320040"/>
            </a:xfrm>
            <a:prstGeom prst="straightConnector1">
              <a:avLst/>
            </a:prstGeom>
            <a:noFill/>
            <a:ln w="19050" cap="flat" cmpd="sng" algn="ctr">
              <a:solidFill>
                <a:sysClr val="windowText" lastClr="000000"/>
              </a:solidFill>
              <a:prstDash val="solid"/>
              <a:tailEnd type="triangle"/>
            </a:ln>
            <a:effectLst/>
          </p:spPr>
        </p:cxnSp>
        <p:cxnSp>
          <p:nvCxnSpPr>
            <p:cNvPr id="58" name="Straight Arrow Connector 57">
              <a:extLst>
                <a:ext uri="{FF2B5EF4-FFF2-40B4-BE49-F238E27FC236}">
                  <a16:creationId xmlns:a16="http://schemas.microsoft.com/office/drawing/2014/main" id="{F55F18DD-6F5B-0446-B840-1B204367014A}"/>
                </a:ext>
              </a:extLst>
            </p:cNvPr>
            <p:cNvCxnSpPr>
              <a:cxnSpLocks/>
              <a:endCxn id="33" idx="5"/>
            </p:cNvCxnSpPr>
            <p:nvPr/>
          </p:nvCxnSpPr>
          <p:spPr>
            <a:xfrm flipH="1" flipV="1">
              <a:off x="2296521" y="4770579"/>
              <a:ext cx="1558768" cy="526150"/>
            </a:xfrm>
            <a:prstGeom prst="straightConnector1">
              <a:avLst/>
            </a:prstGeom>
            <a:noFill/>
            <a:ln w="19050" cap="flat" cmpd="sng" algn="ctr">
              <a:solidFill>
                <a:sysClr val="windowText" lastClr="000000"/>
              </a:solidFill>
              <a:prstDash val="solid"/>
              <a:tailEnd type="triangle"/>
            </a:ln>
            <a:effectLst/>
          </p:spPr>
        </p:cxn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840D3B3-0402-EC48-BDAD-C43176C94A6A}"/>
                  </a:ext>
                </a:extLst>
              </p:cNvPr>
              <p:cNvSpPr txBox="1"/>
              <p:nvPr/>
            </p:nvSpPr>
            <p:spPr>
              <a:xfrm>
                <a:off x="5674082" y="6074068"/>
                <a:ext cx="3634689" cy="646331"/>
              </a:xfrm>
              <a:prstGeom prst="rect">
                <a:avLst/>
              </a:prstGeom>
              <a:noFill/>
            </p:spPr>
            <p:txBody>
              <a:bodyPr wrap="square" rtlCol="0">
                <a:spAutoFit/>
              </a:bodyPr>
              <a:lstStyle/>
              <a:p>
                <a:r>
                  <a:rPr lang="en-US" b="0">
                    <a:latin typeface="Calibri" panose="020F0502020204030204" pitchFamily="34" charset="0"/>
                    <a:cs typeface="Calibri" panose="020F0502020204030204" pitchFamily="34" charset="0"/>
                  </a:rPr>
                  <a:t>Anchor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1</m:t>
                        </m:r>
                      </m:sub>
                    </m:sSub>
                  </m:oMath>
                </a14:m>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2</m:t>
                        </m:r>
                      </m:sub>
                    </m:sSub>
                  </m:oMath>
                </a14:m>
                <a:r>
                  <a:rPr lang="en-US">
                    <a:latin typeface="Calibri" panose="020F0502020204030204" pitchFamily="34" charset="0"/>
                    <a:cs typeface="Calibri" panose="020F0502020204030204" pitchFamily="34" charset="0"/>
                  </a:rPr>
                  <a:t> cannot differentiate node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𝑣</m:t>
                        </m:r>
                      </m:e>
                      <m:sub>
                        <m:r>
                          <a:rPr lang="en-US" b="0" i="1" smtClean="0">
                            <a:latin typeface="Cambria Math" panose="02040503050406030204" pitchFamily="18" charset="0"/>
                            <a:cs typeface="Arial" pitchFamily="34" charset="0"/>
                          </a:rPr>
                          <m:t>1</m:t>
                        </m:r>
                      </m:sub>
                    </m:sSub>
                  </m:oMath>
                </a14:m>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𝑣</m:t>
                        </m:r>
                      </m:e>
                      <m:sub>
                        <m:r>
                          <a:rPr lang="en-US" b="0" i="1" smtClean="0">
                            <a:latin typeface="Cambria Math" panose="02040503050406030204" pitchFamily="18" charset="0"/>
                            <a:cs typeface="Arial" pitchFamily="34" charset="0"/>
                          </a:rPr>
                          <m:t>3</m:t>
                        </m:r>
                      </m:sub>
                    </m:sSub>
                  </m:oMath>
                </a14:m>
                <a:r>
                  <a:rPr lang="en-US">
                    <a:latin typeface="Calibri" panose="020F0502020204030204" pitchFamily="34" charset="0"/>
                    <a:cs typeface="Calibri" panose="020F0502020204030204" pitchFamily="34" charset="0"/>
                  </a:rPr>
                  <a:t>, but anchor-set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3</m:t>
                        </m:r>
                      </m:sub>
                    </m:sSub>
                  </m:oMath>
                </a14:m>
                <a:r>
                  <a:rPr lang="en-US">
                    <a:latin typeface="Calibri" panose="020F0502020204030204" pitchFamily="34" charset="0"/>
                    <a:cs typeface="Calibri" panose="020F0502020204030204" pitchFamily="34" charset="0"/>
                  </a:rPr>
                  <a:t> can</a:t>
                </a:r>
              </a:p>
            </p:txBody>
          </p:sp>
        </mc:Choice>
        <mc:Fallback xmlns="">
          <p:sp>
            <p:nvSpPr>
              <p:cNvPr id="8" name="TextBox 7">
                <a:extLst>
                  <a:ext uri="{FF2B5EF4-FFF2-40B4-BE49-F238E27FC236}">
                    <a16:creationId xmlns:a16="http://schemas.microsoft.com/office/drawing/2014/main" id="{D840D3B3-0402-EC48-BDAD-C43176C94A6A}"/>
                  </a:ext>
                </a:extLst>
              </p:cNvPr>
              <p:cNvSpPr txBox="1">
                <a:spLocks noRot="1" noChangeAspect="1" noMove="1" noResize="1" noEditPoints="1" noAdjustHandles="1" noChangeArrowheads="1" noChangeShapeType="1" noTextEdit="1"/>
              </p:cNvSpPr>
              <p:nvPr/>
            </p:nvSpPr>
            <p:spPr>
              <a:xfrm>
                <a:off x="5674082" y="6074068"/>
                <a:ext cx="3634689" cy="646331"/>
              </a:xfrm>
              <a:prstGeom prst="rect">
                <a:avLst/>
              </a:prstGeom>
              <a:blipFill>
                <a:blip r:embed="rId8"/>
                <a:stretch>
                  <a:fillRect l="-1510" t="-4717" b="-14151"/>
                </a:stretch>
              </a:blipFill>
            </p:spPr>
            <p:txBody>
              <a:bodyPr/>
              <a:lstStyle/>
              <a:p>
                <a:r>
                  <a:rPr lang="en-US">
                    <a:noFill/>
                  </a:rPr>
                  <a:t> </a:t>
                </a:r>
              </a:p>
            </p:txBody>
          </p:sp>
        </mc:Fallback>
      </mc:AlternateContent>
      <p:graphicFrame>
        <p:nvGraphicFramePr>
          <p:cNvPr id="12" name="Table 11">
            <a:extLst>
              <a:ext uri="{FF2B5EF4-FFF2-40B4-BE49-F238E27FC236}">
                <a16:creationId xmlns:a16="http://schemas.microsoft.com/office/drawing/2014/main" id="{2C6BD9BC-77A7-3DD9-2636-1C6CCB77B15F}"/>
              </a:ext>
            </a:extLst>
          </p:cNvPr>
          <p:cNvGraphicFramePr>
            <a:graphicFrameLocks noGrp="1"/>
          </p:cNvGraphicFramePr>
          <p:nvPr>
            <p:extLst>
              <p:ext uri="{D42A27DB-BD31-4B8C-83A1-F6EECF244321}">
                <p14:modId xmlns:p14="http://schemas.microsoft.com/office/powerpoint/2010/main" val="3440145516"/>
              </p:ext>
            </p:extLst>
          </p:nvPr>
        </p:nvGraphicFramePr>
        <p:xfrm>
          <a:off x="5136486" y="5045955"/>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sp>
        <p:nvSpPr>
          <p:cNvPr id="14" name="TextBox 13">
            <a:extLst>
              <a:ext uri="{FF2B5EF4-FFF2-40B4-BE49-F238E27FC236}">
                <a16:creationId xmlns:a16="http://schemas.microsoft.com/office/drawing/2014/main" id="{34EEA52E-005D-6444-C49D-EBE750573447}"/>
              </a:ext>
            </a:extLst>
          </p:cNvPr>
          <p:cNvSpPr txBox="1"/>
          <p:nvPr/>
        </p:nvSpPr>
        <p:spPr>
          <a:xfrm>
            <a:off x="5378829" y="5049670"/>
            <a:ext cx="1597173" cy="369332"/>
          </a:xfrm>
          <a:prstGeom prst="rect">
            <a:avLst/>
          </a:prstGeom>
          <a:noFill/>
        </p:spPr>
        <p:txBody>
          <a:bodyPr wrap="square">
            <a:spAutoFit/>
          </a:bodyPr>
          <a:lstStyle/>
          <a:p>
            <a:r>
              <a:rPr lang="en-US"/>
              <a:t>=</a:t>
            </a:r>
          </a:p>
        </p:txBody>
      </p:sp>
      <p:sp>
        <p:nvSpPr>
          <p:cNvPr id="15" name="Rounded Rectangle 14">
            <a:extLst>
              <a:ext uri="{FF2B5EF4-FFF2-40B4-BE49-F238E27FC236}">
                <a16:creationId xmlns:a16="http://schemas.microsoft.com/office/drawing/2014/main" id="{C31BFF18-4721-33BC-DB4B-BBE37449A891}"/>
              </a:ext>
            </a:extLst>
          </p:cNvPr>
          <p:cNvSpPr/>
          <p:nvPr/>
        </p:nvSpPr>
        <p:spPr>
          <a:xfrm>
            <a:off x="5855629" y="5015743"/>
            <a:ext cx="2730228" cy="518393"/>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84B5FA1-CAA6-4A0C-E2D4-724C37FBAEA8}"/>
              </a:ext>
            </a:extLst>
          </p:cNvPr>
          <p:cNvSpPr txBox="1"/>
          <p:nvPr/>
        </p:nvSpPr>
        <p:spPr>
          <a:xfrm>
            <a:off x="3773413" y="4830215"/>
            <a:ext cx="1597173" cy="923330"/>
          </a:xfrm>
          <a:prstGeom prst="rect">
            <a:avLst/>
          </a:prstGeom>
          <a:noFill/>
        </p:spPr>
        <p:txBody>
          <a:bodyPr wrap="square">
            <a:spAutoFit/>
          </a:bodyPr>
          <a:lstStyle/>
          <a:p>
            <a:r>
              <a:rPr lang="en-US" sz="1800">
                <a:solidFill>
                  <a:srgbClr val="00B050"/>
                </a:solidFill>
              </a:rPr>
              <a:t>Positional encoding for node </a:t>
            </a:r>
            <a:endParaRPr lang="en-US">
              <a:solidFill>
                <a:srgbClr val="00B050"/>
              </a:solidFill>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C762EBA-C398-8D8A-BA02-69740FF0DFF0}"/>
                  </a:ext>
                </a:extLst>
              </p:cNvPr>
              <p:cNvSpPr txBox="1"/>
              <p:nvPr/>
            </p:nvSpPr>
            <p:spPr>
              <a:xfrm flipH="1">
                <a:off x="4328134" y="5412716"/>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B050"/>
                              </a:solidFill>
                              <a:latin typeface="Cambria Math" panose="02040503050406030204" pitchFamily="18" charset="0"/>
                              <a:cs typeface="Arial" pitchFamily="34" charset="0"/>
                            </a:rPr>
                          </m:ctrlPr>
                        </m:sSubPr>
                        <m:e>
                          <m:r>
                            <a:rPr lang="en-US" b="0" i="1" smtClean="0">
                              <a:solidFill>
                                <a:srgbClr val="00B050"/>
                              </a:solidFill>
                              <a:latin typeface="Cambria Math" panose="02040503050406030204" pitchFamily="18" charset="0"/>
                              <a:cs typeface="Arial" pitchFamily="34" charset="0"/>
                            </a:rPr>
                            <m:t>𝑣</m:t>
                          </m:r>
                        </m:e>
                        <m:sub>
                          <m:r>
                            <a:rPr lang="en-US" b="0" i="1" smtClean="0">
                              <a:solidFill>
                                <a:srgbClr val="00B050"/>
                              </a:solidFill>
                              <a:latin typeface="Cambria Math" panose="02040503050406030204" pitchFamily="18" charset="0"/>
                              <a:cs typeface="Arial" pitchFamily="34" charset="0"/>
                            </a:rPr>
                            <m:t>1</m:t>
                          </m:r>
                        </m:sub>
                      </m:sSub>
                    </m:oMath>
                  </m:oMathPara>
                </a14:m>
                <a:endParaRPr lang="en-US">
                  <a:solidFill>
                    <a:srgbClr val="00B050"/>
                  </a:solidFill>
                  <a:latin typeface="Arial" pitchFamily="34" charset="0"/>
                  <a:cs typeface="Arial" pitchFamily="34" charset="0"/>
                </a:endParaRPr>
              </a:p>
            </p:txBody>
          </p:sp>
        </mc:Choice>
        <mc:Fallback xmlns="">
          <p:sp>
            <p:nvSpPr>
              <p:cNvPr id="18" name="TextBox 17">
                <a:extLst>
                  <a:ext uri="{FF2B5EF4-FFF2-40B4-BE49-F238E27FC236}">
                    <a16:creationId xmlns:a16="http://schemas.microsoft.com/office/drawing/2014/main" id="{FC762EBA-C398-8D8A-BA02-69740FF0DFF0}"/>
                  </a:ext>
                </a:extLst>
              </p:cNvPr>
              <p:cNvSpPr txBox="1">
                <a:spLocks noRot="1" noChangeAspect="1" noMove="1" noResize="1" noEditPoints="1" noAdjustHandles="1" noChangeArrowheads="1" noChangeShapeType="1" noTextEdit="1"/>
              </p:cNvSpPr>
              <p:nvPr/>
            </p:nvSpPr>
            <p:spPr>
              <a:xfrm flipH="1">
                <a:off x="4328134" y="5412716"/>
                <a:ext cx="536154" cy="276999"/>
              </a:xfrm>
              <a:prstGeom prst="rect">
                <a:avLst/>
              </a:prstGeom>
              <a:blipFill>
                <a:blip r:embed="rId9"/>
                <a:stretch>
                  <a:fillRect b="-17778"/>
                </a:stretch>
              </a:blipFill>
            </p:spPr>
            <p:txBody>
              <a:bodyPr/>
              <a:lstStyle/>
              <a:p>
                <a:r>
                  <a:rPr lang="en-US">
                    <a:noFill/>
                  </a:rPr>
                  <a:t> </a:t>
                </a:r>
              </a:p>
            </p:txBody>
          </p:sp>
        </mc:Fallback>
      </mc:AlternateContent>
    </p:spTree>
    <p:extLst>
      <p:ext uri="{BB962C8B-B14F-4D97-AF65-F5344CB8AC3E}">
        <p14:creationId xmlns:p14="http://schemas.microsoft.com/office/powerpoint/2010/main" val="3525888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AEDA-C433-0B44-A069-1355B6740751}"/>
              </a:ext>
            </a:extLst>
          </p:cNvPr>
          <p:cNvSpPr>
            <a:spLocks noGrp="1"/>
          </p:cNvSpPr>
          <p:nvPr>
            <p:ph type="title"/>
          </p:nvPr>
        </p:nvSpPr>
        <p:spPr>
          <a:xfrm>
            <a:off x="457200" y="76200"/>
            <a:ext cx="8229600" cy="987552"/>
          </a:xfrm>
        </p:spPr>
        <p:txBody>
          <a:bodyPr>
            <a:normAutofit/>
          </a:bodyPr>
          <a:lstStyle/>
          <a:p>
            <a:r>
              <a:rPr lang="en-US"/>
              <a:t>Option 1: Relative distances</a:t>
            </a:r>
          </a:p>
        </p:txBody>
      </p:sp>
      <p:sp>
        <p:nvSpPr>
          <p:cNvPr id="16" name="Content Placeholder 2">
            <a:extLst>
              <a:ext uri="{FF2B5EF4-FFF2-40B4-BE49-F238E27FC236}">
                <a16:creationId xmlns:a16="http://schemas.microsoft.com/office/drawing/2014/main" id="{5A3B25B9-372F-ED06-DA35-6AF1D7DBF688}"/>
              </a:ext>
            </a:extLst>
          </p:cNvPr>
          <p:cNvSpPr>
            <a:spLocks noGrp="1"/>
          </p:cNvSpPr>
          <p:nvPr>
            <p:ph idx="1"/>
          </p:nvPr>
        </p:nvSpPr>
        <p:spPr>
          <a:xfrm>
            <a:off x="457200" y="1295401"/>
            <a:ext cx="4013137" cy="3571776"/>
          </a:xfrm>
        </p:spPr>
        <p:txBody>
          <a:bodyPr>
            <a:normAutofit fontScale="92500" lnSpcReduction="10000"/>
          </a:bodyPr>
          <a:lstStyle/>
          <a:p>
            <a:r>
              <a:rPr lang="en-US" b="1"/>
              <a:t>Last lecture:</a:t>
            </a:r>
            <a:r>
              <a:rPr lang="en-US"/>
              <a:t> Relative distances useful for position-aware task</a:t>
            </a:r>
          </a:p>
          <a:p>
            <a:endParaRPr lang="en-US"/>
          </a:p>
          <a:p>
            <a:endParaRPr lang="en-US"/>
          </a:p>
          <a:p>
            <a:endParaRPr lang="en-US"/>
          </a:p>
          <a:p>
            <a:r>
              <a:rPr lang="en-US"/>
              <a:t>But not suited to structure-aware tasks</a:t>
            </a:r>
          </a:p>
          <a:p>
            <a:endParaRPr lang="en-US"/>
          </a:p>
          <a:p>
            <a:endParaRPr lang="en-US"/>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a:xfrm>
            <a:off x="457200" y="6583680"/>
            <a:ext cx="2133600" cy="274320"/>
          </a:xfrm>
        </p:spPr>
        <p:txBody>
          <a:bodyPr/>
          <a:lstStyle/>
          <a:p>
            <a:fld id="{A6A4989B-F777-354F-BFDD-970748FA9876}" type="datetime1">
              <a:rPr lang="en-US" smtClean="0"/>
              <a:pPr/>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a:xfrm>
            <a:off x="2640596" y="6583680"/>
            <a:ext cx="5507719" cy="274320"/>
          </a:xfrm>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a:xfrm>
            <a:off x="8204396" y="6583680"/>
            <a:ext cx="733864" cy="274320"/>
          </a:xfrm>
        </p:spPr>
        <p:txBody>
          <a:bodyPr/>
          <a:lstStyle/>
          <a:p>
            <a:fld id="{19B12225-5612-419B-A8D5-4B8EEE4C217E}" type="slidenum">
              <a:rPr lang="en-US" smtClean="0"/>
              <a:pPr/>
              <a:t>48</a:t>
            </a:fld>
            <a:endParaRPr lang="en-US"/>
          </a:p>
        </p:txBody>
      </p:sp>
      <mc:AlternateContent xmlns:mc="http://schemas.openxmlformats.org/markup-compatibility/2006" xmlns:a14="http://schemas.microsoft.com/office/drawing/2010/main">
        <mc:Choice Requires="a14">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nvGraphicFramePr>
            <p:xfrm>
              <a:off x="6293919" y="4542902"/>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005131"/>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Choice>
        <mc:Fallback xmlns="">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nvGraphicFramePr>
            <p:xfrm>
              <a:off x="6293919" y="4542902"/>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1099" t="-1266" r="-201099" b="-224051"/>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203333" t="-1266" r="-103333" b="-224051"/>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300000" t="-1266" r="-2198" b="-224051"/>
                          </a:stretch>
                        </a:blipFill>
                      </a:tcPr>
                    </a:tc>
                    <a:extLst>
                      <a:ext uri="{0D108BD9-81ED-4DB2-BD59-A6C34878D82A}">
                        <a16:rowId xmlns:a16="http://schemas.microsoft.com/office/drawing/2014/main" val="3376005131"/>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99" t="-101266" r="-301099" b="-124051"/>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99" t="-201266" r="-301099" b="-24051"/>
                          </a:stretch>
                        </a:blip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Fallback>
      </mc:AlternateContent>
      <p:sp>
        <p:nvSpPr>
          <p:cNvPr id="52" name="TextBox 51">
            <a:extLst>
              <a:ext uri="{FF2B5EF4-FFF2-40B4-BE49-F238E27FC236}">
                <a16:creationId xmlns:a16="http://schemas.microsoft.com/office/drawing/2014/main" id="{6E518705-09D8-574C-B287-A47B2627C27E}"/>
              </a:ext>
            </a:extLst>
          </p:cNvPr>
          <p:cNvSpPr txBox="1"/>
          <p:nvPr/>
        </p:nvSpPr>
        <p:spPr>
          <a:xfrm>
            <a:off x="6177416" y="4063373"/>
            <a:ext cx="2628023" cy="461665"/>
          </a:xfrm>
          <a:prstGeom prst="rect">
            <a:avLst/>
          </a:prstGeom>
          <a:noFill/>
        </p:spPr>
        <p:txBody>
          <a:bodyPr wrap="square" rtlCol="0">
            <a:spAutoFit/>
          </a:bodyPr>
          <a:lstStyle/>
          <a:p>
            <a:r>
              <a:rPr lang="en-US" sz="2400">
                <a:solidFill>
                  <a:prstClr val="black"/>
                </a:solidFill>
                <a:latin typeface="Calibri" panose="020F0502020204030204" pitchFamily="34" charset="0"/>
                <a:ea typeface="Helvetica Neue Light" panose="02000403000000020004" pitchFamily="2" charset="0"/>
                <a:cs typeface="Calibri" panose="020F0502020204030204" pitchFamily="34" charset="0"/>
              </a:rPr>
              <a:t>Relative Distances</a:t>
            </a:r>
          </a:p>
        </p:txBody>
      </p:sp>
      <p:grpSp>
        <p:nvGrpSpPr>
          <p:cNvPr id="7" name="Group 6">
            <a:extLst>
              <a:ext uri="{FF2B5EF4-FFF2-40B4-BE49-F238E27FC236}">
                <a16:creationId xmlns:a16="http://schemas.microsoft.com/office/drawing/2014/main" id="{392DA3C3-B6CD-374D-97B6-998A4402806A}"/>
              </a:ext>
            </a:extLst>
          </p:cNvPr>
          <p:cNvGrpSpPr/>
          <p:nvPr/>
        </p:nvGrpSpPr>
        <p:grpSpPr>
          <a:xfrm>
            <a:off x="4929423" y="1173834"/>
            <a:ext cx="4276511" cy="2605825"/>
            <a:chOff x="542118" y="3360714"/>
            <a:chExt cx="4764240" cy="2903016"/>
          </a:xfrm>
        </p:grpSpPr>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BA98138A-F93D-674B-97A8-76AF6782C7AB}"/>
                    </a:ext>
                  </a:extLst>
                </p:cNvPr>
                <p:cNvSpPr/>
                <p:nvPr/>
              </p:nvSpPr>
              <p:spPr>
                <a:xfrm>
                  <a:off x="919397" y="37707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1" name="Oval 30">
                  <a:extLst>
                    <a:ext uri="{FF2B5EF4-FFF2-40B4-BE49-F238E27FC236}">
                      <a16:creationId xmlns:a16="http://schemas.microsoft.com/office/drawing/2014/main" id="{BA98138A-F93D-674B-97A8-76AF6782C7AB}"/>
                    </a:ext>
                  </a:extLst>
                </p:cNvPr>
                <p:cNvSpPr>
                  <a:spLocks noRot="1" noChangeAspect="1" noMove="1" noResize="1" noEditPoints="1" noAdjustHandles="1" noChangeArrowheads="1" noChangeShapeType="1" noTextEdit="1"/>
                </p:cNvSpPr>
                <p:nvPr/>
              </p:nvSpPr>
              <p:spPr>
                <a:xfrm>
                  <a:off x="919397" y="3770734"/>
                  <a:ext cx="457200" cy="457200"/>
                </a:xfrm>
                <a:prstGeom prst="ellipse">
                  <a:avLst/>
                </a:prstGeom>
                <a:blipFill>
                  <a:blip r:embed="rId3"/>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31F9F54F-6F09-F441-A08F-24C5353DD14F}"/>
                    </a:ext>
                  </a:extLst>
                </p:cNvPr>
                <p:cNvSpPr/>
                <p:nvPr/>
              </p:nvSpPr>
              <p:spPr>
                <a:xfrm>
                  <a:off x="919397" y="5006421"/>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3</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2" name="Oval 31">
                  <a:extLst>
                    <a:ext uri="{FF2B5EF4-FFF2-40B4-BE49-F238E27FC236}">
                      <a16:creationId xmlns:a16="http://schemas.microsoft.com/office/drawing/2014/main" id="{31F9F54F-6F09-F441-A08F-24C5353DD14F}"/>
                    </a:ext>
                  </a:extLst>
                </p:cNvPr>
                <p:cNvSpPr>
                  <a:spLocks noRot="1" noChangeAspect="1" noMove="1" noResize="1" noEditPoints="1" noAdjustHandles="1" noChangeArrowheads="1" noChangeShapeType="1" noTextEdit="1"/>
                </p:cNvSpPr>
                <p:nvPr/>
              </p:nvSpPr>
              <p:spPr>
                <a:xfrm>
                  <a:off x="919397" y="5006421"/>
                  <a:ext cx="457200" cy="457200"/>
                </a:xfrm>
                <a:prstGeom prst="ellipse">
                  <a:avLst/>
                </a:prstGeom>
                <a:blipFill>
                  <a:blip r:embed="rId4"/>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68001AB1-6117-5B4D-8953-9E365C7D9FBB}"/>
                    </a:ext>
                  </a:extLst>
                </p:cNvPr>
                <p:cNvSpPr/>
                <p:nvPr/>
              </p:nvSpPr>
              <p:spPr>
                <a:xfrm>
                  <a:off x="1906276" y="43803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33" name="Oval 32">
                  <a:extLst>
                    <a:ext uri="{FF2B5EF4-FFF2-40B4-BE49-F238E27FC236}">
                      <a16:creationId xmlns:a16="http://schemas.microsoft.com/office/drawing/2014/main" id="{68001AB1-6117-5B4D-8953-9E365C7D9FBB}"/>
                    </a:ext>
                  </a:extLst>
                </p:cNvPr>
                <p:cNvSpPr>
                  <a:spLocks noRot="1" noChangeAspect="1" noMove="1" noResize="1" noEditPoints="1" noAdjustHandles="1" noChangeArrowheads="1" noChangeShapeType="1" noTextEdit="1"/>
                </p:cNvSpPr>
                <p:nvPr/>
              </p:nvSpPr>
              <p:spPr>
                <a:xfrm>
                  <a:off x="1906276" y="4380334"/>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34" name="Straight Connector 33">
              <a:extLst>
                <a:ext uri="{FF2B5EF4-FFF2-40B4-BE49-F238E27FC236}">
                  <a16:creationId xmlns:a16="http://schemas.microsoft.com/office/drawing/2014/main" id="{6C273707-D725-7440-BF5F-BB06A4B85DF5}"/>
                </a:ext>
              </a:extLst>
            </p:cNvPr>
            <p:cNvCxnSpPr>
              <a:cxnSpLocks/>
              <a:stCxn id="31" idx="4"/>
              <a:endCxn id="32" idx="0"/>
            </p:cNvCxnSpPr>
            <p:nvPr/>
          </p:nvCxnSpPr>
          <p:spPr>
            <a:xfrm>
              <a:off x="1147997" y="4227934"/>
              <a:ext cx="0" cy="778487"/>
            </a:xfrm>
            <a:prstGeom prst="line">
              <a:avLst/>
            </a:prstGeom>
            <a:noFill/>
            <a:ln w="25400" cap="flat" cmpd="sng" algn="ctr">
              <a:solidFill>
                <a:sysClr val="windowText" lastClr="000000"/>
              </a:solidFill>
              <a:prstDash val="solid"/>
            </a:ln>
            <a:effectLst/>
          </p:spPr>
        </p:cxnSp>
        <p:cxnSp>
          <p:nvCxnSpPr>
            <p:cNvPr id="35" name="Straight Connector 34">
              <a:extLst>
                <a:ext uri="{FF2B5EF4-FFF2-40B4-BE49-F238E27FC236}">
                  <a16:creationId xmlns:a16="http://schemas.microsoft.com/office/drawing/2014/main" id="{4BFB4C52-4393-7C4F-ACCF-BBE00EB7DBA4}"/>
                </a:ext>
              </a:extLst>
            </p:cNvPr>
            <p:cNvCxnSpPr>
              <a:cxnSpLocks/>
              <a:stCxn id="31" idx="6"/>
              <a:endCxn id="33" idx="1"/>
            </p:cNvCxnSpPr>
            <p:nvPr/>
          </p:nvCxnSpPr>
          <p:spPr>
            <a:xfrm>
              <a:off x="1376597" y="3999334"/>
              <a:ext cx="596634" cy="447955"/>
            </a:xfrm>
            <a:prstGeom prst="line">
              <a:avLst/>
            </a:prstGeom>
            <a:noFill/>
            <a:ln w="25400" cap="flat" cmpd="sng" algn="ctr">
              <a:solidFill>
                <a:sysClr val="windowText" lastClr="000000"/>
              </a:solidFill>
              <a:prstDash val="solid"/>
            </a:ln>
            <a:effectLst/>
          </p:spPr>
        </p:cxnSp>
        <p:cxnSp>
          <p:nvCxnSpPr>
            <p:cNvPr id="36" name="Straight Connector 35">
              <a:extLst>
                <a:ext uri="{FF2B5EF4-FFF2-40B4-BE49-F238E27FC236}">
                  <a16:creationId xmlns:a16="http://schemas.microsoft.com/office/drawing/2014/main" id="{E49E50BF-19E1-9E42-8134-BCAC4F60BA81}"/>
                </a:ext>
              </a:extLst>
            </p:cNvPr>
            <p:cNvCxnSpPr>
              <a:cxnSpLocks/>
              <a:stCxn id="32" idx="6"/>
              <a:endCxn id="33" idx="3"/>
            </p:cNvCxnSpPr>
            <p:nvPr/>
          </p:nvCxnSpPr>
          <p:spPr>
            <a:xfrm flipV="1">
              <a:off x="1376597" y="4770579"/>
              <a:ext cx="596634" cy="464442"/>
            </a:xfrm>
            <a:prstGeom prst="line">
              <a:avLst/>
            </a:prstGeom>
            <a:noFill/>
            <a:ln w="254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F421A8E7-85F8-8742-A81F-777E05EC6BE3}"/>
                </a:ext>
              </a:extLst>
            </p:cNvPr>
            <p:cNvSpPr/>
            <p:nvPr/>
          </p:nvSpPr>
          <p:spPr>
            <a:xfrm>
              <a:off x="4805597" y="3766269"/>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p:sp>
          <p:nvSpPr>
            <p:cNvPr id="38" name="Oval 37">
              <a:extLst>
                <a:ext uri="{FF2B5EF4-FFF2-40B4-BE49-F238E27FC236}">
                  <a16:creationId xmlns:a16="http://schemas.microsoft.com/office/drawing/2014/main" id="{4E53B274-95FC-0E4C-A78A-90CE18D6938B}"/>
                </a:ext>
              </a:extLst>
            </p:cNvPr>
            <p:cNvSpPr/>
            <p:nvPr/>
          </p:nvSpPr>
          <p:spPr>
            <a:xfrm>
              <a:off x="4805597" y="4989934"/>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029FA959-8DE7-2847-85AB-F95328E952A3}"/>
                    </a:ext>
                  </a:extLst>
                </p:cNvPr>
                <p:cNvSpPr/>
                <p:nvPr/>
              </p:nvSpPr>
              <p:spPr>
                <a:xfrm>
                  <a:off x="3771962" y="4381752"/>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39" name="Oval 38">
                  <a:extLst>
                    <a:ext uri="{FF2B5EF4-FFF2-40B4-BE49-F238E27FC236}">
                      <a16:creationId xmlns:a16="http://schemas.microsoft.com/office/drawing/2014/main" id="{029FA959-8DE7-2847-85AB-F95328E952A3}"/>
                    </a:ext>
                  </a:extLst>
                </p:cNvPr>
                <p:cNvSpPr>
                  <a:spLocks noRot="1" noChangeAspect="1" noMove="1" noResize="1" noEditPoints="1" noAdjustHandles="1" noChangeArrowheads="1" noChangeShapeType="1" noTextEdit="1"/>
                </p:cNvSpPr>
                <p:nvPr/>
              </p:nvSpPr>
              <p:spPr>
                <a:xfrm>
                  <a:off x="3771962" y="4381752"/>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4B8E1BB1-436E-7142-855F-C0F389F61D56}"/>
                </a:ext>
              </a:extLst>
            </p:cNvPr>
            <p:cNvCxnSpPr>
              <a:cxnSpLocks/>
              <a:stCxn id="37" idx="4"/>
              <a:endCxn id="38" idx="0"/>
            </p:cNvCxnSpPr>
            <p:nvPr/>
          </p:nvCxnSpPr>
          <p:spPr>
            <a:xfrm>
              <a:off x="5034197" y="4223469"/>
              <a:ext cx="0" cy="766465"/>
            </a:xfrm>
            <a:prstGeom prst="line">
              <a:avLst/>
            </a:prstGeom>
            <a:noFill/>
            <a:ln w="25400" cap="flat" cmpd="sng" algn="ctr">
              <a:solidFill>
                <a:sysClr val="windowText" lastClr="000000"/>
              </a:solidFill>
              <a:prstDash val="solid"/>
            </a:ln>
            <a:effectLst/>
          </p:spPr>
        </p:cxnSp>
        <p:cxnSp>
          <p:nvCxnSpPr>
            <p:cNvPr id="41" name="Straight Connector 40">
              <a:extLst>
                <a:ext uri="{FF2B5EF4-FFF2-40B4-BE49-F238E27FC236}">
                  <a16:creationId xmlns:a16="http://schemas.microsoft.com/office/drawing/2014/main" id="{35D0BEF1-F292-3B43-8B66-0260DAEDF7A1}"/>
                </a:ext>
              </a:extLst>
            </p:cNvPr>
            <p:cNvCxnSpPr>
              <a:cxnSpLocks/>
              <a:stCxn id="37" idx="2"/>
              <a:endCxn id="39" idx="7"/>
            </p:cNvCxnSpPr>
            <p:nvPr/>
          </p:nvCxnSpPr>
          <p:spPr>
            <a:xfrm flipH="1">
              <a:off x="4162207" y="3994869"/>
              <a:ext cx="643390" cy="453838"/>
            </a:xfrm>
            <a:prstGeom prst="line">
              <a:avLst/>
            </a:prstGeom>
            <a:noFill/>
            <a:ln w="254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583DDD15-0D96-884C-B888-DEE0A18D90EA}"/>
                </a:ext>
              </a:extLst>
            </p:cNvPr>
            <p:cNvCxnSpPr>
              <a:cxnSpLocks/>
              <a:stCxn id="38" idx="2"/>
              <a:endCxn id="39" idx="5"/>
            </p:cNvCxnSpPr>
            <p:nvPr/>
          </p:nvCxnSpPr>
          <p:spPr>
            <a:xfrm flipH="1" flipV="1">
              <a:off x="4162207" y="4771997"/>
              <a:ext cx="643390" cy="446537"/>
            </a:xfrm>
            <a:prstGeom prst="line">
              <a:avLst/>
            </a:prstGeom>
            <a:noFill/>
            <a:ln w="25400" cap="flat" cmpd="sng" algn="ctr">
              <a:solidFill>
                <a:sysClr val="windowText" lastClr="000000"/>
              </a:solidFill>
              <a:prstDash val="solid"/>
            </a:ln>
            <a:effectLst/>
          </p:spPr>
        </p:cxnSp>
        <p:cxnSp>
          <p:nvCxnSpPr>
            <p:cNvPr id="43" name="Straight Connector 42">
              <a:extLst>
                <a:ext uri="{FF2B5EF4-FFF2-40B4-BE49-F238E27FC236}">
                  <a16:creationId xmlns:a16="http://schemas.microsoft.com/office/drawing/2014/main" id="{48E4401A-0637-824D-9679-3C2CF42CC796}"/>
                </a:ext>
              </a:extLst>
            </p:cNvPr>
            <p:cNvCxnSpPr>
              <a:cxnSpLocks/>
              <a:stCxn id="33" idx="6"/>
              <a:endCxn id="39" idx="2"/>
            </p:cNvCxnSpPr>
            <p:nvPr/>
          </p:nvCxnSpPr>
          <p:spPr>
            <a:xfrm>
              <a:off x="2363476" y="4608934"/>
              <a:ext cx="1408486" cy="1418"/>
            </a:xfrm>
            <a:prstGeom prst="line">
              <a:avLst/>
            </a:prstGeom>
            <a:noFill/>
            <a:ln w="25400" cap="flat" cmpd="sng" algn="ctr">
              <a:solidFill>
                <a:sysClr val="windowText" lastClr="000000"/>
              </a:solidFill>
              <a:prstDash val="solid"/>
            </a:ln>
            <a:effectLst/>
          </p:spPr>
        </p:cxnSp>
        <p:sp>
          <p:nvSpPr>
            <p:cNvPr id="44" name="TextBox 43">
              <a:extLst>
                <a:ext uri="{FF2B5EF4-FFF2-40B4-BE49-F238E27FC236}">
                  <a16:creationId xmlns:a16="http://schemas.microsoft.com/office/drawing/2014/main" id="{EBF8F41C-1DFB-7C46-98DB-C44D14244D18}"/>
                </a:ext>
              </a:extLst>
            </p:cNvPr>
            <p:cNvSpPr txBox="1"/>
            <p:nvPr/>
          </p:nvSpPr>
          <p:spPr>
            <a:xfrm>
              <a:off x="542118" y="3752221"/>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5" name="TextBox 44">
              <a:extLst>
                <a:ext uri="{FF2B5EF4-FFF2-40B4-BE49-F238E27FC236}">
                  <a16:creationId xmlns:a16="http://schemas.microsoft.com/office/drawing/2014/main" id="{735CD2DD-9845-EB4E-8158-FB7EEE3D2DCF}"/>
                </a:ext>
              </a:extLst>
            </p:cNvPr>
            <p:cNvSpPr txBox="1"/>
            <p:nvPr/>
          </p:nvSpPr>
          <p:spPr>
            <a:xfrm>
              <a:off x="542118" y="4989934"/>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6" name="TextBox 45">
              <a:extLst>
                <a:ext uri="{FF2B5EF4-FFF2-40B4-BE49-F238E27FC236}">
                  <a16:creationId xmlns:a16="http://schemas.microsoft.com/office/drawing/2014/main" id="{78696F91-2EBE-7C48-9C6E-9FACF67D3408}"/>
                </a:ext>
              </a:extLst>
            </p:cNvPr>
            <p:cNvSpPr txBox="1"/>
            <p:nvPr/>
          </p:nvSpPr>
          <p:spPr>
            <a:xfrm>
              <a:off x="3822654" y="3970303"/>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7" name="TextBox 46">
              <a:extLst>
                <a:ext uri="{FF2B5EF4-FFF2-40B4-BE49-F238E27FC236}">
                  <a16:creationId xmlns:a16="http://schemas.microsoft.com/office/drawing/2014/main" id="{EF2DEFAA-F5E2-744E-9436-2A3BD77B23C7}"/>
                </a:ext>
              </a:extLst>
            </p:cNvPr>
            <p:cNvSpPr txBox="1"/>
            <p:nvPr/>
          </p:nvSpPr>
          <p:spPr>
            <a:xfrm>
              <a:off x="1956416" y="3959002"/>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8" name="TextBox 47">
              <a:extLst>
                <a:ext uri="{FF2B5EF4-FFF2-40B4-BE49-F238E27FC236}">
                  <a16:creationId xmlns:a16="http://schemas.microsoft.com/office/drawing/2014/main" id="{42BDA425-802A-5049-AD57-7858302F8BE7}"/>
                </a:ext>
              </a:extLst>
            </p:cNvPr>
            <p:cNvSpPr txBox="1"/>
            <p:nvPr/>
          </p:nvSpPr>
          <p:spPr>
            <a:xfrm>
              <a:off x="4548633" y="3360714"/>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9" name="TextBox 48">
              <a:extLst>
                <a:ext uri="{FF2B5EF4-FFF2-40B4-BE49-F238E27FC236}">
                  <a16:creationId xmlns:a16="http://schemas.microsoft.com/office/drawing/2014/main" id="{A245C9FA-AE25-CF4A-955D-C633452E34F2}"/>
                </a:ext>
              </a:extLst>
            </p:cNvPr>
            <p:cNvSpPr txBox="1"/>
            <p:nvPr/>
          </p:nvSpPr>
          <p:spPr>
            <a:xfrm>
              <a:off x="4764132" y="5422318"/>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50" name="TextBox 49">
              <a:extLst>
                <a:ext uri="{FF2B5EF4-FFF2-40B4-BE49-F238E27FC236}">
                  <a16:creationId xmlns:a16="http://schemas.microsoft.com/office/drawing/2014/main" id="{D5C40DEC-679A-4142-A2ED-B28337EE849D}"/>
                </a:ext>
              </a:extLst>
            </p:cNvPr>
            <p:cNvSpPr txBox="1"/>
            <p:nvPr/>
          </p:nvSpPr>
          <p:spPr>
            <a:xfrm>
              <a:off x="1233775" y="5475111"/>
              <a:ext cx="1705826" cy="788619"/>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Size-2</a:t>
              </a:r>
            </a:p>
            <a:p>
              <a:r>
                <a:rPr lang="en-US" sz="2000">
                  <a:solidFill>
                    <a:prstClr val="black"/>
                  </a:solidFill>
                  <a:latin typeface="Helvetica Neue Light" panose="02000403000000020004" pitchFamily="2" charset="0"/>
                  <a:ea typeface="Helvetica Neue Light" panose="02000403000000020004" pitchFamily="2" charset="0"/>
                </a:rPr>
                <a:t>Anchor-set</a:t>
              </a:r>
            </a:p>
          </p:txBody>
        </p:sp>
        <p:sp>
          <p:nvSpPr>
            <p:cNvPr id="53" name="TextBox 52">
              <a:extLst>
                <a:ext uri="{FF2B5EF4-FFF2-40B4-BE49-F238E27FC236}">
                  <a16:creationId xmlns:a16="http://schemas.microsoft.com/office/drawing/2014/main" id="{AD794C18-C5C4-1F45-BE1B-97E54D518B49}"/>
                </a:ext>
              </a:extLst>
            </p:cNvPr>
            <p:cNvSpPr txBox="1"/>
            <p:nvPr/>
          </p:nvSpPr>
          <p:spPr>
            <a:xfrm>
              <a:off x="3386125" y="5290455"/>
              <a:ext cx="1920233" cy="445742"/>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Anchor</a:t>
              </a:r>
            </a:p>
          </p:txBody>
        </p:sp>
        <p:cxnSp>
          <p:nvCxnSpPr>
            <p:cNvPr id="54" name="Straight Arrow Connector 53">
              <a:extLst>
                <a:ext uri="{FF2B5EF4-FFF2-40B4-BE49-F238E27FC236}">
                  <a16:creationId xmlns:a16="http://schemas.microsoft.com/office/drawing/2014/main" id="{DCCA2743-9A40-8041-90D2-9BAFB1AD29B3}"/>
                </a:ext>
              </a:extLst>
            </p:cNvPr>
            <p:cNvCxnSpPr>
              <a:cxnSpLocks/>
              <a:endCxn id="39" idx="4"/>
            </p:cNvCxnSpPr>
            <p:nvPr/>
          </p:nvCxnSpPr>
          <p:spPr>
            <a:xfrm flipV="1">
              <a:off x="4000562" y="4838952"/>
              <a:ext cx="0" cy="451503"/>
            </a:xfrm>
            <a:prstGeom prst="straightConnector1">
              <a:avLst/>
            </a:prstGeom>
            <a:noFill/>
            <a:ln w="19050" cap="flat" cmpd="sng" algn="ctr">
              <a:solidFill>
                <a:sysClr val="windowText" lastClr="000000"/>
              </a:solidFill>
              <a:prstDash val="solid"/>
              <a:tailEnd type="triangle"/>
            </a:ln>
            <a:effectLst/>
          </p:spPr>
        </p:cxnSp>
        <p:sp>
          <p:nvSpPr>
            <p:cNvPr id="55" name="Oval 54">
              <a:extLst>
                <a:ext uri="{FF2B5EF4-FFF2-40B4-BE49-F238E27FC236}">
                  <a16:creationId xmlns:a16="http://schemas.microsoft.com/office/drawing/2014/main" id="{A28D2D06-C31C-2B4C-B8EC-5C9432520F45}"/>
                </a:ext>
              </a:extLst>
            </p:cNvPr>
            <p:cNvSpPr/>
            <p:nvPr/>
          </p:nvSpPr>
          <p:spPr>
            <a:xfrm rot="19513939">
              <a:off x="700237" y="4437643"/>
              <a:ext cx="2001050" cy="941225"/>
            </a:xfrm>
            <a:prstGeom prst="ellipse">
              <a:avLst/>
            </a:prstGeom>
            <a:noFill/>
            <a:ln w="1270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E3E76DB1-7F7F-4741-83ED-9216EEE21DAB}"/>
                    </a:ext>
                  </a:extLst>
                </p:cNvPr>
                <p:cNvSpPr/>
                <p:nvPr/>
              </p:nvSpPr>
              <p:spPr>
                <a:xfrm>
                  <a:off x="1702727" y="4779953"/>
                  <a:ext cx="53136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dirty="0" smtClean="0">
                                <a:solidFill>
                                  <a:prstClr val="black"/>
                                </a:solidFill>
                                <a:latin typeface="Cambria Math" panose="02040503050406030204" pitchFamily="18" charset="0"/>
                              </a:rPr>
                            </m:ctrlPr>
                          </m:sSubPr>
                          <m:e>
                            <m:r>
                              <a:rPr lang="en-US" sz="2400" i="1" dirty="0">
                                <a:solidFill>
                                  <a:prstClr val="black"/>
                                </a:solidFill>
                                <a:latin typeface="Cambria Math" panose="02040503050406030204" pitchFamily="18" charset="0"/>
                              </a:rPr>
                              <m:t>𝑠</m:t>
                            </m:r>
                          </m:e>
                          <m:sub>
                            <m:r>
                              <a:rPr lang="en-US" sz="2400" i="1" dirty="0" smtClean="0">
                                <a:solidFill>
                                  <a:prstClr val="black"/>
                                </a:solidFill>
                                <a:latin typeface="Cambria Math" panose="02040503050406030204" pitchFamily="18" charset="0"/>
                              </a:rPr>
                              <m:t>3</m:t>
                            </m:r>
                          </m:sub>
                        </m:sSub>
                      </m:oMath>
                    </m:oMathPara>
                  </a14:m>
                  <a:endParaRPr lang="en-US" sz="2400">
                    <a:solidFill>
                      <a:prstClr val="black"/>
                    </a:solidFill>
                    <a:latin typeface="Calibri"/>
                  </a:endParaRPr>
                </a:p>
              </p:txBody>
            </p:sp>
          </mc:Choice>
          <mc:Fallback xmlns="">
            <p:sp>
              <p:nvSpPr>
                <p:cNvPr id="56" name="Rectangle 55">
                  <a:extLst>
                    <a:ext uri="{FF2B5EF4-FFF2-40B4-BE49-F238E27FC236}">
                      <a16:creationId xmlns:a16="http://schemas.microsoft.com/office/drawing/2014/main" id="{E3E76DB1-7F7F-4741-83ED-9216EEE21DAB}"/>
                    </a:ext>
                  </a:extLst>
                </p:cNvPr>
                <p:cNvSpPr>
                  <a:spLocks noRot="1" noChangeAspect="1" noMove="1" noResize="1" noEditPoints="1" noAdjustHandles="1" noChangeArrowheads="1" noChangeShapeType="1" noTextEdit="1"/>
                </p:cNvSpPr>
                <p:nvPr/>
              </p:nvSpPr>
              <p:spPr>
                <a:xfrm>
                  <a:off x="1702727" y="4779953"/>
                  <a:ext cx="531364" cy="461665"/>
                </a:xfrm>
                <a:prstGeom prst="rect">
                  <a:avLst/>
                </a:prstGeom>
                <a:blipFill>
                  <a:blip r:embed="rId7"/>
                  <a:stretch>
                    <a:fillRect b="-11765"/>
                  </a:stretch>
                </a:blipFill>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ACE15506-D9C4-C146-B2CD-C51A498336A8}"/>
                </a:ext>
              </a:extLst>
            </p:cNvPr>
            <p:cNvCxnSpPr>
              <a:cxnSpLocks/>
              <a:endCxn id="56" idx="2"/>
            </p:cNvCxnSpPr>
            <p:nvPr/>
          </p:nvCxnSpPr>
          <p:spPr>
            <a:xfrm flipV="1">
              <a:off x="1956416" y="5241618"/>
              <a:ext cx="0" cy="320040"/>
            </a:xfrm>
            <a:prstGeom prst="straightConnector1">
              <a:avLst/>
            </a:prstGeom>
            <a:noFill/>
            <a:ln w="19050" cap="flat" cmpd="sng" algn="ctr">
              <a:solidFill>
                <a:sysClr val="windowText" lastClr="000000"/>
              </a:solidFill>
              <a:prstDash val="solid"/>
              <a:tailEnd type="triangle"/>
            </a:ln>
            <a:effectLst/>
          </p:spPr>
        </p:cxnSp>
        <p:cxnSp>
          <p:nvCxnSpPr>
            <p:cNvPr id="58" name="Straight Arrow Connector 57">
              <a:extLst>
                <a:ext uri="{FF2B5EF4-FFF2-40B4-BE49-F238E27FC236}">
                  <a16:creationId xmlns:a16="http://schemas.microsoft.com/office/drawing/2014/main" id="{F55F18DD-6F5B-0446-B840-1B204367014A}"/>
                </a:ext>
              </a:extLst>
            </p:cNvPr>
            <p:cNvCxnSpPr>
              <a:cxnSpLocks/>
              <a:endCxn id="33" idx="5"/>
            </p:cNvCxnSpPr>
            <p:nvPr/>
          </p:nvCxnSpPr>
          <p:spPr>
            <a:xfrm flipH="1" flipV="1">
              <a:off x="2296521" y="4770579"/>
              <a:ext cx="1558768" cy="526150"/>
            </a:xfrm>
            <a:prstGeom prst="straightConnector1">
              <a:avLst/>
            </a:prstGeom>
            <a:noFill/>
            <a:ln w="19050" cap="flat" cmpd="sng" algn="ctr">
              <a:solidFill>
                <a:sysClr val="windowText" lastClr="000000"/>
              </a:solidFill>
              <a:prstDash val="solid"/>
              <a:tailEnd type="triangle"/>
            </a:ln>
            <a:effectLst/>
          </p:spPr>
        </p:cxn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840D3B3-0402-EC48-BDAD-C43176C94A6A}"/>
                  </a:ext>
                </a:extLst>
              </p:cNvPr>
              <p:cNvSpPr txBox="1"/>
              <p:nvPr/>
            </p:nvSpPr>
            <p:spPr>
              <a:xfrm>
                <a:off x="5674082" y="6074068"/>
                <a:ext cx="3634689" cy="646331"/>
              </a:xfrm>
              <a:prstGeom prst="rect">
                <a:avLst/>
              </a:prstGeom>
              <a:noFill/>
            </p:spPr>
            <p:txBody>
              <a:bodyPr wrap="square" rtlCol="0">
                <a:spAutoFit/>
              </a:bodyPr>
              <a:lstStyle/>
              <a:p>
                <a:r>
                  <a:rPr lang="en-US" b="0">
                    <a:latin typeface="Calibri" panose="020F0502020204030204" pitchFamily="34" charset="0"/>
                    <a:cs typeface="Calibri" panose="020F0502020204030204" pitchFamily="34" charset="0"/>
                  </a:rPr>
                  <a:t>Anchor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1</m:t>
                        </m:r>
                      </m:sub>
                    </m:sSub>
                  </m:oMath>
                </a14:m>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2</m:t>
                        </m:r>
                      </m:sub>
                    </m:sSub>
                  </m:oMath>
                </a14:m>
                <a:r>
                  <a:rPr lang="en-US">
                    <a:latin typeface="Calibri" panose="020F0502020204030204" pitchFamily="34" charset="0"/>
                    <a:cs typeface="Calibri" panose="020F0502020204030204" pitchFamily="34" charset="0"/>
                  </a:rPr>
                  <a:t> cannot differentiate node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𝑣</m:t>
                        </m:r>
                      </m:e>
                      <m:sub>
                        <m:r>
                          <a:rPr lang="en-US" b="0" i="1" smtClean="0">
                            <a:latin typeface="Cambria Math" panose="02040503050406030204" pitchFamily="18" charset="0"/>
                            <a:cs typeface="Arial" pitchFamily="34" charset="0"/>
                          </a:rPr>
                          <m:t>1</m:t>
                        </m:r>
                      </m:sub>
                    </m:sSub>
                  </m:oMath>
                </a14:m>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𝑣</m:t>
                        </m:r>
                      </m:e>
                      <m:sub>
                        <m:r>
                          <a:rPr lang="en-US" b="0" i="1" smtClean="0">
                            <a:latin typeface="Cambria Math" panose="02040503050406030204" pitchFamily="18" charset="0"/>
                            <a:cs typeface="Arial" pitchFamily="34" charset="0"/>
                          </a:rPr>
                          <m:t>3</m:t>
                        </m:r>
                      </m:sub>
                    </m:sSub>
                  </m:oMath>
                </a14:m>
                <a:r>
                  <a:rPr lang="en-US">
                    <a:latin typeface="Calibri" panose="020F0502020204030204" pitchFamily="34" charset="0"/>
                    <a:cs typeface="Calibri" panose="020F0502020204030204" pitchFamily="34" charset="0"/>
                  </a:rPr>
                  <a:t>, but anchor-set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3</m:t>
                        </m:r>
                      </m:sub>
                    </m:sSub>
                  </m:oMath>
                </a14:m>
                <a:r>
                  <a:rPr lang="en-US">
                    <a:latin typeface="Calibri" panose="020F0502020204030204" pitchFamily="34" charset="0"/>
                    <a:cs typeface="Calibri" panose="020F0502020204030204" pitchFamily="34" charset="0"/>
                  </a:rPr>
                  <a:t> can</a:t>
                </a:r>
              </a:p>
            </p:txBody>
          </p:sp>
        </mc:Choice>
        <mc:Fallback xmlns="">
          <p:sp>
            <p:nvSpPr>
              <p:cNvPr id="8" name="TextBox 7">
                <a:extLst>
                  <a:ext uri="{FF2B5EF4-FFF2-40B4-BE49-F238E27FC236}">
                    <a16:creationId xmlns:a16="http://schemas.microsoft.com/office/drawing/2014/main" id="{D840D3B3-0402-EC48-BDAD-C43176C94A6A}"/>
                  </a:ext>
                </a:extLst>
              </p:cNvPr>
              <p:cNvSpPr txBox="1">
                <a:spLocks noRot="1" noChangeAspect="1" noMove="1" noResize="1" noEditPoints="1" noAdjustHandles="1" noChangeArrowheads="1" noChangeShapeType="1" noTextEdit="1"/>
              </p:cNvSpPr>
              <p:nvPr/>
            </p:nvSpPr>
            <p:spPr>
              <a:xfrm>
                <a:off x="5674082" y="6074068"/>
                <a:ext cx="3634689" cy="646331"/>
              </a:xfrm>
              <a:prstGeom prst="rect">
                <a:avLst/>
              </a:prstGeom>
              <a:blipFill>
                <a:blip r:embed="rId8"/>
                <a:stretch>
                  <a:fillRect l="-1510" t="-4717" b="-14151"/>
                </a:stretch>
              </a:blipFill>
            </p:spPr>
            <p:txBody>
              <a:bodyPr/>
              <a:lstStyle/>
              <a:p>
                <a:r>
                  <a:rPr lang="en-US">
                    <a:noFill/>
                  </a:rPr>
                  <a:t> </a:t>
                </a:r>
              </a:p>
            </p:txBody>
          </p:sp>
        </mc:Fallback>
      </mc:AlternateContent>
      <p:graphicFrame>
        <p:nvGraphicFramePr>
          <p:cNvPr id="12" name="Table 11">
            <a:extLst>
              <a:ext uri="{FF2B5EF4-FFF2-40B4-BE49-F238E27FC236}">
                <a16:creationId xmlns:a16="http://schemas.microsoft.com/office/drawing/2014/main" id="{2C6BD9BC-77A7-3DD9-2636-1C6CCB77B15F}"/>
              </a:ext>
            </a:extLst>
          </p:cNvPr>
          <p:cNvGraphicFramePr>
            <a:graphicFrameLocks noGrp="1"/>
          </p:cNvGraphicFramePr>
          <p:nvPr/>
        </p:nvGraphicFramePr>
        <p:xfrm>
          <a:off x="5136486" y="5045955"/>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sp>
        <p:nvSpPr>
          <p:cNvPr id="14" name="TextBox 13">
            <a:extLst>
              <a:ext uri="{FF2B5EF4-FFF2-40B4-BE49-F238E27FC236}">
                <a16:creationId xmlns:a16="http://schemas.microsoft.com/office/drawing/2014/main" id="{34EEA52E-005D-6444-C49D-EBE750573447}"/>
              </a:ext>
            </a:extLst>
          </p:cNvPr>
          <p:cNvSpPr txBox="1"/>
          <p:nvPr/>
        </p:nvSpPr>
        <p:spPr>
          <a:xfrm>
            <a:off x="5378829" y="5049670"/>
            <a:ext cx="1597173" cy="369332"/>
          </a:xfrm>
          <a:prstGeom prst="rect">
            <a:avLst/>
          </a:prstGeom>
          <a:noFill/>
        </p:spPr>
        <p:txBody>
          <a:bodyPr wrap="square">
            <a:spAutoFit/>
          </a:bodyPr>
          <a:lstStyle/>
          <a:p>
            <a:r>
              <a:rPr lang="en-US"/>
              <a:t>=</a:t>
            </a:r>
          </a:p>
        </p:txBody>
      </p:sp>
      <p:sp>
        <p:nvSpPr>
          <p:cNvPr id="15" name="Rounded Rectangle 14">
            <a:extLst>
              <a:ext uri="{FF2B5EF4-FFF2-40B4-BE49-F238E27FC236}">
                <a16:creationId xmlns:a16="http://schemas.microsoft.com/office/drawing/2014/main" id="{C31BFF18-4721-33BC-DB4B-BBE37449A891}"/>
              </a:ext>
            </a:extLst>
          </p:cNvPr>
          <p:cNvSpPr/>
          <p:nvPr/>
        </p:nvSpPr>
        <p:spPr>
          <a:xfrm>
            <a:off x="5855629" y="5015743"/>
            <a:ext cx="2730228" cy="518393"/>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84B5FA1-CAA6-4A0C-E2D4-724C37FBAEA8}"/>
              </a:ext>
            </a:extLst>
          </p:cNvPr>
          <p:cNvSpPr txBox="1"/>
          <p:nvPr/>
        </p:nvSpPr>
        <p:spPr>
          <a:xfrm>
            <a:off x="3773413" y="4830215"/>
            <a:ext cx="1597173" cy="923330"/>
          </a:xfrm>
          <a:prstGeom prst="rect">
            <a:avLst/>
          </a:prstGeom>
          <a:noFill/>
        </p:spPr>
        <p:txBody>
          <a:bodyPr wrap="square">
            <a:spAutoFit/>
          </a:bodyPr>
          <a:lstStyle/>
          <a:p>
            <a:r>
              <a:rPr lang="en-US" sz="1800">
                <a:solidFill>
                  <a:srgbClr val="00B050"/>
                </a:solidFill>
              </a:rPr>
              <a:t>Positional encoding for node </a:t>
            </a:r>
            <a:endParaRPr lang="en-US">
              <a:solidFill>
                <a:srgbClr val="00B050"/>
              </a:solidFill>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C762EBA-C398-8D8A-BA02-69740FF0DFF0}"/>
                  </a:ext>
                </a:extLst>
              </p:cNvPr>
              <p:cNvSpPr txBox="1"/>
              <p:nvPr/>
            </p:nvSpPr>
            <p:spPr>
              <a:xfrm flipH="1">
                <a:off x="4328134" y="5412716"/>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B050"/>
                              </a:solidFill>
                              <a:latin typeface="Cambria Math" panose="02040503050406030204" pitchFamily="18" charset="0"/>
                              <a:cs typeface="Arial" pitchFamily="34" charset="0"/>
                            </a:rPr>
                          </m:ctrlPr>
                        </m:sSubPr>
                        <m:e>
                          <m:r>
                            <a:rPr lang="en-US" b="0" i="1" smtClean="0">
                              <a:solidFill>
                                <a:srgbClr val="00B050"/>
                              </a:solidFill>
                              <a:latin typeface="Cambria Math" panose="02040503050406030204" pitchFamily="18" charset="0"/>
                              <a:cs typeface="Arial" pitchFamily="34" charset="0"/>
                            </a:rPr>
                            <m:t>𝑣</m:t>
                          </m:r>
                        </m:e>
                        <m:sub>
                          <m:r>
                            <a:rPr lang="en-US" b="0" i="1" smtClean="0">
                              <a:solidFill>
                                <a:srgbClr val="00B050"/>
                              </a:solidFill>
                              <a:latin typeface="Cambria Math" panose="02040503050406030204" pitchFamily="18" charset="0"/>
                              <a:cs typeface="Arial" pitchFamily="34" charset="0"/>
                            </a:rPr>
                            <m:t>1</m:t>
                          </m:r>
                        </m:sub>
                      </m:sSub>
                    </m:oMath>
                  </m:oMathPara>
                </a14:m>
                <a:endParaRPr lang="en-US">
                  <a:solidFill>
                    <a:srgbClr val="00B050"/>
                  </a:solidFill>
                  <a:latin typeface="Arial" pitchFamily="34" charset="0"/>
                  <a:cs typeface="Arial" pitchFamily="34" charset="0"/>
                </a:endParaRPr>
              </a:p>
            </p:txBody>
          </p:sp>
        </mc:Choice>
        <mc:Fallback xmlns="">
          <p:sp>
            <p:nvSpPr>
              <p:cNvPr id="18" name="TextBox 17">
                <a:extLst>
                  <a:ext uri="{FF2B5EF4-FFF2-40B4-BE49-F238E27FC236}">
                    <a16:creationId xmlns:a16="http://schemas.microsoft.com/office/drawing/2014/main" id="{FC762EBA-C398-8D8A-BA02-69740FF0DFF0}"/>
                  </a:ext>
                </a:extLst>
              </p:cNvPr>
              <p:cNvSpPr txBox="1">
                <a:spLocks noRot="1" noChangeAspect="1" noMove="1" noResize="1" noEditPoints="1" noAdjustHandles="1" noChangeArrowheads="1" noChangeShapeType="1" noTextEdit="1"/>
              </p:cNvSpPr>
              <p:nvPr/>
            </p:nvSpPr>
            <p:spPr>
              <a:xfrm flipH="1">
                <a:off x="4328134" y="5412716"/>
                <a:ext cx="536154" cy="276999"/>
              </a:xfrm>
              <a:prstGeom prst="rect">
                <a:avLst/>
              </a:prstGeom>
              <a:blipFill>
                <a:blip r:embed="rId9"/>
                <a:stretch>
                  <a:fillRect b="-17778"/>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DB2BEC4B-37FC-91B0-D6C9-93DC0E4094EB}"/>
              </a:ext>
            </a:extLst>
          </p:cNvPr>
          <p:cNvPicPr>
            <a:picLocks noChangeAspect="1"/>
          </p:cNvPicPr>
          <p:nvPr/>
        </p:nvPicPr>
        <p:blipFill>
          <a:blip r:embed="rId10"/>
          <a:stretch>
            <a:fillRect/>
          </a:stretch>
        </p:blipFill>
        <p:spPr>
          <a:xfrm>
            <a:off x="439735" y="4931006"/>
            <a:ext cx="3295841" cy="1201362"/>
          </a:xfrm>
          <a:prstGeom prst="rect">
            <a:avLst/>
          </a:prstGeom>
        </p:spPr>
      </p:pic>
      <p:pic>
        <p:nvPicPr>
          <p:cNvPr id="19" name="Picture 18">
            <a:extLst>
              <a:ext uri="{FF2B5EF4-FFF2-40B4-BE49-F238E27FC236}">
                <a16:creationId xmlns:a16="http://schemas.microsoft.com/office/drawing/2014/main" id="{C2028854-6E4B-AD51-894A-B2C7C2136934}"/>
              </a:ext>
            </a:extLst>
          </p:cNvPr>
          <p:cNvPicPr>
            <a:picLocks noChangeAspect="1"/>
          </p:cNvPicPr>
          <p:nvPr/>
        </p:nvPicPr>
        <p:blipFill>
          <a:blip r:embed="rId11"/>
          <a:stretch>
            <a:fillRect/>
          </a:stretch>
        </p:blipFill>
        <p:spPr>
          <a:xfrm>
            <a:off x="669512" y="2726233"/>
            <a:ext cx="3295841" cy="1182718"/>
          </a:xfrm>
          <a:prstGeom prst="rect">
            <a:avLst/>
          </a:prstGeom>
        </p:spPr>
      </p:pic>
    </p:spTree>
    <p:extLst>
      <p:ext uri="{BB962C8B-B14F-4D97-AF65-F5344CB8AC3E}">
        <p14:creationId xmlns:p14="http://schemas.microsoft.com/office/powerpoint/2010/main" val="1265275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45EBB79-B879-80CD-49C8-11642DE87E90}"/>
              </a:ext>
            </a:extLst>
          </p:cNvPr>
          <p:cNvSpPr>
            <a:spLocks noGrp="1"/>
          </p:cNvSpPr>
          <p:nvPr>
            <p:ph type="title"/>
          </p:nvPr>
        </p:nvSpPr>
        <p:spPr>
          <a:xfrm>
            <a:off x="457200" y="76201"/>
            <a:ext cx="8686800" cy="862584"/>
          </a:xfrm>
        </p:spPr>
        <p:txBody>
          <a:bodyPr>
            <a:noAutofit/>
          </a:bodyPr>
          <a:lstStyle/>
          <a:p>
            <a:r>
              <a:rPr lang="en-US" sz="3600"/>
              <a:t>Option 2: Laplacian Eigenvector Positional Encodings</a:t>
            </a:r>
          </a:p>
        </p:txBody>
      </p:sp>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457200" y="1295400"/>
            <a:ext cx="8229600" cy="5257801"/>
          </a:xfrm>
        </p:spPr>
        <p:txBody>
          <a:bodyPr>
            <a:normAutofit/>
          </a:bodyPr>
          <a:lstStyle/>
          <a:p>
            <a:r>
              <a:rPr lang="en-US"/>
              <a:t>What other ways to make positional encoding?</a:t>
            </a:r>
          </a:p>
          <a:p>
            <a:endParaRPr lang="en-US"/>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a:xfrm>
            <a:off x="457200" y="6583680"/>
            <a:ext cx="2133600" cy="274320"/>
          </a:xfrm>
        </p:spPr>
        <p:txBody>
          <a:bodyPr/>
          <a:lstStyle/>
          <a:p>
            <a:fld id="{A6A4989B-F777-354F-BFDD-970748FA9876}" type="datetime1">
              <a:rPr lang="en-US" smtClean="0"/>
              <a:pPr/>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a:xfrm>
            <a:off x="2640596" y="6583680"/>
            <a:ext cx="5507719" cy="274320"/>
          </a:xfrm>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a:xfrm>
            <a:off x="8204396" y="6583680"/>
            <a:ext cx="733864" cy="274320"/>
          </a:xfrm>
        </p:spPr>
        <p:txBody>
          <a:bodyPr/>
          <a:lstStyle/>
          <a:p>
            <a:fld id="{19B12225-5612-419B-A8D5-4B8EEE4C217E}" type="slidenum">
              <a:rPr lang="en-US" smtClean="0"/>
              <a:pPr/>
              <a:t>49</a:t>
            </a:fld>
            <a:endParaRPr lang="en-US"/>
          </a:p>
        </p:txBody>
      </p:sp>
    </p:spTree>
    <p:extLst>
      <p:ext uri="{BB962C8B-B14F-4D97-AF65-F5344CB8AC3E}">
        <p14:creationId xmlns:p14="http://schemas.microsoft.com/office/powerpoint/2010/main" val="1413899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215653" y="1206384"/>
            <a:ext cx="8260654" cy="3982524"/>
          </a:xfrm>
        </p:spPr>
        <p:txBody>
          <a:bodyPr>
            <a:normAutofit fontScale="85000" lnSpcReduction="10000"/>
          </a:bodyPr>
          <a:lstStyle/>
          <a:p>
            <a:r>
              <a:rPr lang="en-US" sz="2800" b="1">
                <a:solidFill>
                  <a:srgbClr val="C00000"/>
                </a:solidFill>
              </a:rPr>
              <a:t>What other ways to make positional encoding?</a:t>
            </a:r>
            <a:endParaRPr lang="en-US" sz="2800"/>
          </a:p>
          <a:p>
            <a:pPr marL="118872" indent="0">
              <a:buNone/>
            </a:pPr>
            <a:endParaRPr lang="en-US" sz="2800"/>
          </a:p>
          <a:p>
            <a:r>
              <a:rPr lang="en-US"/>
              <a:t>Draw on knowledge of </a:t>
            </a:r>
            <a:r>
              <a:rPr lang="en-US" b="1">
                <a:solidFill>
                  <a:srgbClr val="0070C0"/>
                </a:solidFill>
              </a:rPr>
              <a:t>Graph Theory </a:t>
            </a:r>
            <a:r>
              <a:rPr lang="en-US"/>
              <a:t>(many useful and powerful tools)</a:t>
            </a:r>
          </a:p>
          <a:p>
            <a:pPr marL="118872" indent="0">
              <a:buNone/>
            </a:pPr>
            <a:endParaRPr lang="en-US"/>
          </a:p>
          <a:p>
            <a:r>
              <a:rPr lang="en-US" b="1">
                <a:solidFill>
                  <a:srgbClr val="00B050"/>
                </a:solidFill>
              </a:rPr>
              <a:t>Key object: </a:t>
            </a:r>
            <a:r>
              <a:rPr lang="en-US"/>
              <a:t>Laplacian Matrix </a:t>
            </a:r>
            <a:r>
              <a:rPr lang="en-US" b="1">
                <a:solidFill>
                  <a:srgbClr val="0070C0"/>
                </a:solidFill>
              </a:rPr>
              <a:t>L = Degrees - Adjacency</a:t>
            </a:r>
          </a:p>
          <a:p>
            <a:pPr lvl="1"/>
            <a:r>
              <a:rPr lang="en-US"/>
              <a:t>Each graph has its own Laplacian matrix</a:t>
            </a:r>
          </a:p>
          <a:p>
            <a:pPr lvl="1"/>
            <a:r>
              <a:rPr lang="en-US"/>
              <a:t>Laplacian encodes the graph structure</a:t>
            </a:r>
          </a:p>
          <a:p>
            <a:pPr lvl="1"/>
            <a:r>
              <a:rPr lang="en-US">
                <a:solidFill>
                  <a:schemeClr val="bg1">
                    <a:lumMod val="65000"/>
                  </a:schemeClr>
                </a:solidFill>
              </a:rPr>
              <a:t>Several Laplacian variants that add degree information differently </a:t>
            </a:r>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50</a:t>
            </a:fld>
            <a:endParaRPr lang="en-US"/>
          </a:p>
        </p:txBody>
      </p:sp>
      <mc:AlternateContent xmlns:mc="http://schemas.openxmlformats.org/markup-compatibility/2006" xmlns:a14="http://schemas.microsoft.com/office/drawing/2010/main">
        <mc:Choice Requires="a14">
          <p:sp>
            <p:nvSpPr>
              <p:cNvPr id="22" name="Oval 21">
                <a:extLst>
                  <a:ext uri="{FF2B5EF4-FFF2-40B4-BE49-F238E27FC236}">
                    <a16:creationId xmlns:a16="http://schemas.microsoft.com/office/drawing/2014/main" id="{83C70D17-B1C9-4EC7-76BC-0FC6CF4A5991}"/>
                  </a:ext>
                </a:extLst>
              </p:cNvPr>
              <p:cNvSpPr/>
              <p:nvPr/>
            </p:nvSpPr>
            <p:spPr>
              <a:xfrm>
                <a:off x="1270212" y="5292849"/>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14:m>
                  <m:oMathPara xmlns:m="http://schemas.openxmlformats.org/officeDocument/2006/math">
                    <m:oMathParaPr>
                      <m:jc m:val="centerGroup"/>
                    </m:oMathParaPr>
                    <m:oMath xmlns:m="http://schemas.openxmlformats.org/officeDocument/2006/math">
                      <m:sSub>
                        <m:sSubPr>
                          <m:ctrlPr>
                            <a:rPr lang="en-US" sz="1600" i="1" smtClean="0">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𝑣</m:t>
                          </m:r>
                        </m:e>
                        <m:sub>
                          <m:r>
                            <a:rPr lang="en-US" sz="1600" b="0" i="1" smtClean="0">
                              <a:solidFill>
                                <a:schemeClr val="tx1"/>
                              </a:solidFill>
                              <a:latin typeface="Cambria Math" panose="02040503050406030204" pitchFamily="18" charset="0"/>
                            </a:rPr>
                            <m:t>2</m:t>
                          </m:r>
                        </m:sub>
                      </m:sSub>
                    </m:oMath>
                  </m:oMathPara>
                </a14:m>
                <a:endParaRPr lang="en-US" sz="2000">
                  <a:solidFill>
                    <a:schemeClr val="tx1"/>
                  </a:solidFill>
                </a:endParaRPr>
              </a:p>
            </p:txBody>
          </p:sp>
        </mc:Choice>
        <mc:Fallback xmlns="">
          <p:sp>
            <p:nvSpPr>
              <p:cNvPr id="22" name="Oval 21">
                <a:extLst>
                  <a:ext uri="{FF2B5EF4-FFF2-40B4-BE49-F238E27FC236}">
                    <a16:creationId xmlns:a16="http://schemas.microsoft.com/office/drawing/2014/main" id="{83C70D17-B1C9-4EC7-76BC-0FC6CF4A5991}"/>
                  </a:ext>
                </a:extLst>
              </p:cNvPr>
              <p:cNvSpPr>
                <a:spLocks noRot="1" noChangeAspect="1" noMove="1" noResize="1" noEditPoints="1" noAdjustHandles="1" noChangeArrowheads="1" noChangeShapeType="1" noTextEdit="1"/>
              </p:cNvSpPr>
              <p:nvPr/>
            </p:nvSpPr>
            <p:spPr>
              <a:xfrm>
                <a:off x="1270212" y="5292849"/>
                <a:ext cx="291240" cy="291240"/>
              </a:xfrm>
              <a:prstGeom prst="ellipse">
                <a:avLst/>
              </a:prstGeom>
              <a:blipFill>
                <a:blip r:embed="rId3"/>
                <a:stretch>
                  <a:fillRect r="-3846"/>
                </a:stretch>
              </a:blipFill>
              <a:ln w="25400" cmpd="sng">
                <a:solidFill>
                  <a:schemeClr val="tx1"/>
                </a:solidFill>
              </a:ln>
            </p:spPr>
            <p:txBody>
              <a:bodyPr/>
              <a:lstStyle/>
              <a:p>
                <a:r>
                  <a:rPr lang="en-US">
                    <a:noFill/>
                  </a:rPr>
                  <a:t> </a:t>
                </a:r>
              </a:p>
            </p:txBody>
          </p:sp>
        </mc:Fallback>
      </mc:AlternateContent>
      <p:sp>
        <p:nvSpPr>
          <p:cNvPr id="23" name="Oval 22">
            <a:extLst>
              <a:ext uri="{FF2B5EF4-FFF2-40B4-BE49-F238E27FC236}">
                <a16:creationId xmlns:a16="http://schemas.microsoft.com/office/drawing/2014/main" id="{CCDA11E9-B450-49F8-89C1-224547442F8F}"/>
              </a:ext>
            </a:extLst>
          </p:cNvPr>
          <p:cNvSpPr/>
          <p:nvPr/>
        </p:nvSpPr>
        <p:spPr>
          <a:xfrm>
            <a:off x="1270212" y="6188499"/>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4" name="Oval 23">
            <a:extLst>
              <a:ext uri="{FF2B5EF4-FFF2-40B4-BE49-F238E27FC236}">
                <a16:creationId xmlns:a16="http://schemas.microsoft.com/office/drawing/2014/main" id="{848004F7-26F8-B859-F9E5-3471FA86196A}"/>
              </a:ext>
            </a:extLst>
          </p:cNvPr>
          <p:cNvSpPr/>
          <p:nvPr/>
        </p:nvSpPr>
        <p:spPr>
          <a:xfrm>
            <a:off x="2201832" y="5297086"/>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25" name="Straight Connector 24">
            <a:extLst>
              <a:ext uri="{FF2B5EF4-FFF2-40B4-BE49-F238E27FC236}">
                <a16:creationId xmlns:a16="http://schemas.microsoft.com/office/drawing/2014/main" id="{47D96ACE-337E-392D-BFD9-C2F077C5CEE3}"/>
              </a:ext>
            </a:extLst>
          </p:cNvPr>
          <p:cNvCxnSpPr>
            <a:cxnSpLocks/>
            <a:stCxn id="22" idx="4"/>
            <a:endCxn id="23" idx="0"/>
          </p:cNvCxnSpPr>
          <p:nvPr/>
        </p:nvCxnSpPr>
        <p:spPr>
          <a:xfrm>
            <a:off x="1415832" y="5584089"/>
            <a:ext cx="0" cy="6044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C7239DD-CE1D-842E-7776-FA0D846C160E}"/>
              </a:ext>
            </a:extLst>
          </p:cNvPr>
          <p:cNvCxnSpPr>
            <a:cxnSpLocks/>
            <a:stCxn id="28" idx="0"/>
            <a:endCxn id="24" idx="4"/>
          </p:cNvCxnSpPr>
          <p:nvPr/>
        </p:nvCxnSpPr>
        <p:spPr>
          <a:xfrm flipH="1" flipV="1">
            <a:off x="2347452" y="5588326"/>
            <a:ext cx="5942" cy="60017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F7236A79-6583-61E3-9436-A62BF440CD73}"/>
              </a:ext>
            </a:extLst>
          </p:cNvPr>
          <p:cNvSpPr/>
          <p:nvPr/>
        </p:nvSpPr>
        <p:spPr>
          <a:xfrm>
            <a:off x="2207774" y="6188499"/>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29" name="Straight Connector 28">
            <a:extLst>
              <a:ext uri="{FF2B5EF4-FFF2-40B4-BE49-F238E27FC236}">
                <a16:creationId xmlns:a16="http://schemas.microsoft.com/office/drawing/2014/main" id="{F7F57546-502A-3480-DB6A-07980C26810E}"/>
              </a:ext>
            </a:extLst>
          </p:cNvPr>
          <p:cNvCxnSpPr>
            <a:cxnSpLocks/>
            <a:stCxn id="24" idx="2"/>
            <a:endCxn id="22" idx="6"/>
          </p:cNvCxnSpPr>
          <p:nvPr/>
        </p:nvCxnSpPr>
        <p:spPr>
          <a:xfrm flipH="1" flipV="1">
            <a:off x="1561452" y="5438469"/>
            <a:ext cx="640380" cy="423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3EA7320A-0424-5017-0F97-C3AE4DC88051}"/>
                  </a:ext>
                </a:extLst>
              </p:cNvPr>
              <p:cNvSpPr txBox="1"/>
              <p:nvPr/>
            </p:nvSpPr>
            <p:spPr>
              <a:xfrm>
                <a:off x="992544" y="6119829"/>
                <a:ext cx="88909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𝑣</m:t>
                          </m:r>
                        </m:e>
                        <m:sub>
                          <m:r>
                            <a:rPr lang="en-US" sz="1800" b="0" i="1" smtClean="0">
                              <a:solidFill>
                                <a:schemeClr val="tx1"/>
                              </a:solidFill>
                              <a:latin typeface="Cambria Math" panose="02040503050406030204" pitchFamily="18" charset="0"/>
                            </a:rPr>
                            <m:t>1</m:t>
                          </m:r>
                        </m:sub>
                      </m:sSub>
                    </m:oMath>
                  </m:oMathPara>
                </a14:m>
                <a:endParaRPr lang="en-US"/>
              </a:p>
            </p:txBody>
          </p:sp>
        </mc:Choice>
        <mc:Fallback xmlns="">
          <p:sp>
            <p:nvSpPr>
              <p:cNvPr id="61" name="TextBox 60">
                <a:extLst>
                  <a:ext uri="{FF2B5EF4-FFF2-40B4-BE49-F238E27FC236}">
                    <a16:creationId xmlns:a16="http://schemas.microsoft.com/office/drawing/2014/main" id="{3EA7320A-0424-5017-0F97-C3AE4DC88051}"/>
                  </a:ext>
                </a:extLst>
              </p:cNvPr>
              <p:cNvSpPr txBox="1">
                <a:spLocks noRot="1" noChangeAspect="1" noMove="1" noResize="1" noEditPoints="1" noAdjustHandles="1" noChangeArrowheads="1" noChangeShapeType="1" noTextEdit="1"/>
              </p:cNvSpPr>
              <p:nvPr/>
            </p:nvSpPr>
            <p:spPr>
              <a:xfrm>
                <a:off x="992544" y="6119829"/>
                <a:ext cx="889098"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EDF0956F-632A-ED66-57B3-62B6CFB161F2}"/>
                  </a:ext>
                </a:extLst>
              </p:cNvPr>
              <p:cNvSpPr txBox="1"/>
              <p:nvPr/>
            </p:nvSpPr>
            <p:spPr>
              <a:xfrm>
                <a:off x="1924937" y="5216783"/>
                <a:ext cx="88909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𝑣</m:t>
                          </m:r>
                        </m:e>
                        <m:sub>
                          <m:r>
                            <a:rPr lang="en-US" sz="1800" b="0" i="1" smtClean="0">
                              <a:solidFill>
                                <a:schemeClr val="tx1"/>
                              </a:solidFill>
                              <a:latin typeface="Cambria Math" panose="02040503050406030204" pitchFamily="18" charset="0"/>
                            </a:rPr>
                            <m:t>3</m:t>
                          </m:r>
                        </m:sub>
                      </m:sSub>
                    </m:oMath>
                  </m:oMathPara>
                </a14:m>
                <a:endParaRPr lang="en-US"/>
              </a:p>
            </p:txBody>
          </p:sp>
        </mc:Choice>
        <mc:Fallback xmlns="">
          <p:sp>
            <p:nvSpPr>
              <p:cNvPr id="62" name="TextBox 61">
                <a:extLst>
                  <a:ext uri="{FF2B5EF4-FFF2-40B4-BE49-F238E27FC236}">
                    <a16:creationId xmlns:a16="http://schemas.microsoft.com/office/drawing/2014/main" id="{EDF0956F-632A-ED66-57B3-62B6CFB161F2}"/>
                  </a:ext>
                </a:extLst>
              </p:cNvPr>
              <p:cNvSpPr txBox="1">
                <a:spLocks noRot="1" noChangeAspect="1" noMove="1" noResize="1" noEditPoints="1" noAdjustHandles="1" noChangeArrowheads="1" noChangeShapeType="1" noTextEdit="1"/>
              </p:cNvSpPr>
              <p:nvPr/>
            </p:nvSpPr>
            <p:spPr>
              <a:xfrm>
                <a:off x="1924937" y="5216783"/>
                <a:ext cx="889098"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54919464-5A37-9458-AEE5-54CFE7B37803}"/>
                  </a:ext>
                </a:extLst>
              </p:cNvPr>
              <p:cNvSpPr txBox="1"/>
              <p:nvPr/>
            </p:nvSpPr>
            <p:spPr>
              <a:xfrm>
                <a:off x="1936903" y="6114746"/>
                <a:ext cx="88909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𝑣</m:t>
                          </m:r>
                        </m:e>
                        <m:sub>
                          <m:r>
                            <a:rPr lang="en-US" sz="1800" b="0" i="1" smtClean="0">
                              <a:solidFill>
                                <a:schemeClr val="tx1"/>
                              </a:solidFill>
                              <a:latin typeface="Cambria Math" panose="02040503050406030204" pitchFamily="18" charset="0"/>
                            </a:rPr>
                            <m:t>4</m:t>
                          </m:r>
                        </m:sub>
                      </m:sSub>
                    </m:oMath>
                  </m:oMathPara>
                </a14:m>
                <a:endParaRPr lang="en-US"/>
              </a:p>
            </p:txBody>
          </p:sp>
        </mc:Choice>
        <mc:Fallback xmlns="">
          <p:sp>
            <p:nvSpPr>
              <p:cNvPr id="63" name="TextBox 62">
                <a:extLst>
                  <a:ext uri="{FF2B5EF4-FFF2-40B4-BE49-F238E27FC236}">
                    <a16:creationId xmlns:a16="http://schemas.microsoft.com/office/drawing/2014/main" id="{54919464-5A37-9458-AEE5-54CFE7B37803}"/>
                  </a:ext>
                </a:extLst>
              </p:cNvPr>
              <p:cNvSpPr txBox="1">
                <a:spLocks noRot="1" noChangeAspect="1" noMove="1" noResize="1" noEditPoints="1" noAdjustHandles="1" noChangeArrowheads="1" noChangeShapeType="1" noTextEdit="1"/>
              </p:cNvSpPr>
              <p:nvPr/>
            </p:nvSpPr>
            <p:spPr>
              <a:xfrm>
                <a:off x="1936903" y="6114746"/>
                <a:ext cx="889098" cy="369332"/>
              </a:xfrm>
              <a:prstGeom prst="rect">
                <a:avLst/>
              </a:prstGeom>
              <a:blipFill>
                <a:blip r:embed="rId6"/>
                <a:stretch>
                  <a:fillRect/>
                </a:stretch>
              </a:blipFill>
            </p:spPr>
            <p:txBody>
              <a:bodyPr/>
              <a:lstStyle/>
              <a:p>
                <a:r>
                  <a:rPr lang="en-US">
                    <a:noFill/>
                  </a:rPr>
                  <a:t> </a:t>
                </a:r>
              </a:p>
            </p:txBody>
          </p:sp>
        </mc:Fallback>
      </mc:AlternateContent>
      <p:sp>
        <p:nvSpPr>
          <p:cNvPr id="65" name="TextBox 64">
            <a:extLst>
              <a:ext uri="{FF2B5EF4-FFF2-40B4-BE49-F238E27FC236}">
                <a16:creationId xmlns:a16="http://schemas.microsoft.com/office/drawing/2014/main" id="{E04A528B-17C6-AC93-DDF8-678174A4639C}"/>
              </a:ext>
            </a:extLst>
          </p:cNvPr>
          <p:cNvSpPr txBox="1"/>
          <p:nvPr/>
        </p:nvSpPr>
        <p:spPr>
          <a:xfrm>
            <a:off x="2987831" y="5307090"/>
            <a:ext cx="4605050" cy="553998"/>
          </a:xfrm>
          <a:prstGeom prst="rect">
            <a:avLst/>
          </a:prstGeom>
          <a:noFill/>
        </p:spPr>
        <p:txBody>
          <a:bodyPr wrap="square">
            <a:spAutoFit/>
          </a:bodyPr>
          <a:lstStyle/>
          <a:p>
            <a:r>
              <a:rPr lang="en-US" sz="3000" b="1">
                <a:solidFill>
                  <a:srgbClr val="0070C0"/>
                </a:solidFill>
              </a:rPr>
              <a:t>L =</a:t>
            </a:r>
            <a:endParaRPr lang="en-US" sz="3000">
              <a:solidFill>
                <a:srgbClr val="0070C0"/>
              </a:solidFill>
            </a:endParaRPr>
          </a:p>
        </p:txBody>
      </p:sp>
      <p:graphicFrame>
        <p:nvGraphicFramePr>
          <p:cNvPr id="66" name="Table 65">
            <a:extLst>
              <a:ext uri="{FF2B5EF4-FFF2-40B4-BE49-F238E27FC236}">
                <a16:creationId xmlns:a16="http://schemas.microsoft.com/office/drawing/2014/main" id="{220B02A8-1D75-E68E-B5B7-EB9FB8083853}"/>
              </a:ext>
            </a:extLst>
          </p:cNvPr>
          <p:cNvGraphicFramePr>
            <a:graphicFrameLocks noGrp="1"/>
          </p:cNvGraphicFramePr>
          <p:nvPr/>
        </p:nvGraphicFramePr>
        <p:xfrm>
          <a:off x="3962255" y="4758264"/>
          <a:ext cx="1748456" cy="1492784"/>
        </p:xfrm>
        <a:graphic>
          <a:graphicData uri="http://schemas.openxmlformats.org/drawingml/2006/table">
            <a:tbl>
              <a:tblPr firstRow="1" bandRow="1">
                <a:tableStyleId>{073A0DAA-6AF3-43AB-8588-CEC1D06C72B9}</a:tableStyleId>
              </a:tblPr>
              <a:tblGrid>
                <a:gridCol w="437114">
                  <a:extLst>
                    <a:ext uri="{9D8B030D-6E8A-4147-A177-3AD203B41FA5}">
                      <a16:colId xmlns:a16="http://schemas.microsoft.com/office/drawing/2014/main" val="1382185629"/>
                    </a:ext>
                  </a:extLst>
                </a:gridCol>
                <a:gridCol w="437114">
                  <a:extLst>
                    <a:ext uri="{9D8B030D-6E8A-4147-A177-3AD203B41FA5}">
                      <a16:colId xmlns:a16="http://schemas.microsoft.com/office/drawing/2014/main" val="3438628990"/>
                    </a:ext>
                  </a:extLst>
                </a:gridCol>
                <a:gridCol w="437114">
                  <a:extLst>
                    <a:ext uri="{9D8B030D-6E8A-4147-A177-3AD203B41FA5}">
                      <a16:colId xmlns:a16="http://schemas.microsoft.com/office/drawing/2014/main" val="4121296628"/>
                    </a:ext>
                  </a:extLst>
                </a:gridCol>
                <a:gridCol w="437114">
                  <a:extLst>
                    <a:ext uri="{9D8B030D-6E8A-4147-A177-3AD203B41FA5}">
                      <a16:colId xmlns:a16="http://schemas.microsoft.com/office/drawing/2014/main" val="738243786"/>
                    </a:ext>
                  </a:extLst>
                </a:gridCol>
              </a:tblGrid>
              <a:tr h="373196">
                <a:tc>
                  <a:txBody>
                    <a:bodyPr/>
                    <a:lstStyle/>
                    <a:p>
                      <a:r>
                        <a:rPr lang="en-US" b="0">
                          <a:solidFill>
                            <a:schemeClr val="tx1"/>
                          </a:solidFill>
                        </a:rPr>
                        <a:t>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73196">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73196">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202417"/>
                  </a:ext>
                </a:extLst>
              </a:tr>
              <a:tr h="373196">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p:graphicFrame>
        <p:nvGraphicFramePr>
          <p:cNvPr id="67" name="Table 66">
            <a:extLst>
              <a:ext uri="{FF2B5EF4-FFF2-40B4-BE49-F238E27FC236}">
                <a16:creationId xmlns:a16="http://schemas.microsoft.com/office/drawing/2014/main" id="{49F16216-9B4B-4A5D-5522-898F2A2EE522}"/>
              </a:ext>
            </a:extLst>
          </p:cNvPr>
          <p:cNvGraphicFramePr>
            <a:graphicFrameLocks noGrp="1"/>
          </p:cNvGraphicFramePr>
          <p:nvPr/>
        </p:nvGraphicFramePr>
        <p:xfrm>
          <a:off x="6846257" y="4758264"/>
          <a:ext cx="1748456" cy="1492784"/>
        </p:xfrm>
        <a:graphic>
          <a:graphicData uri="http://schemas.openxmlformats.org/drawingml/2006/table">
            <a:tbl>
              <a:tblPr firstRow="1" bandRow="1">
                <a:tableStyleId>{073A0DAA-6AF3-43AB-8588-CEC1D06C72B9}</a:tableStyleId>
              </a:tblPr>
              <a:tblGrid>
                <a:gridCol w="437114">
                  <a:extLst>
                    <a:ext uri="{9D8B030D-6E8A-4147-A177-3AD203B41FA5}">
                      <a16:colId xmlns:a16="http://schemas.microsoft.com/office/drawing/2014/main" val="1382185629"/>
                    </a:ext>
                  </a:extLst>
                </a:gridCol>
                <a:gridCol w="437114">
                  <a:extLst>
                    <a:ext uri="{9D8B030D-6E8A-4147-A177-3AD203B41FA5}">
                      <a16:colId xmlns:a16="http://schemas.microsoft.com/office/drawing/2014/main" val="3438628990"/>
                    </a:ext>
                  </a:extLst>
                </a:gridCol>
                <a:gridCol w="437114">
                  <a:extLst>
                    <a:ext uri="{9D8B030D-6E8A-4147-A177-3AD203B41FA5}">
                      <a16:colId xmlns:a16="http://schemas.microsoft.com/office/drawing/2014/main" val="4121296628"/>
                    </a:ext>
                  </a:extLst>
                </a:gridCol>
                <a:gridCol w="437114">
                  <a:extLst>
                    <a:ext uri="{9D8B030D-6E8A-4147-A177-3AD203B41FA5}">
                      <a16:colId xmlns:a16="http://schemas.microsoft.com/office/drawing/2014/main" val="738243786"/>
                    </a:ext>
                  </a:extLst>
                </a:gridCol>
              </a:tblGrid>
              <a:tr h="373196">
                <a:tc>
                  <a:txBody>
                    <a:bodyPr/>
                    <a:lstStyle/>
                    <a:p>
                      <a:r>
                        <a:rPr lang="en-US" b="0">
                          <a:solidFill>
                            <a:schemeClr val="tx1"/>
                          </a:solidFill>
                        </a:rPr>
                        <a:t> 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73196">
                <a:tc>
                  <a:txBody>
                    <a:bodyPr/>
                    <a:lstStyle/>
                    <a:p>
                      <a:r>
                        <a:rPr lang="en-US">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73196">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202417"/>
                  </a:ext>
                </a:extLst>
              </a:tr>
              <a:tr h="373196">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p:sp>
        <p:nvSpPr>
          <p:cNvPr id="69" name="TextBox 68">
            <a:extLst>
              <a:ext uri="{FF2B5EF4-FFF2-40B4-BE49-F238E27FC236}">
                <a16:creationId xmlns:a16="http://schemas.microsoft.com/office/drawing/2014/main" id="{85D01730-C36D-7C07-D9B1-B473B704FE62}"/>
              </a:ext>
            </a:extLst>
          </p:cNvPr>
          <p:cNvSpPr txBox="1"/>
          <p:nvPr/>
        </p:nvSpPr>
        <p:spPr>
          <a:xfrm>
            <a:off x="3796973" y="6304495"/>
            <a:ext cx="2275138" cy="369332"/>
          </a:xfrm>
          <a:prstGeom prst="rect">
            <a:avLst/>
          </a:prstGeom>
          <a:noFill/>
        </p:spPr>
        <p:txBody>
          <a:bodyPr wrap="square">
            <a:spAutoFit/>
          </a:bodyPr>
          <a:lstStyle/>
          <a:p>
            <a:r>
              <a:rPr lang="en-US" sz="1800" b="1">
                <a:solidFill>
                  <a:srgbClr val="C00000"/>
                </a:solidFill>
              </a:rPr>
              <a:t>Degree of each node</a:t>
            </a:r>
            <a:endParaRPr lang="en-US"/>
          </a:p>
        </p:txBody>
      </p:sp>
      <p:sp>
        <p:nvSpPr>
          <p:cNvPr id="70" name="TextBox 69">
            <a:extLst>
              <a:ext uri="{FF2B5EF4-FFF2-40B4-BE49-F238E27FC236}">
                <a16:creationId xmlns:a16="http://schemas.microsoft.com/office/drawing/2014/main" id="{318AF256-8321-985F-9B69-C9D438F0DE0C}"/>
              </a:ext>
            </a:extLst>
          </p:cNvPr>
          <p:cNvSpPr txBox="1"/>
          <p:nvPr/>
        </p:nvSpPr>
        <p:spPr>
          <a:xfrm>
            <a:off x="7079350" y="6304495"/>
            <a:ext cx="2275138" cy="369332"/>
          </a:xfrm>
          <a:prstGeom prst="rect">
            <a:avLst/>
          </a:prstGeom>
          <a:noFill/>
        </p:spPr>
        <p:txBody>
          <a:bodyPr wrap="square">
            <a:spAutoFit/>
          </a:bodyPr>
          <a:lstStyle/>
          <a:p>
            <a:r>
              <a:rPr lang="en-US" b="1">
                <a:solidFill>
                  <a:srgbClr val="C00000"/>
                </a:solidFill>
              </a:rPr>
              <a:t>Adjacency</a:t>
            </a:r>
          </a:p>
        </p:txBody>
      </p:sp>
      <p:sp>
        <p:nvSpPr>
          <p:cNvPr id="72" name="TextBox 71">
            <a:extLst>
              <a:ext uri="{FF2B5EF4-FFF2-40B4-BE49-F238E27FC236}">
                <a16:creationId xmlns:a16="http://schemas.microsoft.com/office/drawing/2014/main" id="{CF34445F-E30F-A1CA-AFDF-D7D5AD988C6B}"/>
              </a:ext>
            </a:extLst>
          </p:cNvPr>
          <p:cNvSpPr txBox="1"/>
          <p:nvPr/>
        </p:nvSpPr>
        <p:spPr>
          <a:xfrm>
            <a:off x="6012545" y="5073769"/>
            <a:ext cx="782755" cy="861774"/>
          </a:xfrm>
          <a:prstGeom prst="rect">
            <a:avLst/>
          </a:prstGeom>
          <a:noFill/>
        </p:spPr>
        <p:txBody>
          <a:bodyPr wrap="square">
            <a:spAutoFit/>
          </a:bodyPr>
          <a:lstStyle/>
          <a:p>
            <a:r>
              <a:rPr lang="en-US" sz="5000" b="1">
                <a:solidFill>
                  <a:srgbClr val="0070C0"/>
                </a:solidFill>
              </a:rPr>
              <a:t>-</a:t>
            </a:r>
            <a:endParaRPr lang="en-US" sz="5000">
              <a:solidFill>
                <a:srgbClr val="0070C0"/>
              </a:solidFill>
            </a:endParaRPr>
          </a:p>
        </p:txBody>
      </p:sp>
      <p:sp>
        <p:nvSpPr>
          <p:cNvPr id="75" name="Title 1">
            <a:extLst>
              <a:ext uri="{FF2B5EF4-FFF2-40B4-BE49-F238E27FC236}">
                <a16:creationId xmlns:a16="http://schemas.microsoft.com/office/drawing/2014/main" id="{B45EBB79-B879-80CD-49C8-11642DE87E90}"/>
              </a:ext>
            </a:extLst>
          </p:cNvPr>
          <p:cNvSpPr>
            <a:spLocks noGrp="1"/>
          </p:cNvSpPr>
          <p:nvPr>
            <p:ph type="title"/>
          </p:nvPr>
        </p:nvSpPr>
        <p:spPr>
          <a:xfrm>
            <a:off x="452081" y="194389"/>
            <a:ext cx="8481061" cy="695731"/>
          </a:xfrm>
        </p:spPr>
        <p:txBody>
          <a:bodyPr>
            <a:normAutofit/>
          </a:bodyPr>
          <a:lstStyle/>
          <a:p>
            <a:r>
              <a:rPr lang="en-US" sz="3000"/>
              <a:t>Laplacian Eigenvector Positional Encodings</a:t>
            </a:r>
          </a:p>
        </p:txBody>
      </p:sp>
    </p:spTree>
    <p:extLst>
      <p:ext uri="{BB962C8B-B14F-4D97-AF65-F5344CB8AC3E}">
        <p14:creationId xmlns:p14="http://schemas.microsoft.com/office/powerpoint/2010/main" val="1306848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215653" y="1206384"/>
            <a:ext cx="8260654" cy="2867158"/>
          </a:xfrm>
        </p:spPr>
        <p:txBody>
          <a:bodyPr>
            <a:normAutofit fontScale="85000" lnSpcReduction="20000"/>
          </a:bodyPr>
          <a:lstStyle/>
          <a:p>
            <a:r>
              <a:rPr lang="en-US" sz="2800"/>
              <a:t>Laplacian matrix captures graph structure</a:t>
            </a:r>
          </a:p>
          <a:p>
            <a:pPr marL="118872" indent="0">
              <a:buNone/>
            </a:pPr>
            <a:endParaRPr lang="en-US" sz="2800"/>
          </a:p>
          <a:p>
            <a:r>
              <a:rPr lang="en-US" sz="2800" b="1">
                <a:solidFill>
                  <a:srgbClr val="00B050"/>
                </a:solidFill>
              </a:rPr>
              <a:t>Its eigenvectors inherit this structure</a:t>
            </a:r>
          </a:p>
          <a:p>
            <a:pPr lvl="1"/>
            <a:endParaRPr lang="en-US" sz="2400"/>
          </a:p>
          <a:p>
            <a:r>
              <a:rPr lang="en-US" sz="2800"/>
              <a:t>This is important because eigenvectors are vectors (!) and so </a:t>
            </a:r>
            <a:r>
              <a:rPr lang="en-US" sz="2800">
                <a:solidFill>
                  <a:srgbClr val="0070C0"/>
                </a:solidFill>
              </a:rPr>
              <a:t>can be fed into a Transformer</a:t>
            </a:r>
          </a:p>
          <a:p>
            <a:endParaRPr lang="en-US" sz="2800">
              <a:solidFill>
                <a:srgbClr val="0070C0"/>
              </a:solidFill>
            </a:endParaRPr>
          </a:p>
          <a:p>
            <a:r>
              <a:rPr lang="en-US" sz="2800">
                <a:solidFill>
                  <a:srgbClr val="0070C0"/>
                </a:solidFill>
              </a:rPr>
              <a:t>Eigenvectors with small eigenvalue = global structure, large eigenvalue = local symmetries</a:t>
            </a:r>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51</a:t>
            </a:fld>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F0C669E-6672-44CB-7E40-208A4298EA2D}"/>
                  </a:ext>
                </a:extLst>
              </p:cNvPr>
              <p:cNvSpPr txBox="1"/>
              <p:nvPr/>
            </p:nvSpPr>
            <p:spPr>
              <a:xfrm>
                <a:off x="2494978" y="4665688"/>
                <a:ext cx="165253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𝐿𝑣</m:t>
                      </m:r>
                      <m:r>
                        <a:rPr lang="en-US" sz="2800" i="0">
                          <a:latin typeface="Cambria Math" panose="02040503050406030204" pitchFamily="18" charset="0"/>
                        </a:rPr>
                        <m:t> = </m:t>
                      </m:r>
                      <m:r>
                        <m:rPr>
                          <m:sty m:val="p"/>
                        </m:rPr>
                        <a:rPr lang="en-US" sz="2800" i="0">
                          <a:latin typeface="Cambria Math" panose="02040503050406030204" pitchFamily="18" charset="0"/>
                        </a:rPr>
                        <m:t>λ</m:t>
                      </m:r>
                      <m:r>
                        <a:rPr lang="en-US" sz="2800" i="1">
                          <a:latin typeface="Cambria Math" panose="02040503050406030204" pitchFamily="18" charset="0"/>
                        </a:rPr>
                        <m:t>𝑣</m:t>
                      </m:r>
                    </m:oMath>
                  </m:oMathPara>
                </a14:m>
                <a:endParaRPr lang="en-US" sz="2800"/>
              </a:p>
            </p:txBody>
          </p:sp>
        </mc:Choice>
        <mc:Fallback xmlns="">
          <p:sp>
            <p:nvSpPr>
              <p:cNvPr id="9" name="TextBox 8">
                <a:extLst>
                  <a:ext uri="{FF2B5EF4-FFF2-40B4-BE49-F238E27FC236}">
                    <a16:creationId xmlns:a16="http://schemas.microsoft.com/office/drawing/2014/main" id="{BF0C669E-6672-44CB-7E40-208A4298EA2D}"/>
                  </a:ext>
                </a:extLst>
              </p:cNvPr>
              <p:cNvSpPr txBox="1">
                <a:spLocks noRot="1" noChangeAspect="1" noMove="1" noResize="1" noEditPoints="1" noAdjustHandles="1" noChangeArrowheads="1" noChangeShapeType="1" noTextEdit="1"/>
              </p:cNvSpPr>
              <p:nvPr/>
            </p:nvSpPr>
            <p:spPr>
              <a:xfrm>
                <a:off x="2494978" y="4665688"/>
                <a:ext cx="1652530"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DD0AAA-A6BC-DDA5-1FD4-A276B088E32A}"/>
                  </a:ext>
                </a:extLst>
              </p:cNvPr>
              <p:cNvSpPr txBox="1"/>
              <p:nvPr/>
            </p:nvSpPr>
            <p:spPr>
              <a:xfrm>
                <a:off x="644144" y="4665688"/>
                <a:ext cx="165253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𝑣</m:t>
                      </m:r>
                    </m:oMath>
                  </m:oMathPara>
                </a14:m>
                <a:endParaRPr lang="en-US" sz="2800"/>
              </a:p>
            </p:txBody>
          </p:sp>
        </mc:Choice>
        <mc:Fallback xmlns="">
          <p:sp>
            <p:nvSpPr>
              <p:cNvPr id="11" name="TextBox 10">
                <a:extLst>
                  <a:ext uri="{FF2B5EF4-FFF2-40B4-BE49-F238E27FC236}">
                    <a16:creationId xmlns:a16="http://schemas.microsoft.com/office/drawing/2014/main" id="{ACDD0AAA-A6BC-DDA5-1FD4-A276B088E32A}"/>
                  </a:ext>
                </a:extLst>
              </p:cNvPr>
              <p:cNvSpPr txBox="1">
                <a:spLocks noRot="1" noChangeAspect="1" noMove="1" noResize="1" noEditPoints="1" noAdjustHandles="1" noChangeArrowheads="1" noChangeShapeType="1" noTextEdit="1"/>
              </p:cNvSpPr>
              <p:nvPr/>
            </p:nvSpPr>
            <p:spPr>
              <a:xfrm>
                <a:off x="644144" y="4665688"/>
                <a:ext cx="1652530" cy="523220"/>
              </a:xfrm>
              <a:prstGeom prst="rect">
                <a:avLst/>
              </a:prstGeom>
              <a:blipFill>
                <a:blip r:embed="rId4"/>
                <a:stretch>
                  <a:fillRect/>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E82EBBAF-B495-3DC9-4B31-FE4130A2712B}"/>
              </a:ext>
            </a:extLst>
          </p:cNvPr>
          <p:cNvSpPr/>
          <p:nvPr/>
        </p:nvSpPr>
        <p:spPr>
          <a:xfrm>
            <a:off x="38218" y="4709086"/>
            <a:ext cx="4131324" cy="479822"/>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AE3BC1C-7CE0-5C37-7F33-B56D7A71A276}"/>
                  </a:ext>
                </a:extLst>
              </p:cNvPr>
              <p:cNvSpPr txBox="1"/>
              <p:nvPr/>
            </p:nvSpPr>
            <p:spPr>
              <a:xfrm>
                <a:off x="-467091" y="5123418"/>
                <a:ext cx="4648729" cy="10156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000" i="1" smtClean="0">
                          <a:latin typeface="Cambria Math" panose="02040503050406030204" pitchFamily="18" charset="0"/>
                        </a:rPr>
                        <m:t>𝐿</m:t>
                      </m:r>
                      <m:r>
                        <a:rPr lang="en-US" sz="3000" b="0" i="1" smtClean="0">
                          <a:latin typeface="Cambria Math" panose="02040503050406030204" pitchFamily="18" charset="0"/>
                        </a:rPr>
                        <m:t>:</m:t>
                      </m:r>
                      <m:r>
                        <a:rPr lang="en-US" sz="3000" b="0" i="1" smtClean="0">
                          <a:latin typeface="Cambria Math" panose="02040503050406030204" pitchFamily="18" charset="0"/>
                        </a:rPr>
                        <m:t>𝑛</m:t>
                      </m:r>
                      <m:r>
                        <a:rPr lang="en-US" sz="3000" b="0" i="1" smtClean="0">
                          <a:latin typeface="Cambria Math" panose="02040503050406030204" pitchFamily="18" charset="0"/>
                        </a:rPr>
                        <m:t> ×</m:t>
                      </m:r>
                      <m:r>
                        <a:rPr lang="en-US" sz="3000" b="0" i="1" smtClean="0">
                          <a:latin typeface="Cambria Math" panose="02040503050406030204" pitchFamily="18" charset="0"/>
                        </a:rPr>
                        <m:t>𝑛</m:t>
                      </m:r>
                      <m:r>
                        <a:rPr lang="en-US" sz="3000" b="0" i="1" smtClean="0">
                          <a:latin typeface="Cambria Math" panose="02040503050406030204" pitchFamily="18" charset="0"/>
                        </a:rPr>
                        <m:t> </m:t>
                      </m:r>
                    </m:oMath>
                  </m:oMathPara>
                </a14:m>
                <a:endParaRPr lang="en-US" sz="3000" b="0"/>
              </a:p>
              <a:p>
                <a:endParaRPr lang="en-US" sz="3000"/>
              </a:p>
            </p:txBody>
          </p:sp>
        </mc:Choice>
        <mc:Fallback xmlns="">
          <p:sp>
            <p:nvSpPr>
              <p:cNvPr id="14" name="TextBox 13">
                <a:extLst>
                  <a:ext uri="{FF2B5EF4-FFF2-40B4-BE49-F238E27FC236}">
                    <a16:creationId xmlns:a16="http://schemas.microsoft.com/office/drawing/2014/main" id="{CAE3BC1C-7CE0-5C37-7F33-B56D7A71A276}"/>
                  </a:ext>
                </a:extLst>
              </p:cNvPr>
              <p:cNvSpPr txBox="1">
                <a:spLocks noRot="1" noChangeAspect="1" noMove="1" noResize="1" noEditPoints="1" noAdjustHandles="1" noChangeArrowheads="1" noChangeShapeType="1" noTextEdit="1"/>
              </p:cNvSpPr>
              <p:nvPr/>
            </p:nvSpPr>
            <p:spPr>
              <a:xfrm>
                <a:off x="-467091" y="5123418"/>
                <a:ext cx="4648729" cy="1015663"/>
              </a:xfrm>
              <a:prstGeom prst="rect">
                <a:avLst/>
              </a:prstGeom>
              <a:blipFill>
                <a:blip r:embed="rId5"/>
                <a:stretch>
                  <a:fillRect/>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96B1279D-E5DE-3665-EDA3-47065C930B3C}"/>
              </a:ext>
            </a:extLst>
          </p:cNvPr>
          <p:cNvPicPr>
            <a:picLocks noChangeAspect="1"/>
          </p:cNvPicPr>
          <p:nvPr/>
        </p:nvPicPr>
        <p:blipFill>
          <a:blip r:embed="rId6"/>
          <a:stretch>
            <a:fillRect/>
          </a:stretch>
        </p:blipFill>
        <p:spPr>
          <a:xfrm>
            <a:off x="4467082" y="4168378"/>
            <a:ext cx="4735419" cy="2415302"/>
          </a:xfrm>
          <a:prstGeom prst="rect">
            <a:avLst/>
          </a:prstGeom>
        </p:spPr>
      </p:pic>
      <p:sp>
        <p:nvSpPr>
          <p:cNvPr id="19" name="TextBox 18">
            <a:extLst>
              <a:ext uri="{FF2B5EF4-FFF2-40B4-BE49-F238E27FC236}">
                <a16:creationId xmlns:a16="http://schemas.microsoft.com/office/drawing/2014/main" id="{81577190-867D-1987-83CB-B09C28189104}"/>
              </a:ext>
            </a:extLst>
          </p:cNvPr>
          <p:cNvSpPr txBox="1"/>
          <p:nvPr/>
        </p:nvSpPr>
        <p:spPr>
          <a:xfrm>
            <a:off x="-27885" y="4764331"/>
            <a:ext cx="4605050" cy="369332"/>
          </a:xfrm>
          <a:prstGeom prst="rect">
            <a:avLst/>
          </a:prstGeom>
          <a:noFill/>
        </p:spPr>
        <p:txBody>
          <a:bodyPr wrap="square">
            <a:spAutoFit/>
          </a:bodyPr>
          <a:lstStyle/>
          <a:p>
            <a:r>
              <a:rPr lang="en-US" sz="1800"/>
              <a:t>Eigenvector:        such that </a:t>
            </a:r>
            <a:endParaRPr lang="en-US"/>
          </a:p>
        </p:txBody>
      </p:sp>
      <p:sp>
        <p:nvSpPr>
          <p:cNvPr id="21" name="TextBox 20">
            <a:extLst>
              <a:ext uri="{FF2B5EF4-FFF2-40B4-BE49-F238E27FC236}">
                <a16:creationId xmlns:a16="http://schemas.microsoft.com/office/drawing/2014/main" id="{CCDF3B23-CAF8-F995-B1DC-717C1F776C82}"/>
              </a:ext>
            </a:extLst>
          </p:cNvPr>
          <p:cNvSpPr txBox="1"/>
          <p:nvPr/>
        </p:nvSpPr>
        <p:spPr>
          <a:xfrm>
            <a:off x="27104" y="4275594"/>
            <a:ext cx="4781320" cy="369332"/>
          </a:xfrm>
          <a:prstGeom prst="rect">
            <a:avLst/>
          </a:prstGeom>
          <a:noFill/>
        </p:spPr>
        <p:txBody>
          <a:bodyPr wrap="square">
            <a:spAutoFit/>
          </a:bodyPr>
          <a:lstStyle/>
          <a:p>
            <a:r>
              <a:rPr lang="en-US" sz="1800"/>
              <a:t>Refresher</a:t>
            </a:r>
            <a:endParaRPr lang="en-US"/>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548B33C-A99A-5438-35C4-F49AB215E6AC}"/>
                  </a:ext>
                </a:extLst>
              </p:cNvPr>
              <p:cNvSpPr txBox="1"/>
              <p:nvPr/>
            </p:nvSpPr>
            <p:spPr>
              <a:xfrm>
                <a:off x="877140" y="5526978"/>
                <a:ext cx="1230606" cy="55399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000" b="0" i="1" smtClean="0">
                          <a:latin typeface="Cambria Math" panose="02040503050406030204" pitchFamily="18" charset="0"/>
                        </a:rPr>
                        <m:t>𝑣</m:t>
                      </m:r>
                      <m:r>
                        <a:rPr lang="en-US" sz="3000" b="0" i="1" smtClean="0">
                          <a:latin typeface="Cambria Math" panose="02040503050406030204" pitchFamily="18" charset="0"/>
                        </a:rPr>
                        <m:t>:</m:t>
                      </m:r>
                      <m:r>
                        <a:rPr lang="en-US" sz="3000" b="0" i="1" smtClean="0">
                          <a:latin typeface="Cambria Math" panose="02040503050406030204" pitchFamily="18" charset="0"/>
                        </a:rPr>
                        <m:t>𝑛</m:t>
                      </m:r>
                    </m:oMath>
                  </m:oMathPara>
                </a14:m>
                <a:endParaRPr lang="en-US" sz="3000"/>
              </a:p>
            </p:txBody>
          </p:sp>
        </mc:Choice>
        <mc:Fallback xmlns="">
          <p:sp>
            <p:nvSpPr>
              <p:cNvPr id="27" name="TextBox 26">
                <a:extLst>
                  <a:ext uri="{FF2B5EF4-FFF2-40B4-BE49-F238E27FC236}">
                    <a16:creationId xmlns:a16="http://schemas.microsoft.com/office/drawing/2014/main" id="{5548B33C-A99A-5438-35C4-F49AB215E6AC}"/>
                  </a:ext>
                </a:extLst>
              </p:cNvPr>
              <p:cNvSpPr txBox="1">
                <a:spLocks noRot="1" noChangeAspect="1" noMove="1" noResize="1" noEditPoints="1" noAdjustHandles="1" noChangeArrowheads="1" noChangeShapeType="1" noTextEdit="1"/>
              </p:cNvSpPr>
              <p:nvPr/>
            </p:nvSpPr>
            <p:spPr>
              <a:xfrm>
                <a:off x="877140" y="5526978"/>
                <a:ext cx="1230606" cy="55399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B2C0591-175B-278A-9DFE-B4175465FF63}"/>
                  </a:ext>
                </a:extLst>
              </p:cNvPr>
              <p:cNvSpPr txBox="1"/>
              <p:nvPr/>
            </p:nvSpPr>
            <p:spPr>
              <a:xfrm>
                <a:off x="1097550" y="6005734"/>
                <a:ext cx="1230606" cy="1015663"/>
              </a:xfrm>
              <a:prstGeom prst="rect">
                <a:avLst/>
              </a:prstGeom>
              <a:noFill/>
            </p:spPr>
            <p:txBody>
              <a:bodyPr wrap="square">
                <a:spAutoFit/>
              </a:bodyPr>
              <a:lstStyle/>
              <a:p>
                <a14:m>
                  <m:oMath xmlns:m="http://schemas.openxmlformats.org/officeDocument/2006/math">
                    <m:r>
                      <a:rPr lang="en-US" sz="3000" b="0" i="1" smtClean="0">
                        <a:latin typeface="Cambria Math" panose="02040503050406030204" pitchFamily="18" charset="0"/>
                      </a:rPr>
                      <m:t>𝜆</m:t>
                    </m:r>
                  </m:oMath>
                </a14:m>
                <a:r>
                  <a:rPr lang="en-US" sz="3000" b="0"/>
                  <a:t>:</a:t>
                </a:r>
              </a:p>
              <a:p>
                <a:endParaRPr lang="en-US" sz="3000"/>
              </a:p>
            </p:txBody>
          </p:sp>
        </mc:Choice>
        <mc:Fallback xmlns="">
          <p:sp>
            <p:nvSpPr>
              <p:cNvPr id="30" name="TextBox 29">
                <a:extLst>
                  <a:ext uri="{FF2B5EF4-FFF2-40B4-BE49-F238E27FC236}">
                    <a16:creationId xmlns:a16="http://schemas.microsoft.com/office/drawing/2014/main" id="{EB2C0591-175B-278A-9DFE-B4175465FF63}"/>
                  </a:ext>
                </a:extLst>
              </p:cNvPr>
              <p:cNvSpPr txBox="1">
                <a:spLocks noRot="1" noChangeAspect="1" noMove="1" noResize="1" noEditPoints="1" noAdjustHandles="1" noChangeArrowheads="1" noChangeShapeType="1" noTextEdit="1"/>
              </p:cNvSpPr>
              <p:nvPr/>
            </p:nvSpPr>
            <p:spPr>
              <a:xfrm>
                <a:off x="1097550" y="6005734"/>
                <a:ext cx="1230606" cy="1015663"/>
              </a:xfrm>
              <a:prstGeom prst="rect">
                <a:avLst/>
              </a:prstGeom>
              <a:blipFill>
                <a:blip r:embed="rId8"/>
                <a:stretch>
                  <a:fillRect t="-7186"/>
                </a:stretch>
              </a:blipFill>
            </p:spPr>
            <p:txBody>
              <a:bodyPr/>
              <a:lstStyle/>
              <a:p>
                <a:r>
                  <a:rPr lang="en-US">
                    <a:noFill/>
                  </a:rPr>
                  <a:t> </a:t>
                </a:r>
              </a:p>
            </p:txBody>
          </p:sp>
        </mc:Fallback>
      </mc:AlternateContent>
      <p:sp>
        <p:nvSpPr>
          <p:cNvPr id="35" name="TextBox 34">
            <a:extLst>
              <a:ext uri="{FF2B5EF4-FFF2-40B4-BE49-F238E27FC236}">
                <a16:creationId xmlns:a16="http://schemas.microsoft.com/office/drawing/2014/main" id="{2AB9242D-C85E-AE27-D8A7-CDDBF06868E3}"/>
              </a:ext>
            </a:extLst>
          </p:cNvPr>
          <p:cNvSpPr txBox="1"/>
          <p:nvPr/>
        </p:nvSpPr>
        <p:spPr>
          <a:xfrm>
            <a:off x="2438453" y="5246638"/>
            <a:ext cx="1228040" cy="369332"/>
          </a:xfrm>
          <a:prstGeom prst="rect">
            <a:avLst/>
          </a:prstGeom>
          <a:noFill/>
        </p:spPr>
        <p:txBody>
          <a:bodyPr wrap="square">
            <a:spAutoFit/>
          </a:bodyPr>
          <a:lstStyle/>
          <a:p>
            <a:r>
              <a:rPr lang="en-US" sz="1800"/>
              <a:t>matrix</a:t>
            </a:r>
            <a:endParaRPr lang="en-US"/>
          </a:p>
        </p:txBody>
      </p:sp>
      <p:sp>
        <p:nvSpPr>
          <p:cNvPr id="36" name="TextBox 35">
            <a:extLst>
              <a:ext uri="{FF2B5EF4-FFF2-40B4-BE49-F238E27FC236}">
                <a16:creationId xmlns:a16="http://schemas.microsoft.com/office/drawing/2014/main" id="{23924876-51B9-8F6C-046E-48766DB592D8}"/>
              </a:ext>
            </a:extLst>
          </p:cNvPr>
          <p:cNvSpPr txBox="1"/>
          <p:nvPr/>
        </p:nvSpPr>
        <p:spPr>
          <a:xfrm>
            <a:off x="1809162" y="5642450"/>
            <a:ext cx="2217446" cy="369332"/>
          </a:xfrm>
          <a:prstGeom prst="rect">
            <a:avLst/>
          </a:prstGeom>
          <a:noFill/>
        </p:spPr>
        <p:txBody>
          <a:bodyPr wrap="square">
            <a:spAutoFit/>
          </a:bodyPr>
          <a:lstStyle/>
          <a:p>
            <a:r>
              <a:rPr lang="en-US"/>
              <a:t>dimensional v</a:t>
            </a:r>
            <a:r>
              <a:rPr lang="en-US" sz="1800"/>
              <a:t>ector </a:t>
            </a:r>
            <a:endParaRPr lang="en-US"/>
          </a:p>
        </p:txBody>
      </p:sp>
      <p:sp>
        <p:nvSpPr>
          <p:cNvPr id="37" name="TextBox 36">
            <a:extLst>
              <a:ext uri="{FF2B5EF4-FFF2-40B4-BE49-F238E27FC236}">
                <a16:creationId xmlns:a16="http://schemas.microsoft.com/office/drawing/2014/main" id="{75D51946-92FD-A10F-A32A-7D34B8EFCE8B}"/>
              </a:ext>
            </a:extLst>
          </p:cNvPr>
          <p:cNvSpPr txBox="1"/>
          <p:nvPr/>
        </p:nvSpPr>
        <p:spPr>
          <a:xfrm>
            <a:off x="1488347" y="6106618"/>
            <a:ext cx="2013262" cy="369332"/>
          </a:xfrm>
          <a:prstGeom prst="rect">
            <a:avLst/>
          </a:prstGeom>
          <a:noFill/>
        </p:spPr>
        <p:txBody>
          <a:bodyPr wrap="square">
            <a:spAutoFit/>
          </a:bodyPr>
          <a:lstStyle/>
          <a:p>
            <a:r>
              <a:rPr lang="en-US"/>
              <a:t>Scalar eigenvalue</a:t>
            </a:r>
          </a:p>
        </p:txBody>
      </p:sp>
      <p:sp>
        <p:nvSpPr>
          <p:cNvPr id="38" name="Rectangle 37">
            <a:extLst>
              <a:ext uri="{FF2B5EF4-FFF2-40B4-BE49-F238E27FC236}">
                <a16:creationId xmlns:a16="http://schemas.microsoft.com/office/drawing/2014/main" id="{101625F7-BDFB-AF32-3C60-D1713CB503B8}"/>
              </a:ext>
            </a:extLst>
          </p:cNvPr>
          <p:cNvSpPr/>
          <p:nvPr/>
        </p:nvSpPr>
        <p:spPr>
          <a:xfrm>
            <a:off x="4580418" y="4280576"/>
            <a:ext cx="1753924" cy="964626"/>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TextBox 38">
            <a:extLst>
              <a:ext uri="{FF2B5EF4-FFF2-40B4-BE49-F238E27FC236}">
                <a16:creationId xmlns:a16="http://schemas.microsoft.com/office/drawing/2014/main" id="{FD227DD1-7DD2-7695-FF9D-7A19117F43BE}"/>
              </a:ext>
            </a:extLst>
          </p:cNvPr>
          <p:cNvSpPr txBox="1"/>
          <p:nvPr/>
        </p:nvSpPr>
        <p:spPr>
          <a:xfrm>
            <a:off x="4235931" y="3911244"/>
            <a:ext cx="2831909" cy="369332"/>
          </a:xfrm>
          <a:prstGeom prst="rect">
            <a:avLst/>
          </a:prstGeom>
          <a:noFill/>
        </p:spPr>
        <p:txBody>
          <a:bodyPr wrap="square">
            <a:spAutoFit/>
          </a:bodyPr>
          <a:lstStyle/>
          <a:p>
            <a:r>
              <a:rPr lang="en-US" sz="1800"/>
              <a:t>Visualize one eigenvector </a:t>
            </a:r>
            <a:endParaRPr lang="en-US"/>
          </a:p>
        </p:txBody>
      </p:sp>
      <p:sp>
        <p:nvSpPr>
          <p:cNvPr id="43" name="Title 1">
            <a:extLst>
              <a:ext uri="{FF2B5EF4-FFF2-40B4-BE49-F238E27FC236}">
                <a16:creationId xmlns:a16="http://schemas.microsoft.com/office/drawing/2014/main" id="{4610DDDA-4C7D-C42D-7C85-BA85C68A856F}"/>
              </a:ext>
            </a:extLst>
          </p:cNvPr>
          <p:cNvSpPr>
            <a:spLocks noGrp="1"/>
          </p:cNvSpPr>
          <p:nvPr>
            <p:ph type="title"/>
          </p:nvPr>
        </p:nvSpPr>
        <p:spPr>
          <a:xfrm>
            <a:off x="452081" y="194389"/>
            <a:ext cx="8481061" cy="695731"/>
          </a:xfrm>
        </p:spPr>
        <p:txBody>
          <a:bodyPr>
            <a:normAutofit/>
          </a:bodyPr>
          <a:lstStyle/>
          <a:p>
            <a:r>
              <a:rPr lang="en-US" sz="3000"/>
              <a:t>Laplacian Eigenvector Positional Encodings</a:t>
            </a:r>
          </a:p>
        </p:txBody>
      </p:sp>
    </p:spTree>
    <p:extLst>
      <p:ext uri="{BB962C8B-B14F-4D97-AF65-F5344CB8AC3E}">
        <p14:creationId xmlns:p14="http://schemas.microsoft.com/office/powerpoint/2010/main" val="1827872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39790" y="1188125"/>
                <a:ext cx="8260654" cy="3113348"/>
              </a:xfrm>
            </p:spPr>
            <p:txBody>
              <a:bodyPr>
                <a:normAutofit/>
              </a:bodyPr>
              <a:lstStyle/>
              <a:p>
                <a:r>
                  <a:rPr lang="en-US" sz="2800" b="1">
                    <a:solidFill>
                      <a:srgbClr val="00B050"/>
                    </a:solidFill>
                  </a:rPr>
                  <a:t>Positional encoding steps:</a:t>
                </a:r>
              </a:p>
              <a:p>
                <a:pPr lvl="1"/>
                <a:r>
                  <a:rPr lang="en-US" sz="2400">
                    <a:solidFill>
                      <a:srgbClr val="0070C0"/>
                    </a:solidFill>
                  </a:rPr>
                  <a:t>1. compute </a:t>
                </a:r>
                <a14:m>
                  <m:oMath xmlns:m="http://schemas.openxmlformats.org/officeDocument/2006/math">
                    <m:r>
                      <a:rPr lang="en-US" sz="2400" b="0" i="1" smtClean="0">
                        <a:solidFill>
                          <a:srgbClr val="0070C0"/>
                        </a:solidFill>
                        <a:latin typeface="Cambria Math" panose="02040503050406030204" pitchFamily="18" charset="0"/>
                      </a:rPr>
                      <m:t>𝑘</m:t>
                    </m:r>
                  </m:oMath>
                </a14:m>
                <a:r>
                  <a:rPr lang="en-US" sz="2400">
                    <a:solidFill>
                      <a:srgbClr val="0070C0"/>
                    </a:solidFill>
                  </a:rPr>
                  <a:t> eigenvectors     </a:t>
                </a:r>
                <a14:m>
                  <m:oMath xmlns:m="http://schemas.openxmlformats.org/officeDocument/2006/math">
                    <m:sSub>
                      <m:sSubPr>
                        <m:ctrlPr>
                          <a:rPr lang="en-US" sz="2400" b="0" i="1" smtClean="0">
                            <a:solidFill>
                              <a:srgbClr val="0070C0"/>
                            </a:solidFill>
                            <a:latin typeface="Cambria Math" panose="02040503050406030204" pitchFamily="18" charset="0"/>
                          </a:rPr>
                        </m:ctrlPr>
                      </m:sSubPr>
                      <m:e>
                        <m:r>
                          <a:rPr lang="en-US" sz="2400" b="0" i="1" smtClean="0">
                            <a:solidFill>
                              <a:srgbClr val="0070C0"/>
                            </a:solidFill>
                            <a:latin typeface="Cambria Math" panose="02040503050406030204" pitchFamily="18" charset="0"/>
                          </a:rPr>
                          <m:t>𝑣</m:t>
                        </m:r>
                      </m:e>
                      <m:sub>
                        <m:r>
                          <a:rPr lang="en-US" sz="2400" b="0" i="1" smtClean="0">
                            <a:solidFill>
                              <a:srgbClr val="0070C0"/>
                            </a:solidFill>
                            <a:latin typeface="Cambria Math" panose="02040503050406030204" pitchFamily="18" charset="0"/>
                          </a:rPr>
                          <m:t>1</m:t>
                        </m:r>
                      </m:sub>
                    </m:sSub>
                    <m:r>
                      <a:rPr lang="en-US" sz="2400" b="0" i="1" smtClean="0">
                        <a:solidFill>
                          <a:srgbClr val="0070C0"/>
                        </a:solidFill>
                        <a:latin typeface="Cambria Math" panose="02040503050406030204" pitchFamily="18" charset="0"/>
                      </a:rPr>
                      <m:t>, </m:t>
                    </m:r>
                    <m:sSub>
                      <m:sSubPr>
                        <m:ctrlPr>
                          <a:rPr lang="en-US" sz="2400" b="0" i="1" smtClean="0">
                            <a:solidFill>
                              <a:srgbClr val="0070C0"/>
                            </a:solidFill>
                            <a:latin typeface="Cambria Math" panose="02040503050406030204" pitchFamily="18" charset="0"/>
                          </a:rPr>
                        </m:ctrlPr>
                      </m:sSubPr>
                      <m:e>
                        <m:r>
                          <a:rPr lang="en-US" sz="2400" b="0" i="1" smtClean="0">
                            <a:solidFill>
                              <a:srgbClr val="0070C0"/>
                            </a:solidFill>
                            <a:latin typeface="Cambria Math" panose="02040503050406030204" pitchFamily="18" charset="0"/>
                          </a:rPr>
                          <m:t>𝑣</m:t>
                        </m:r>
                      </m:e>
                      <m:sub>
                        <m:r>
                          <a:rPr lang="en-US" sz="2400" b="0" i="1" smtClean="0">
                            <a:solidFill>
                              <a:srgbClr val="0070C0"/>
                            </a:solidFill>
                            <a:latin typeface="Cambria Math" panose="02040503050406030204" pitchFamily="18" charset="0"/>
                          </a:rPr>
                          <m:t>2</m:t>
                        </m:r>
                      </m:sub>
                    </m:sSub>
                  </m:oMath>
                </a14:m>
                <a:r>
                  <a:rPr lang="en-US" sz="2400" b="0">
                    <a:solidFill>
                      <a:srgbClr val="0070C0"/>
                    </a:solidFill>
                  </a:rPr>
                  <a:t>, </a:t>
                </a:r>
                <a14:m>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𝑣</m:t>
                        </m:r>
                      </m:e>
                      <m:sub>
                        <m:r>
                          <a:rPr lang="en-US" sz="2400" b="0" i="1" smtClean="0">
                            <a:solidFill>
                              <a:srgbClr val="0070C0"/>
                            </a:solidFill>
                            <a:latin typeface="Cambria Math" panose="02040503050406030204" pitchFamily="18" charset="0"/>
                          </a:rPr>
                          <m:t>3</m:t>
                        </m:r>
                      </m:sub>
                    </m:sSub>
                  </m:oMath>
                </a14:m>
                <a:r>
                  <a:rPr lang="en-US" sz="2400" b="0">
                    <a:solidFill>
                      <a:srgbClr val="0070C0"/>
                    </a:solidFill>
                  </a:rPr>
                  <a:t> </a:t>
                </a:r>
                <a:endParaRPr lang="en-US" sz="2400">
                  <a:solidFill>
                    <a:srgbClr val="0070C0"/>
                  </a:solidFill>
                </a:endParaRPr>
              </a:p>
              <a:p>
                <a:pPr lvl="1"/>
                <a:r>
                  <a:rPr lang="en-US" sz="2400">
                    <a:solidFill>
                      <a:srgbClr val="0070C0"/>
                    </a:solidFill>
                  </a:rPr>
                  <a:t>2. Stack into matrix:</a:t>
                </a:r>
              </a:p>
              <a:p>
                <a:pPr lvl="1"/>
                <a:r>
                  <a:rPr lang="en-US" sz="2400" b="0">
                    <a:solidFill>
                      <a:srgbClr val="0070C0"/>
                    </a:solidFill>
                  </a:rPr>
                  <a:t>3. </a:t>
                </a:r>
                <a14:m>
                  <m:oMath xmlns:m="http://schemas.openxmlformats.org/officeDocument/2006/math">
                    <m:r>
                      <a:rPr lang="en-US" sz="2400" b="0" i="1" smtClean="0">
                        <a:solidFill>
                          <a:srgbClr val="0070C0"/>
                        </a:solidFill>
                        <a:latin typeface="Cambria Math" panose="02040503050406030204" pitchFamily="18" charset="0"/>
                      </a:rPr>
                      <m:t>𝑖</m:t>
                    </m:r>
                  </m:oMath>
                </a14:m>
                <a:r>
                  <a:rPr lang="en-US" sz="2400" err="1">
                    <a:solidFill>
                      <a:srgbClr val="0070C0"/>
                    </a:solidFill>
                  </a:rPr>
                  <a:t>th</a:t>
                </a:r>
                <a:r>
                  <a:rPr lang="en-US" sz="2400">
                    <a:solidFill>
                      <a:srgbClr val="0070C0"/>
                    </a:solidFill>
                  </a:rPr>
                  <a:t> row is positional </a:t>
                </a:r>
              </a:p>
              <a:p>
                <a:pPr marL="457200" lvl="1" indent="0">
                  <a:buNone/>
                </a:pPr>
                <a:r>
                  <a:rPr lang="en-US" sz="2400">
                    <a:solidFill>
                      <a:srgbClr val="0070C0"/>
                    </a:solidFill>
                  </a:rPr>
                  <a:t>encoding for node </a:t>
                </a:r>
                <a14:m>
                  <m:oMath xmlns:m="http://schemas.openxmlformats.org/officeDocument/2006/math">
                    <m:r>
                      <a:rPr lang="en-US" sz="2400" i="1">
                        <a:solidFill>
                          <a:srgbClr val="0070C0"/>
                        </a:solidFill>
                        <a:latin typeface="Cambria Math" panose="02040503050406030204" pitchFamily="18" charset="0"/>
                      </a:rPr>
                      <m:t>𝑖</m:t>
                    </m:r>
                  </m:oMath>
                </a14:m>
                <a:endParaRPr lang="en-US" sz="2400">
                  <a:solidFill>
                    <a:srgbClr val="0070C0"/>
                  </a:solidFill>
                </a:endParaRPr>
              </a:p>
              <a:p>
                <a:pPr lvl="1"/>
                <a:endParaRPr lang="en-US" sz="2400">
                  <a:solidFill>
                    <a:srgbClr val="0070C0"/>
                  </a:solidFill>
                </a:endParaRPr>
              </a:p>
              <a:p>
                <a:pPr lvl="1"/>
                <a:endParaRPr lang="en-US" sz="2400">
                  <a:solidFill>
                    <a:srgbClr val="0070C0"/>
                  </a:solidFill>
                </a:endParaRPr>
              </a:p>
            </p:txBody>
          </p:sp>
        </mc:Choice>
        <mc:Fallback xmlns="">
          <p:sp>
            <p:nvSpPr>
              <p:cNvPr id="3" name="Content Placeholder 2">
                <a:extLst>
                  <a:ext uri="{FF2B5EF4-FFF2-40B4-BE49-F238E27FC236}">
                    <a16:creationId xmlns:a16="http://schemas.microsoft.com/office/drawing/2014/main" id="{98DFA027-AF29-E24B-85C9-7F72CBCE26FF}"/>
                  </a:ext>
                </a:extLst>
              </p:cNvPr>
              <p:cNvSpPr>
                <a:spLocks noGrp="1" noRot="1" noChangeAspect="1" noMove="1" noResize="1" noEditPoints="1" noAdjustHandles="1" noChangeArrowheads="1" noChangeShapeType="1" noTextEdit="1"/>
              </p:cNvSpPr>
              <p:nvPr>
                <p:ph idx="1"/>
              </p:nvPr>
            </p:nvSpPr>
            <p:spPr>
              <a:xfrm>
                <a:off x="-39790" y="1188125"/>
                <a:ext cx="8260654" cy="3113348"/>
              </a:xfrm>
              <a:blipFill>
                <a:blip r:embed="rId3"/>
                <a:stretch>
                  <a:fillRect l="-74" t="-39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52</a:t>
            </a:fld>
            <a:endParaRPr lang="en-US"/>
          </a:p>
        </p:txBody>
      </p:sp>
      <p:sp>
        <p:nvSpPr>
          <p:cNvPr id="10" name="Title 1">
            <a:extLst>
              <a:ext uri="{FF2B5EF4-FFF2-40B4-BE49-F238E27FC236}">
                <a16:creationId xmlns:a16="http://schemas.microsoft.com/office/drawing/2014/main" id="{ED8064EE-2C3E-3B17-B33A-3BA2CEC82458}"/>
              </a:ext>
            </a:extLst>
          </p:cNvPr>
          <p:cNvSpPr>
            <a:spLocks noGrp="1"/>
          </p:cNvSpPr>
          <p:nvPr>
            <p:ph type="title"/>
          </p:nvPr>
        </p:nvSpPr>
        <p:spPr>
          <a:xfrm>
            <a:off x="452081" y="194389"/>
            <a:ext cx="8481061" cy="695731"/>
          </a:xfrm>
        </p:spPr>
        <p:txBody>
          <a:bodyPr>
            <a:normAutofit/>
          </a:bodyPr>
          <a:lstStyle/>
          <a:p>
            <a:r>
              <a:rPr lang="en-US" sz="3000"/>
              <a:t>Laplacian Eigenvector Positional Encodings</a:t>
            </a:r>
          </a:p>
        </p:txBody>
      </p:sp>
      <p:graphicFrame>
        <p:nvGraphicFramePr>
          <p:cNvPr id="16" name="Table 15">
            <a:extLst>
              <a:ext uri="{FF2B5EF4-FFF2-40B4-BE49-F238E27FC236}">
                <a16:creationId xmlns:a16="http://schemas.microsoft.com/office/drawing/2014/main" id="{7F6C92CF-A053-5FE9-A9F2-9D4523403E1E}"/>
              </a:ext>
            </a:extLst>
          </p:cNvPr>
          <p:cNvGraphicFramePr>
            <a:graphicFrameLocks noGrp="1"/>
          </p:cNvGraphicFramePr>
          <p:nvPr>
            <p:extLst>
              <p:ext uri="{D42A27DB-BD31-4B8C-83A1-F6EECF244321}">
                <p14:modId xmlns:p14="http://schemas.microsoft.com/office/powerpoint/2010/main" val="3548471308"/>
              </p:ext>
            </p:extLst>
          </p:nvPr>
        </p:nvGraphicFramePr>
        <p:xfrm>
          <a:off x="4345980" y="2149739"/>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6544DEC-FFDD-D42A-06AC-1286955F87CA}"/>
                  </a:ext>
                </a:extLst>
              </p:cNvPr>
              <p:cNvSpPr txBox="1"/>
              <p:nvPr/>
            </p:nvSpPr>
            <p:spPr>
              <a:xfrm>
                <a:off x="5567430" y="2043932"/>
                <a:ext cx="10490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𝑘</m:t>
                      </m:r>
                      <m:r>
                        <a:rPr lang="en-US" sz="1800" b="0" i="1" smtClean="0">
                          <a:solidFill>
                            <a:srgbClr val="0070C0"/>
                          </a:solidFill>
                          <a:latin typeface="Cambria Math" panose="02040503050406030204" pitchFamily="18" charset="0"/>
                        </a:rPr>
                        <m:t>=3)</m:t>
                      </m:r>
                    </m:oMath>
                  </m:oMathPara>
                </a14:m>
                <a:endParaRPr lang="en-US"/>
              </a:p>
            </p:txBody>
          </p:sp>
        </mc:Choice>
        <mc:Fallback xmlns="">
          <p:sp>
            <p:nvSpPr>
              <p:cNvPr id="20" name="TextBox 19">
                <a:extLst>
                  <a:ext uri="{FF2B5EF4-FFF2-40B4-BE49-F238E27FC236}">
                    <a16:creationId xmlns:a16="http://schemas.microsoft.com/office/drawing/2014/main" id="{16544DEC-FFDD-D42A-06AC-1286955F87CA}"/>
                  </a:ext>
                </a:extLst>
              </p:cNvPr>
              <p:cNvSpPr txBox="1">
                <a:spLocks noRot="1" noChangeAspect="1" noMove="1" noResize="1" noEditPoints="1" noAdjustHandles="1" noChangeArrowheads="1" noChangeShapeType="1" noTextEdit="1"/>
              </p:cNvSpPr>
              <p:nvPr/>
            </p:nvSpPr>
            <p:spPr>
              <a:xfrm>
                <a:off x="5567430" y="2043932"/>
                <a:ext cx="1049000" cy="369332"/>
              </a:xfrm>
              <a:prstGeom prst="rect">
                <a:avLst/>
              </a:prstGeom>
              <a:blipFill>
                <a:blip r:embed="rId4"/>
                <a:stretch>
                  <a:fillRect b="-13115"/>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754247B4-7C00-A770-9C4F-93B2B7280D59}"/>
              </a:ext>
            </a:extLst>
          </p:cNvPr>
          <p:cNvCxnSpPr/>
          <p:nvPr/>
        </p:nvCxnSpPr>
        <p:spPr>
          <a:xfrm flipH="1">
            <a:off x="4147508" y="2149739"/>
            <a:ext cx="22034" cy="152074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22642C2-66BE-B19D-DC35-92BD5291455F}"/>
                  </a:ext>
                </a:extLst>
              </p:cNvPr>
              <p:cNvSpPr txBox="1"/>
              <p:nvPr/>
            </p:nvSpPr>
            <p:spPr>
              <a:xfrm>
                <a:off x="3418082" y="2591739"/>
                <a:ext cx="10490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70C0"/>
                          </a:solidFill>
                          <a:latin typeface="Cambria Math" panose="02040503050406030204" pitchFamily="18" charset="0"/>
                        </a:rPr>
                        <m:t>𝑛</m:t>
                      </m:r>
                    </m:oMath>
                  </m:oMathPara>
                </a14:m>
                <a:endParaRPr lang="en-US"/>
              </a:p>
            </p:txBody>
          </p:sp>
        </mc:Choice>
        <mc:Fallback xmlns="">
          <p:sp>
            <p:nvSpPr>
              <p:cNvPr id="24" name="TextBox 23">
                <a:extLst>
                  <a:ext uri="{FF2B5EF4-FFF2-40B4-BE49-F238E27FC236}">
                    <a16:creationId xmlns:a16="http://schemas.microsoft.com/office/drawing/2014/main" id="{722642C2-66BE-B19D-DC35-92BD5291455F}"/>
                  </a:ext>
                </a:extLst>
              </p:cNvPr>
              <p:cNvSpPr txBox="1">
                <a:spLocks noRot="1" noChangeAspect="1" noMove="1" noResize="1" noEditPoints="1" noAdjustHandles="1" noChangeArrowheads="1" noChangeShapeType="1" noTextEdit="1"/>
              </p:cNvSpPr>
              <p:nvPr/>
            </p:nvSpPr>
            <p:spPr>
              <a:xfrm>
                <a:off x="3418082" y="2591739"/>
                <a:ext cx="1049000" cy="369332"/>
              </a:xfrm>
              <a:prstGeom prst="rect">
                <a:avLst/>
              </a:prstGeom>
              <a:blipFill>
                <a:blip r:embed="rId5"/>
                <a:stretch>
                  <a:fillRect/>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BC58EBA9-3FC6-1680-04ED-3C5670015A6A}"/>
              </a:ext>
            </a:extLst>
          </p:cNvPr>
          <p:cNvSpPr txBox="1"/>
          <p:nvPr/>
        </p:nvSpPr>
        <p:spPr>
          <a:xfrm>
            <a:off x="2917885" y="2816500"/>
            <a:ext cx="1221450" cy="369332"/>
          </a:xfrm>
          <a:prstGeom prst="rect">
            <a:avLst/>
          </a:prstGeom>
          <a:noFill/>
        </p:spPr>
        <p:txBody>
          <a:bodyPr wrap="square">
            <a:spAutoFit/>
          </a:bodyPr>
          <a:lstStyle/>
          <a:p>
            <a:pPr marL="457200" lvl="1" indent="0">
              <a:buNone/>
            </a:pPr>
            <a:r>
              <a:rPr lang="en-US" b="0">
                <a:solidFill>
                  <a:srgbClr val="0070C0"/>
                </a:solidFill>
              </a:rPr>
              <a:t>nodes</a:t>
            </a:r>
            <a:endParaRPr lang="en-US" sz="1800" b="0">
              <a:solidFill>
                <a:srgbClr val="0070C0"/>
              </a:solidFill>
            </a:endParaRPr>
          </a:p>
        </p:txBody>
      </p:sp>
      <p:sp>
        <p:nvSpPr>
          <p:cNvPr id="29" name="Rounded Rectangle 28">
            <a:extLst>
              <a:ext uri="{FF2B5EF4-FFF2-40B4-BE49-F238E27FC236}">
                <a16:creationId xmlns:a16="http://schemas.microsoft.com/office/drawing/2014/main" id="{1A3A91CF-74B9-B3CF-A36E-EC8D34740FF2}"/>
              </a:ext>
            </a:extLst>
          </p:cNvPr>
          <p:cNvSpPr/>
          <p:nvPr/>
        </p:nvSpPr>
        <p:spPr>
          <a:xfrm>
            <a:off x="2917885" y="4180737"/>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7910BBBA-B24A-4BE4-A9B2-2B3210AF5DDD}"/>
              </a:ext>
            </a:extLst>
          </p:cNvPr>
          <p:cNvSpPr/>
          <p:nvPr/>
        </p:nvSpPr>
        <p:spPr>
          <a:xfrm>
            <a:off x="305053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C12D6BDE-3E9B-2FD1-2B88-767056AC15C6}"/>
              </a:ext>
            </a:extLst>
          </p:cNvPr>
          <p:cNvSpPr/>
          <p:nvPr/>
        </p:nvSpPr>
        <p:spPr>
          <a:xfrm>
            <a:off x="357934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0D697AE7-10F3-5703-E6B5-5A2343ACE9EB}"/>
              </a:ext>
            </a:extLst>
          </p:cNvPr>
          <p:cNvSpPr/>
          <p:nvPr/>
        </p:nvSpPr>
        <p:spPr>
          <a:xfrm>
            <a:off x="4126513"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DB88AF9A-9925-5A55-4376-B0A5864AB51E}"/>
              </a:ext>
            </a:extLst>
          </p:cNvPr>
          <p:cNvSpPr/>
          <p:nvPr/>
        </p:nvSpPr>
        <p:spPr>
          <a:xfrm>
            <a:off x="467368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ED7DE11C-458E-BEFB-6D65-387F4EDC1928}"/>
              </a:ext>
            </a:extLst>
          </p:cNvPr>
          <p:cNvSpPr/>
          <p:nvPr/>
        </p:nvSpPr>
        <p:spPr>
          <a:xfrm>
            <a:off x="520249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857B123F-AC44-FD7A-E84B-AC941D384F82}"/>
              </a:ext>
            </a:extLst>
          </p:cNvPr>
          <p:cNvSpPr/>
          <p:nvPr/>
        </p:nvSpPr>
        <p:spPr>
          <a:xfrm>
            <a:off x="5749665"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7B279279-76C9-496D-163B-0CFAE77D5A09}"/>
              </a:ext>
            </a:extLst>
          </p:cNvPr>
          <p:cNvSpPr/>
          <p:nvPr/>
        </p:nvSpPr>
        <p:spPr>
          <a:xfrm>
            <a:off x="6258277"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BDC0336B-DDC8-564A-F004-E450273E0228}"/>
              </a:ext>
            </a:extLst>
          </p:cNvPr>
          <p:cNvSpPr/>
          <p:nvPr/>
        </p:nvSpPr>
        <p:spPr>
          <a:xfrm>
            <a:off x="6805448"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243108CD-F501-A626-37FE-AB3E97313561}"/>
              </a:ext>
            </a:extLst>
          </p:cNvPr>
          <p:cNvSpPr/>
          <p:nvPr/>
        </p:nvSpPr>
        <p:spPr>
          <a:xfrm>
            <a:off x="296746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0CCE3EC9-7D34-6FC2-6D57-5B5E191FA39C}"/>
              </a:ext>
            </a:extLst>
          </p:cNvPr>
          <p:cNvSpPr/>
          <p:nvPr/>
        </p:nvSpPr>
        <p:spPr>
          <a:xfrm>
            <a:off x="349627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7DB1AA60-3F9F-98AC-10F0-7236B4D0C7A2}"/>
              </a:ext>
            </a:extLst>
          </p:cNvPr>
          <p:cNvSpPr/>
          <p:nvPr/>
        </p:nvSpPr>
        <p:spPr>
          <a:xfrm>
            <a:off x="408060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F289D35A-6E3E-0A6D-63DC-C5A3476B30DC}"/>
              </a:ext>
            </a:extLst>
          </p:cNvPr>
          <p:cNvSpPr/>
          <p:nvPr/>
        </p:nvSpPr>
        <p:spPr>
          <a:xfrm>
            <a:off x="459061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682BE2F8-9D0D-23FE-690C-96B459B48DC5}"/>
              </a:ext>
            </a:extLst>
          </p:cNvPr>
          <p:cNvSpPr/>
          <p:nvPr/>
        </p:nvSpPr>
        <p:spPr>
          <a:xfrm>
            <a:off x="511942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08F8BB1C-B2AA-D8A1-7416-C488F128942E}"/>
              </a:ext>
            </a:extLst>
          </p:cNvPr>
          <p:cNvSpPr/>
          <p:nvPr/>
        </p:nvSpPr>
        <p:spPr>
          <a:xfrm>
            <a:off x="5666594"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7163CDF3-DAF7-440C-1E80-1F22845BA83C}"/>
              </a:ext>
            </a:extLst>
          </p:cNvPr>
          <p:cNvSpPr/>
          <p:nvPr/>
        </p:nvSpPr>
        <p:spPr>
          <a:xfrm>
            <a:off x="6175206"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3F6F0820-6C37-6B6A-7887-FDBDB454FC3C}"/>
              </a:ext>
            </a:extLst>
          </p:cNvPr>
          <p:cNvSpPr/>
          <p:nvPr/>
        </p:nvSpPr>
        <p:spPr>
          <a:xfrm>
            <a:off x="672237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82235BD6-33CD-9F82-1E5E-3D9A6E57681C}"/>
                  </a:ext>
                </a:extLst>
              </p:cNvPr>
              <p:cNvSpPr txBox="1"/>
              <p:nvPr/>
            </p:nvSpPr>
            <p:spPr>
              <a:xfrm flipH="1">
                <a:off x="2978924" y="6046771"/>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82235BD6-33CD-9F82-1E5E-3D9A6E57681C}"/>
                  </a:ext>
                </a:extLst>
              </p:cNvPr>
              <p:cNvSpPr txBox="1">
                <a:spLocks noRot="1" noChangeAspect="1" noMove="1" noResize="1" noEditPoints="1" noAdjustHandles="1" noChangeArrowheads="1" noChangeShapeType="1" noTextEdit="1"/>
              </p:cNvSpPr>
              <p:nvPr/>
            </p:nvSpPr>
            <p:spPr>
              <a:xfrm flipH="1">
                <a:off x="2978924" y="6046771"/>
                <a:ext cx="536154" cy="276999"/>
              </a:xfrm>
              <a:prstGeom prst="rect">
                <a:avLst/>
              </a:prstGeom>
              <a:blipFill>
                <a:blip r:embed="rId6"/>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DFDB1CB8-0499-8B15-EA30-FC93DEFEFFB9}"/>
                  </a:ext>
                </a:extLst>
              </p:cNvPr>
              <p:cNvSpPr txBox="1"/>
              <p:nvPr/>
            </p:nvSpPr>
            <p:spPr>
              <a:xfrm flipH="1">
                <a:off x="3483864" y="6046771"/>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53" name="TextBox 52">
                <a:extLst>
                  <a:ext uri="{FF2B5EF4-FFF2-40B4-BE49-F238E27FC236}">
                    <a16:creationId xmlns:a16="http://schemas.microsoft.com/office/drawing/2014/main" id="{DFDB1CB8-0499-8B15-EA30-FC93DEFEFFB9}"/>
                  </a:ext>
                </a:extLst>
              </p:cNvPr>
              <p:cNvSpPr txBox="1">
                <a:spLocks noRot="1" noChangeAspect="1" noMove="1" noResize="1" noEditPoints="1" noAdjustHandles="1" noChangeArrowheads="1" noChangeShapeType="1" noTextEdit="1"/>
              </p:cNvSpPr>
              <p:nvPr/>
            </p:nvSpPr>
            <p:spPr>
              <a:xfrm flipH="1">
                <a:off x="3483864" y="6046771"/>
                <a:ext cx="536154" cy="276999"/>
              </a:xfrm>
              <a:prstGeom prst="rect">
                <a:avLst/>
              </a:prstGeom>
              <a:blipFill>
                <a:blip r:embed="rId7"/>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CE43B6D-E8F6-DECE-7F85-A2519CC919D5}"/>
                  </a:ext>
                </a:extLst>
              </p:cNvPr>
              <p:cNvSpPr txBox="1"/>
              <p:nvPr/>
            </p:nvSpPr>
            <p:spPr>
              <a:xfrm flipH="1">
                <a:off x="4038600" y="6046771"/>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54" name="TextBox 53">
                <a:extLst>
                  <a:ext uri="{FF2B5EF4-FFF2-40B4-BE49-F238E27FC236}">
                    <a16:creationId xmlns:a16="http://schemas.microsoft.com/office/drawing/2014/main" id="{8CE43B6D-E8F6-DECE-7F85-A2519CC919D5}"/>
                  </a:ext>
                </a:extLst>
              </p:cNvPr>
              <p:cNvSpPr txBox="1">
                <a:spLocks noRot="1" noChangeAspect="1" noMove="1" noResize="1" noEditPoints="1" noAdjustHandles="1" noChangeArrowheads="1" noChangeShapeType="1" noTextEdit="1"/>
              </p:cNvSpPr>
              <p:nvPr/>
            </p:nvSpPr>
            <p:spPr>
              <a:xfrm flipH="1">
                <a:off x="4038600" y="6046771"/>
                <a:ext cx="536154" cy="276999"/>
              </a:xfrm>
              <a:prstGeom prst="rect">
                <a:avLst/>
              </a:prstGeom>
              <a:blipFill>
                <a:blip r:embed="rId8"/>
                <a:stretch>
                  <a:fillRect b="-17778"/>
                </a:stretch>
              </a:blipFill>
            </p:spPr>
            <p:txBody>
              <a:bodyPr/>
              <a:lstStyle/>
              <a:p>
                <a:r>
                  <a:rPr lang="en-US">
                    <a:noFill/>
                  </a:rPr>
                  <a:t> </a:t>
                </a:r>
              </a:p>
            </p:txBody>
          </p:sp>
        </mc:Fallback>
      </mc:AlternateContent>
      <p:sp>
        <p:nvSpPr>
          <p:cNvPr id="55" name="Content Placeholder 2">
            <a:extLst>
              <a:ext uri="{FF2B5EF4-FFF2-40B4-BE49-F238E27FC236}">
                <a16:creationId xmlns:a16="http://schemas.microsoft.com/office/drawing/2014/main" id="{C6909E80-ADD6-4B2B-9CD8-8FB6F0108FD6}"/>
              </a:ext>
            </a:extLst>
          </p:cNvPr>
          <p:cNvSpPr txBox="1">
            <a:spLocks/>
          </p:cNvSpPr>
          <p:nvPr/>
        </p:nvSpPr>
        <p:spPr>
          <a:xfrm>
            <a:off x="4037205" y="4492421"/>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grpSp>
        <p:nvGrpSpPr>
          <p:cNvPr id="56" name="Group 55">
            <a:extLst>
              <a:ext uri="{FF2B5EF4-FFF2-40B4-BE49-F238E27FC236}">
                <a16:creationId xmlns:a16="http://schemas.microsoft.com/office/drawing/2014/main" id="{2B07201E-E9DC-09EE-13E0-2ABBA3655430}"/>
              </a:ext>
            </a:extLst>
          </p:cNvPr>
          <p:cNvGrpSpPr/>
          <p:nvPr/>
        </p:nvGrpSpPr>
        <p:grpSpPr>
          <a:xfrm>
            <a:off x="860392" y="4767051"/>
            <a:ext cx="1253706" cy="1448860"/>
            <a:chOff x="606641" y="4688013"/>
            <a:chExt cx="1253706" cy="1448860"/>
          </a:xfrm>
        </p:grpSpPr>
        <p:grpSp>
          <p:nvGrpSpPr>
            <p:cNvPr id="57" name="Group 56">
              <a:extLst>
                <a:ext uri="{FF2B5EF4-FFF2-40B4-BE49-F238E27FC236}">
                  <a16:creationId xmlns:a16="http://schemas.microsoft.com/office/drawing/2014/main" id="{12B244F3-1E94-416A-C1C7-1B2B39B1511D}"/>
                </a:ext>
              </a:extLst>
            </p:cNvPr>
            <p:cNvGrpSpPr/>
            <p:nvPr/>
          </p:nvGrpSpPr>
          <p:grpSpPr>
            <a:xfrm>
              <a:off x="630002" y="4688013"/>
              <a:ext cx="1230345" cy="1442327"/>
              <a:chOff x="1000990" y="4114800"/>
              <a:chExt cx="1444079" cy="1692887"/>
            </a:xfrm>
          </p:grpSpPr>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DFBF0E87-1A49-B9D1-BC8E-88ED41EDE069}"/>
                      </a:ext>
                    </a:extLst>
                  </p:cNvPr>
                  <p:cNvSpPr/>
                  <p:nvPr/>
                </p:nvSpPr>
                <p:spPr>
                  <a:xfrm>
                    <a:off x="1000990" y="41148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59" name="Oval 58">
                    <a:extLst>
                      <a:ext uri="{FF2B5EF4-FFF2-40B4-BE49-F238E27FC236}">
                        <a16:creationId xmlns:a16="http://schemas.microsoft.com/office/drawing/2014/main" id="{DFBF0E87-1A49-B9D1-BC8E-88ED41EDE069}"/>
                      </a:ext>
                    </a:extLst>
                  </p:cNvPr>
                  <p:cNvSpPr>
                    <a:spLocks noRot="1" noChangeAspect="1" noMove="1" noResize="1" noEditPoints="1" noAdjustHandles="1" noChangeArrowheads="1" noChangeShapeType="1" noTextEdit="1"/>
                  </p:cNvSpPr>
                  <p:nvPr/>
                </p:nvSpPr>
                <p:spPr>
                  <a:xfrm>
                    <a:off x="1000990" y="4114800"/>
                    <a:ext cx="457200" cy="457200"/>
                  </a:xfrm>
                  <a:prstGeom prst="ellipse">
                    <a:avLst/>
                  </a:prstGeom>
                  <a:blipFill>
                    <a:blip r:embed="rId9"/>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60" name="Oval 59">
                <a:extLst>
                  <a:ext uri="{FF2B5EF4-FFF2-40B4-BE49-F238E27FC236}">
                    <a16:creationId xmlns:a16="http://schemas.microsoft.com/office/drawing/2014/main" id="{938E02DA-C081-34CA-5559-6BEA2CC97439}"/>
                  </a:ext>
                </a:extLst>
              </p:cNvPr>
              <p:cNvSpPr/>
              <p:nvPr/>
            </p:nvSpPr>
            <p:spPr>
              <a:xfrm>
                <a:off x="1000990" y="535048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61" name="Oval 60">
                    <a:extLst>
                      <a:ext uri="{FF2B5EF4-FFF2-40B4-BE49-F238E27FC236}">
                        <a16:creationId xmlns:a16="http://schemas.microsoft.com/office/drawing/2014/main" id="{B4A38298-CF7B-2039-10BF-02DECD019613}"/>
                      </a:ext>
                    </a:extLst>
                  </p:cNvPr>
                  <p:cNvSpPr/>
                  <p:nvPr/>
                </p:nvSpPr>
                <p:spPr>
                  <a:xfrm>
                    <a:off x="1987869" y="47244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61" name="Oval 60">
                    <a:extLst>
                      <a:ext uri="{FF2B5EF4-FFF2-40B4-BE49-F238E27FC236}">
                        <a16:creationId xmlns:a16="http://schemas.microsoft.com/office/drawing/2014/main" id="{B4A38298-CF7B-2039-10BF-02DECD019613}"/>
                      </a:ext>
                    </a:extLst>
                  </p:cNvPr>
                  <p:cNvSpPr>
                    <a:spLocks noRot="1" noChangeAspect="1" noMove="1" noResize="1" noEditPoints="1" noAdjustHandles="1" noChangeArrowheads="1" noChangeShapeType="1" noTextEdit="1"/>
                  </p:cNvSpPr>
                  <p:nvPr/>
                </p:nvSpPr>
                <p:spPr>
                  <a:xfrm>
                    <a:off x="1987869" y="4724400"/>
                    <a:ext cx="457200" cy="457200"/>
                  </a:xfrm>
                  <a:prstGeom prst="ellipse">
                    <a:avLst/>
                  </a:prstGeom>
                  <a:blipFill>
                    <a:blip r:embed="rId10"/>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62" name="Straight Connector 61">
                <a:extLst>
                  <a:ext uri="{FF2B5EF4-FFF2-40B4-BE49-F238E27FC236}">
                    <a16:creationId xmlns:a16="http://schemas.microsoft.com/office/drawing/2014/main" id="{27B4041A-05A0-53A8-F1D4-BD2E88C4BBD1}"/>
                  </a:ext>
                </a:extLst>
              </p:cNvPr>
              <p:cNvCxnSpPr>
                <a:cxnSpLocks/>
                <a:stCxn id="59" idx="4"/>
                <a:endCxn id="60" idx="0"/>
              </p:cNvCxnSpPr>
              <p:nvPr/>
            </p:nvCxnSpPr>
            <p:spPr>
              <a:xfrm>
                <a:off x="1229590" y="4572000"/>
                <a:ext cx="0" cy="778487"/>
              </a:xfrm>
              <a:prstGeom prst="line">
                <a:avLst/>
              </a:prstGeom>
              <a:noFill/>
              <a:ln w="25400" cap="flat" cmpd="sng" algn="ctr">
                <a:solidFill>
                  <a:sysClr val="windowText" lastClr="000000"/>
                </a:solidFill>
                <a:prstDash val="solid"/>
              </a:ln>
              <a:effectLst/>
            </p:spPr>
          </p:cxnSp>
          <p:cxnSp>
            <p:nvCxnSpPr>
              <p:cNvPr id="63" name="Straight Connector 62">
                <a:extLst>
                  <a:ext uri="{FF2B5EF4-FFF2-40B4-BE49-F238E27FC236}">
                    <a16:creationId xmlns:a16="http://schemas.microsoft.com/office/drawing/2014/main" id="{D2336DF8-769D-9311-1594-1E6DFAB91C9B}"/>
                  </a:ext>
                </a:extLst>
              </p:cNvPr>
              <p:cNvCxnSpPr>
                <a:cxnSpLocks/>
                <a:stCxn id="59" idx="6"/>
                <a:endCxn id="61" idx="1"/>
              </p:cNvCxnSpPr>
              <p:nvPr/>
            </p:nvCxnSpPr>
            <p:spPr>
              <a:xfrm>
                <a:off x="1458190" y="4343400"/>
                <a:ext cx="596634" cy="447955"/>
              </a:xfrm>
              <a:prstGeom prst="line">
                <a:avLst/>
              </a:prstGeom>
              <a:noFill/>
              <a:ln w="25400" cap="flat" cmpd="sng" algn="ctr">
                <a:solidFill>
                  <a:sysClr val="windowText" lastClr="000000"/>
                </a:solidFill>
                <a:prstDash val="solid"/>
              </a:ln>
              <a:effectLst/>
            </p:spPr>
          </p:cxnSp>
          <p:cxnSp>
            <p:nvCxnSpPr>
              <p:cNvPr id="64" name="Straight Connector 63">
                <a:extLst>
                  <a:ext uri="{FF2B5EF4-FFF2-40B4-BE49-F238E27FC236}">
                    <a16:creationId xmlns:a16="http://schemas.microsoft.com/office/drawing/2014/main" id="{000E5AAD-FADE-4D0A-87F1-23CEFBBD62A8}"/>
                  </a:ext>
                </a:extLst>
              </p:cNvPr>
              <p:cNvCxnSpPr>
                <a:cxnSpLocks/>
                <a:stCxn id="60" idx="6"/>
                <a:endCxn id="61" idx="3"/>
              </p:cNvCxnSpPr>
              <p:nvPr/>
            </p:nvCxnSpPr>
            <p:spPr>
              <a:xfrm flipV="1">
                <a:off x="1458190" y="5114645"/>
                <a:ext cx="596634" cy="464442"/>
              </a:xfrm>
              <a:prstGeom prst="line">
                <a:avLst/>
              </a:prstGeom>
              <a:noFill/>
              <a:ln w="25400" cap="flat" cmpd="sng" algn="ctr">
                <a:solidFill>
                  <a:sysClr val="windowText" lastClr="000000"/>
                </a:solidFill>
                <a:prstDash val="solid"/>
              </a:ln>
              <a:effectLst/>
            </p:spPr>
          </p:cxn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AE7685CB-00F3-43F3-1F44-F40D84024A07}"/>
                    </a:ext>
                  </a:extLst>
                </p:cNvPr>
                <p:cNvSpPr txBox="1"/>
                <p:nvPr/>
              </p:nvSpPr>
              <p:spPr>
                <a:xfrm>
                  <a:off x="606641" y="5675208"/>
                  <a:ext cx="5288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3</m:t>
                            </m:r>
                          </m:sub>
                        </m:sSub>
                      </m:oMath>
                    </m:oMathPara>
                  </a14:m>
                  <a:endParaRPr lang="en-US" sz="2400"/>
                </a:p>
              </p:txBody>
            </p:sp>
          </mc:Choice>
          <mc:Fallback xmlns="">
            <p:sp>
              <p:nvSpPr>
                <p:cNvPr id="58" name="TextBox 57">
                  <a:extLst>
                    <a:ext uri="{FF2B5EF4-FFF2-40B4-BE49-F238E27FC236}">
                      <a16:creationId xmlns:a16="http://schemas.microsoft.com/office/drawing/2014/main" id="{AE7685CB-00F3-43F3-1F44-F40D84024A07}"/>
                    </a:ext>
                  </a:extLst>
                </p:cNvPr>
                <p:cNvSpPr txBox="1">
                  <a:spLocks noRot="1" noChangeAspect="1" noMove="1" noResize="1" noEditPoints="1" noAdjustHandles="1" noChangeArrowheads="1" noChangeShapeType="1" noTextEdit="1"/>
                </p:cNvSpPr>
                <p:nvPr/>
              </p:nvSpPr>
              <p:spPr>
                <a:xfrm>
                  <a:off x="606641" y="5675208"/>
                  <a:ext cx="528810" cy="461665"/>
                </a:xfrm>
                <a:prstGeom prst="rect">
                  <a:avLst/>
                </a:prstGeom>
                <a:blipFill>
                  <a:blip r:embed="rId11"/>
                  <a:stretch>
                    <a:fillRect/>
                  </a:stretch>
                </a:blipFill>
              </p:spPr>
              <p:txBody>
                <a:bodyPr/>
                <a:lstStyle/>
                <a:p>
                  <a:r>
                    <a:rPr lang="en-US">
                      <a:noFill/>
                    </a:rPr>
                    <a:t> </a:t>
                  </a:r>
                </a:p>
              </p:txBody>
            </p:sp>
          </mc:Fallback>
        </mc:AlternateContent>
      </p:grpSp>
      <p:sp>
        <p:nvSpPr>
          <p:cNvPr id="65" name="TextBox 64">
            <a:extLst>
              <a:ext uri="{FF2B5EF4-FFF2-40B4-BE49-F238E27FC236}">
                <a16:creationId xmlns:a16="http://schemas.microsoft.com/office/drawing/2014/main" id="{DB23FB11-CDC1-C696-ACC3-F5B8CF488CCE}"/>
              </a:ext>
            </a:extLst>
          </p:cNvPr>
          <p:cNvSpPr txBox="1"/>
          <p:nvPr/>
        </p:nvSpPr>
        <p:spPr>
          <a:xfrm>
            <a:off x="7279334" y="5978082"/>
            <a:ext cx="1936215" cy="369332"/>
          </a:xfrm>
          <a:prstGeom prst="rect">
            <a:avLst/>
          </a:prstGeom>
          <a:noFill/>
        </p:spPr>
        <p:txBody>
          <a:bodyPr wrap="square">
            <a:spAutoFit/>
          </a:bodyPr>
          <a:lstStyle/>
          <a:p>
            <a:r>
              <a:rPr lang="en-US" b="1">
                <a:solidFill>
                  <a:srgbClr val="C00000"/>
                </a:solidFill>
              </a:rPr>
              <a:t>Node features</a:t>
            </a:r>
            <a:endParaRPr lang="en-US"/>
          </a:p>
        </p:txBody>
      </p:sp>
      <p:sp>
        <p:nvSpPr>
          <p:cNvPr id="66" name="TextBox 65">
            <a:extLst>
              <a:ext uri="{FF2B5EF4-FFF2-40B4-BE49-F238E27FC236}">
                <a16:creationId xmlns:a16="http://schemas.microsoft.com/office/drawing/2014/main" id="{3A7CDA5E-1C60-CAF9-049D-8046CB6D711D}"/>
              </a:ext>
            </a:extLst>
          </p:cNvPr>
          <p:cNvSpPr txBox="1"/>
          <p:nvPr/>
        </p:nvSpPr>
        <p:spPr>
          <a:xfrm>
            <a:off x="4223830" y="6919039"/>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67" name="Rounded Rectangle 66">
            <a:extLst>
              <a:ext uri="{FF2B5EF4-FFF2-40B4-BE49-F238E27FC236}">
                <a16:creationId xmlns:a16="http://schemas.microsoft.com/office/drawing/2014/main" id="{2C6E4B6F-F11E-F3BC-B6EC-F50761C4168D}"/>
              </a:ext>
            </a:extLst>
          </p:cNvPr>
          <p:cNvSpPr/>
          <p:nvPr/>
        </p:nvSpPr>
        <p:spPr>
          <a:xfrm>
            <a:off x="305442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8" name="Rounded Rectangle 67">
            <a:extLst>
              <a:ext uri="{FF2B5EF4-FFF2-40B4-BE49-F238E27FC236}">
                <a16:creationId xmlns:a16="http://schemas.microsoft.com/office/drawing/2014/main" id="{B5A44420-73A3-92E3-3F2E-C6F2C9247EFE}"/>
              </a:ext>
            </a:extLst>
          </p:cNvPr>
          <p:cNvSpPr/>
          <p:nvPr/>
        </p:nvSpPr>
        <p:spPr>
          <a:xfrm>
            <a:off x="358323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9" name="Rounded Rectangle 68">
            <a:extLst>
              <a:ext uri="{FF2B5EF4-FFF2-40B4-BE49-F238E27FC236}">
                <a16:creationId xmlns:a16="http://schemas.microsoft.com/office/drawing/2014/main" id="{5DBFFEC5-46B9-778A-F08E-EE538B3E35B0}"/>
              </a:ext>
            </a:extLst>
          </p:cNvPr>
          <p:cNvSpPr/>
          <p:nvPr/>
        </p:nvSpPr>
        <p:spPr>
          <a:xfrm>
            <a:off x="416757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0" name="Rounded Rectangle 69">
            <a:extLst>
              <a:ext uri="{FF2B5EF4-FFF2-40B4-BE49-F238E27FC236}">
                <a16:creationId xmlns:a16="http://schemas.microsoft.com/office/drawing/2014/main" id="{A10EC25F-18A2-CB76-D9A1-27253139BBCB}"/>
              </a:ext>
            </a:extLst>
          </p:cNvPr>
          <p:cNvSpPr/>
          <p:nvPr/>
        </p:nvSpPr>
        <p:spPr>
          <a:xfrm>
            <a:off x="467757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1" name="Rounded Rectangle 70">
            <a:extLst>
              <a:ext uri="{FF2B5EF4-FFF2-40B4-BE49-F238E27FC236}">
                <a16:creationId xmlns:a16="http://schemas.microsoft.com/office/drawing/2014/main" id="{011778B4-1C8E-3D88-39FA-F6D72A5C9F21}"/>
              </a:ext>
            </a:extLst>
          </p:cNvPr>
          <p:cNvSpPr/>
          <p:nvPr/>
        </p:nvSpPr>
        <p:spPr>
          <a:xfrm>
            <a:off x="520638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2" name="Rounded Rectangle 71">
            <a:extLst>
              <a:ext uri="{FF2B5EF4-FFF2-40B4-BE49-F238E27FC236}">
                <a16:creationId xmlns:a16="http://schemas.microsoft.com/office/drawing/2014/main" id="{26E7BBB4-7710-43EA-977E-17447C261B13}"/>
              </a:ext>
            </a:extLst>
          </p:cNvPr>
          <p:cNvSpPr/>
          <p:nvPr/>
        </p:nvSpPr>
        <p:spPr>
          <a:xfrm>
            <a:off x="5753558" y="5533952"/>
            <a:ext cx="352540" cy="253388"/>
          </a:xfrm>
          <a:prstGeom prst="roundRect">
            <a:avLst/>
          </a:prstGeom>
          <a:solidFill>
            <a:schemeClr val="accent1"/>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3" name="Rounded Rectangle 72">
            <a:extLst>
              <a:ext uri="{FF2B5EF4-FFF2-40B4-BE49-F238E27FC236}">
                <a16:creationId xmlns:a16="http://schemas.microsoft.com/office/drawing/2014/main" id="{BFA31A8F-EDEA-3801-3132-13C0C3C81D87}"/>
              </a:ext>
            </a:extLst>
          </p:cNvPr>
          <p:cNvSpPr/>
          <p:nvPr/>
        </p:nvSpPr>
        <p:spPr>
          <a:xfrm>
            <a:off x="6262170"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4" name="Rounded Rectangle 73">
            <a:extLst>
              <a:ext uri="{FF2B5EF4-FFF2-40B4-BE49-F238E27FC236}">
                <a16:creationId xmlns:a16="http://schemas.microsoft.com/office/drawing/2014/main" id="{8342870A-0AE3-8960-E841-6BBBAFC256C1}"/>
              </a:ext>
            </a:extLst>
          </p:cNvPr>
          <p:cNvSpPr/>
          <p:nvPr/>
        </p:nvSpPr>
        <p:spPr>
          <a:xfrm>
            <a:off x="680934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5" name="TextBox 74">
            <a:extLst>
              <a:ext uri="{FF2B5EF4-FFF2-40B4-BE49-F238E27FC236}">
                <a16:creationId xmlns:a16="http://schemas.microsoft.com/office/drawing/2014/main" id="{77BAD5B5-7F4A-B248-37A0-3F88E417E8C1}"/>
              </a:ext>
            </a:extLst>
          </p:cNvPr>
          <p:cNvSpPr txBox="1"/>
          <p:nvPr/>
        </p:nvSpPr>
        <p:spPr>
          <a:xfrm>
            <a:off x="3084056" y="5746436"/>
            <a:ext cx="235945" cy="369332"/>
          </a:xfrm>
          <a:prstGeom prst="rect">
            <a:avLst/>
          </a:prstGeom>
          <a:noFill/>
        </p:spPr>
        <p:txBody>
          <a:bodyPr wrap="square">
            <a:spAutoFit/>
          </a:bodyPr>
          <a:lstStyle/>
          <a:p>
            <a:r>
              <a:rPr lang="en-US"/>
              <a:t>+</a:t>
            </a:r>
          </a:p>
        </p:txBody>
      </p:sp>
      <p:sp>
        <p:nvSpPr>
          <p:cNvPr id="76" name="TextBox 75">
            <a:extLst>
              <a:ext uri="{FF2B5EF4-FFF2-40B4-BE49-F238E27FC236}">
                <a16:creationId xmlns:a16="http://schemas.microsoft.com/office/drawing/2014/main" id="{4AEB5C42-096D-C6AE-A877-6CA03FE02AF9}"/>
              </a:ext>
            </a:extLst>
          </p:cNvPr>
          <p:cNvSpPr txBox="1"/>
          <p:nvPr/>
        </p:nvSpPr>
        <p:spPr>
          <a:xfrm>
            <a:off x="3620471" y="5746436"/>
            <a:ext cx="235945" cy="369332"/>
          </a:xfrm>
          <a:prstGeom prst="rect">
            <a:avLst/>
          </a:prstGeom>
          <a:noFill/>
        </p:spPr>
        <p:txBody>
          <a:bodyPr wrap="square">
            <a:spAutoFit/>
          </a:bodyPr>
          <a:lstStyle/>
          <a:p>
            <a:r>
              <a:rPr lang="en-US"/>
              <a:t>+</a:t>
            </a:r>
          </a:p>
        </p:txBody>
      </p:sp>
      <p:sp>
        <p:nvSpPr>
          <p:cNvPr id="77" name="TextBox 76">
            <a:extLst>
              <a:ext uri="{FF2B5EF4-FFF2-40B4-BE49-F238E27FC236}">
                <a16:creationId xmlns:a16="http://schemas.microsoft.com/office/drawing/2014/main" id="{0702EE80-DDF2-03AF-C27C-5B874287E0E0}"/>
              </a:ext>
            </a:extLst>
          </p:cNvPr>
          <p:cNvSpPr txBox="1"/>
          <p:nvPr/>
        </p:nvSpPr>
        <p:spPr>
          <a:xfrm>
            <a:off x="4161352" y="5744442"/>
            <a:ext cx="235945" cy="369332"/>
          </a:xfrm>
          <a:prstGeom prst="rect">
            <a:avLst/>
          </a:prstGeom>
          <a:noFill/>
        </p:spPr>
        <p:txBody>
          <a:bodyPr wrap="square">
            <a:spAutoFit/>
          </a:bodyPr>
          <a:lstStyle/>
          <a:p>
            <a:r>
              <a:rPr lang="en-US"/>
              <a:t>+</a:t>
            </a:r>
          </a:p>
        </p:txBody>
      </p:sp>
      <p:sp>
        <p:nvSpPr>
          <p:cNvPr id="78" name="TextBox 77">
            <a:extLst>
              <a:ext uri="{FF2B5EF4-FFF2-40B4-BE49-F238E27FC236}">
                <a16:creationId xmlns:a16="http://schemas.microsoft.com/office/drawing/2014/main" id="{10B59E74-B031-69E2-152F-04A6B6BC1373}"/>
              </a:ext>
            </a:extLst>
          </p:cNvPr>
          <p:cNvSpPr txBox="1"/>
          <p:nvPr/>
        </p:nvSpPr>
        <p:spPr>
          <a:xfrm>
            <a:off x="4721051" y="5752139"/>
            <a:ext cx="235945" cy="369332"/>
          </a:xfrm>
          <a:prstGeom prst="rect">
            <a:avLst/>
          </a:prstGeom>
          <a:noFill/>
        </p:spPr>
        <p:txBody>
          <a:bodyPr wrap="square">
            <a:spAutoFit/>
          </a:bodyPr>
          <a:lstStyle/>
          <a:p>
            <a:r>
              <a:rPr lang="en-US"/>
              <a:t>+</a:t>
            </a:r>
          </a:p>
        </p:txBody>
      </p:sp>
      <p:sp>
        <p:nvSpPr>
          <p:cNvPr id="79" name="TextBox 78">
            <a:extLst>
              <a:ext uri="{FF2B5EF4-FFF2-40B4-BE49-F238E27FC236}">
                <a16:creationId xmlns:a16="http://schemas.microsoft.com/office/drawing/2014/main" id="{4A864A80-F14A-2342-F466-313617B29BAC}"/>
              </a:ext>
            </a:extLst>
          </p:cNvPr>
          <p:cNvSpPr txBox="1"/>
          <p:nvPr/>
        </p:nvSpPr>
        <p:spPr>
          <a:xfrm>
            <a:off x="5228944" y="5742374"/>
            <a:ext cx="235945" cy="369332"/>
          </a:xfrm>
          <a:prstGeom prst="rect">
            <a:avLst/>
          </a:prstGeom>
          <a:noFill/>
        </p:spPr>
        <p:txBody>
          <a:bodyPr wrap="square">
            <a:spAutoFit/>
          </a:bodyPr>
          <a:lstStyle/>
          <a:p>
            <a:r>
              <a:rPr lang="en-US"/>
              <a:t>+</a:t>
            </a:r>
          </a:p>
        </p:txBody>
      </p:sp>
      <p:sp>
        <p:nvSpPr>
          <p:cNvPr id="80" name="TextBox 79">
            <a:extLst>
              <a:ext uri="{FF2B5EF4-FFF2-40B4-BE49-F238E27FC236}">
                <a16:creationId xmlns:a16="http://schemas.microsoft.com/office/drawing/2014/main" id="{481637DB-BAD0-FF78-E47D-74FBD6DC2EAF}"/>
              </a:ext>
            </a:extLst>
          </p:cNvPr>
          <p:cNvSpPr txBox="1"/>
          <p:nvPr/>
        </p:nvSpPr>
        <p:spPr>
          <a:xfrm>
            <a:off x="5768593" y="5752139"/>
            <a:ext cx="235945" cy="369332"/>
          </a:xfrm>
          <a:prstGeom prst="rect">
            <a:avLst/>
          </a:prstGeom>
          <a:noFill/>
        </p:spPr>
        <p:txBody>
          <a:bodyPr wrap="square">
            <a:spAutoFit/>
          </a:bodyPr>
          <a:lstStyle/>
          <a:p>
            <a:r>
              <a:rPr lang="en-US"/>
              <a:t>+</a:t>
            </a:r>
          </a:p>
        </p:txBody>
      </p:sp>
      <p:sp>
        <p:nvSpPr>
          <p:cNvPr id="81" name="TextBox 80">
            <a:extLst>
              <a:ext uri="{FF2B5EF4-FFF2-40B4-BE49-F238E27FC236}">
                <a16:creationId xmlns:a16="http://schemas.microsoft.com/office/drawing/2014/main" id="{9D809D49-55A8-DDDC-24A3-E376F446E4CF}"/>
              </a:ext>
            </a:extLst>
          </p:cNvPr>
          <p:cNvSpPr txBox="1"/>
          <p:nvPr/>
        </p:nvSpPr>
        <p:spPr>
          <a:xfrm>
            <a:off x="6310137" y="5764695"/>
            <a:ext cx="235945" cy="369332"/>
          </a:xfrm>
          <a:prstGeom prst="rect">
            <a:avLst/>
          </a:prstGeom>
          <a:noFill/>
        </p:spPr>
        <p:txBody>
          <a:bodyPr wrap="square">
            <a:spAutoFit/>
          </a:bodyPr>
          <a:lstStyle/>
          <a:p>
            <a:r>
              <a:rPr lang="en-US"/>
              <a:t>+</a:t>
            </a:r>
          </a:p>
        </p:txBody>
      </p:sp>
      <p:sp>
        <p:nvSpPr>
          <p:cNvPr id="82" name="TextBox 81">
            <a:extLst>
              <a:ext uri="{FF2B5EF4-FFF2-40B4-BE49-F238E27FC236}">
                <a16:creationId xmlns:a16="http://schemas.microsoft.com/office/drawing/2014/main" id="{D528F34D-D72E-6C4A-D90A-E3A9CA79F1FD}"/>
              </a:ext>
            </a:extLst>
          </p:cNvPr>
          <p:cNvSpPr txBox="1"/>
          <p:nvPr/>
        </p:nvSpPr>
        <p:spPr>
          <a:xfrm>
            <a:off x="6839350" y="5752139"/>
            <a:ext cx="235945" cy="369332"/>
          </a:xfrm>
          <a:prstGeom prst="rect">
            <a:avLst/>
          </a:prstGeom>
          <a:noFill/>
        </p:spPr>
        <p:txBody>
          <a:bodyPr wrap="square">
            <a:spAutoFit/>
          </a:bodyPr>
          <a:lstStyle/>
          <a:p>
            <a:r>
              <a:rPr lang="en-US"/>
              <a:t>+</a:t>
            </a:r>
          </a:p>
        </p:txBody>
      </p:sp>
      <p:sp>
        <p:nvSpPr>
          <p:cNvPr id="83" name="TextBox 82">
            <a:extLst>
              <a:ext uri="{FF2B5EF4-FFF2-40B4-BE49-F238E27FC236}">
                <a16:creationId xmlns:a16="http://schemas.microsoft.com/office/drawing/2014/main" id="{037B9AD9-2635-F1D4-5E19-DC0DFDE4B188}"/>
              </a:ext>
            </a:extLst>
          </p:cNvPr>
          <p:cNvSpPr txBox="1"/>
          <p:nvPr/>
        </p:nvSpPr>
        <p:spPr>
          <a:xfrm>
            <a:off x="7105304" y="5337480"/>
            <a:ext cx="2134379" cy="646331"/>
          </a:xfrm>
          <a:prstGeom prst="rect">
            <a:avLst/>
          </a:prstGeom>
          <a:noFill/>
        </p:spPr>
        <p:txBody>
          <a:bodyPr wrap="square">
            <a:spAutoFit/>
          </a:bodyPr>
          <a:lstStyle/>
          <a:p>
            <a:r>
              <a:rPr lang="en-US" b="1">
                <a:solidFill>
                  <a:srgbClr val="00B050"/>
                </a:solidFill>
              </a:rPr>
              <a:t>Positional encoding features</a:t>
            </a:r>
            <a:endParaRPr lang="en-US">
              <a:solidFill>
                <a:srgbClr val="00B050"/>
              </a:solidFill>
            </a:endParaRPr>
          </a:p>
        </p:txBody>
      </p:sp>
      <p:cxnSp>
        <p:nvCxnSpPr>
          <p:cNvPr id="91" name="Straight Connector 90">
            <a:extLst>
              <a:ext uri="{FF2B5EF4-FFF2-40B4-BE49-F238E27FC236}">
                <a16:creationId xmlns:a16="http://schemas.microsoft.com/office/drawing/2014/main" id="{0D7B7685-DD30-0E1E-4010-D97C2CEF17F4}"/>
              </a:ext>
            </a:extLst>
          </p:cNvPr>
          <p:cNvCxnSpPr>
            <a:cxnSpLocks/>
          </p:cNvCxnSpPr>
          <p:nvPr/>
        </p:nvCxnSpPr>
        <p:spPr>
          <a:xfrm>
            <a:off x="5385295" y="3001166"/>
            <a:ext cx="518836" cy="2404710"/>
          </a:xfrm>
          <a:prstGeom prst="line">
            <a:avLst/>
          </a:prstGeom>
          <a:ln w="44450">
            <a:tailEnd type="stealt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461F0721-2FC1-9081-B136-299BC15FE433}"/>
                  </a:ext>
                </a:extLst>
              </p:cNvPr>
              <p:cNvSpPr txBox="1"/>
              <p:nvPr/>
            </p:nvSpPr>
            <p:spPr>
              <a:xfrm flipH="1">
                <a:off x="5679259" y="603772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95" name="TextBox 94">
                <a:extLst>
                  <a:ext uri="{FF2B5EF4-FFF2-40B4-BE49-F238E27FC236}">
                    <a16:creationId xmlns:a16="http://schemas.microsoft.com/office/drawing/2014/main" id="{461F0721-2FC1-9081-B136-299BC15FE433}"/>
                  </a:ext>
                </a:extLst>
              </p:cNvPr>
              <p:cNvSpPr txBox="1">
                <a:spLocks noRot="1" noChangeAspect="1" noMove="1" noResize="1" noEditPoints="1" noAdjustHandles="1" noChangeArrowheads="1" noChangeShapeType="1" noTextEdit="1"/>
              </p:cNvSpPr>
              <p:nvPr/>
            </p:nvSpPr>
            <p:spPr>
              <a:xfrm flipH="1">
                <a:off x="5679259" y="6037725"/>
                <a:ext cx="536154" cy="276999"/>
              </a:xfrm>
              <a:prstGeom prst="rect">
                <a:avLst/>
              </a:prstGeom>
              <a:blipFill>
                <a:blip r:embed="rId12"/>
                <a:stretch>
                  <a:fillRect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BCE849BA-3680-30F1-3791-E6D2C3D1B739}"/>
                  </a:ext>
                </a:extLst>
              </p:cNvPr>
              <p:cNvSpPr txBox="1"/>
              <p:nvPr/>
            </p:nvSpPr>
            <p:spPr>
              <a:xfrm>
                <a:off x="5157867" y="2881259"/>
                <a:ext cx="1620005" cy="646331"/>
              </a:xfrm>
              <a:prstGeom prst="rect">
                <a:avLst/>
              </a:prstGeom>
              <a:noFill/>
            </p:spPr>
            <p:txBody>
              <a:bodyPr wrap="square">
                <a:spAutoFit/>
              </a:bodyPr>
              <a:lstStyle/>
              <a:p>
                <a:pPr lvl="1"/>
                <a:r>
                  <a:rPr lang="en-US" b="0">
                    <a:solidFill>
                      <a:srgbClr val="0070C0"/>
                    </a:solidFill>
                  </a:rPr>
                  <a:t>Row </a:t>
                </a:r>
                <a14:m>
                  <m:oMath xmlns:m="http://schemas.openxmlformats.org/officeDocument/2006/math">
                    <m:r>
                      <a:rPr lang="en-US" b="0" i="1" smtClean="0">
                        <a:solidFill>
                          <a:srgbClr val="0070C0"/>
                        </a:solidFill>
                        <a:latin typeface="Cambria Math" panose="02040503050406030204" pitchFamily="18" charset="0"/>
                      </a:rPr>
                      <m:t>𝑖</m:t>
                    </m:r>
                  </m:oMath>
                </a14:m>
                <a:endParaRPr lang="en-US"/>
              </a:p>
              <a:p>
                <a:pPr marL="457200" lvl="1" indent="0">
                  <a:buNone/>
                </a:pPr>
                <a:r>
                  <a:rPr lang="en-US" b="0">
                    <a:solidFill>
                      <a:srgbClr val="0070C0"/>
                    </a:solidFill>
                  </a:rPr>
                  <a:t> </a:t>
                </a:r>
                <a:endParaRPr lang="en-US" sz="1800" b="0">
                  <a:solidFill>
                    <a:srgbClr val="0070C0"/>
                  </a:solidFill>
                </a:endParaRPr>
              </a:p>
            </p:txBody>
          </p:sp>
        </mc:Choice>
        <mc:Fallback xmlns="">
          <p:sp>
            <p:nvSpPr>
              <p:cNvPr id="96" name="TextBox 95">
                <a:extLst>
                  <a:ext uri="{FF2B5EF4-FFF2-40B4-BE49-F238E27FC236}">
                    <a16:creationId xmlns:a16="http://schemas.microsoft.com/office/drawing/2014/main" id="{BCE849BA-3680-30F1-3791-E6D2C3D1B739}"/>
                  </a:ext>
                </a:extLst>
              </p:cNvPr>
              <p:cNvSpPr txBox="1">
                <a:spLocks noRot="1" noChangeAspect="1" noMove="1" noResize="1" noEditPoints="1" noAdjustHandles="1" noChangeArrowheads="1" noChangeShapeType="1" noTextEdit="1"/>
              </p:cNvSpPr>
              <p:nvPr/>
            </p:nvSpPr>
            <p:spPr>
              <a:xfrm>
                <a:off x="5157867" y="2881259"/>
                <a:ext cx="1620005" cy="646331"/>
              </a:xfrm>
              <a:prstGeom prst="rect">
                <a:avLst/>
              </a:prstGeom>
              <a:blipFill>
                <a:blip r:embed="rId13"/>
                <a:stretch>
                  <a:fillRect t="-5660"/>
                </a:stretch>
              </a:blipFill>
            </p:spPr>
            <p:txBody>
              <a:bodyPr/>
              <a:lstStyle/>
              <a:p>
                <a:r>
                  <a:rPr lang="en-US">
                    <a:noFill/>
                  </a:rPr>
                  <a:t> </a:t>
                </a:r>
              </a:p>
            </p:txBody>
          </p:sp>
        </mc:Fallback>
      </mc:AlternateContent>
    </p:spTree>
    <p:extLst>
      <p:ext uri="{BB962C8B-B14F-4D97-AF65-F5344CB8AC3E}">
        <p14:creationId xmlns:p14="http://schemas.microsoft.com/office/powerpoint/2010/main" val="14705991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205740" y="5244987"/>
            <a:ext cx="8820233" cy="1435381"/>
          </a:xfrm>
        </p:spPr>
        <p:txBody>
          <a:bodyPr>
            <a:normAutofit fontScale="92500" lnSpcReduction="10000"/>
          </a:bodyPr>
          <a:lstStyle/>
          <a:p>
            <a:r>
              <a:rPr lang="en-US" sz="2800"/>
              <a:t>Laplacian Eigenvector positional encodings can also be used with message-passing GNNs</a:t>
            </a:r>
          </a:p>
          <a:p>
            <a:pPr lvl="1"/>
            <a:r>
              <a:rPr lang="en-US" sz="2000" b="1">
                <a:solidFill>
                  <a:srgbClr val="0070C0"/>
                </a:solidFill>
              </a:rPr>
              <a:t>This helps for same reasons as structural and relative-distance based positional encodings in previous lecture</a:t>
            </a:r>
          </a:p>
          <a:p>
            <a:pPr lvl="1"/>
            <a:endParaRPr lang="en-US" sz="2000">
              <a:solidFill>
                <a:srgbClr val="0070C0"/>
              </a:solidFill>
            </a:endParaRPr>
          </a:p>
          <a:p>
            <a:pPr lvl="1"/>
            <a:endParaRPr lang="en-US" sz="2400">
              <a:solidFill>
                <a:srgbClr val="0070C0"/>
              </a:solidFill>
            </a:endParaRPr>
          </a:p>
          <a:p>
            <a:pPr lvl="1"/>
            <a:endParaRPr lang="en-US" sz="2400">
              <a:solidFill>
                <a:srgbClr val="0070C0"/>
              </a:solidFill>
            </a:endParaRPr>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53</a:t>
            </a:fld>
            <a:endParaRPr lang="en-US"/>
          </a:p>
        </p:txBody>
      </p:sp>
      <p:sp>
        <p:nvSpPr>
          <p:cNvPr id="10" name="Title 1">
            <a:extLst>
              <a:ext uri="{FF2B5EF4-FFF2-40B4-BE49-F238E27FC236}">
                <a16:creationId xmlns:a16="http://schemas.microsoft.com/office/drawing/2014/main" id="{ED8064EE-2C3E-3B17-B33A-3BA2CEC82458}"/>
              </a:ext>
            </a:extLst>
          </p:cNvPr>
          <p:cNvSpPr>
            <a:spLocks noGrp="1"/>
          </p:cNvSpPr>
          <p:nvPr>
            <p:ph type="title"/>
          </p:nvPr>
        </p:nvSpPr>
        <p:spPr>
          <a:xfrm>
            <a:off x="452081" y="194389"/>
            <a:ext cx="8481061" cy="695731"/>
          </a:xfrm>
        </p:spPr>
        <p:txBody>
          <a:bodyPr vert="horz" lIns="91440" tIns="45720" rIns="45720" bIns="45720" rtlCol="0" anchor="ctr">
            <a:normAutofit fontScale="90000"/>
            <a:scene3d>
              <a:camera prst="orthographicFront"/>
              <a:lightRig rig="threePt" dir="t">
                <a:rot lat="0" lon="0" rev="4800000"/>
              </a:lightRig>
            </a:scene3d>
            <a:sp3d prstMaterial="matte">
              <a:bevelT w="50800" h="10160"/>
            </a:sp3d>
          </a:bodyPr>
          <a:lstStyle/>
          <a:p>
            <a:r>
              <a:rPr lang="en-US" sz="3000"/>
              <a:t>Summary: Laplacian Eigenvector Positional Encodings</a:t>
            </a:r>
          </a:p>
        </p:txBody>
      </p:sp>
      <p:sp>
        <p:nvSpPr>
          <p:cNvPr id="7" name="Slide Number Placeholder 5">
            <a:extLst>
              <a:ext uri="{FF2B5EF4-FFF2-40B4-BE49-F238E27FC236}">
                <a16:creationId xmlns:a16="http://schemas.microsoft.com/office/drawing/2014/main" id="{91050D38-7129-BA7E-A82F-7EF1CADC5641}"/>
              </a:ext>
            </a:extLst>
          </p:cNvPr>
          <p:cNvSpPr txBox="1">
            <a:spLocks/>
          </p:cNvSpPr>
          <p:nvPr/>
        </p:nvSpPr>
        <p:spPr>
          <a:xfrm>
            <a:off x="10507329" y="4267168"/>
            <a:ext cx="733864" cy="274320"/>
          </a:xfrm>
          <a:prstGeom prst="rect">
            <a:avLst/>
          </a:prstGeom>
        </p:spPr>
        <p:txBody>
          <a:bodyPr vert="horz" bIns="0" rtlCol="0" anchor="b"/>
          <a:lstStyle>
            <a:defPPr>
              <a:defRPr lang="en-US"/>
            </a:defPPr>
            <a:lvl1pPr marL="0" algn="r"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12225-5612-419B-A8D5-4B8EEE4C217E}" type="slidenum">
              <a:rPr lang="en-US" smtClean="0"/>
              <a:pPr/>
              <a:t>53</a:t>
            </a:fld>
            <a:endParaRPr lang="en-US"/>
          </a:p>
        </p:txBody>
      </p:sp>
      <p:sp>
        <p:nvSpPr>
          <p:cNvPr id="8" name="TextBox 7">
            <a:extLst>
              <a:ext uri="{FF2B5EF4-FFF2-40B4-BE49-F238E27FC236}">
                <a16:creationId xmlns:a16="http://schemas.microsoft.com/office/drawing/2014/main" id="{84BFA48C-3804-1524-64BE-EB22059C447D}"/>
              </a:ext>
            </a:extLst>
          </p:cNvPr>
          <p:cNvSpPr txBox="1"/>
          <p:nvPr/>
        </p:nvSpPr>
        <p:spPr>
          <a:xfrm>
            <a:off x="7032108" y="4043311"/>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9" name="TextBox 8">
            <a:extLst>
              <a:ext uri="{FF2B5EF4-FFF2-40B4-BE49-F238E27FC236}">
                <a16:creationId xmlns:a16="http://schemas.microsoft.com/office/drawing/2014/main" id="{DA91E993-3496-C7A7-6E7B-527121665B85}"/>
              </a:ext>
            </a:extLst>
          </p:cNvPr>
          <p:cNvSpPr txBox="1"/>
          <p:nvPr/>
        </p:nvSpPr>
        <p:spPr>
          <a:xfrm>
            <a:off x="4982546" y="2646727"/>
            <a:ext cx="1746598" cy="646331"/>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p:grpSp>
        <p:nvGrpSpPr>
          <p:cNvPr id="13" name="Group 12">
            <a:extLst>
              <a:ext uri="{FF2B5EF4-FFF2-40B4-BE49-F238E27FC236}">
                <a16:creationId xmlns:a16="http://schemas.microsoft.com/office/drawing/2014/main" id="{3CB3EA11-AE49-6FD0-E6EC-39A53A63EDC8}"/>
              </a:ext>
            </a:extLst>
          </p:cNvPr>
          <p:cNvGrpSpPr/>
          <p:nvPr/>
        </p:nvGrpSpPr>
        <p:grpSpPr>
          <a:xfrm>
            <a:off x="6168197" y="1351241"/>
            <a:ext cx="2671321" cy="1266939"/>
            <a:chOff x="6557652" y="3565239"/>
            <a:chExt cx="2671321" cy="1266939"/>
          </a:xfrm>
        </p:grpSpPr>
        <p:sp>
          <p:nvSpPr>
            <p:cNvPr id="14" name="Rounded Rectangle 13">
              <a:extLst>
                <a:ext uri="{FF2B5EF4-FFF2-40B4-BE49-F238E27FC236}">
                  <a16:creationId xmlns:a16="http://schemas.microsoft.com/office/drawing/2014/main" id="{68B92FBF-BE75-0C3B-6318-0552D5C70183}"/>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A4594A31-38AA-1496-FEB6-6522D12E8561}"/>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grpSp>
      <p:graphicFrame>
        <p:nvGraphicFramePr>
          <p:cNvPr id="36" name="Table 35">
            <a:extLst>
              <a:ext uri="{FF2B5EF4-FFF2-40B4-BE49-F238E27FC236}">
                <a16:creationId xmlns:a16="http://schemas.microsoft.com/office/drawing/2014/main" id="{D79057E0-8D4F-4BE0-3AAF-60D7DAB58B62}"/>
              </a:ext>
            </a:extLst>
          </p:cNvPr>
          <p:cNvGraphicFramePr>
            <a:graphicFrameLocks noGrp="1"/>
          </p:cNvGraphicFramePr>
          <p:nvPr>
            <p:extLst>
              <p:ext uri="{D42A27DB-BD31-4B8C-83A1-F6EECF244321}">
                <p14:modId xmlns:p14="http://schemas.microsoft.com/office/powerpoint/2010/main" val="124704341"/>
              </p:ext>
            </p:extLst>
          </p:nvPr>
        </p:nvGraphicFramePr>
        <p:xfrm>
          <a:off x="6926214"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37" name="Table 36">
            <a:extLst>
              <a:ext uri="{FF2B5EF4-FFF2-40B4-BE49-F238E27FC236}">
                <a16:creationId xmlns:a16="http://schemas.microsoft.com/office/drawing/2014/main" id="{C9197A3B-875F-E7BC-5312-157F9D5AAA5D}"/>
              </a:ext>
            </a:extLst>
          </p:cNvPr>
          <p:cNvGraphicFramePr>
            <a:graphicFrameLocks noGrp="1"/>
          </p:cNvGraphicFramePr>
          <p:nvPr>
            <p:extLst>
              <p:ext uri="{D42A27DB-BD31-4B8C-83A1-F6EECF244321}">
                <p14:modId xmlns:p14="http://schemas.microsoft.com/office/powerpoint/2010/main" val="1960036548"/>
              </p:ext>
            </p:extLst>
          </p:nvPr>
        </p:nvGraphicFramePr>
        <p:xfrm>
          <a:off x="7399718"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38" name="Table 37">
            <a:extLst>
              <a:ext uri="{FF2B5EF4-FFF2-40B4-BE49-F238E27FC236}">
                <a16:creationId xmlns:a16="http://schemas.microsoft.com/office/drawing/2014/main" id="{3513FA99-8804-3A55-0E31-4A40C5DB60E5}"/>
              </a:ext>
            </a:extLst>
          </p:cNvPr>
          <p:cNvGraphicFramePr>
            <a:graphicFrameLocks noGrp="1"/>
          </p:cNvGraphicFramePr>
          <p:nvPr>
            <p:extLst>
              <p:ext uri="{D42A27DB-BD31-4B8C-83A1-F6EECF244321}">
                <p14:modId xmlns:p14="http://schemas.microsoft.com/office/powerpoint/2010/main" val="3502273248"/>
              </p:ext>
            </p:extLst>
          </p:nvPr>
        </p:nvGraphicFramePr>
        <p:xfrm>
          <a:off x="7867921"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39" name="Table 38">
            <a:extLst>
              <a:ext uri="{FF2B5EF4-FFF2-40B4-BE49-F238E27FC236}">
                <a16:creationId xmlns:a16="http://schemas.microsoft.com/office/drawing/2014/main" id="{247F547B-958F-9DA6-23B6-1B386DE5720F}"/>
              </a:ext>
            </a:extLst>
          </p:cNvPr>
          <p:cNvGraphicFramePr>
            <a:graphicFrameLocks noGrp="1"/>
          </p:cNvGraphicFramePr>
          <p:nvPr>
            <p:extLst>
              <p:ext uri="{D42A27DB-BD31-4B8C-83A1-F6EECF244321}">
                <p14:modId xmlns:p14="http://schemas.microsoft.com/office/powerpoint/2010/main" val="390022909"/>
              </p:ext>
            </p:extLst>
          </p:nvPr>
        </p:nvGraphicFramePr>
        <p:xfrm>
          <a:off x="6508464"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84" name="Table 83">
            <a:extLst>
              <a:ext uri="{FF2B5EF4-FFF2-40B4-BE49-F238E27FC236}">
                <a16:creationId xmlns:a16="http://schemas.microsoft.com/office/drawing/2014/main" id="{EA0C8E30-2A12-A3C8-81E9-0B70F7EA752F}"/>
              </a:ext>
            </a:extLst>
          </p:cNvPr>
          <p:cNvGraphicFramePr>
            <a:graphicFrameLocks noGrp="1"/>
          </p:cNvGraphicFramePr>
          <p:nvPr>
            <p:extLst>
              <p:ext uri="{D42A27DB-BD31-4B8C-83A1-F6EECF244321}">
                <p14:modId xmlns:p14="http://schemas.microsoft.com/office/powerpoint/2010/main" val="959686194"/>
              </p:ext>
            </p:extLst>
          </p:nvPr>
        </p:nvGraphicFramePr>
        <p:xfrm>
          <a:off x="8312648"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86" name="Table 85">
            <a:extLst>
              <a:ext uri="{FF2B5EF4-FFF2-40B4-BE49-F238E27FC236}">
                <a16:creationId xmlns:a16="http://schemas.microsoft.com/office/drawing/2014/main" id="{BA449A49-E4BA-17A1-059C-F547071D9680}"/>
              </a:ext>
            </a:extLst>
          </p:cNvPr>
          <p:cNvGraphicFramePr>
            <a:graphicFrameLocks noGrp="1"/>
          </p:cNvGraphicFramePr>
          <p:nvPr>
            <p:extLst>
              <p:ext uri="{D42A27DB-BD31-4B8C-83A1-F6EECF244321}">
                <p14:modId xmlns:p14="http://schemas.microsoft.com/office/powerpoint/2010/main" val="1535564464"/>
              </p:ext>
            </p:extLst>
          </p:nvPr>
        </p:nvGraphicFramePr>
        <p:xfrm>
          <a:off x="6868926"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extLst>
                  <a:ext uri="{0D108BD9-81ED-4DB2-BD59-A6C34878D82A}">
                    <a16:rowId xmlns:a16="http://schemas.microsoft.com/office/drawing/2014/main" val="4131772104"/>
                  </a:ext>
                </a:extLst>
              </a:tr>
            </a:tbl>
          </a:graphicData>
        </a:graphic>
      </p:graphicFrame>
      <p:graphicFrame>
        <p:nvGraphicFramePr>
          <p:cNvPr id="87" name="Table 86">
            <a:extLst>
              <a:ext uri="{FF2B5EF4-FFF2-40B4-BE49-F238E27FC236}">
                <a16:creationId xmlns:a16="http://schemas.microsoft.com/office/drawing/2014/main" id="{35C97661-75B6-D66B-3E7C-1AB11993391E}"/>
              </a:ext>
            </a:extLst>
          </p:cNvPr>
          <p:cNvGraphicFramePr>
            <a:graphicFrameLocks noGrp="1"/>
          </p:cNvGraphicFramePr>
          <p:nvPr>
            <p:extLst>
              <p:ext uri="{D42A27DB-BD31-4B8C-83A1-F6EECF244321}">
                <p14:modId xmlns:p14="http://schemas.microsoft.com/office/powerpoint/2010/main" val="2475980392"/>
              </p:ext>
            </p:extLst>
          </p:nvPr>
        </p:nvGraphicFramePr>
        <p:xfrm>
          <a:off x="7342430"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131772104"/>
                  </a:ext>
                </a:extLst>
              </a:tr>
            </a:tbl>
          </a:graphicData>
        </a:graphic>
      </p:graphicFrame>
      <p:graphicFrame>
        <p:nvGraphicFramePr>
          <p:cNvPr id="88" name="Table 87">
            <a:extLst>
              <a:ext uri="{FF2B5EF4-FFF2-40B4-BE49-F238E27FC236}">
                <a16:creationId xmlns:a16="http://schemas.microsoft.com/office/drawing/2014/main" id="{F79AA5A6-5902-E321-7802-B5ECA30CCDDF}"/>
              </a:ext>
            </a:extLst>
          </p:cNvPr>
          <p:cNvGraphicFramePr>
            <a:graphicFrameLocks noGrp="1"/>
          </p:cNvGraphicFramePr>
          <p:nvPr>
            <p:extLst>
              <p:ext uri="{D42A27DB-BD31-4B8C-83A1-F6EECF244321}">
                <p14:modId xmlns:p14="http://schemas.microsoft.com/office/powerpoint/2010/main" val="1219308946"/>
              </p:ext>
            </p:extLst>
          </p:nvPr>
        </p:nvGraphicFramePr>
        <p:xfrm>
          <a:off x="7810633"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graphicFrame>
        <p:nvGraphicFramePr>
          <p:cNvPr id="89" name="Table 88">
            <a:extLst>
              <a:ext uri="{FF2B5EF4-FFF2-40B4-BE49-F238E27FC236}">
                <a16:creationId xmlns:a16="http://schemas.microsoft.com/office/drawing/2014/main" id="{9CDD134D-3FC3-772B-A8B2-3B3A8491DE5F}"/>
              </a:ext>
            </a:extLst>
          </p:cNvPr>
          <p:cNvGraphicFramePr>
            <a:graphicFrameLocks noGrp="1"/>
          </p:cNvGraphicFramePr>
          <p:nvPr>
            <p:extLst>
              <p:ext uri="{D42A27DB-BD31-4B8C-83A1-F6EECF244321}">
                <p14:modId xmlns:p14="http://schemas.microsoft.com/office/powerpoint/2010/main" val="553679252"/>
              </p:ext>
            </p:extLst>
          </p:nvPr>
        </p:nvGraphicFramePr>
        <p:xfrm>
          <a:off x="6451176"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90" name="Table 89">
            <a:extLst>
              <a:ext uri="{FF2B5EF4-FFF2-40B4-BE49-F238E27FC236}">
                <a16:creationId xmlns:a16="http://schemas.microsoft.com/office/drawing/2014/main" id="{806473D2-296B-CA72-1D49-55EE300FB87E}"/>
              </a:ext>
            </a:extLst>
          </p:cNvPr>
          <p:cNvGraphicFramePr>
            <a:graphicFrameLocks noGrp="1"/>
          </p:cNvGraphicFramePr>
          <p:nvPr>
            <p:extLst>
              <p:ext uri="{D42A27DB-BD31-4B8C-83A1-F6EECF244321}">
                <p14:modId xmlns:p14="http://schemas.microsoft.com/office/powerpoint/2010/main" val="2581032032"/>
              </p:ext>
            </p:extLst>
          </p:nvPr>
        </p:nvGraphicFramePr>
        <p:xfrm>
          <a:off x="8255360"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sp>
        <p:nvSpPr>
          <p:cNvPr id="92" name="TextBox 91">
            <a:extLst>
              <a:ext uri="{FF2B5EF4-FFF2-40B4-BE49-F238E27FC236}">
                <a16:creationId xmlns:a16="http://schemas.microsoft.com/office/drawing/2014/main" id="{611C8B7D-E955-930F-D801-B69C934A5602}"/>
              </a:ext>
            </a:extLst>
          </p:cNvPr>
          <p:cNvSpPr txBox="1"/>
          <p:nvPr/>
        </p:nvSpPr>
        <p:spPr>
          <a:xfrm>
            <a:off x="6421311" y="3132037"/>
            <a:ext cx="235945" cy="369332"/>
          </a:xfrm>
          <a:prstGeom prst="rect">
            <a:avLst/>
          </a:prstGeom>
          <a:noFill/>
        </p:spPr>
        <p:txBody>
          <a:bodyPr wrap="square">
            <a:spAutoFit/>
          </a:bodyPr>
          <a:lstStyle/>
          <a:p>
            <a:r>
              <a:rPr lang="en-US"/>
              <a:t>+</a:t>
            </a:r>
          </a:p>
        </p:txBody>
      </p:sp>
      <p:sp>
        <p:nvSpPr>
          <p:cNvPr id="93" name="TextBox 92">
            <a:extLst>
              <a:ext uri="{FF2B5EF4-FFF2-40B4-BE49-F238E27FC236}">
                <a16:creationId xmlns:a16="http://schemas.microsoft.com/office/drawing/2014/main" id="{B08ECB84-5958-D672-58A7-2B04BE4CD5E8}"/>
              </a:ext>
            </a:extLst>
          </p:cNvPr>
          <p:cNvSpPr txBox="1"/>
          <p:nvPr/>
        </p:nvSpPr>
        <p:spPr>
          <a:xfrm>
            <a:off x="6840738" y="3142951"/>
            <a:ext cx="235945" cy="369332"/>
          </a:xfrm>
          <a:prstGeom prst="rect">
            <a:avLst/>
          </a:prstGeom>
          <a:noFill/>
        </p:spPr>
        <p:txBody>
          <a:bodyPr wrap="square">
            <a:spAutoFit/>
          </a:bodyPr>
          <a:lstStyle/>
          <a:p>
            <a:r>
              <a:rPr lang="en-US"/>
              <a:t>+</a:t>
            </a:r>
          </a:p>
        </p:txBody>
      </p:sp>
      <p:sp>
        <p:nvSpPr>
          <p:cNvPr id="94" name="TextBox 93">
            <a:extLst>
              <a:ext uri="{FF2B5EF4-FFF2-40B4-BE49-F238E27FC236}">
                <a16:creationId xmlns:a16="http://schemas.microsoft.com/office/drawing/2014/main" id="{A13DECD4-8338-17B9-04C8-7C43469F338D}"/>
              </a:ext>
            </a:extLst>
          </p:cNvPr>
          <p:cNvSpPr txBox="1"/>
          <p:nvPr/>
        </p:nvSpPr>
        <p:spPr>
          <a:xfrm>
            <a:off x="7309848" y="3143371"/>
            <a:ext cx="235945" cy="369332"/>
          </a:xfrm>
          <a:prstGeom prst="rect">
            <a:avLst/>
          </a:prstGeom>
          <a:noFill/>
        </p:spPr>
        <p:txBody>
          <a:bodyPr wrap="square">
            <a:spAutoFit/>
          </a:bodyPr>
          <a:lstStyle/>
          <a:p>
            <a:r>
              <a:rPr lang="en-US"/>
              <a:t>+</a:t>
            </a:r>
          </a:p>
        </p:txBody>
      </p:sp>
      <p:sp>
        <p:nvSpPr>
          <p:cNvPr id="97" name="TextBox 96">
            <a:extLst>
              <a:ext uri="{FF2B5EF4-FFF2-40B4-BE49-F238E27FC236}">
                <a16:creationId xmlns:a16="http://schemas.microsoft.com/office/drawing/2014/main" id="{8336A426-8BDA-911D-C745-E7ABDB5FB73A}"/>
              </a:ext>
            </a:extLst>
          </p:cNvPr>
          <p:cNvSpPr txBox="1"/>
          <p:nvPr/>
        </p:nvSpPr>
        <p:spPr>
          <a:xfrm>
            <a:off x="7775600" y="3138698"/>
            <a:ext cx="235945" cy="369332"/>
          </a:xfrm>
          <a:prstGeom prst="rect">
            <a:avLst/>
          </a:prstGeom>
          <a:noFill/>
        </p:spPr>
        <p:txBody>
          <a:bodyPr wrap="square">
            <a:spAutoFit/>
          </a:bodyPr>
          <a:lstStyle/>
          <a:p>
            <a:r>
              <a:rPr lang="en-US"/>
              <a:t>+</a:t>
            </a:r>
          </a:p>
        </p:txBody>
      </p:sp>
      <p:sp>
        <p:nvSpPr>
          <p:cNvPr id="98" name="TextBox 97">
            <a:extLst>
              <a:ext uri="{FF2B5EF4-FFF2-40B4-BE49-F238E27FC236}">
                <a16:creationId xmlns:a16="http://schemas.microsoft.com/office/drawing/2014/main" id="{CDE222E8-E5D0-E9D8-8BA7-CC2F43ADBD5A}"/>
              </a:ext>
            </a:extLst>
          </p:cNvPr>
          <p:cNvSpPr txBox="1"/>
          <p:nvPr/>
        </p:nvSpPr>
        <p:spPr>
          <a:xfrm>
            <a:off x="8234733" y="3137003"/>
            <a:ext cx="235945" cy="369332"/>
          </a:xfrm>
          <a:prstGeom prst="rect">
            <a:avLst/>
          </a:prstGeom>
          <a:noFill/>
        </p:spPr>
        <p:txBody>
          <a:bodyPr wrap="square">
            <a:spAutoFit/>
          </a:bodyPr>
          <a:lstStyle/>
          <a:p>
            <a:r>
              <a:rPr lang="en-US"/>
              <a:t>+</a:t>
            </a:r>
          </a:p>
        </p:txBody>
      </p:sp>
      <mc:AlternateContent xmlns:mc="http://schemas.openxmlformats.org/markup-compatibility/2006" xmlns:a14="http://schemas.microsoft.com/office/drawing/2010/main">
        <mc:Choice Requires="a14">
          <p:sp>
            <p:nvSpPr>
              <p:cNvPr id="99" name="Content Placeholder 2">
                <a:extLst>
                  <a:ext uri="{FF2B5EF4-FFF2-40B4-BE49-F238E27FC236}">
                    <a16:creationId xmlns:a16="http://schemas.microsoft.com/office/drawing/2014/main" id="{47413B04-B5A2-9685-0DFD-59C67BE31FE9}"/>
                  </a:ext>
                </a:extLst>
              </p:cNvPr>
              <p:cNvSpPr txBox="1">
                <a:spLocks/>
              </p:cNvSpPr>
              <p:nvPr/>
            </p:nvSpPr>
            <p:spPr>
              <a:xfrm>
                <a:off x="-42755" y="694267"/>
                <a:ext cx="7122796" cy="55880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endParaRPr lang="en-US"/>
              </a:p>
              <a:p>
                <a:r>
                  <a:rPr lang="en-US"/>
                  <a:t>Laplacian Matrix </a:t>
                </a:r>
                <a:r>
                  <a:rPr lang="en-US" b="1">
                    <a:solidFill>
                      <a:srgbClr val="0070C0"/>
                    </a:solidFill>
                  </a:rPr>
                  <a:t>L = Degrees – Adjacency</a:t>
                </a:r>
              </a:p>
              <a:p>
                <a:r>
                  <a:rPr lang="en-US" b="1">
                    <a:solidFill>
                      <a:schemeClr val="bg1"/>
                    </a:solidFill>
                  </a:rPr>
                  <a:t>f</a:t>
                </a:r>
              </a:p>
              <a:p>
                <a:r>
                  <a:rPr lang="en-US" b="1">
                    <a:solidFill>
                      <a:srgbClr val="0070C0"/>
                    </a:solidFill>
                  </a:rPr>
                  <a:t> </a:t>
                </a:r>
                <a:r>
                  <a:rPr lang="en-US" sz="2800" b="1">
                    <a:solidFill>
                      <a:srgbClr val="00B050"/>
                    </a:solidFill>
                  </a:rPr>
                  <a:t>Positional encoding steps:</a:t>
                </a:r>
              </a:p>
              <a:p>
                <a:pPr lvl="1"/>
                <a:r>
                  <a:rPr lang="en-US" sz="2400">
                    <a:solidFill>
                      <a:srgbClr val="0070C0"/>
                    </a:solidFill>
                  </a:rPr>
                  <a:t>1. compute </a:t>
                </a:r>
                <a14:m>
                  <m:oMath xmlns:m="http://schemas.openxmlformats.org/officeDocument/2006/math">
                    <m:r>
                      <a:rPr lang="en-US" sz="2400" i="1" smtClean="0">
                        <a:solidFill>
                          <a:srgbClr val="0070C0"/>
                        </a:solidFill>
                        <a:latin typeface="Cambria Math" panose="02040503050406030204" pitchFamily="18" charset="0"/>
                      </a:rPr>
                      <m:t>𝑘</m:t>
                    </m:r>
                  </m:oMath>
                </a14:m>
                <a:r>
                  <a:rPr lang="en-US" sz="2400">
                    <a:solidFill>
                      <a:srgbClr val="0070C0"/>
                    </a:solidFill>
                  </a:rPr>
                  <a:t> eigenvectors     </a:t>
                </a:r>
                <a14:m>
                  <m:oMath xmlns:m="http://schemas.openxmlformats.org/officeDocument/2006/math">
                    <m:sSub>
                      <m:sSubPr>
                        <m:ctrlPr>
                          <a:rPr lang="en-US" sz="2400" i="1" smtClean="0">
                            <a:solidFill>
                              <a:srgbClr val="0070C0"/>
                            </a:solidFill>
                            <a:latin typeface="Cambria Math" panose="02040503050406030204" pitchFamily="18" charset="0"/>
                          </a:rPr>
                        </m:ctrlPr>
                      </m:sSubPr>
                      <m:e>
                        <m:r>
                          <a:rPr lang="en-US" sz="2400" i="1" smtClean="0">
                            <a:solidFill>
                              <a:srgbClr val="0070C0"/>
                            </a:solidFill>
                            <a:latin typeface="Cambria Math" panose="02040503050406030204" pitchFamily="18" charset="0"/>
                          </a:rPr>
                          <m:t>𝑣</m:t>
                        </m:r>
                      </m:e>
                      <m:sub>
                        <m:r>
                          <a:rPr lang="en-US" sz="2400" i="1" smtClean="0">
                            <a:solidFill>
                              <a:srgbClr val="0070C0"/>
                            </a:solidFill>
                            <a:latin typeface="Cambria Math" panose="02040503050406030204" pitchFamily="18" charset="0"/>
                          </a:rPr>
                          <m:t>1</m:t>
                        </m:r>
                      </m:sub>
                    </m:sSub>
                    <m:r>
                      <a:rPr lang="en-US" sz="2400" i="1" smtClean="0">
                        <a:solidFill>
                          <a:srgbClr val="0070C0"/>
                        </a:solidFill>
                        <a:latin typeface="Cambria Math" panose="02040503050406030204" pitchFamily="18" charset="0"/>
                      </a:rPr>
                      <m:t>, </m:t>
                    </m:r>
                    <m:sSub>
                      <m:sSubPr>
                        <m:ctrlPr>
                          <a:rPr lang="en-US" sz="2400" i="1" smtClean="0">
                            <a:solidFill>
                              <a:srgbClr val="0070C0"/>
                            </a:solidFill>
                            <a:latin typeface="Cambria Math" panose="02040503050406030204" pitchFamily="18" charset="0"/>
                          </a:rPr>
                        </m:ctrlPr>
                      </m:sSubPr>
                      <m:e>
                        <m:r>
                          <a:rPr lang="en-US" sz="2400" i="1" smtClean="0">
                            <a:solidFill>
                              <a:srgbClr val="0070C0"/>
                            </a:solidFill>
                            <a:latin typeface="Cambria Math" panose="02040503050406030204" pitchFamily="18" charset="0"/>
                          </a:rPr>
                          <m:t>𝑣</m:t>
                        </m:r>
                      </m:e>
                      <m:sub>
                        <m:r>
                          <a:rPr lang="en-US" sz="2400" i="1" smtClean="0">
                            <a:solidFill>
                              <a:srgbClr val="0070C0"/>
                            </a:solidFill>
                            <a:latin typeface="Cambria Math" panose="02040503050406030204" pitchFamily="18" charset="0"/>
                          </a:rPr>
                          <m:t>2</m:t>
                        </m:r>
                      </m:sub>
                    </m:sSub>
                  </m:oMath>
                </a14:m>
                <a:r>
                  <a:rPr lang="en-US" sz="2400">
                    <a:solidFill>
                      <a:srgbClr val="0070C0"/>
                    </a:solidFill>
                  </a:rPr>
                  <a:t>, </a:t>
                </a:r>
                <a14:m>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𝑣</m:t>
                        </m:r>
                      </m:e>
                      <m:sub>
                        <m:r>
                          <a:rPr lang="en-US" sz="2400" i="1" smtClean="0">
                            <a:solidFill>
                              <a:srgbClr val="0070C0"/>
                            </a:solidFill>
                            <a:latin typeface="Cambria Math" panose="02040503050406030204" pitchFamily="18" charset="0"/>
                          </a:rPr>
                          <m:t>3</m:t>
                        </m:r>
                      </m:sub>
                    </m:sSub>
                  </m:oMath>
                </a14:m>
                <a:r>
                  <a:rPr lang="en-US" sz="2400">
                    <a:solidFill>
                      <a:srgbClr val="0070C0"/>
                    </a:solidFill>
                  </a:rPr>
                  <a:t> </a:t>
                </a:r>
              </a:p>
              <a:p>
                <a:pPr lvl="1"/>
                <a:r>
                  <a:rPr lang="en-US" sz="2400">
                    <a:solidFill>
                      <a:srgbClr val="0070C0"/>
                    </a:solidFill>
                  </a:rPr>
                  <a:t>2. Stack into matrix:</a:t>
                </a:r>
              </a:p>
              <a:p>
                <a:pPr lvl="1"/>
                <a:r>
                  <a:rPr lang="en-US" sz="2400">
                    <a:solidFill>
                      <a:srgbClr val="0070C0"/>
                    </a:solidFill>
                  </a:rPr>
                  <a:t>3. </a:t>
                </a:r>
                <a14:m>
                  <m:oMath xmlns:m="http://schemas.openxmlformats.org/officeDocument/2006/math">
                    <m:r>
                      <a:rPr lang="en-US" sz="2400" i="1" smtClean="0">
                        <a:solidFill>
                          <a:srgbClr val="0070C0"/>
                        </a:solidFill>
                        <a:latin typeface="Cambria Math" panose="02040503050406030204" pitchFamily="18" charset="0"/>
                      </a:rPr>
                      <m:t>𝑖</m:t>
                    </m:r>
                  </m:oMath>
                </a14:m>
                <a:r>
                  <a:rPr lang="en-US" sz="2400" err="1">
                    <a:solidFill>
                      <a:srgbClr val="0070C0"/>
                    </a:solidFill>
                  </a:rPr>
                  <a:t>th</a:t>
                </a:r>
                <a:r>
                  <a:rPr lang="en-US" sz="2400">
                    <a:solidFill>
                      <a:srgbClr val="0070C0"/>
                    </a:solidFill>
                  </a:rPr>
                  <a:t> row is positional </a:t>
                </a:r>
              </a:p>
              <a:p>
                <a:pPr marL="457200" lvl="1" indent="0">
                  <a:buFont typeface="Wingdings" pitchFamily="2" charset="2"/>
                  <a:buNone/>
                </a:pPr>
                <a:r>
                  <a:rPr lang="en-US" sz="2400">
                    <a:solidFill>
                      <a:srgbClr val="0070C0"/>
                    </a:solidFill>
                  </a:rPr>
                  <a:t>encoding for node </a:t>
                </a:r>
                <a14:m>
                  <m:oMath xmlns:m="http://schemas.openxmlformats.org/officeDocument/2006/math">
                    <m:r>
                      <a:rPr lang="en-US" sz="2400" i="1">
                        <a:solidFill>
                          <a:srgbClr val="0070C0"/>
                        </a:solidFill>
                        <a:latin typeface="Cambria Math" panose="02040503050406030204" pitchFamily="18" charset="0"/>
                      </a:rPr>
                      <m:t>𝑖</m:t>
                    </m:r>
                  </m:oMath>
                </a14:m>
                <a:endParaRPr lang="en-US" sz="2400">
                  <a:solidFill>
                    <a:srgbClr val="0070C0"/>
                  </a:solidFill>
                </a:endParaRPr>
              </a:p>
              <a:p>
                <a:endParaRPr lang="en-US" b="1">
                  <a:solidFill>
                    <a:srgbClr val="0070C0"/>
                  </a:solidFill>
                </a:endParaRPr>
              </a:p>
            </p:txBody>
          </p:sp>
        </mc:Choice>
        <mc:Fallback xmlns="">
          <p:sp>
            <p:nvSpPr>
              <p:cNvPr id="99" name="Content Placeholder 2">
                <a:extLst>
                  <a:ext uri="{FF2B5EF4-FFF2-40B4-BE49-F238E27FC236}">
                    <a16:creationId xmlns:a16="http://schemas.microsoft.com/office/drawing/2014/main" id="{47413B04-B5A2-9685-0DFD-59C67BE31FE9}"/>
                  </a:ext>
                </a:extLst>
              </p:cNvPr>
              <p:cNvSpPr txBox="1">
                <a:spLocks noRot="1" noChangeAspect="1" noMove="1" noResize="1" noEditPoints="1" noAdjustHandles="1" noChangeArrowheads="1" noChangeShapeType="1" noTextEdit="1"/>
              </p:cNvSpPr>
              <p:nvPr/>
            </p:nvSpPr>
            <p:spPr>
              <a:xfrm>
                <a:off x="-42755" y="694267"/>
                <a:ext cx="7122796" cy="5588000"/>
              </a:xfrm>
              <a:prstGeom prst="rect">
                <a:avLst/>
              </a:prstGeom>
              <a:blipFill>
                <a:blip r:embed="rId3"/>
                <a:stretch>
                  <a:fillRect l="-4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7528CA35-B6FF-23B2-E16F-02C5177D0571}"/>
                  </a:ext>
                </a:extLst>
              </p:cNvPr>
              <p:cNvSpPr txBox="1"/>
              <p:nvPr/>
            </p:nvSpPr>
            <p:spPr>
              <a:xfrm>
                <a:off x="2979581" y="2250240"/>
                <a:ext cx="165253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𝐿𝑣</m:t>
                      </m:r>
                      <m:r>
                        <a:rPr lang="en-US" sz="2800" i="0">
                          <a:latin typeface="Cambria Math" panose="02040503050406030204" pitchFamily="18" charset="0"/>
                        </a:rPr>
                        <m:t> = </m:t>
                      </m:r>
                      <m:r>
                        <m:rPr>
                          <m:sty m:val="p"/>
                        </m:rPr>
                        <a:rPr lang="en-US" sz="2800" i="0">
                          <a:latin typeface="Cambria Math" panose="02040503050406030204" pitchFamily="18" charset="0"/>
                        </a:rPr>
                        <m:t>λ</m:t>
                      </m:r>
                      <m:r>
                        <a:rPr lang="en-US" sz="2800" i="1">
                          <a:latin typeface="Cambria Math" panose="02040503050406030204" pitchFamily="18" charset="0"/>
                        </a:rPr>
                        <m:t>𝑣</m:t>
                      </m:r>
                    </m:oMath>
                  </m:oMathPara>
                </a14:m>
                <a:endParaRPr lang="en-US" sz="2800"/>
              </a:p>
            </p:txBody>
          </p:sp>
        </mc:Choice>
        <mc:Fallback xmlns="">
          <p:sp>
            <p:nvSpPr>
              <p:cNvPr id="103" name="TextBox 102">
                <a:extLst>
                  <a:ext uri="{FF2B5EF4-FFF2-40B4-BE49-F238E27FC236}">
                    <a16:creationId xmlns:a16="http://schemas.microsoft.com/office/drawing/2014/main" id="{7528CA35-B6FF-23B2-E16F-02C5177D0571}"/>
                  </a:ext>
                </a:extLst>
              </p:cNvPr>
              <p:cNvSpPr txBox="1">
                <a:spLocks noRot="1" noChangeAspect="1" noMove="1" noResize="1" noEditPoints="1" noAdjustHandles="1" noChangeArrowheads="1" noChangeShapeType="1" noTextEdit="1"/>
              </p:cNvSpPr>
              <p:nvPr/>
            </p:nvSpPr>
            <p:spPr>
              <a:xfrm>
                <a:off x="2979581" y="2250240"/>
                <a:ext cx="165253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753382F9-979A-0977-640F-3662B6F9DD01}"/>
                  </a:ext>
                </a:extLst>
              </p:cNvPr>
              <p:cNvSpPr txBox="1"/>
              <p:nvPr/>
            </p:nvSpPr>
            <p:spPr>
              <a:xfrm>
                <a:off x="1128747" y="2250240"/>
                <a:ext cx="165253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𝑣</m:t>
                      </m:r>
                    </m:oMath>
                  </m:oMathPara>
                </a14:m>
                <a:endParaRPr lang="en-US" sz="2800"/>
              </a:p>
            </p:txBody>
          </p:sp>
        </mc:Choice>
        <mc:Fallback xmlns="">
          <p:sp>
            <p:nvSpPr>
              <p:cNvPr id="104" name="TextBox 103">
                <a:extLst>
                  <a:ext uri="{FF2B5EF4-FFF2-40B4-BE49-F238E27FC236}">
                    <a16:creationId xmlns:a16="http://schemas.microsoft.com/office/drawing/2014/main" id="{753382F9-979A-0977-640F-3662B6F9DD01}"/>
                  </a:ext>
                </a:extLst>
              </p:cNvPr>
              <p:cNvSpPr txBox="1">
                <a:spLocks noRot="1" noChangeAspect="1" noMove="1" noResize="1" noEditPoints="1" noAdjustHandles="1" noChangeArrowheads="1" noChangeShapeType="1" noTextEdit="1"/>
              </p:cNvSpPr>
              <p:nvPr/>
            </p:nvSpPr>
            <p:spPr>
              <a:xfrm>
                <a:off x="1128747" y="2250240"/>
                <a:ext cx="1652530" cy="523220"/>
              </a:xfrm>
              <a:prstGeom prst="rect">
                <a:avLst/>
              </a:prstGeom>
              <a:blipFill>
                <a:blip r:embed="rId5"/>
                <a:stretch>
                  <a:fillRect/>
                </a:stretch>
              </a:blipFill>
            </p:spPr>
            <p:txBody>
              <a:bodyPr/>
              <a:lstStyle/>
              <a:p>
                <a:r>
                  <a:rPr lang="en-US">
                    <a:noFill/>
                  </a:rPr>
                  <a:t> </a:t>
                </a:r>
              </a:p>
            </p:txBody>
          </p:sp>
        </mc:Fallback>
      </mc:AlternateContent>
      <p:sp>
        <p:nvSpPr>
          <p:cNvPr id="105" name="Rectangle 104">
            <a:extLst>
              <a:ext uri="{FF2B5EF4-FFF2-40B4-BE49-F238E27FC236}">
                <a16:creationId xmlns:a16="http://schemas.microsoft.com/office/drawing/2014/main" id="{9A6DA437-EABA-78D6-F691-A2F0D7DBC35D}"/>
              </a:ext>
            </a:extLst>
          </p:cNvPr>
          <p:cNvSpPr/>
          <p:nvPr/>
        </p:nvSpPr>
        <p:spPr>
          <a:xfrm>
            <a:off x="522821" y="2293638"/>
            <a:ext cx="4131324" cy="479822"/>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TextBox 105">
            <a:extLst>
              <a:ext uri="{FF2B5EF4-FFF2-40B4-BE49-F238E27FC236}">
                <a16:creationId xmlns:a16="http://schemas.microsoft.com/office/drawing/2014/main" id="{C511B2A6-5331-0401-306C-38DB8435CCFF}"/>
              </a:ext>
            </a:extLst>
          </p:cNvPr>
          <p:cNvSpPr txBox="1"/>
          <p:nvPr/>
        </p:nvSpPr>
        <p:spPr>
          <a:xfrm>
            <a:off x="483887" y="2343573"/>
            <a:ext cx="4605050" cy="369332"/>
          </a:xfrm>
          <a:prstGeom prst="rect">
            <a:avLst/>
          </a:prstGeom>
          <a:noFill/>
        </p:spPr>
        <p:txBody>
          <a:bodyPr wrap="square">
            <a:spAutoFit/>
          </a:bodyPr>
          <a:lstStyle/>
          <a:p>
            <a:r>
              <a:rPr lang="en-US" sz="1800"/>
              <a:t>Eigenvector:        such that </a:t>
            </a:r>
            <a:endParaRPr lang="en-US"/>
          </a:p>
        </p:txBody>
      </p:sp>
      <p:graphicFrame>
        <p:nvGraphicFramePr>
          <p:cNvPr id="108" name="Table 107">
            <a:extLst>
              <a:ext uri="{FF2B5EF4-FFF2-40B4-BE49-F238E27FC236}">
                <a16:creationId xmlns:a16="http://schemas.microsoft.com/office/drawing/2014/main" id="{45A6399B-BB43-CF2D-E801-C1527B395898}"/>
              </a:ext>
            </a:extLst>
          </p:cNvPr>
          <p:cNvGraphicFramePr>
            <a:graphicFrameLocks noGrp="1"/>
          </p:cNvGraphicFramePr>
          <p:nvPr>
            <p:extLst>
              <p:ext uri="{D42A27DB-BD31-4B8C-83A1-F6EECF244321}">
                <p14:modId xmlns:p14="http://schemas.microsoft.com/office/powerpoint/2010/main" val="3866024842"/>
              </p:ext>
            </p:extLst>
          </p:nvPr>
        </p:nvGraphicFramePr>
        <p:xfrm>
          <a:off x="4430486" y="3735748"/>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FFDB438A-E5D1-03D5-85FD-D566601863C9}"/>
                  </a:ext>
                </a:extLst>
              </p:cNvPr>
              <p:cNvSpPr txBox="1"/>
              <p:nvPr/>
            </p:nvSpPr>
            <p:spPr>
              <a:xfrm>
                <a:off x="5413304" y="3361647"/>
                <a:ext cx="10490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𝑘</m:t>
                      </m:r>
                      <m:r>
                        <a:rPr lang="en-US" sz="1800" b="0" i="1" smtClean="0">
                          <a:solidFill>
                            <a:srgbClr val="0070C0"/>
                          </a:solidFill>
                          <a:latin typeface="Cambria Math" panose="02040503050406030204" pitchFamily="18" charset="0"/>
                        </a:rPr>
                        <m:t>=3)</m:t>
                      </m:r>
                    </m:oMath>
                  </m:oMathPara>
                </a14:m>
                <a:endParaRPr lang="en-US"/>
              </a:p>
            </p:txBody>
          </p:sp>
        </mc:Choice>
        <mc:Fallback xmlns="">
          <p:sp>
            <p:nvSpPr>
              <p:cNvPr id="109" name="TextBox 108">
                <a:extLst>
                  <a:ext uri="{FF2B5EF4-FFF2-40B4-BE49-F238E27FC236}">
                    <a16:creationId xmlns:a16="http://schemas.microsoft.com/office/drawing/2014/main" id="{FFDB438A-E5D1-03D5-85FD-D566601863C9}"/>
                  </a:ext>
                </a:extLst>
              </p:cNvPr>
              <p:cNvSpPr txBox="1">
                <a:spLocks noRot="1" noChangeAspect="1" noMove="1" noResize="1" noEditPoints="1" noAdjustHandles="1" noChangeArrowheads="1" noChangeShapeType="1" noTextEdit="1"/>
              </p:cNvSpPr>
              <p:nvPr/>
            </p:nvSpPr>
            <p:spPr>
              <a:xfrm>
                <a:off x="5413304" y="3361647"/>
                <a:ext cx="1049000" cy="369332"/>
              </a:xfrm>
              <a:prstGeom prst="rect">
                <a:avLst/>
              </a:prstGeom>
              <a:blipFill>
                <a:blip r:embed="rId6"/>
                <a:stretch>
                  <a:fillRect b="-13115"/>
                </a:stretch>
              </a:blipFill>
            </p:spPr>
            <p:txBody>
              <a:bodyPr/>
              <a:lstStyle/>
              <a:p>
                <a:r>
                  <a:rPr lang="en-US">
                    <a:noFill/>
                  </a:rPr>
                  <a:t> </a:t>
                </a:r>
              </a:p>
            </p:txBody>
          </p:sp>
        </mc:Fallback>
      </mc:AlternateContent>
      <p:cxnSp>
        <p:nvCxnSpPr>
          <p:cNvPr id="110" name="Straight Arrow Connector 109">
            <a:extLst>
              <a:ext uri="{FF2B5EF4-FFF2-40B4-BE49-F238E27FC236}">
                <a16:creationId xmlns:a16="http://schemas.microsoft.com/office/drawing/2014/main" id="{3FD498CC-414C-D734-965B-D6C9C819F2B4}"/>
              </a:ext>
            </a:extLst>
          </p:cNvPr>
          <p:cNvCxnSpPr/>
          <p:nvPr/>
        </p:nvCxnSpPr>
        <p:spPr>
          <a:xfrm flipH="1">
            <a:off x="4231472" y="3701148"/>
            <a:ext cx="22034" cy="152074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74999A62-7417-3C61-3472-B9A10567554A}"/>
                  </a:ext>
                </a:extLst>
              </p:cNvPr>
              <p:cNvSpPr txBox="1"/>
              <p:nvPr/>
            </p:nvSpPr>
            <p:spPr>
              <a:xfrm>
                <a:off x="3460965" y="4404328"/>
                <a:ext cx="10490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70C0"/>
                          </a:solidFill>
                          <a:latin typeface="Cambria Math" panose="02040503050406030204" pitchFamily="18" charset="0"/>
                        </a:rPr>
                        <m:t>𝑛</m:t>
                      </m:r>
                    </m:oMath>
                  </m:oMathPara>
                </a14:m>
                <a:endParaRPr lang="en-US"/>
              </a:p>
            </p:txBody>
          </p:sp>
        </mc:Choice>
        <mc:Fallback xmlns="">
          <p:sp>
            <p:nvSpPr>
              <p:cNvPr id="111" name="TextBox 110">
                <a:extLst>
                  <a:ext uri="{FF2B5EF4-FFF2-40B4-BE49-F238E27FC236}">
                    <a16:creationId xmlns:a16="http://schemas.microsoft.com/office/drawing/2014/main" id="{74999A62-7417-3C61-3472-B9A10567554A}"/>
                  </a:ext>
                </a:extLst>
              </p:cNvPr>
              <p:cNvSpPr txBox="1">
                <a:spLocks noRot="1" noChangeAspect="1" noMove="1" noResize="1" noEditPoints="1" noAdjustHandles="1" noChangeArrowheads="1" noChangeShapeType="1" noTextEdit="1"/>
              </p:cNvSpPr>
              <p:nvPr/>
            </p:nvSpPr>
            <p:spPr>
              <a:xfrm>
                <a:off x="3460965" y="4404328"/>
                <a:ext cx="1049000" cy="369332"/>
              </a:xfrm>
              <a:prstGeom prst="rect">
                <a:avLst/>
              </a:prstGeom>
              <a:blipFill>
                <a:blip r:embed="rId7"/>
                <a:stretch>
                  <a:fillRect/>
                </a:stretch>
              </a:blipFill>
            </p:spPr>
            <p:txBody>
              <a:bodyPr/>
              <a:lstStyle/>
              <a:p>
                <a:r>
                  <a:rPr lang="en-US">
                    <a:noFill/>
                  </a:rPr>
                  <a:t> </a:t>
                </a:r>
              </a:p>
            </p:txBody>
          </p:sp>
        </mc:Fallback>
      </mc:AlternateContent>
      <p:sp>
        <p:nvSpPr>
          <p:cNvPr id="112" name="TextBox 111">
            <a:extLst>
              <a:ext uri="{FF2B5EF4-FFF2-40B4-BE49-F238E27FC236}">
                <a16:creationId xmlns:a16="http://schemas.microsoft.com/office/drawing/2014/main" id="{EFDE3EAA-8BE6-D2CD-3CC4-84D2D4F07E80}"/>
              </a:ext>
            </a:extLst>
          </p:cNvPr>
          <p:cNvSpPr txBox="1"/>
          <p:nvPr/>
        </p:nvSpPr>
        <p:spPr>
          <a:xfrm>
            <a:off x="3092401" y="4678468"/>
            <a:ext cx="1221450" cy="369332"/>
          </a:xfrm>
          <a:prstGeom prst="rect">
            <a:avLst/>
          </a:prstGeom>
          <a:noFill/>
        </p:spPr>
        <p:txBody>
          <a:bodyPr wrap="square">
            <a:spAutoFit/>
          </a:bodyPr>
          <a:lstStyle/>
          <a:p>
            <a:pPr marL="457200" lvl="1" indent="0">
              <a:buNone/>
            </a:pPr>
            <a:r>
              <a:rPr lang="en-US" b="0">
                <a:solidFill>
                  <a:srgbClr val="0070C0"/>
                </a:solidFill>
              </a:rPr>
              <a:t>nodes</a:t>
            </a:r>
            <a:endParaRPr lang="en-US" sz="1800" b="0">
              <a:solidFill>
                <a:srgbClr val="0070C0"/>
              </a:solidFill>
            </a:endParaRPr>
          </a:p>
        </p:txBody>
      </p:sp>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id="{F3914FC8-B8B7-7EA7-FDAC-6AD8E2C3244A}"/>
                  </a:ext>
                </a:extLst>
              </p:cNvPr>
              <p:cNvSpPr txBox="1"/>
              <p:nvPr/>
            </p:nvSpPr>
            <p:spPr>
              <a:xfrm>
                <a:off x="5195894" y="4447949"/>
                <a:ext cx="1620005" cy="646331"/>
              </a:xfrm>
              <a:prstGeom prst="rect">
                <a:avLst/>
              </a:prstGeom>
              <a:noFill/>
            </p:spPr>
            <p:txBody>
              <a:bodyPr wrap="square">
                <a:spAutoFit/>
              </a:bodyPr>
              <a:lstStyle/>
              <a:p>
                <a:pPr lvl="1"/>
                <a:r>
                  <a:rPr lang="en-US" b="0">
                    <a:solidFill>
                      <a:srgbClr val="0070C0"/>
                    </a:solidFill>
                  </a:rPr>
                  <a:t>Row </a:t>
                </a:r>
                <a14:m>
                  <m:oMath xmlns:m="http://schemas.openxmlformats.org/officeDocument/2006/math">
                    <m:r>
                      <a:rPr lang="en-US" b="0" i="1" smtClean="0">
                        <a:solidFill>
                          <a:srgbClr val="0070C0"/>
                        </a:solidFill>
                        <a:latin typeface="Cambria Math" panose="02040503050406030204" pitchFamily="18" charset="0"/>
                      </a:rPr>
                      <m:t>𝑖</m:t>
                    </m:r>
                  </m:oMath>
                </a14:m>
                <a:endParaRPr lang="en-US"/>
              </a:p>
              <a:p>
                <a:pPr marL="457200" lvl="1" indent="0">
                  <a:buNone/>
                </a:pPr>
                <a:r>
                  <a:rPr lang="en-US" b="0">
                    <a:solidFill>
                      <a:srgbClr val="0070C0"/>
                    </a:solidFill>
                  </a:rPr>
                  <a:t> </a:t>
                </a:r>
                <a:endParaRPr lang="en-US" sz="1800" b="0">
                  <a:solidFill>
                    <a:srgbClr val="0070C0"/>
                  </a:solidFill>
                </a:endParaRPr>
              </a:p>
            </p:txBody>
          </p:sp>
        </mc:Choice>
        <mc:Fallback xmlns="">
          <p:sp>
            <p:nvSpPr>
              <p:cNvPr id="113" name="TextBox 112">
                <a:extLst>
                  <a:ext uri="{FF2B5EF4-FFF2-40B4-BE49-F238E27FC236}">
                    <a16:creationId xmlns:a16="http://schemas.microsoft.com/office/drawing/2014/main" id="{F3914FC8-B8B7-7EA7-FDAC-6AD8E2C3244A}"/>
                  </a:ext>
                </a:extLst>
              </p:cNvPr>
              <p:cNvSpPr txBox="1">
                <a:spLocks noRot="1" noChangeAspect="1" noMove="1" noResize="1" noEditPoints="1" noAdjustHandles="1" noChangeArrowheads="1" noChangeShapeType="1" noTextEdit="1"/>
              </p:cNvSpPr>
              <p:nvPr/>
            </p:nvSpPr>
            <p:spPr>
              <a:xfrm>
                <a:off x="5195894" y="4447949"/>
                <a:ext cx="1620005" cy="646331"/>
              </a:xfrm>
              <a:prstGeom prst="rect">
                <a:avLst/>
              </a:prstGeom>
              <a:blipFill>
                <a:blip r:embed="rId8"/>
                <a:stretch>
                  <a:fillRect t="-5660"/>
                </a:stretch>
              </a:blipFill>
            </p:spPr>
            <p:txBody>
              <a:bodyPr/>
              <a:lstStyle/>
              <a:p>
                <a:r>
                  <a:rPr lang="en-US">
                    <a:noFill/>
                  </a:rPr>
                  <a:t> </a:t>
                </a:r>
              </a:p>
            </p:txBody>
          </p:sp>
        </mc:Fallback>
      </mc:AlternateContent>
      <p:cxnSp>
        <p:nvCxnSpPr>
          <p:cNvPr id="114" name="Straight Arrow Connector 113">
            <a:extLst>
              <a:ext uri="{FF2B5EF4-FFF2-40B4-BE49-F238E27FC236}">
                <a16:creationId xmlns:a16="http://schemas.microsoft.com/office/drawing/2014/main" id="{84D8218D-72EF-143A-2007-E6945478745B}"/>
              </a:ext>
            </a:extLst>
          </p:cNvPr>
          <p:cNvCxnSpPr>
            <a:cxnSpLocks/>
            <a:stCxn id="92" idx="0"/>
          </p:cNvCxnSpPr>
          <p:nvPr/>
        </p:nvCxnSpPr>
        <p:spPr>
          <a:xfrm flipH="1">
            <a:off x="5991354" y="3132037"/>
            <a:ext cx="547930" cy="1441251"/>
          </a:xfrm>
          <a:prstGeom prst="straightConnector1">
            <a:avLst/>
          </a:prstGeom>
          <a:ln w="28575">
            <a:headEnd type="triangle"/>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292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normAutofit fontScale="90000"/>
          </a:bodyPr>
          <a:lstStyle/>
          <a:p>
            <a:r>
              <a:rPr lang="en-US"/>
              <a:t>Laplacian Eigenvectors in Practice</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54</a:t>
            </a:fld>
            <a:endParaRPr lang="en-US"/>
          </a:p>
        </p:txBody>
      </p:sp>
      <p:pic>
        <p:nvPicPr>
          <p:cNvPr id="17" name="Picture 16" descr="A table with numbers and a few digits&#10;&#10;Description automatically generated with medium confidence">
            <a:extLst>
              <a:ext uri="{FF2B5EF4-FFF2-40B4-BE49-F238E27FC236}">
                <a16:creationId xmlns:a16="http://schemas.microsoft.com/office/drawing/2014/main" id="{7FF4F8E3-C7D9-7967-8110-34EEC22F11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4" y="3986212"/>
            <a:ext cx="9066306" cy="2082800"/>
          </a:xfrm>
          <a:prstGeom prst="rect">
            <a:avLst/>
          </a:prstGeom>
        </p:spPr>
      </p:pic>
      <p:sp>
        <p:nvSpPr>
          <p:cNvPr id="18" name="Content Placeholder 2">
            <a:extLst>
              <a:ext uri="{FF2B5EF4-FFF2-40B4-BE49-F238E27FC236}">
                <a16:creationId xmlns:a16="http://schemas.microsoft.com/office/drawing/2014/main" id="{AB4CFDB2-AC44-F2FE-B959-32743A3FBE7A}"/>
              </a:ext>
            </a:extLst>
          </p:cNvPr>
          <p:cNvSpPr>
            <a:spLocks noGrp="1"/>
          </p:cNvSpPr>
          <p:nvPr>
            <p:ph idx="1"/>
          </p:nvPr>
        </p:nvSpPr>
        <p:spPr>
          <a:xfrm>
            <a:off x="161883" y="1540665"/>
            <a:ext cx="8382042" cy="3113348"/>
          </a:xfrm>
        </p:spPr>
        <p:txBody>
          <a:bodyPr vert="horz" lIns="54864" tIns="91440" rIns="91440" bIns="45720" rtlCol="0" anchor="t">
            <a:normAutofit/>
          </a:bodyPr>
          <a:lstStyle/>
          <a:p>
            <a:pPr marL="438785"/>
            <a:r>
              <a:rPr lang="en-US" sz="2800" dirty="0">
                <a:solidFill>
                  <a:srgbClr val="0070C0"/>
                </a:solidFill>
                <a:latin typeface="Calibri"/>
                <a:cs typeface="Calibri"/>
              </a:rPr>
              <a:t>Task: given a graph, predict YES if it has a cycle, NO otherwise</a:t>
            </a:r>
            <a:endParaRPr lang="en-US" dirty="0">
              <a:latin typeface="Calibri"/>
              <a:cs typeface="Calibri"/>
            </a:endParaRPr>
          </a:p>
          <a:p>
            <a:pPr marL="438785"/>
            <a:endParaRPr lang="en-US" sz="2800" dirty="0">
              <a:solidFill>
                <a:srgbClr val="0070C0"/>
              </a:solidFill>
            </a:endParaRPr>
          </a:p>
          <a:p>
            <a:pPr marL="438785"/>
            <a:r>
              <a:rPr lang="en-US" sz="2800" dirty="0">
                <a:latin typeface="Calibri"/>
                <a:cs typeface="Calibri"/>
              </a:rPr>
              <a:t>“PE” indicates using Laplacian Eigenvector Pos. Enc.</a:t>
            </a:r>
            <a:endParaRPr lang="en-US" sz="2000" dirty="0">
              <a:latin typeface="Calibri"/>
              <a:cs typeface="Calibri"/>
            </a:endParaRPr>
          </a:p>
          <a:p>
            <a:pPr lvl="1"/>
            <a:endParaRPr lang="en-US" sz="2400">
              <a:solidFill>
                <a:srgbClr val="0070C0"/>
              </a:solidFill>
            </a:endParaRPr>
          </a:p>
          <a:p>
            <a:pPr lvl="1"/>
            <a:endParaRPr lang="en-US" sz="2400">
              <a:solidFill>
                <a:srgbClr val="0070C0"/>
              </a:solidFill>
            </a:endParaRPr>
          </a:p>
        </p:txBody>
      </p:sp>
    </p:spTree>
    <p:extLst>
      <p:ext uri="{BB962C8B-B14F-4D97-AF65-F5344CB8AC3E}">
        <p14:creationId xmlns:p14="http://schemas.microsoft.com/office/powerpoint/2010/main" val="534672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DCA69EC-A3DE-6985-1279-CC16CA78C747}"/>
              </a:ext>
            </a:extLst>
          </p:cNvPr>
          <p:cNvSpPr txBox="1">
            <a:spLocks/>
          </p:cNvSpPr>
          <p:nvPr/>
        </p:nvSpPr>
        <p:spPr>
          <a:xfrm>
            <a:off x="4984569" y="1509376"/>
            <a:ext cx="4475117" cy="171279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Transformer</a:t>
            </a:r>
          </a:p>
          <a:p>
            <a:pPr lvl="3"/>
            <a:r>
              <a:rPr lang="en-US" b="1">
                <a:solidFill>
                  <a:srgbClr val="00B050"/>
                </a:solidFill>
              </a:rPr>
              <a:t>(1) tokenizing</a:t>
            </a:r>
          </a:p>
          <a:p>
            <a:pPr lvl="3"/>
            <a:r>
              <a:rPr lang="en-US" b="1">
                <a:solidFill>
                  <a:srgbClr val="00B050"/>
                </a:solidFill>
              </a:rPr>
              <a:t>(2) positional encoding</a:t>
            </a:r>
          </a:p>
          <a:p>
            <a:pPr lvl="3"/>
            <a:r>
              <a:rPr lang="en-US" b="1">
                <a:solidFill>
                  <a:srgbClr val="00B050"/>
                </a:solidFill>
              </a:rPr>
              <a:t>(3) self-attention</a:t>
            </a:r>
            <a:endParaRPr lang="en-US" sz="2400"/>
          </a:p>
          <a:p>
            <a:pPr marL="118872" indent="0">
              <a:buFont typeface="Wingdings 2"/>
              <a:buNone/>
            </a:pPr>
            <a:endParaRPr lang="en-US" sz="24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0" y="1076112"/>
            <a:ext cx="6269699" cy="5248488"/>
          </a:xfrm>
        </p:spPr>
        <p:txBody>
          <a:bodyPr>
            <a:normAutofit/>
          </a:bodyPr>
          <a:lstStyle/>
          <a:p>
            <a:r>
              <a:rPr lang="en-US" sz="2800"/>
              <a:t>A graph Transformer must take the following inputs:</a:t>
            </a:r>
          </a:p>
          <a:p>
            <a:pPr lvl="1"/>
            <a:r>
              <a:rPr lang="en-US" sz="2400" b="1">
                <a:solidFill>
                  <a:srgbClr val="00B0F0"/>
                </a:solidFill>
              </a:rPr>
              <a:t>(1) Node features?</a:t>
            </a:r>
          </a:p>
          <a:p>
            <a:pPr lvl="1"/>
            <a:r>
              <a:rPr lang="en-US" sz="2400" b="1">
                <a:solidFill>
                  <a:srgbClr val="00B0F0"/>
                </a:solidFill>
              </a:rPr>
              <a:t>(2) Adjacency information?</a:t>
            </a:r>
          </a:p>
          <a:p>
            <a:pPr lvl="1"/>
            <a:r>
              <a:rPr lang="en-US" sz="2400" b="1">
                <a:solidFill>
                  <a:srgbClr val="00B0F0"/>
                </a:solidFill>
              </a:rPr>
              <a:t>(3) Edge features?</a:t>
            </a:r>
          </a:p>
          <a:p>
            <a:pPr marL="118872" indent="0">
              <a:buNone/>
            </a:pPr>
            <a:endParaRPr lang="en-US" sz="2800" b="1">
              <a:solidFill>
                <a:srgbClr val="00B0F0"/>
              </a:solidFill>
            </a:endParaRPr>
          </a:p>
          <a:p>
            <a:pPr marL="118872" indent="0">
              <a:buNone/>
            </a:pPr>
            <a:endParaRPr lang="en-US" sz="2800" b="1">
              <a:solidFill>
                <a:srgbClr val="00B0F0"/>
              </a:solidFill>
            </a:endParaRPr>
          </a:p>
          <a:p>
            <a:r>
              <a:rPr lang="en-US" sz="2400"/>
              <a:t>There are many ways to do this</a:t>
            </a:r>
          </a:p>
          <a:p>
            <a:r>
              <a:rPr lang="en-US" sz="2400"/>
              <a:t>Different approaches correspond to different “matchings” between graph inputs </a:t>
            </a:r>
            <a:r>
              <a:rPr lang="en-US" sz="2400" b="1">
                <a:solidFill>
                  <a:srgbClr val="0070C0"/>
                </a:solidFill>
              </a:rPr>
              <a:t>(1), (2), (3) </a:t>
            </a:r>
            <a:r>
              <a:rPr lang="en-US" sz="2400"/>
              <a:t>transformer components </a:t>
            </a:r>
            <a:r>
              <a:rPr lang="en-US" sz="2400" b="1">
                <a:solidFill>
                  <a:srgbClr val="00B050"/>
                </a:solidFill>
              </a:rPr>
              <a:t>(1), (2), (3)</a:t>
            </a:r>
          </a:p>
          <a:p>
            <a:pPr marL="118872" indent="0">
              <a:buNone/>
            </a:pPr>
            <a:endParaRPr lang="en-US" sz="2800"/>
          </a:p>
          <a:p>
            <a:endParaRPr lang="en-US" sz="2800"/>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55</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3" name="Oval 2">
            <a:extLst>
              <a:ext uri="{FF2B5EF4-FFF2-40B4-BE49-F238E27FC236}">
                <a16:creationId xmlns:a16="http://schemas.microsoft.com/office/drawing/2014/main" id="{D74B0CD9-8593-EEC0-F5FD-9F50ED7F8931}"/>
              </a:ext>
            </a:extLst>
          </p:cNvPr>
          <p:cNvSpPr/>
          <p:nvPr/>
        </p:nvSpPr>
        <p:spPr>
          <a:xfrm>
            <a:off x="6687998" y="36615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Oval 6">
            <a:extLst>
              <a:ext uri="{FF2B5EF4-FFF2-40B4-BE49-F238E27FC236}">
                <a16:creationId xmlns:a16="http://schemas.microsoft.com/office/drawing/2014/main" id="{7F970E34-AFA8-DC62-5DC8-C2FF94D8AC85}"/>
              </a:ext>
            </a:extLst>
          </p:cNvPr>
          <p:cNvSpPr/>
          <p:nvPr/>
        </p:nvSpPr>
        <p:spPr>
          <a:xfrm>
            <a:off x="6641297" y="47117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Oval 7">
            <a:extLst>
              <a:ext uri="{FF2B5EF4-FFF2-40B4-BE49-F238E27FC236}">
                <a16:creationId xmlns:a16="http://schemas.microsoft.com/office/drawing/2014/main" id="{737B3E02-A1DC-9780-B649-D823F4275FCC}"/>
              </a:ext>
            </a:extLst>
          </p:cNvPr>
          <p:cNvSpPr/>
          <p:nvPr/>
        </p:nvSpPr>
        <p:spPr>
          <a:xfrm>
            <a:off x="7765815" y="3434313"/>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Oval 8">
            <a:extLst>
              <a:ext uri="{FF2B5EF4-FFF2-40B4-BE49-F238E27FC236}">
                <a16:creationId xmlns:a16="http://schemas.microsoft.com/office/drawing/2014/main" id="{37B68C57-53AF-57A8-9058-99AC6C0EE933}"/>
              </a:ext>
            </a:extLst>
          </p:cNvPr>
          <p:cNvSpPr/>
          <p:nvPr/>
        </p:nvSpPr>
        <p:spPr>
          <a:xfrm>
            <a:off x="7496022" y="413304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Oval 9">
            <a:extLst>
              <a:ext uri="{FF2B5EF4-FFF2-40B4-BE49-F238E27FC236}">
                <a16:creationId xmlns:a16="http://schemas.microsoft.com/office/drawing/2014/main" id="{09C1F48C-3142-2DF6-15CA-1AF251D76539}"/>
              </a:ext>
            </a:extLst>
          </p:cNvPr>
          <p:cNvSpPr/>
          <p:nvPr/>
        </p:nvSpPr>
        <p:spPr>
          <a:xfrm>
            <a:off x="8599932" y="408455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6E6B38D-A5E9-E632-1417-86E91C676D90}"/>
              </a:ext>
            </a:extLst>
          </p:cNvPr>
          <p:cNvCxnSpPr>
            <a:cxnSpLocks/>
            <a:stCxn id="7" idx="7"/>
            <a:endCxn id="9" idx="3"/>
          </p:cNvCxnSpPr>
          <p:nvPr/>
        </p:nvCxnSpPr>
        <p:spPr>
          <a:xfrm flipV="1">
            <a:off x="6930078" y="4418445"/>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7B6B4B07-55C4-1382-2860-3569E3CBF1AC}"/>
              </a:ext>
            </a:extLst>
          </p:cNvPr>
          <p:cNvCxnSpPr>
            <a:cxnSpLocks/>
            <a:endCxn id="8" idx="4"/>
          </p:cNvCxnSpPr>
          <p:nvPr/>
        </p:nvCxnSpPr>
        <p:spPr>
          <a:xfrm flipV="1">
            <a:off x="7713971" y="3768677"/>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BCB1C04-C6E4-A271-457F-90BF616EBEC6}"/>
              </a:ext>
            </a:extLst>
          </p:cNvPr>
          <p:cNvCxnSpPr>
            <a:cxnSpLocks/>
            <a:endCxn id="10" idx="2"/>
          </p:cNvCxnSpPr>
          <p:nvPr/>
        </p:nvCxnSpPr>
        <p:spPr>
          <a:xfrm flipV="1">
            <a:off x="7828160" y="4251739"/>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1E7BF59F-2639-9A0A-25F1-45482CE5E1DA}"/>
              </a:ext>
            </a:extLst>
          </p:cNvPr>
          <p:cNvCxnSpPr>
            <a:cxnSpLocks/>
            <a:endCxn id="3" idx="3"/>
          </p:cNvCxnSpPr>
          <p:nvPr/>
        </p:nvCxnSpPr>
        <p:spPr>
          <a:xfrm flipH="1" flipV="1">
            <a:off x="6737545" y="3946918"/>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E3E0DDD-F45B-F78C-D5EE-260423E2B7FF}"/>
              </a:ext>
            </a:extLst>
          </p:cNvPr>
          <p:cNvCxnSpPr>
            <a:cxnSpLocks/>
            <a:endCxn id="8" idx="2"/>
          </p:cNvCxnSpPr>
          <p:nvPr/>
        </p:nvCxnSpPr>
        <p:spPr>
          <a:xfrm flipV="1">
            <a:off x="7027825" y="3601495"/>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393F0DE-B49B-5238-3B3C-4085E0945F04}"/>
              </a:ext>
            </a:extLst>
          </p:cNvPr>
          <p:cNvCxnSpPr>
            <a:cxnSpLocks/>
            <a:endCxn id="10" idx="1"/>
          </p:cNvCxnSpPr>
          <p:nvPr/>
        </p:nvCxnSpPr>
        <p:spPr>
          <a:xfrm>
            <a:off x="8097713" y="3691437"/>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7" name="Table 16">
            <a:extLst>
              <a:ext uri="{FF2B5EF4-FFF2-40B4-BE49-F238E27FC236}">
                <a16:creationId xmlns:a16="http://schemas.microsoft.com/office/drawing/2014/main" id="{642A82E9-38B3-E96E-FB73-6836C6B68D17}"/>
              </a:ext>
            </a:extLst>
          </p:cNvPr>
          <p:cNvGraphicFramePr>
            <a:graphicFrameLocks noGrp="1"/>
          </p:cNvGraphicFramePr>
          <p:nvPr/>
        </p:nvGraphicFramePr>
        <p:xfrm>
          <a:off x="6979625" y="49884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8" name="Table 17">
            <a:extLst>
              <a:ext uri="{FF2B5EF4-FFF2-40B4-BE49-F238E27FC236}">
                <a16:creationId xmlns:a16="http://schemas.microsoft.com/office/drawing/2014/main" id="{6A2B672F-A1A2-C25A-A3E2-32AAC79C5602}"/>
              </a:ext>
            </a:extLst>
          </p:cNvPr>
          <p:cNvGraphicFramePr>
            <a:graphicFrameLocks noGrp="1"/>
          </p:cNvGraphicFramePr>
          <p:nvPr/>
        </p:nvGraphicFramePr>
        <p:xfrm>
          <a:off x="7630537" y="45237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173785">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9" name="Table 18">
            <a:extLst>
              <a:ext uri="{FF2B5EF4-FFF2-40B4-BE49-F238E27FC236}">
                <a16:creationId xmlns:a16="http://schemas.microsoft.com/office/drawing/2014/main" id="{A511DB4C-D20B-7169-7CD2-6A340DB40940}"/>
              </a:ext>
            </a:extLst>
          </p:cNvPr>
          <p:cNvGraphicFramePr>
            <a:graphicFrameLocks noGrp="1"/>
          </p:cNvGraphicFramePr>
          <p:nvPr/>
        </p:nvGraphicFramePr>
        <p:xfrm>
          <a:off x="8388746" y="433396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20" name="Table 19">
            <a:extLst>
              <a:ext uri="{FF2B5EF4-FFF2-40B4-BE49-F238E27FC236}">
                <a16:creationId xmlns:a16="http://schemas.microsoft.com/office/drawing/2014/main" id="{F349AA9A-4C27-0904-B5B6-22E8D29AECB0}"/>
              </a:ext>
            </a:extLst>
          </p:cNvPr>
          <p:cNvGraphicFramePr>
            <a:graphicFrameLocks noGrp="1"/>
          </p:cNvGraphicFramePr>
          <p:nvPr/>
        </p:nvGraphicFramePr>
        <p:xfrm>
          <a:off x="6432433" y="373355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23" name="Table 22">
            <a:extLst>
              <a:ext uri="{FF2B5EF4-FFF2-40B4-BE49-F238E27FC236}">
                <a16:creationId xmlns:a16="http://schemas.microsoft.com/office/drawing/2014/main" id="{81E3726B-7DF5-E487-4BF5-2E6F8128CB34}"/>
              </a:ext>
            </a:extLst>
          </p:cNvPr>
          <p:cNvGraphicFramePr>
            <a:graphicFrameLocks noGrp="1"/>
          </p:cNvGraphicFramePr>
          <p:nvPr/>
        </p:nvGraphicFramePr>
        <p:xfrm>
          <a:off x="8271271" y="333723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cxnSp>
        <p:nvCxnSpPr>
          <p:cNvPr id="24" name="Straight Arrow Connector 23">
            <a:extLst>
              <a:ext uri="{FF2B5EF4-FFF2-40B4-BE49-F238E27FC236}">
                <a16:creationId xmlns:a16="http://schemas.microsoft.com/office/drawing/2014/main" id="{23F7B16E-2839-2E53-1158-20C3FC718162}"/>
              </a:ext>
            </a:extLst>
          </p:cNvPr>
          <p:cNvCxnSpPr>
            <a:cxnSpLocks/>
          </p:cNvCxnSpPr>
          <p:nvPr/>
        </p:nvCxnSpPr>
        <p:spPr>
          <a:xfrm flipV="1">
            <a:off x="3114857" y="2142747"/>
            <a:ext cx="2908026" cy="133297"/>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080C5E22-E9A7-861A-1ADC-3942C9543217}"/>
              </a:ext>
            </a:extLst>
          </p:cNvPr>
          <p:cNvCxnSpPr>
            <a:cxnSpLocks/>
          </p:cNvCxnSpPr>
          <p:nvPr/>
        </p:nvCxnSpPr>
        <p:spPr>
          <a:xfrm flipV="1">
            <a:off x="4278086" y="2494828"/>
            <a:ext cx="1706697" cy="226840"/>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D5AA1EFB-5817-32F8-7443-B21F423D1AC5}"/>
              </a:ext>
            </a:extLst>
          </p:cNvPr>
          <p:cNvSpPr txBox="1"/>
          <p:nvPr/>
        </p:nvSpPr>
        <p:spPr>
          <a:xfrm>
            <a:off x="4469419" y="3112610"/>
            <a:ext cx="1951601" cy="523220"/>
          </a:xfrm>
          <a:prstGeom prst="rect">
            <a:avLst/>
          </a:prstGeom>
          <a:noFill/>
        </p:spPr>
        <p:txBody>
          <a:bodyPr wrap="square">
            <a:spAutoFit/>
          </a:bodyPr>
          <a:lstStyle/>
          <a:p>
            <a:r>
              <a:rPr lang="en-US" sz="2800" b="1">
                <a:solidFill>
                  <a:srgbClr val="C00000"/>
                </a:solidFill>
              </a:rPr>
              <a:t>S0 far</a:t>
            </a:r>
            <a:endParaRPr lang="en-US" sz="2800"/>
          </a:p>
        </p:txBody>
      </p:sp>
    </p:spTree>
    <p:extLst>
      <p:ext uri="{BB962C8B-B14F-4D97-AF65-F5344CB8AC3E}">
        <p14:creationId xmlns:p14="http://schemas.microsoft.com/office/powerpoint/2010/main" val="488958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DCA69EC-A3DE-6985-1279-CC16CA78C747}"/>
              </a:ext>
            </a:extLst>
          </p:cNvPr>
          <p:cNvSpPr txBox="1">
            <a:spLocks/>
          </p:cNvSpPr>
          <p:nvPr/>
        </p:nvSpPr>
        <p:spPr>
          <a:xfrm>
            <a:off x="4984569" y="1509376"/>
            <a:ext cx="4475117" cy="171279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Transformer</a:t>
            </a:r>
          </a:p>
          <a:p>
            <a:pPr lvl="3"/>
            <a:r>
              <a:rPr lang="en-US" b="1">
                <a:solidFill>
                  <a:srgbClr val="00B050"/>
                </a:solidFill>
              </a:rPr>
              <a:t>(1) tokenizing</a:t>
            </a:r>
          </a:p>
          <a:p>
            <a:pPr lvl="3"/>
            <a:r>
              <a:rPr lang="en-US" b="1">
                <a:solidFill>
                  <a:srgbClr val="00B050"/>
                </a:solidFill>
              </a:rPr>
              <a:t>(2) positional encoding</a:t>
            </a:r>
          </a:p>
          <a:p>
            <a:pPr lvl="3"/>
            <a:r>
              <a:rPr lang="en-US" b="1">
                <a:solidFill>
                  <a:srgbClr val="00B050"/>
                </a:solidFill>
              </a:rPr>
              <a:t>(3) self-attention</a:t>
            </a:r>
            <a:endParaRPr lang="en-US" sz="2400"/>
          </a:p>
          <a:p>
            <a:pPr marL="118872" indent="0">
              <a:buFont typeface="Wingdings 2"/>
              <a:buNone/>
            </a:pPr>
            <a:endParaRPr lang="en-US" sz="24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0" y="1076112"/>
            <a:ext cx="6269699" cy="5248488"/>
          </a:xfrm>
        </p:spPr>
        <p:txBody>
          <a:bodyPr>
            <a:normAutofit/>
          </a:bodyPr>
          <a:lstStyle/>
          <a:p>
            <a:r>
              <a:rPr lang="en-US" sz="2800"/>
              <a:t>A graph Transformer must take the following inputs:</a:t>
            </a:r>
          </a:p>
          <a:p>
            <a:pPr lvl="1"/>
            <a:r>
              <a:rPr lang="en-US" sz="2400" b="1">
                <a:solidFill>
                  <a:srgbClr val="00B0F0"/>
                </a:solidFill>
              </a:rPr>
              <a:t>(1) Node features?</a:t>
            </a:r>
          </a:p>
          <a:p>
            <a:pPr lvl="1"/>
            <a:r>
              <a:rPr lang="en-US" sz="2400" b="1">
                <a:solidFill>
                  <a:srgbClr val="00B0F0"/>
                </a:solidFill>
              </a:rPr>
              <a:t>(2) Adjacency information?</a:t>
            </a:r>
          </a:p>
          <a:p>
            <a:pPr lvl="1"/>
            <a:r>
              <a:rPr lang="en-US" sz="2400" b="1">
                <a:solidFill>
                  <a:srgbClr val="00B0F0"/>
                </a:solidFill>
              </a:rPr>
              <a:t>(3) Edge features?</a:t>
            </a:r>
          </a:p>
          <a:p>
            <a:pPr marL="118872" indent="0">
              <a:buNone/>
            </a:pPr>
            <a:endParaRPr lang="en-US" sz="2800" b="1">
              <a:solidFill>
                <a:srgbClr val="00B0F0"/>
              </a:solidFill>
            </a:endParaRPr>
          </a:p>
          <a:p>
            <a:pPr marL="118872" indent="0">
              <a:buNone/>
            </a:pPr>
            <a:endParaRPr lang="en-US" sz="2800" b="1">
              <a:solidFill>
                <a:srgbClr val="00B0F0"/>
              </a:solidFill>
            </a:endParaRPr>
          </a:p>
          <a:p>
            <a:r>
              <a:rPr lang="en-US" sz="2400"/>
              <a:t>There are many ways to do this</a:t>
            </a:r>
          </a:p>
          <a:p>
            <a:r>
              <a:rPr lang="en-US" sz="2400"/>
              <a:t>Different approaches correspond to different “matchings” between graph inputs </a:t>
            </a:r>
            <a:r>
              <a:rPr lang="en-US" sz="2400" b="1">
                <a:solidFill>
                  <a:srgbClr val="0070C0"/>
                </a:solidFill>
              </a:rPr>
              <a:t>(1), (2), (3) </a:t>
            </a:r>
            <a:r>
              <a:rPr lang="en-US" sz="2400"/>
              <a:t>transformer components </a:t>
            </a:r>
            <a:r>
              <a:rPr lang="en-US" sz="2400" b="1">
                <a:solidFill>
                  <a:srgbClr val="00B050"/>
                </a:solidFill>
              </a:rPr>
              <a:t>(1), (2), (3)</a:t>
            </a:r>
          </a:p>
          <a:p>
            <a:pPr marL="118872" indent="0">
              <a:buNone/>
            </a:pPr>
            <a:endParaRPr lang="en-US" sz="2800"/>
          </a:p>
          <a:p>
            <a:endParaRPr lang="en-US" sz="2800"/>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56</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3" name="Oval 2">
            <a:extLst>
              <a:ext uri="{FF2B5EF4-FFF2-40B4-BE49-F238E27FC236}">
                <a16:creationId xmlns:a16="http://schemas.microsoft.com/office/drawing/2014/main" id="{D74B0CD9-8593-EEC0-F5FD-9F50ED7F8931}"/>
              </a:ext>
            </a:extLst>
          </p:cNvPr>
          <p:cNvSpPr/>
          <p:nvPr/>
        </p:nvSpPr>
        <p:spPr>
          <a:xfrm>
            <a:off x="6687998" y="36615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Oval 6">
            <a:extLst>
              <a:ext uri="{FF2B5EF4-FFF2-40B4-BE49-F238E27FC236}">
                <a16:creationId xmlns:a16="http://schemas.microsoft.com/office/drawing/2014/main" id="{7F970E34-AFA8-DC62-5DC8-C2FF94D8AC85}"/>
              </a:ext>
            </a:extLst>
          </p:cNvPr>
          <p:cNvSpPr/>
          <p:nvPr/>
        </p:nvSpPr>
        <p:spPr>
          <a:xfrm>
            <a:off x="6641297" y="4711720"/>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Oval 7">
            <a:extLst>
              <a:ext uri="{FF2B5EF4-FFF2-40B4-BE49-F238E27FC236}">
                <a16:creationId xmlns:a16="http://schemas.microsoft.com/office/drawing/2014/main" id="{737B3E02-A1DC-9780-B649-D823F4275FCC}"/>
              </a:ext>
            </a:extLst>
          </p:cNvPr>
          <p:cNvSpPr/>
          <p:nvPr/>
        </p:nvSpPr>
        <p:spPr>
          <a:xfrm>
            <a:off x="7765815" y="3434313"/>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Oval 8">
            <a:extLst>
              <a:ext uri="{FF2B5EF4-FFF2-40B4-BE49-F238E27FC236}">
                <a16:creationId xmlns:a16="http://schemas.microsoft.com/office/drawing/2014/main" id="{37B68C57-53AF-57A8-9058-99AC6C0EE933}"/>
              </a:ext>
            </a:extLst>
          </p:cNvPr>
          <p:cNvSpPr/>
          <p:nvPr/>
        </p:nvSpPr>
        <p:spPr>
          <a:xfrm>
            <a:off x="7496022" y="413304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Oval 9">
            <a:extLst>
              <a:ext uri="{FF2B5EF4-FFF2-40B4-BE49-F238E27FC236}">
                <a16:creationId xmlns:a16="http://schemas.microsoft.com/office/drawing/2014/main" id="{09C1F48C-3142-2DF6-15CA-1AF251D76539}"/>
              </a:ext>
            </a:extLst>
          </p:cNvPr>
          <p:cNvSpPr/>
          <p:nvPr/>
        </p:nvSpPr>
        <p:spPr>
          <a:xfrm>
            <a:off x="8599932" y="4084557"/>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6E6B38D-A5E9-E632-1417-86E91C676D90}"/>
              </a:ext>
            </a:extLst>
          </p:cNvPr>
          <p:cNvCxnSpPr>
            <a:cxnSpLocks/>
            <a:stCxn id="7" idx="7"/>
            <a:endCxn id="9" idx="3"/>
          </p:cNvCxnSpPr>
          <p:nvPr/>
        </p:nvCxnSpPr>
        <p:spPr>
          <a:xfrm flipV="1">
            <a:off x="6930078" y="4418445"/>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7B6B4B07-55C4-1382-2860-3569E3CBF1AC}"/>
              </a:ext>
            </a:extLst>
          </p:cNvPr>
          <p:cNvCxnSpPr>
            <a:cxnSpLocks/>
            <a:endCxn id="8" idx="4"/>
          </p:cNvCxnSpPr>
          <p:nvPr/>
        </p:nvCxnSpPr>
        <p:spPr>
          <a:xfrm flipV="1">
            <a:off x="7713971" y="3768677"/>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BCB1C04-C6E4-A271-457F-90BF616EBEC6}"/>
              </a:ext>
            </a:extLst>
          </p:cNvPr>
          <p:cNvCxnSpPr>
            <a:cxnSpLocks/>
            <a:endCxn id="10" idx="2"/>
          </p:cNvCxnSpPr>
          <p:nvPr/>
        </p:nvCxnSpPr>
        <p:spPr>
          <a:xfrm flipV="1">
            <a:off x="7828160" y="4251739"/>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1E7BF59F-2639-9A0A-25F1-45482CE5E1DA}"/>
              </a:ext>
            </a:extLst>
          </p:cNvPr>
          <p:cNvCxnSpPr>
            <a:cxnSpLocks/>
            <a:endCxn id="3" idx="3"/>
          </p:cNvCxnSpPr>
          <p:nvPr/>
        </p:nvCxnSpPr>
        <p:spPr>
          <a:xfrm flipH="1" flipV="1">
            <a:off x="6737545" y="3946918"/>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E3E0DDD-F45B-F78C-D5EE-260423E2B7FF}"/>
              </a:ext>
            </a:extLst>
          </p:cNvPr>
          <p:cNvCxnSpPr>
            <a:cxnSpLocks/>
            <a:endCxn id="8" idx="2"/>
          </p:cNvCxnSpPr>
          <p:nvPr/>
        </p:nvCxnSpPr>
        <p:spPr>
          <a:xfrm flipV="1">
            <a:off x="7027825" y="3601495"/>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393F0DE-B49B-5238-3B3C-4085E0945F04}"/>
              </a:ext>
            </a:extLst>
          </p:cNvPr>
          <p:cNvCxnSpPr>
            <a:cxnSpLocks/>
            <a:endCxn id="10" idx="1"/>
          </p:cNvCxnSpPr>
          <p:nvPr/>
        </p:nvCxnSpPr>
        <p:spPr>
          <a:xfrm>
            <a:off x="8097713" y="3691437"/>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7" name="Table 16">
            <a:extLst>
              <a:ext uri="{FF2B5EF4-FFF2-40B4-BE49-F238E27FC236}">
                <a16:creationId xmlns:a16="http://schemas.microsoft.com/office/drawing/2014/main" id="{642A82E9-38B3-E96E-FB73-6836C6B68D17}"/>
              </a:ext>
            </a:extLst>
          </p:cNvPr>
          <p:cNvGraphicFramePr>
            <a:graphicFrameLocks noGrp="1"/>
          </p:cNvGraphicFramePr>
          <p:nvPr/>
        </p:nvGraphicFramePr>
        <p:xfrm>
          <a:off x="6979625" y="49884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8" name="Table 17">
            <a:extLst>
              <a:ext uri="{FF2B5EF4-FFF2-40B4-BE49-F238E27FC236}">
                <a16:creationId xmlns:a16="http://schemas.microsoft.com/office/drawing/2014/main" id="{6A2B672F-A1A2-C25A-A3E2-32AAC79C5602}"/>
              </a:ext>
            </a:extLst>
          </p:cNvPr>
          <p:cNvGraphicFramePr>
            <a:graphicFrameLocks noGrp="1"/>
          </p:cNvGraphicFramePr>
          <p:nvPr/>
        </p:nvGraphicFramePr>
        <p:xfrm>
          <a:off x="7630537" y="4523753"/>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173785">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9" name="Table 18">
            <a:extLst>
              <a:ext uri="{FF2B5EF4-FFF2-40B4-BE49-F238E27FC236}">
                <a16:creationId xmlns:a16="http://schemas.microsoft.com/office/drawing/2014/main" id="{A511DB4C-D20B-7169-7CD2-6A340DB40940}"/>
              </a:ext>
            </a:extLst>
          </p:cNvPr>
          <p:cNvGraphicFramePr>
            <a:graphicFrameLocks noGrp="1"/>
          </p:cNvGraphicFramePr>
          <p:nvPr/>
        </p:nvGraphicFramePr>
        <p:xfrm>
          <a:off x="8388746" y="433396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20" name="Table 19">
            <a:extLst>
              <a:ext uri="{FF2B5EF4-FFF2-40B4-BE49-F238E27FC236}">
                <a16:creationId xmlns:a16="http://schemas.microsoft.com/office/drawing/2014/main" id="{F349AA9A-4C27-0904-B5B6-22E8D29AECB0}"/>
              </a:ext>
            </a:extLst>
          </p:cNvPr>
          <p:cNvGraphicFramePr>
            <a:graphicFrameLocks noGrp="1"/>
          </p:cNvGraphicFramePr>
          <p:nvPr/>
        </p:nvGraphicFramePr>
        <p:xfrm>
          <a:off x="6432433" y="373355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23" name="Table 22">
            <a:extLst>
              <a:ext uri="{FF2B5EF4-FFF2-40B4-BE49-F238E27FC236}">
                <a16:creationId xmlns:a16="http://schemas.microsoft.com/office/drawing/2014/main" id="{81E3726B-7DF5-E487-4BF5-2E6F8128CB34}"/>
              </a:ext>
            </a:extLst>
          </p:cNvPr>
          <p:cNvGraphicFramePr>
            <a:graphicFrameLocks noGrp="1"/>
          </p:cNvGraphicFramePr>
          <p:nvPr/>
        </p:nvGraphicFramePr>
        <p:xfrm>
          <a:off x="8271271" y="3337238"/>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cxnSp>
        <p:nvCxnSpPr>
          <p:cNvPr id="24" name="Straight Arrow Connector 23">
            <a:extLst>
              <a:ext uri="{FF2B5EF4-FFF2-40B4-BE49-F238E27FC236}">
                <a16:creationId xmlns:a16="http://schemas.microsoft.com/office/drawing/2014/main" id="{23F7B16E-2839-2E53-1158-20C3FC718162}"/>
              </a:ext>
            </a:extLst>
          </p:cNvPr>
          <p:cNvCxnSpPr>
            <a:cxnSpLocks/>
          </p:cNvCxnSpPr>
          <p:nvPr/>
        </p:nvCxnSpPr>
        <p:spPr>
          <a:xfrm flipV="1">
            <a:off x="3114857" y="2142747"/>
            <a:ext cx="2908026" cy="133297"/>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080C5E22-E9A7-861A-1ADC-3942C9543217}"/>
              </a:ext>
            </a:extLst>
          </p:cNvPr>
          <p:cNvCxnSpPr>
            <a:cxnSpLocks/>
          </p:cNvCxnSpPr>
          <p:nvPr/>
        </p:nvCxnSpPr>
        <p:spPr>
          <a:xfrm flipV="1">
            <a:off x="4278086" y="2494828"/>
            <a:ext cx="1706697" cy="226840"/>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D5AA1EFB-5817-32F8-7443-B21F423D1AC5}"/>
              </a:ext>
            </a:extLst>
          </p:cNvPr>
          <p:cNvSpPr txBox="1"/>
          <p:nvPr/>
        </p:nvSpPr>
        <p:spPr>
          <a:xfrm>
            <a:off x="3827385" y="2858306"/>
            <a:ext cx="1951601" cy="523220"/>
          </a:xfrm>
          <a:prstGeom prst="rect">
            <a:avLst/>
          </a:prstGeom>
          <a:noFill/>
        </p:spPr>
        <p:txBody>
          <a:bodyPr wrap="square">
            <a:spAutoFit/>
          </a:bodyPr>
          <a:lstStyle/>
          <a:p>
            <a:r>
              <a:rPr lang="en-US" sz="2800" b="1">
                <a:solidFill>
                  <a:srgbClr val="C00000"/>
                </a:solidFill>
              </a:rPr>
              <a:t>Left to do</a:t>
            </a:r>
            <a:endParaRPr lang="en-US" sz="2800"/>
          </a:p>
        </p:txBody>
      </p:sp>
      <p:sp>
        <p:nvSpPr>
          <p:cNvPr id="21" name="Oval 20">
            <a:extLst>
              <a:ext uri="{FF2B5EF4-FFF2-40B4-BE49-F238E27FC236}">
                <a16:creationId xmlns:a16="http://schemas.microsoft.com/office/drawing/2014/main" id="{4DB98B64-CE99-187A-DEEF-54143DDA8FA5}"/>
              </a:ext>
            </a:extLst>
          </p:cNvPr>
          <p:cNvSpPr/>
          <p:nvPr/>
        </p:nvSpPr>
        <p:spPr>
          <a:xfrm rot="21400420">
            <a:off x="15976" y="2779954"/>
            <a:ext cx="8243617" cy="641862"/>
          </a:xfrm>
          <a:prstGeom prst="ellips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36692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57</a:t>
            </a:fld>
            <a:endParaRPr lang="en-US"/>
          </a:p>
        </p:txBody>
      </p:sp>
      <p:sp>
        <p:nvSpPr>
          <p:cNvPr id="21" name="TextBox 20">
            <a:extLst>
              <a:ext uri="{FF2B5EF4-FFF2-40B4-BE49-F238E27FC236}">
                <a16:creationId xmlns:a16="http://schemas.microsoft.com/office/drawing/2014/main" id="{853D5162-818E-687A-70DC-03BE81CC7CD8}"/>
              </a:ext>
            </a:extLst>
          </p:cNvPr>
          <p:cNvSpPr txBox="1"/>
          <p:nvPr/>
        </p:nvSpPr>
        <p:spPr>
          <a:xfrm>
            <a:off x="2135442" y="1815762"/>
            <a:ext cx="4605050" cy="369332"/>
          </a:xfrm>
          <a:prstGeom prst="rect">
            <a:avLst/>
          </a:prstGeom>
          <a:noFill/>
        </p:spPr>
        <p:txBody>
          <a:bodyPr wrap="square">
            <a:spAutoFit/>
          </a:bodyPr>
          <a:lstStyle/>
          <a:p>
            <a:endParaRPr lang="en-US"/>
          </a:p>
        </p:txBody>
      </p:sp>
      <p:sp>
        <p:nvSpPr>
          <p:cNvPr id="23" name="TextBox 22">
            <a:extLst>
              <a:ext uri="{FF2B5EF4-FFF2-40B4-BE49-F238E27FC236}">
                <a16:creationId xmlns:a16="http://schemas.microsoft.com/office/drawing/2014/main" id="{22052878-BA0B-BE13-006A-4614D59BC49D}"/>
              </a:ext>
            </a:extLst>
          </p:cNvPr>
          <p:cNvSpPr txBox="1"/>
          <p:nvPr/>
        </p:nvSpPr>
        <p:spPr>
          <a:xfrm>
            <a:off x="2135442" y="1815762"/>
            <a:ext cx="4605050" cy="369332"/>
          </a:xfrm>
          <a:prstGeom prst="rect">
            <a:avLst/>
          </a:prstGeom>
          <a:noFill/>
        </p:spPr>
        <p:txBody>
          <a:bodyPr wrap="square">
            <a:spAutoFit/>
          </a:bodyPr>
          <a:lstStyle/>
          <a:p>
            <a:endParaRPr lang="en-US"/>
          </a:p>
        </p:txBody>
      </p:sp>
      <p:sp>
        <p:nvSpPr>
          <p:cNvPr id="25" name="TextBox 24">
            <a:extLst>
              <a:ext uri="{FF2B5EF4-FFF2-40B4-BE49-F238E27FC236}">
                <a16:creationId xmlns:a16="http://schemas.microsoft.com/office/drawing/2014/main" id="{5029F17A-72A1-C868-F1B3-A5178441D8BE}"/>
              </a:ext>
            </a:extLst>
          </p:cNvPr>
          <p:cNvSpPr txBox="1"/>
          <p:nvPr/>
        </p:nvSpPr>
        <p:spPr>
          <a:xfrm>
            <a:off x="2135442" y="1815762"/>
            <a:ext cx="4605050" cy="369332"/>
          </a:xfrm>
          <a:prstGeom prst="rect">
            <a:avLst/>
          </a:prstGeom>
          <a:noFill/>
        </p:spPr>
        <p:txBody>
          <a:bodyPr wrap="square">
            <a:spAutoFit/>
          </a:bodyPr>
          <a:lstStyle/>
          <a:p>
            <a:endParaRPr lang="en-US"/>
          </a:p>
        </p:txBody>
      </p:sp>
      <p:sp>
        <p:nvSpPr>
          <p:cNvPr id="27" name="TextBox 26">
            <a:extLst>
              <a:ext uri="{FF2B5EF4-FFF2-40B4-BE49-F238E27FC236}">
                <a16:creationId xmlns:a16="http://schemas.microsoft.com/office/drawing/2014/main" id="{7FD46C2D-79D5-E485-4DD1-75FF96F591AF}"/>
              </a:ext>
            </a:extLst>
          </p:cNvPr>
          <p:cNvSpPr txBox="1"/>
          <p:nvPr/>
        </p:nvSpPr>
        <p:spPr>
          <a:xfrm>
            <a:off x="2135442" y="1815762"/>
            <a:ext cx="4605050" cy="369332"/>
          </a:xfrm>
          <a:prstGeom prst="rect">
            <a:avLst/>
          </a:prstGeom>
          <a:noFill/>
        </p:spPr>
        <p:txBody>
          <a:bodyPr wrap="square">
            <a:spAutoFit/>
          </a:bodyPr>
          <a:lstStyle/>
          <a:p>
            <a:endParaRPr lang="en-US"/>
          </a:p>
        </p:txBody>
      </p:sp>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8" y="1139087"/>
            <a:ext cx="9131082" cy="267550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Not clear how to add edge features in the tokens or positional encoding</a:t>
            </a:r>
          </a:p>
          <a:p>
            <a:endParaRPr lang="en-US" sz="2000"/>
          </a:p>
          <a:p>
            <a:r>
              <a:rPr lang="en-US" sz="2000"/>
              <a:t>How about in the attention?</a:t>
            </a:r>
          </a:p>
          <a:p>
            <a:pPr marL="118872" indent="0">
              <a:buNone/>
            </a:pPr>
            <a:endParaRPr lang="en-US" sz="2000"/>
          </a:p>
          <a:p>
            <a:r>
              <a:rPr lang="en-US" sz="2000"/>
              <a:t>                       is an n x n matrix. Entry       describes “how much” token    contributes to the update of token</a:t>
            </a:r>
          </a:p>
          <a:p>
            <a:pPr marL="118872" indent="0">
              <a:buNone/>
            </a:pPr>
            <a:endParaRPr lang="en-US" sz="2000"/>
          </a:p>
          <a:p>
            <a:pPr marL="457200" lvl="1" indent="0">
              <a:buNone/>
            </a:pPr>
            <a:endParaRPr lang="en-US" sz="2000" b="1">
              <a:solidFill>
                <a:srgbClr val="00B050"/>
              </a:solidFill>
            </a:endParaRPr>
          </a:p>
          <a:p>
            <a:endParaRPr lang="en-US" sz="2000"/>
          </a:p>
          <a:p>
            <a:endParaRPr lang="en-US" sz="2000"/>
          </a:p>
          <a:p>
            <a:endParaRPr lang="en-US" sz="2000"/>
          </a:p>
          <a:p>
            <a:endParaRPr lang="en-US" sz="2000"/>
          </a:p>
          <a:p>
            <a:endParaRPr lang="en-US" sz="2000"/>
          </a:p>
          <a:p>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sp>
        <p:nvSpPr>
          <p:cNvPr id="19489" name="Title 1">
            <a:extLst>
              <a:ext uri="{FF2B5EF4-FFF2-40B4-BE49-F238E27FC236}">
                <a16:creationId xmlns:a16="http://schemas.microsoft.com/office/drawing/2014/main" id="{A127AA3F-E18F-60BF-688B-610649022E24}"/>
              </a:ext>
            </a:extLst>
          </p:cNvPr>
          <p:cNvSpPr txBox="1">
            <a:spLocks/>
          </p:cNvSpPr>
          <p:nvPr/>
        </p:nvSpPr>
        <p:spPr>
          <a:xfrm>
            <a:off x="457200" y="12090"/>
            <a:ext cx="8229600" cy="98755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r>
              <a:rPr lang="en-US" sz="3500"/>
              <a:t>Edge Features in Self-Attention</a:t>
            </a:r>
          </a:p>
        </p:txBody>
      </p:sp>
      <p:sp>
        <p:nvSpPr>
          <p:cNvPr id="9" name="TextBox 8">
            <a:extLst>
              <a:ext uri="{FF2B5EF4-FFF2-40B4-BE49-F238E27FC236}">
                <a16:creationId xmlns:a16="http://schemas.microsoft.com/office/drawing/2014/main" id="{7EE39659-FF5E-03E4-16F0-3031DC12090D}"/>
              </a:ext>
            </a:extLst>
          </p:cNvPr>
          <p:cNvSpPr txBox="1"/>
          <p:nvPr/>
        </p:nvSpPr>
        <p:spPr>
          <a:xfrm>
            <a:off x="363810" y="6297031"/>
            <a:ext cx="8817428" cy="369332"/>
          </a:xfrm>
          <a:prstGeom prst="rect">
            <a:avLst/>
          </a:prstGeom>
          <a:noFill/>
        </p:spPr>
        <p:txBody>
          <a:bodyPr wrap="square">
            <a:spAutoFit/>
          </a:bodyPr>
          <a:lstStyle/>
          <a:p>
            <a:r>
              <a:rPr lang="en-US">
                <a:hlinkClick r:id="rId3"/>
              </a:rPr>
              <a:t>Do Transformers Really Perform Bad for Graph Representation? </a:t>
            </a:r>
            <a:r>
              <a:rPr lang="en-US"/>
              <a:t>Ying et al. </a:t>
            </a:r>
            <a:r>
              <a:rPr lang="en-US" err="1"/>
              <a:t>NeurIPS</a:t>
            </a:r>
            <a:r>
              <a:rPr lang="en-US"/>
              <a:t> 2021</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55A8DD2-913D-F0CF-59C5-A200F4A244A0}"/>
                  </a:ext>
                </a:extLst>
              </p:cNvPr>
              <p:cNvSpPr txBox="1"/>
              <p:nvPr/>
            </p:nvSpPr>
            <p:spPr>
              <a:xfrm>
                <a:off x="363810" y="2368022"/>
                <a:ext cx="1263750" cy="4113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b="0" i="1" smtClean="0">
                              <a:solidFill>
                                <a:schemeClr val="tx1"/>
                              </a:solidFill>
                              <a:latin typeface="Cambria Math" panose="02040503050406030204" pitchFamily="18" charset="0"/>
                            </a:rPr>
                          </m:ctrlPr>
                        </m:sSupPr>
                        <m:e>
                          <m:d>
                            <m:dPr>
                              <m:begChr m:val="["/>
                              <m:endChr m:val="]"/>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𝑖𝑗</m:t>
                                  </m:r>
                                </m:sub>
                              </m:sSub>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𝑄𝐾</m:t>
                          </m:r>
                        </m:e>
                        <m:sup>
                          <m:r>
                            <a:rPr lang="en-US" b="0" i="1" smtClean="0">
                              <a:solidFill>
                                <a:schemeClr val="tx1"/>
                              </a:solidFill>
                              <a:latin typeface="Cambria Math" panose="02040503050406030204" pitchFamily="18" charset="0"/>
                            </a:rPr>
                            <m:t>𝑇</m:t>
                          </m:r>
                        </m:sup>
                      </m:sSup>
                    </m:oMath>
                  </m:oMathPara>
                </a14:m>
                <a:endParaRPr lang="en-US">
                  <a:solidFill>
                    <a:schemeClr val="tx1"/>
                  </a:solidFill>
                </a:endParaRPr>
              </a:p>
            </p:txBody>
          </p:sp>
        </mc:Choice>
        <mc:Fallback xmlns="">
          <p:sp>
            <p:nvSpPr>
              <p:cNvPr id="11" name="TextBox 10">
                <a:extLst>
                  <a:ext uri="{FF2B5EF4-FFF2-40B4-BE49-F238E27FC236}">
                    <a16:creationId xmlns:a16="http://schemas.microsoft.com/office/drawing/2014/main" id="{C55A8DD2-913D-F0CF-59C5-A200F4A244A0}"/>
                  </a:ext>
                </a:extLst>
              </p:cNvPr>
              <p:cNvSpPr txBox="1">
                <a:spLocks noRot="1" noChangeAspect="1" noMove="1" noResize="1" noEditPoints="1" noAdjustHandles="1" noChangeArrowheads="1" noChangeShapeType="1" noTextEdit="1"/>
              </p:cNvSpPr>
              <p:nvPr/>
            </p:nvSpPr>
            <p:spPr>
              <a:xfrm>
                <a:off x="363810" y="2368022"/>
                <a:ext cx="1263750" cy="411395"/>
              </a:xfrm>
              <a:prstGeom prst="rect">
                <a:avLst/>
              </a:prstGeom>
              <a:blipFill>
                <a:blip r:embed="rId4"/>
                <a:stretch>
                  <a:fillRect r="-4831" b="-73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C3C854C-6078-646E-9985-99C87B0ECA8E}"/>
                  </a:ext>
                </a:extLst>
              </p:cNvPr>
              <p:cNvSpPr txBox="1"/>
              <p:nvPr/>
            </p:nvSpPr>
            <p:spPr>
              <a:xfrm>
                <a:off x="3806092" y="2414426"/>
                <a:ext cx="1263750" cy="6686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𝑖𝑗</m:t>
                          </m:r>
                        </m:sub>
                      </m:sSub>
                    </m:oMath>
                  </m:oMathPara>
                </a14:m>
                <a:endParaRPr lang="en-US" b="0">
                  <a:solidFill>
                    <a:schemeClr val="tx1"/>
                  </a:solidFill>
                </a:endParaRPr>
              </a:p>
              <a:p>
                <a:endParaRPr lang="en-US">
                  <a:solidFill>
                    <a:schemeClr val="tx1"/>
                  </a:solidFill>
                </a:endParaRPr>
              </a:p>
            </p:txBody>
          </p:sp>
        </mc:Choice>
        <mc:Fallback xmlns="">
          <p:sp>
            <p:nvSpPr>
              <p:cNvPr id="12" name="TextBox 11">
                <a:extLst>
                  <a:ext uri="{FF2B5EF4-FFF2-40B4-BE49-F238E27FC236}">
                    <a16:creationId xmlns:a16="http://schemas.microsoft.com/office/drawing/2014/main" id="{7C3C854C-6078-646E-9985-99C87B0ECA8E}"/>
                  </a:ext>
                </a:extLst>
              </p:cNvPr>
              <p:cNvSpPr txBox="1">
                <a:spLocks noRot="1" noChangeAspect="1" noMove="1" noResize="1" noEditPoints="1" noAdjustHandles="1" noChangeArrowheads="1" noChangeShapeType="1" noTextEdit="1"/>
              </p:cNvSpPr>
              <p:nvPr/>
            </p:nvSpPr>
            <p:spPr>
              <a:xfrm>
                <a:off x="3806092" y="2414426"/>
                <a:ext cx="1263750" cy="66864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B17741D-9BD2-E733-5C0D-1275E2A30A54}"/>
                  </a:ext>
                </a:extLst>
              </p:cNvPr>
              <p:cNvSpPr txBox="1"/>
              <p:nvPr/>
            </p:nvSpPr>
            <p:spPr>
              <a:xfrm>
                <a:off x="7087049" y="2414426"/>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𝑗</m:t>
                      </m:r>
                    </m:oMath>
                  </m:oMathPara>
                </a14:m>
                <a:endParaRPr lang="en-US">
                  <a:solidFill>
                    <a:schemeClr val="tx1"/>
                  </a:solidFill>
                </a:endParaRPr>
              </a:p>
            </p:txBody>
          </p:sp>
        </mc:Choice>
        <mc:Fallback xmlns="">
          <p:sp>
            <p:nvSpPr>
              <p:cNvPr id="13" name="TextBox 12">
                <a:extLst>
                  <a:ext uri="{FF2B5EF4-FFF2-40B4-BE49-F238E27FC236}">
                    <a16:creationId xmlns:a16="http://schemas.microsoft.com/office/drawing/2014/main" id="{FB17741D-9BD2-E733-5C0D-1275E2A30A54}"/>
                  </a:ext>
                </a:extLst>
              </p:cNvPr>
              <p:cNvSpPr txBox="1">
                <a:spLocks noRot="1" noChangeAspect="1" noMove="1" noResize="1" noEditPoints="1" noAdjustHandles="1" noChangeArrowheads="1" noChangeShapeType="1" noTextEdit="1"/>
              </p:cNvSpPr>
              <p:nvPr/>
            </p:nvSpPr>
            <p:spPr>
              <a:xfrm>
                <a:off x="7087049" y="2414426"/>
                <a:ext cx="1263750"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E4DC0FC-9EB8-6C33-C957-2001A39B57DF}"/>
                  </a:ext>
                </a:extLst>
              </p:cNvPr>
              <p:cNvSpPr txBox="1"/>
              <p:nvPr/>
            </p:nvSpPr>
            <p:spPr>
              <a:xfrm>
                <a:off x="2381016" y="2727919"/>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𝑖</m:t>
                      </m:r>
                    </m:oMath>
                  </m:oMathPara>
                </a14:m>
                <a:endParaRPr lang="en-US">
                  <a:solidFill>
                    <a:schemeClr val="tx1"/>
                  </a:solidFill>
                </a:endParaRPr>
              </a:p>
            </p:txBody>
          </p:sp>
        </mc:Choice>
        <mc:Fallback xmlns="">
          <p:sp>
            <p:nvSpPr>
              <p:cNvPr id="2" name="TextBox 1">
                <a:extLst>
                  <a:ext uri="{FF2B5EF4-FFF2-40B4-BE49-F238E27FC236}">
                    <a16:creationId xmlns:a16="http://schemas.microsoft.com/office/drawing/2014/main" id="{0E4DC0FC-9EB8-6C33-C957-2001A39B57DF}"/>
                  </a:ext>
                </a:extLst>
              </p:cNvPr>
              <p:cNvSpPr txBox="1">
                <a:spLocks noRot="1" noChangeAspect="1" noMove="1" noResize="1" noEditPoints="1" noAdjustHandles="1" noChangeArrowheads="1" noChangeShapeType="1" noTextEdit="1"/>
              </p:cNvSpPr>
              <p:nvPr/>
            </p:nvSpPr>
            <p:spPr>
              <a:xfrm>
                <a:off x="2381016" y="2727919"/>
                <a:ext cx="126375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BD516D4-E579-71F9-1A03-3723A7C9DC53}"/>
                  </a:ext>
                </a:extLst>
              </p:cNvPr>
              <p:cNvSpPr txBox="1"/>
              <p:nvPr/>
            </p:nvSpPr>
            <p:spPr>
              <a:xfrm>
                <a:off x="2642057" y="181576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𝑄</m:t>
                              </m:r>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 name="TextBox 2">
                <a:extLst>
                  <a:ext uri="{FF2B5EF4-FFF2-40B4-BE49-F238E27FC236}">
                    <a16:creationId xmlns:a16="http://schemas.microsoft.com/office/drawing/2014/main" id="{DBD516D4-E579-71F9-1A03-3723A7C9DC53}"/>
                  </a:ext>
                </a:extLst>
              </p:cNvPr>
              <p:cNvSpPr txBox="1">
                <a:spLocks noRot="1" noChangeAspect="1" noMove="1" noResize="1" noEditPoints="1" noAdjustHandles="1" noChangeArrowheads="1" noChangeShapeType="1" noTextEdit="1"/>
              </p:cNvSpPr>
              <p:nvPr/>
            </p:nvSpPr>
            <p:spPr>
              <a:xfrm>
                <a:off x="2642057" y="1815762"/>
                <a:ext cx="4605050" cy="369332"/>
              </a:xfrm>
              <a:prstGeom prst="rect">
                <a:avLst/>
              </a:prstGeom>
              <a:blipFill>
                <a:blip r:embed="rId8"/>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20686461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8" y="1139087"/>
                <a:ext cx="9131082" cy="3170561"/>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Not clear how to add edge features in the tokens or positional encoding</a:t>
                </a:r>
              </a:p>
              <a:p>
                <a:endParaRPr lang="en-US" sz="2000"/>
              </a:p>
              <a:p>
                <a:r>
                  <a:rPr lang="en-US" sz="2000"/>
                  <a:t>How about in the attention?</a:t>
                </a:r>
              </a:p>
              <a:p>
                <a:pPr marL="118872" indent="0">
                  <a:buNone/>
                </a:pPr>
                <a:endParaRPr lang="en-US" sz="2000"/>
              </a:p>
              <a:p>
                <a:r>
                  <a:rPr lang="en-US" sz="2000"/>
                  <a:t>                       is an n x n matrix. Entry       describes “how much” token    contributes to the update of token</a:t>
                </a:r>
              </a:p>
              <a:p>
                <a:pPr marL="118872" indent="0">
                  <a:buNone/>
                </a:pPr>
                <a:endParaRPr lang="en-US" sz="2000"/>
              </a:p>
              <a:p>
                <a:r>
                  <a:rPr lang="en-US" sz="2000" b="1">
                    <a:solidFill>
                      <a:srgbClr val="00B050"/>
                    </a:solidFill>
                  </a:rPr>
                  <a:t> Idea: adjust </a:t>
                </a:r>
                <a14:m>
                  <m:oMath xmlns:m="http://schemas.openxmlformats.org/officeDocument/2006/math">
                    <m:sSub>
                      <m:sSubPr>
                        <m:ctrlPr>
                          <a:rPr lang="en-US" sz="2000" b="1" i="1" smtClean="0">
                            <a:solidFill>
                              <a:srgbClr val="00B050"/>
                            </a:solidFill>
                            <a:latin typeface="Cambria Math" panose="02040503050406030204" pitchFamily="18" charset="0"/>
                          </a:rPr>
                        </m:ctrlPr>
                      </m:sSubPr>
                      <m:e>
                        <m:r>
                          <a:rPr lang="en-US" sz="2000" b="1" i="1" smtClean="0">
                            <a:solidFill>
                              <a:srgbClr val="00B050"/>
                            </a:solidFill>
                            <a:latin typeface="Cambria Math" panose="02040503050406030204" pitchFamily="18" charset="0"/>
                          </a:rPr>
                          <m:t>𝒂</m:t>
                        </m:r>
                      </m:e>
                      <m:sub>
                        <m:r>
                          <a:rPr lang="en-US" sz="2000" b="1" i="1" smtClean="0">
                            <a:solidFill>
                              <a:srgbClr val="00B050"/>
                            </a:solidFill>
                            <a:latin typeface="Cambria Math" panose="02040503050406030204" pitchFamily="18" charset="0"/>
                          </a:rPr>
                          <m:t>𝒊𝒋</m:t>
                        </m:r>
                      </m:sub>
                    </m:sSub>
                  </m:oMath>
                </a14:m>
                <a:r>
                  <a:rPr lang="en-US" sz="2000" b="1">
                    <a:solidFill>
                      <a:srgbClr val="00B050"/>
                    </a:solidFill>
                  </a:rPr>
                  <a:t> based on edge features. Replace with </a:t>
                </a:r>
                <a14:m>
                  <m:oMath xmlns:m="http://schemas.openxmlformats.org/officeDocument/2006/math">
                    <m:sSub>
                      <m:sSubPr>
                        <m:ctrlPr>
                          <a:rPr lang="en-US" sz="2000" b="1" i="1">
                            <a:solidFill>
                              <a:srgbClr val="00B050"/>
                            </a:solidFill>
                            <a:latin typeface="Cambria Math" panose="02040503050406030204" pitchFamily="18" charset="0"/>
                          </a:rPr>
                        </m:ctrlPr>
                      </m:sSubPr>
                      <m:e>
                        <m:r>
                          <a:rPr lang="en-US" sz="2000" b="1" i="1" smtClean="0">
                            <a:solidFill>
                              <a:srgbClr val="00B050"/>
                            </a:solidFill>
                            <a:latin typeface="Cambria Math" panose="02040503050406030204" pitchFamily="18" charset="0"/>
                          </a:rPr>
                          <m:t>𝒂</m:t>
                        </m:r>
                      </m:e>
                      <m:sub>
                        <m:r>
                          <a:rPr lang="en-US" sz="2000" b="1" i="1">
                            <a:solidFill>
                              <a:srgbClr val="00B050"/>
                            </a:solidFill>
                            <a:latin typeface="Cambria Math" panose="02040503050406030204" pitchFamily="18" charset="0"/>
                          </a:rPr>
                          <m:t>𝒊𝒋</m:t>
                        </m:r>
                      </m:sub>
                    </m:sSub>
                    <m:r>
                      <a:rPr lang="en-US" sz="2000" b="1" i="1">
                        <a:solidFill>
                          <a:srgbClr val="00B050"/>
                        </a:solidFill>
                        <a:latin typeface="Cambria Math" panose="02040503050406030204" pitchFamily="18" charset="0"/>
                      </a:rPr>
                      <m:t>+</m:t>
                    </m:r>
                    <m:sSub>
                      <m:sSubPr>
                        <m:ctrlPr>
                          <a:rPr lang="en-US" sz="2000" b="1" i="1">
                            <a:solidFill>
                              <a:srgbClr val="00B050"/>
                            </a:solidFill>
                            <a:latin typeface="Cambria Math" panose="02040503050406030204" pitchFamily="18" charset="0"/>
                          </a:rPr>
                        </m:ctrlPr>
                      </m:sSubPr>
                      <m:e>
                        <m:r>
                          <a:rPr lang="en-US" sz="2000" b="1" i="1">
                            <a:solidFill>
                              <a:srgbClr val="00B050"/>
                            </a:solidFill>
                            <a:latin typeface="Cambria Math" panose="02040503050406030204" pitchFamily="18" charset="0"/>
                          </a:rPr>
                          <m:t>𝒄</m:t>
                        </m:r>
                      </m:e>
                      <m:sub>
                        <m:r>
                          <a:rPr lang="en-US" sz="2000" b="1" i="1">
                            <a:solidFill>
                              <a:srgbClr val="00B050"/>
                            </a:solidFill>
                            <a:latin typeface="Cambria Math" panose="02040503050406030204" pitchFamily="18" charset="0"/>
                          </a:rPr>
                          <m:t>𝒊𝒋</m:t>
                        </m:r>
                      </m:sub>
                    </m:sSub>
                  </m:oMath>
                </a14:m>
                <a:r>
                  <a:rPr lang="en-US" sz="2000" b="1">
                    <a:solidFill>
                      <a:srgbClr val="00B050"/>
                    </a:solidFill>
                  </a:rPr>
                  <a:t> where </a:t>
                </a:r>
                <a14:m>
                  <m:oMath xmlns:m="http://schemas.openxmlformats.org/officeDocument/2006/math">
                    <m:sSub>
                      <m:sSubPr>
                        <m:ctrlPr>
                          <a:rPr lang="en-US" sz="2000" b="1" i="1">
                            <a:solidFill>
                              <a:srgbClr val="00B050"/>
                            </a:solidFill>
                            <a:latin typeface="Cambria Math" panose="02040503050406030204" pitchFamily="18" charset="0"/>
                          </a:rPr>
                        </m:ctrlPr>
                      </m:sSubPr>
                      <m:e>
                        <m:r>
                          <a:rPr lang="en-US" sz="2000" b="1" i="1">
                            <a:solidFill>
                              <a:srgbClr val="00B050"/>
                            </a:solidFill>
                            <a:latin typeface="Cambria Math" panose="02040503050406030204" pitchFamily="18" charset="0"/>
                          </a:rPr>
                          <m:t>𝒄</m:t>
                        </m:r>
                      </m:e>
                      <m:sub>
                        <m:r>
                          <a:rPr lang="en-US" sz="2000" b="1" i="1">
                            <a:solidFill>
                              <a:srgbClr val="00B050"/>
                            </a:solidFill>
                            <a:latin typeface="Cambria Math" panose="02040503050406030204" pitchFamily="18" charset="0"/>
                          </a:rPr>
                          <m:t>𝒊𝒋</m:t>
                        </m:r>
                      </m:sub>
                    </m:sSub>
                  </m:oMath>
                </a14:m>
                <a:r>
                  <a:rPr lang="en-US" sz="2000" b="1">
                    <a:solidFill>
                      <a:srgbClr val="00B050"/>
                    </a:solidFill>
                  </a:rPr>
                  <a:t>  depends on the edge features</a:t>
                </a:r>
              </a:p>
              <a:p>
                <a:endParaRPr lang="en-US" sz="2000" b="1">
                  <a:solidFill>
                    <a:srgbClr val="00B050"/>
                  </a:solidFill>
                </a:endParaRPr>
              </a:p>
              <a:p>
                <a:endParaRPr lang="en-US" sz="2000" b="1">
                  <a:solidFill>
                    <a:schemeClr val="tx1"/>
                  </a:solidFill>
                </a:endParaRPr>
              </a:p>
              <a:p>
                <a:pPr lvl="1"/>
                <a:endParaRPr lang="en-US" sz="2000" b="1">
                  <a:solidFill>
                    <a:srgbClr val="00B050"/>
                  </a:solidFill>
                </a:endParaRPr>
              </a:p>
              <a:p>
                <a:endParaRPr lang="en-US" sz="2000"/>
              </a:p>
              <a:p>
                <a:endParaRPr lang="en-US" sz="2000"/>
              </a:p>
              <a:p>
                <a:endParaRPr lang="en-US" sz="2000"/>
              </a:p>
              <a:p>
                <a:endParaRPr lang="en-US" sz="2000"/>
              </a:p>
              <a:p>
                <a:endParaRPr lang="en-US" sz="2000"/>
              </a:p>
              <a:p>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Choice>
        <mc:Fallback xmlns="">
          <p:sp>
            <p:nvSpPr>
              <p:cNvPr id="19493" name="Content Placeholder 2">
                <a:extLst>
                  <a:ext uri="{FF2B5EF4-FFF2-40B4-BE49-F238E27FC236}">
                    <a16:creationId xmlns:a16="http://schemas.microsoft.com/office/drawing/2014/main" id="{8FB3F218-4AF4-B8AE-27A9-C5A18708EE03}"/>
                  </a:ext>
                </a:extLst>
              </p:cNvPr>
              <p:cNvSpPr txBox="1">
                <a:spLocks noRot="1" noChangeAspect="1" noMove="1" noResize="1" noEditPoints="1" noAdjustHandles="1" noChangeArrowheads="1" noChangeShapeType="1" noTextEdit="1"/>
              </p:cNvSpPr>
              <p:nvPr/>
            </p:nvSpPr>
            <p:spPr>
              <a:xfrm>
                <a:off x="12918" y="1139087"/>
                <a:ext cx="9131082" cy="3170561"/>
              </a:xfrm>
              <a:prstGeom prst="rect">
                <a:avLst/>
              </a:prstGeom>
              <a:blipFill>
                <a:blip r:embed="rId3"/>
                <a:stretch>
                  <a:fillRect r="-86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58</a:t>
            </a:fld>
            <a:endParaRPr lang="en-US"/>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2640596" y="1812211"/>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𝑄</m:t>
                              </m:r>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2640596" y="1812211"/>
                <a:ext cx="4605050" cy="369332"/>
              </a:xfrm>
              <a:prstGeom prst="rect">
                <a:avLst/>
              </a:prstGeom>
              <a:blipFill>
                <a:blip r:embed="rId4"/>
                <a:stretch>
                  <a:fillRect b="-13115"/>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22052878-BA0B-BE13-006A-4614D59BC49D}"/>
              </a:ext>
            </a:extLst>
          </p:cNvPr>
          <p:cNvSpPr txBox="1"/>
          <p:nvPr/>
        </p:nvSpPr>
        <p:spPr>
          <a:xfrm>
            <a:off x="2469999" y="2066600"/>
            <a:ext cx="4605050" cy="369332"/>
          </a:xfrm>
          <a:prstGeom prst="rect">
            <a:avLst/>
          </a:prstGeom>
          <a:noFill/>
        </p:spPr>
        <p:txBody>
          <a:bodyPr wrap="square">
            <a:spAutoFit/>
          </a:bodyPr>
          <a:lstStyle/>
          <a:p>
            <a:endParaRPr lang="en-US"/>
          </a:p>
        </p:txBody>
      </p:sp>
      <p:sp>
        <p:nvSpPr>
          <p:cNvPr id="9" name="TextBox 8">
            <a:extLst>
              <a:ext uri="{FF2B5EF4-FFF2-40B4-BE49-F238E27FC236}">
                <a16:creationId xmlns:a16="http://schemas.microsoft.com/office/drawing/2014/main" id="{7EE39659-FF5E-03E4-16F0-3031DC12090D}"/>
              </a:ext>
            </a:extLst>
          </p:cNvPr>
          <p:cNvSpPr txBox="1"/>
          <p:nvPr/>
        </p:nvSpPr>
        <p:spPr>
          <a:xfrm>
            <a:off x="363810" y="6297031"/>
            <a:ext cx="8817428" cy="369332"/>
          </a:xfrm>
          <a:prstGeom prst="rect">
            <a:avLst/>
          </a:prstGeom>
          <a:noFill/>
        </p:spPr>
        <p:txBody>
          <a:bodyPr wrap="square">
            <a:spAutoFit/>
          </a:bodyPr>
          <a:lstStyle/>
          <a:p>
            <a:r>
              <a:rPr lang="en-US">
                <a:hlinkClick r:id="rId5"/>
              </a:rPr>
              <a:t>Do Transformers Really Perform Bad for Graph Representation? </a:t>
            </a:r>
            <a:r>
              <a:rPr lang="en-US"/>
              <a:t>Ying et al. </a:t>
            </a:r>
            <a:r>
              <a:rPr lang="en-US" err="1"/>
              <a:t>NeurIPS</a:t>
            </a:r>
            <a:r>
              <a:rPr lang="en-US"/>
              <a:t> 2021</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55A8DD2-913D-F0CF-59C5-A200F4A244A0}"/>
                  </a:ext>
                </a:extLst>
              </p:cNvPr>
              <p:cNvSpPr txBox="1"/>
              <p:nvPr/>
            </p:nvSpPr>
            <p:spPr>
              <a:xfrm>
                <a:off x="363810" y="2368022"/>
                <a:ext cx="1263750" cy="4113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b="0" i="1" smtClean="0">
                              <a:solidFill>
                                <a:schemeClr val="tx1"/>
                              </a:solidFill>
                              <a:latin typeface="Cambria Math" panose="02040503050406030204" pitchFamily="18" charset="0"/>
                            </a:rPr>
                          </m:ctrlPr>
                        </m:sSupPr>
                        <m:e>
                          <m:d>
                            <m:dPr>
                              <m:begChr m:val="["/>
                              <m:endChr m:val="]"/>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𝑖𝑗</m:t>
                                  </m:r>
                                </m:sub>
                              </m:sSub>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𝑄𝐾</m:t>
                          </m:r>
                        </m:e>
                        <m:sup>
                          <m:r>
                            <a:rPr lang="en-US" b="0" i="1" smtClean="0">
                              <a:solidFill>
                                <a:schemeClr val="tx1"/>
                              </a:solidFill>
                              <a:latin typeface="Cambria Math" panose="02040503050406030204" pitchFamily="18" charset="0"/>
                            </a:rPr>
                            <m:t>𝑇</m:t>
                          </m:r>
                        </m:sup>
                      </m:sSup>
                    </m:oMath>
                  </m:oMathPara>
                </a14:m>
                <a:endParaRPr lang="en-US">
                  <a:solidFill>
                    <a:schemeClr val="tx1"/>
                  </a:solidFill>
                </a:endParaRPr>
              </a:p>
            </p:txBody>
          </p:sp>
        </mc:Choice>
        <mc:Fallback xmlns="">
          <p:sp>
            <p:nvSpPr>
              <p:cNvPr id="11" name="TextBox 10">
                <a:extLst>
                  <a:ext uri="{FF2B5EF4-FFF2-40B4-BE49-F238E27FC236}">
                    <a16:creationId xmlns:a16="http://schemas.microsoft.com/office/drawing/2014/main" id="{C55A8DD2-913D-F0CF-59C5-A200F4A244A0}"/>
                  </a:ext>
                </a:extLst>
              </p:cNvPr>
              <p:cNvSpPr txBox="1">
                <a:spLocks noRot="1" noChangeAspect="1" noMove="1" noResize="1" noEditPoints="1" noAdjustHandles="1" noChangeArrowheads="1" noChangeShapeType="1" noTextEdit="1"/>
              </p:cNvSpPr>
              <p:nvPr/>
            </p:nvSpPr>
            <p:spPr>
              <a:xfrm>
                <a:off x="363810" y="2368022"/>
                <a:ext cx="1263750" cy="411395"/>
              </a:xfrm>
              <a:prstGeom prst="rect">
                <a:avLst/>
              </a:prstGeom>
              <a:blipFill>
                <a:blip r:embed="rId6"/>
                <a:stretch>
                  <a:fillRect r="-4831" b="-73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C3C854C-6078-646E-9985-99C87B0ECA8E}"/>
                  </a:ext>
                </a:extLst>
              </p:cNvPr>
              <p:cNvSpPr txBox="1"/>
              <p:nvPr/>
            </p:nvSpPr>
            <p:spPr>
              <a:xfrm>
                <a:off x="3806092" y="2414426"/>
                <a:ext cx="1263750" cy="6686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𝑖𝑗</m:t>
                          </m:r>
                        </m:sub>
                      </m:sSub>
                    </m:oMath>
                  </m:oMathPara>
                </a14:m>
                <a:endParaRPr lang="en-US" b="0">
                  <a:solidFill>
                    <a:schemeClr val="tx1"/>
                  </a:solidFill>
                </a:endParaRPr>
              </a:p>
              <a:p>
                <a:endParaRPr lang="en-US">
                  <a:solidFill>
                    <a:schemeClr val="tx1"/>
                  </a:solidFill>
                </a:endParaRPr>
              </a:p>
            </p:txBody>
          </p:sp>
        </mc:Choice>
        <mc:Fallback xmlns="">
          <p:sp>
            <p:nvSpPr>
              <p:cNvPr id="12" name="TextBox 11">
                <a:extLst>
                  <a:ext uri="{FF2B5EF4-FFF2-40B4-BE49-F238E27FC236}">
                    <a16:creationId xmlns:a16="http://schemas.microsoft.com/office/drawing/2014/main" id="{7C3C854C-6078-646E-9985-99C87B0ECA8E}"/>
                  </a:ext>
                </a:extLst>
              </p:cNvPr>
              <p:cNvSpPr txBox="1">
                <a:spLocks noRot="1" noChangeAspect="1" noMove="1" noResize="1" noEditPoints="1" noAdjustHandles="1" noChangeArrowheads="1" noChangeShapeType="1" noTextEdit="1"/>
              </p:cNvSpPr>
              <p:nvPr/>
            </p:nvSpPr>
            <p:spPr>
              <a:xfrm>
                <a:off x="3806092" y="2414426"/>
                <a:ext cx="1263750" cy="66864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B17741D-9BD2-E733-5C0D-1275E2A30A54}"/>
                  </a:ext>
                </a:extLst>
              </p:cNvPr>
              <p:cNvSpPr txBox="1"/>
              <p:nvPr/>
            </p:nvSpPr>
            <p:spPr>
              <a:xfrm>
                <a:off x="7087049" y="2414426"/>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𝑗</m:t>
                      </m:r>
                    </m:oMath>
                  </m:oMathPara>
                </a14:m>
                <a:endParaRPr lang="en-US">
                  <a:solidFill>
                    <a:schemeClr val="tx1"/>
                  </a:solidFill>
                </a:endParaRPr>
              </a:p>
            </p:txBody>
          </p:sp>
        </mc:Choice>
        <mc:Fallback xmlns="">
          <p:sp>
            <p:nvSpPr>
              <p:cNvPr id="13" name="TextBox 12">
                <a:extLst>
                  <a:ext uri="{FF2B5EF4-FFF2-40B4-BE49-F238E27FC236}">
                    <a16:creationId xmlns:a16="http://schemas.microsoft.com/office/drawing/2014/main" id="{FB17741D-9BD2-E733-5C0D-1275E2A30A54}"/>
                  </a:ext>
                </a:extLst>
              </p:cNvPr>
              <p:cNvSpPr txBox="1">
                <a:spLocks noRot="1" noChangeAspect="1" noMove="1" noResize="1" noEditPoints="1" noAdjustHandles="1" noChangeArrowheads="1" noChangeShapeType="1" noTextEdit="1"/>
              </p:cNvSpPr>
              <p:nvPr/>
            </p:nvSpPr>
            <p:spPr>
              <a:xfrm>
                <a:off x="7087049" y="2414426"/>
                <a:ext cx="1263750" cy="369332"/>
              </a:xfrm>
              <a:prstGeom prst="rect">
                <a:avLst/>
              </a:prstGeom>
              <a:blipFill>
                <a:blip r:embed="rId8"/>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596C06B-4B3E-C292-BDE8-7BE4169EA338}"/>
                  </a:ext>
                </a:extLst>
              </p:cNvPr>
              <p:cNvSpPr txBox="1"/>
              <p:nvPr/>
            </p:nvSpPr>
            <p:spPr>
              <a:xfrm>
                <a:off x="2381016" y="2727919"/>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𝑖</m:t>
                      </m:r>
                    </m:oMath>
                  </m:oMathPara>
                </a14:m>
                <a:endParaRPr lang="en-US">
                  <a:solidFill>
                    <a:schemeClr val="tx1"/>
                  </a:solidFill>
                </a:endParaRPr>
              </a:p>
            </p:txBody>
          </p:sp>
        </mc:Choice>
        <mc:Fallback xmlns="">
          <p:sp>
            <p:nvSpPr>
              <p:cNvPr id="14" name="TextBox 13">
                <a:extLst>
                  <a:ext uri="{FF2B5EF4-FFF2-40B4-BE49-F238E27FC236}">
                    <a16:creationId xmlns:a16="http://schemas.microsoft.com/office/drawing/2014/main" id="{9596C06B-4B3E-C292-BDE8-7BE4169EA338}"/>
                  </a:ext>
                </a:extLst>
              </p:cNvPr>
              <p:cNvSpPr txBox="1">
                <a:spLocks noRot="1" noChangeAspect="1" noMove="1" noResize="1" noEditPoints="1" noAdjustHandles="1" noChangeArrowheads="1" noChangeShapeType="1" noTextEdit="1"/>
              </p:cNvSpPr>
              <p:nvPr/>
            </p:nvSpPr>
            <p:spPr>
              <a:xfrm>
                <a:off x="2381016" y="2727919"/>
                <a:ext cx="1263750" cy="369332"/>
              </a:xfrm>
              <a:prstGeom prst="rect">
                <a:avLst/>
              </a:prstGeom>
              <a:blipFill>
                <a:blip r:embed="rId9"/>
                <a:stretch>
                  <a:fillRect/>
                </a:stretch>
              </a:blipFill>
            </p:spPr>
            <p:txBody>
              <a:bodyPr/>
              <a:lstStyle/>
              <a:p>
                <a:r>
                  <a:rPr lang="en-US">
                    <a:noFill/>
                  </a:rPr>
                  <a:t> </a:t>
                </a:r>
              </a:p>
            </p:txBody>
          </p:sp>
        </mc:Fallback>
      </mc:AlternateContent>
      <p:sp>
        <p:nvSpPr>
          <p:cNvPr id="43" name="Rounded Rectangle 42">
            <a:extLst>
              <a:ext uri="{FF2B5EF4-FFF2-40B4-BE49-F238E27FC236}">
                <a16:creationId xmlns:a16="http://schemas.microsoft.com/office/drawing/2014/main" id="{89D84F8D-8A0A-1DB6-17F6-913D0BF21A75}"/>
              </a:ext>
            </a:extLst>
          </p:cNvPr>
          <p:cNvSpPr/>
          <p:nvPr/>
        </p:nvSpPr>
        <p:spPr>
          <a:xfrm>
            <a:off x="129209" y="3309942"/>
            <a:ext cx="8221589" cy="860261"/>
          </a:xfrm>
          <a:prstGeom prst="roundRect">
            <a:avLst>
              <a:gd name="adj" fmla="val 67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F662DFFB-182D-62B8-B348-68D0288553B9}"/>
              </a:ext>
            </a:extLst>
          </p:cNvPr>
          <p:cNvSpPr txBox="1">
            <a:spLocks/>
          </p:cNvSpPr>
          <p:nvPr/>
        </p:nvSpPr>
        <p:spPr>
          <a:xfrm>
            <a:off x="457200" y="12090"/>
            <a:ext cx="8229600" cy="98755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r>
              <a:rPr lang="en-US" sz="3500"/>
              <a:t>Edge Features in Self-Attention</a:t>
            </a:r>
          </a:p>
        </p:txBody>
      </p:sp>
    </p:spTree>
    <p:extLst>
      <p:ext uri="{BB962C8B-B14F-4D97-AF65-F5344CB8AC3E}">
        <p14:creationId xmlns:p14="http://schemas.microsoft.com/office/powerpoint/2010/main" val="370636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8" y="1139087"/>
                <a:ext cx="9131082" cy="5252956"/>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Not clear how to add edge features in the tokens or positional encoding</a:t>
                </a:r>
              </a:p>
              <a:p>
                <a:endParaRPr lang="en-US" sz="2000"/>
              </a:p>
              <a:p>
                <a:r>
                  <a:rPr lang="en-US" sz="2000"/>
                  <a:t>How about in the attention?</a:t>
                </a:r>
              </a:p>
              <a:p>
                <a:pPr marL="118872" indent="0">
                  <a:buNone/>
                </a:pPr>
                <a:endParaRPr lang="en-US" sz="2000"/>
              </a:p>
              <a:p>
                <a:r>
                  <a:rPr lang="en-US" sz="2000"/>
                  <a:t>                       is an n x n matrix. Entry       describes “how much” token    contributes to the update of token</a:t>
                </a:r>
              </a:p>
              <a:p>
                <a:pPr marL="118872" indent="0">
                  <a:buNone/>
                </a:pPr>
                <a:endParaRPr lang="en-US" sz="2000"/>
              </a:p>
              <a:p>
                <a:r>
                  <a:rPr lang="en-US" sz="2000" b="1">
                    <a:solidFill>
                      <a:srgbClr val="00B050"/>
                    </a:solidFill>
                  </a:rPr>
                  <a:t> Idea: adjust </a:t>
                </a:r>
                <a14:m>
                  <m:oMath xmlns:m="http://schemas.openxmlformats.org/officeDocument/2006/math">
                    <m:sSub>
                      <m:sSubPr>
                        <m:ctrlPr>
                          <a:rPr lang="en-US" sz="2000" b="1" i="1" smtClean="0">
                            <a:solidFill>
                              <a:srgbClr val="00B050"/>
                            </a:solidFill>
                            <a:latin typeface="Cambria Math" panose="02040503050406030204" pitchFamily="18" charset="0"/>
                          </a:rPr>
                        </m:ctrlPr>
                      </m:sSubPr>
                      <m:e>
                        <m:r>
                          <a:rPr lang="en-US" sz="2000" b="1" i="1" smtClean="0">
                            <a:solidFill>
                              <a:srgbClr val="00B050"/>
                            </a:solidFill>
                            <a:latin typeface="Cambria Math" panose="02040503050406030204" pitchFamily="18" charset="0"/>
                          </a:rPr>
                          <m:t>𝒂</m:t>
                        </m:r>
                      </m:e>
                      <m:sub>
                        <m:r>
                          <a:rPr lang="en-US" sz="2000" b="1" i="1" smtClean="0">
                            <a:solidFill>
                              <a:srgbClr val="00B050"/>
                            </a:solidFill>
                            <a:latin typeface="Cambria Math" panose="02040503050406030204" pitchFamily="18" charset="0"/>
                          </a:rPr>
                          <m:t>𝒊𝒋</m:t>
                        </m:r>
                      </m:sub>
                    </m:sSub>
                  </m:oMath>
                </a14:m>
                <a:r>
                  <a:rPr lang="en-US" sz="2000" b="1">
                    <a:solidFill>
                      <a:srgbClr val="00B050"/>
                    </a:solidFill>
                  </a:rPr>
                  <a:t> based on edge features. Replace with </a:t>
                </a:r>
                <a14:m>
                  <m:oMath xmlns:m="http://schemas.openxmlformats.org/officeDocument/2006/math">
                    <m:sSub>
                      <m:sSubPr>
                        <m:ctrlPr>
                          <a:rPr lang="en-US" sz="2000" b="1" i="1">
                            <a:solidFill>
                              <a:srgbClr val="00B050"/>
                            </a:solidFill>
                            <a:latin typeface="Cambria Math" panose="02040503050406030204" pitchFamily="18" charset="0"/>
                          </a:rPr>
                        </m:ctrlPr>
                      </m:sSubPr>
                      <m:e>
                        <m:r>
                          <a:rPr lang="en-US" sz="2000" b="1" i="1" smtClean="0">
                            <a:solidFill>
                              <a:srgbClr val="00B050"/>
                            </a:solidFill>
                            <a:latin typeface="Cambria Math" panose="02040503050406030204" pitchFamily="18" charset="0"/>
                          </a:rPr>
                          <m:t>𝒂</m:t>
                        </m:r>
                      </m:e>
                      <m:sub>
                        <m:r>
                          <a:rPr lang="en-US" sz="2000" b="1" i="1">
                            <a:solidFill>
                              <a:srgbClr val="00B050"/>
                            </a:solidFill>
                            <a:latin typeface="Cambria Math" panose="02040503050406030204" pitchFamily="18" charset="0"/>
                          </a:rPr>
                          <m:t>𝒊𝒋</m:t>
                        </m:r>
                      </m:sub>
                    </m:sSub>
                    <m:r>
                      <a:rPr lang="en-US" sz="2000" b="1" i="1">
                        <a:solidFill>
                          <a:srgbClr val="00B050"/>
                        </a:solidFill>
                        <a:latin typeface="Cambria Math" panose="02040503050406030204" pitchFamily="18" charset="0"/>
                      </a:rPr>
                      <m:t>+</m:t>
                    </m:r>
                    <m:sSub>
                      <m:sSubPr>
                        <m:ctrlPr>
                          <a:rPr lang="en-US" sz="2000" b="1" i="1">
                            <a:solidFill>
                              <a:srgbClr val="00B050"/>
                            </a:solidFill>
                            <a:latin typeface="Cambria Math" panose="02040503050406030204" pitchFamily="18" charset="0"/>
                          </a:rPr>
                        </m:ctrlPr>
                      </m:sSubPr>
                      <m:e>
                        <m:r>
                          <a:rPr lang="en-US" sz="2000" b="1" i="1">
                            <a:solidFill>
                              <a:srgbClr val="00B050"/>
                            </a:solidFill>
                            <a:latin typeface="Cambria Math" panose="02040503050406030204" pitchFamily="18" charset="0"/>
                          </a:rPr>
                          <m:t>𝒄</m:t>
                        </m:r>
                      </m:e>
                      <m:sub>
                        <m:r>
                          <a:rPr lang="en-US" sz="2000" b="1" i="1">
                            <a:solidFill>
                              <a:srgbClr val="00B050"/>
                            </a:solidFill>
                            <a:latin typeface="Cambria Math" panose="02040503050406030204" pitchFamily="18" charset="0"/>
                          </a:rPr>
                          <m:t>𝒊𝒋</m:t>
                        </m:r>
                      </m:sub>
                    </m:sSub>
                  </m:oMath>
                </a14:m>
                <a:r>
                  <a:rPr lang="en-US" sz="2000" b="1">
                    <a:solidFill>
                      <a:srgbClr val="00B050"/>
                    </a:solidFill>
                  </a:rPr>
                  <a:t> where </a:t>
                </a:r>
                <a14:m>
                  <m:oMath xmlns:m="http://schemas.openxmlformats.org/officeDocument/2006/math">
                    <m:sSub>
                      <m:sSubPr>
                        <m:ctrlPr>
                          <a:rPr lang="en-US" sz="2000" b="1" i="1">
                            <a:solidFill>
                              <a:srgbClr val="00B050"/>
                            </a:solidFill>
                            <a:latin typeface="Cambria Math" panose="02040503050406030204" pitchFamily="18" charset="0"/>
                          </a:rPr>
                        </m:ctrlPr>
                      </m:sSubPr>
                      <m:e>
                        <m:r>
                          <a:rPr lang="en-US" sz="2000" b="1" i="1">
                            <a:solidFill>
                              <a:srgbClr val="00B050"/>
                            </a:solidFill>
                            <a:latin typeface="Cambria Math" panose="02040503050406030204" pitchFamily="18" charset="0"/>
                          </a:rPr>
                          <m:t>𝒄</m:t>
                        </m:r>
                      </m:e>
                      <m:sub>
                        <m:r>
                          <a:rPr lang="en-US" sz="2000" b="1" i="1">
                            <a:solidFill>
                              <a:srgbClr val="00B050"/>
                            </a:solidFill>
                            <a:latin typeface="Cambria Math" panose="02040503050406030204" pitchFamily="18" charset="0"/>
                          </a:rPr>
                          <m:t>𝒊𝒋</m:t>
                        </m:r>
                      </m:sub>
                    </m:sSub>
                  </m:oMath>
                </a14:m>
                <a:r>
                  <a:rPr lang="en-US" sz="2000" b="1">
                    <a:solidFill>
                      <a:srgbClr val="00B050"/>
                    </a:solidFill>
                  </a:rPr>
                  <a:t>  depends on the edge features</a:t>
                </a:r>
              </a:p>
              <a:p>
                <a:endParaRPr lang="en-US" sz="2000" b="1">
                  <a:solidFill>
                    <a:srgbClr val="00B050"/>
                  </a:solidFill>
                </a:endParaRPr>
              </a:p>
              <a:p>
                <a:r>
                  <a:rPr lang="en-US" sz="2000" b="1"/>
                  <a:t>Implementation: </a:t>
                </a:r>
              </a:p>
              <a:p>
                <a:pPr lvl="1"/>
                <a:r>
                  <a:rPr lang="en-US" sz="2000" b="1"/>
                  <a:t>I</a:t>
                </a:r>
                <a:r>
                  <a:rPr lang="en-US" sz="2000" b="1">
                    <a:solidFill>
                      <a:schemeClr val="tx1"/>
                    </a:solidFill>
                  </a:rPr>
                  <a:t>f there is an edge between     and    with features </a:t>
                </a:r>
                <a14:m>
                  <m:oMath xmlns:m="http://schemas.openxmlformats.org/officeDocument/2006/math">
                    <m:sSub>
                      <m:sSubPr>
                        <m:ctrlPr>
                          <a:rPr lang="en-US" sz="2000" b="1" i="1" smtClean="0">
                            <a:solidFill>
                              <a:schemeClr val="tx1"/>
                            </a:solidFill>
                            <a:latin typeface="Cambria Math" panose="02040503050406030204" pitchFamily="18" charset="0"/>
                          </a:rPr>
                        </m:ctrlPr>
                      </m:sSubPr>
                      <m:e>
                        <m:r>
                          <a:rPr lang="en-US" sz="2000" b="1" i="1" smtClean="0">
                            <a:solidFill>
                              <a:schemeClr val="tx1"/>
                            </a:solidFill>
                            <a:latin typeface="Cambria Math" panose="02040503050406030204" pitchFamily="18" charset="0"/>
                          </a:rPr>
                          <m:t>𝒆</m:t>
                        </m:r>
                      </m:e>
                      <m:sub>
                        <m:r>
                          <a:rPr lang="en-US" sz="2000" b="1" i="1" smtClean="0">
                            <a:solidFill>
                              <a:schemeClr val="tx1"/>
                            </a:solidFill>
                            <a:latin typeface="Cambria Math" panose="02040503050406030204" pitchFamily="18" charset="0"/>
                          </a:rPr>
                          <m:t>𝒊𝒋</m:t>
                        </m:r>
                      </m:sub>
                    </m:sSub>
                    <m:r>
                      <a:rPr lang="en-US" sz="2000" b="1" i="0" smtClean="0">
                        <a:solidFill>
                          <a:schemeClr val="tx1"/>
                        </a:solidFill>
                        <a:latin typeface="Cambria Math" panose="02040503050406030204" pitchFamily="18" charset="0"/>
                      </a:rPr>
                      <m:t>, </m:t>
                    </m:r>
                  </m:oMath>
                </a14:m>
                <a:r>
                  <a:rPr lang="en-US" sz="2000" b="1">
                    <a:solidFill>
                      <a:schemeClr val="tx1"/>
                    </a:solidFill>
                  </a:rPr>
                  <a:t> define </a:t>
                </a:r>
                <a14:m>
                  <m:oMath xmlns:m="http://schemas.openxmlformats.org/officeDocument/2006/math">
                    <m:sSub>
                      <m:sSubPr>
                        <m:ctrlPr>
                          <a:rPr lang="en-US" sz="2000" b="1" i="1" smtClean="0">
                            <a:solidFill>
                              <a:srgbClr val="C00000"/>
                            </a:solidFill>
                            <a:latin typeface="Cambria Math" panose="02040503050406030204" pitchFamily="18" charset="0"/>
                          </a:rPr>
                        </m:ctrlPr>
                      </m:sSubPr>
                      <m:e>
                        <m:r>
                          <a:rPr lang="en-US" sz="2000" b="1" i="1" smtClean="0">
                            <a:solidFill>
                              <a:srgbClr val="C00000"/>
                            </a:solidFill>
                            <a:latin typeface="Cambria Math" panose="02040503050406030204" pitchFamily="18" charset="0"/>
                          </a:rPr>
                          <m:t>𝒄</m:t>
                        </m:r>
                      </m:e>
                      <m:sub>
                        <m:r>
                          <a:rPr lang="en-US" sz="2000" b="1" i="1">
                            <a:solidFill>
                              <a:srgbClr val="C00000"/>
                            </a:solidFill>
                            <a:latin typeface="Cambria Math" panose="02040503050406030204" pitchFamily="18" charset="0"/>
                          </a:rPr>
                          <m:t>𝒊𝒋</m:t>
                        </m:r>
                      </m:sub>
                    </m:sSub>
                    <m:r>
                      <a:rPr lang="en-US" sz="2000" b="1" i="1" smtClean="0">
                        <a:solidFill>
                          <a:srgbClr val="C00000"/>
                        </a:solidFill>
                        <a:latin typeface="Cambria Math" panose="02040503050406030204" pitchFamily="18" charset="0"/>
                      </a:rPr>
                      <m:t>=</m:t>
                    </m:r>
                    <m:sSubSup>
                      <m:sSubSupPr>
                        <m:ctrlPr>
                          <a:rPr lang="en-US" sz="2000" b="1" i="1" smtClean="0">
                            <a:solidFill>
                              <a:srgbClr val="C00000"/>
                            </a:solidFill>
                            <a:latin typeface="Cambria Math" panose="02040503050406030204" pitchFamily="18" charset="0"/>
                          </a:rPr>
                        </m:ctrlPr>
                      </m:sSubSupPr>
                      <m:e>
                        <m:r>
                          <a:rPr lang="en-US" sz="2000" b="1" i="1" smtClean="0">
                            <a:solidFill>
                              <a:srgbClr val="C00000"/>
                            </a:solidFill>
                            <a:latin typeface="Cambria Math" panose="02040503050406030204" pitchFamily="18" charset="0"/>
                          </a:rPr>
                          <m:t>𝒘</m:t>
                        </m:r>
                      </m:e>
                      <m:sub>
                        <m:r>
                          <a:rPr lang="en-US" sz="2000" b="1" i="1" smtClean="0">
                            <a:solidFill>
                              <a:srgbClr val="C00000"/>
                            </a:solidFill>
                            <a:latin typeface="Cambria Math" panose="02040503050406030204" pitchFamily="18" charset="0"/>
                          </a:rPr>
                          <m:t>𝟏</m:t>
                        </m:r>
                      </m:sub>
                      <m:sup>
                        <m:r>
                          <a:rPr lang="en-US" sz="2000" b="1" i="1" smtClean="0">
                            <a:solidFill>
                              <a:srgbClr val="C00000"/>
                            </a:solidFill>
                            <a:latin typeface="Cambria Math" panose="02040503050406030204" pitchFamily="18" charset="0"/>
                          </a:rPr>
                          <m:t>𝑻</m:t>
                        </m:r>
                      </m:sup>
                    </m:sSubSup>
                    <m:sSub>
                      <m:sSubPr>
                        <m:ctrlPr>
                          <a:rPr lang="en-US" sz="2000" b="1" i="1" smtClean="0">
                            <a:solidFill>
                              <a:srgbClr val="C00000"/>
                            </a:solidFill>
                            <a:latin typeface="Cambria Math" panose="02040503050406030204" pitchFamily="18" charset="0"/>
                          </a:rPr>
                        </m:ctrlPr>
                      </m:sSubPr>
                      <m:e>
                        <m:r>
                          <a:rPr lang="en-US" sz="2000" b="1" i="1" smtClean="0">
                            <a:solidFill>
                              <a:srgbClr val="C00000"/>
                            </a:solidFill>
                            <a:latin typeface="Cambria Math" panose="02040503050406030204" pitchFamily="18" charset="0"/>
                          </a:rPr>
                          <m:t>𝒆</m:t>
                        </m:r>
                      </m:e>
                      <m:sub>
                        <m:r>
                          <a:rPr lang="en-US" sz="2000" b="1" i="1" smtClean="0">
                            <a:solidFill>
                              <a:srgbClr val="C00000"/>
                            </a:solidFill>
                            <a:latin typeface="Cambria Math" panose="02040503050406030204" pitchFamily="18" charset="0"/>
                          </a:rPr>
                          <m:t>𝒊𝒋</m:t>
                        </m:r>
                      </m:sub>
                    </m:sSub>
                  </m:oMath>
                </a14:m>
                <a:endParaRPr lang="en-US" sz="2000" b="1">
                  <a:solidFill>
                    <a:srgbClr val="C00000"/>
                  </a:solidFill>
                </a:endParaRPr>
              </a:p>
              <a:p>
                <a:pPr lvl="1"/>
                <a:r>
                  <a:rPr lang="en-US" sz="2000" b="1">
                    <a:solidFill>
                      <a:schemeClr val="tx1"/>
                    </a:solidFill>
                  </a:rPr>
                  <a:t>If there is no edge, find shortest edge path between     and    </a:t>
                </a:r>
                <a14:m>
                  <m:oMath xmlns:m="http://schemas.openxmlformats.org/officeDocument/2006/math">
                    <m:r>
                      <a:rPr lang="en-US" sz="2000" b="1" i="1">
                        <a:solidFill>
                          <a:srgbClr val="C00000"/>
                        </a:solidFill>
                        <a:latin typeface="Cambria Math" panose="02040503050406030204" pitchFamily="18" charset="0"/>
                      </a:rPr>
                      <m:t> </m:t>
                    </m:r>
                    <m:r>
                      <a:rPr lang="en-US" sz="2000" b="1" i="1" smtClean="0">
                        <a:solidFill>
                          <a:srgbClr val="C00000"/>
                        </a:solidFill>
                        <a:latin typeface="Cambria Math" panose="02040503050406030204" pitchFamily="18" charset="0"/>
                      </a:rPr>
                      <m:t>   </m:t>
                    </m:r>
                    <m:d>
                      <m:dPr>
                        <m:ctrlPr>
                          <a:rPr lang="en-US" sz="2000" b="1" i="1" smtClean="0">
                            <a:solidFill>
                              <a:srgbClr val="C00000"/>
                            </a:solidFill>
                            <a:latin typeface="Cambria Math" panose="02040503050406030204" pitchFamily="18" charset="0"/>
                          </a:rPr>
                        </m:ctrlPr>
                      </m:dPr>
                      <m:e>
                        <m:sSup>
                          <m:sSupPr>
                            <m:ctrlPr>
                              <a:rPr lang="en-US" sz="2000" b="1" i="1" smtClean="0">
                                <a:solidFill>
                                  <a:srgbClr val="C00000"/>
                                </a:solidFill>
                                <a:latin typeface="Cambria Math" panose="02040503050406030204" pitchFamily="18" charset="0"/>
                              </a:rPr>
                            </m:ctrlPr>
                          </m:sSupPr>
                          <m:e>
                            <m:r>
                              <a:rPr lang="en-US" sz="2000" b="1" i="1" smtClean="0">
                                <a:solidFill>
                                  <a:srgbClr val="C00000"/>
                                </a:solidFill>
                                <a:latin typeface="Cambria Math" panose="02040503050406030204" pitchFamily="18" charset="0"/>
                              </a:rPr>
                              <m:t>𝒆</m:t>
                            </m:r>
                          </m:e>
                          <m:sup>
                            <m:r>
                              <a:rPr lang="en-US" sz="2000" b="1" i="1" smtClean="0">
                                <a:solidFill>
                                  <a:srgbClr val="C00000"/>
                                </a:solidFill>
                                <a:latin typeface="Cambria Math" panose="02040503050406030204" pitchFamily="18" charset="0"/>
                              </a:rPr>
                              <m:t>𝟏</m:t>
                            </m:r>
                          </m:sup>
                        </m:sSup>
                        <m:r>
                          <a:rPr lang="en-US" sz="2000" b="1" i="1" smtClean="0">
                            <a:solidFill>
                              <a:srgbClr val="C00000"/>
                            </a:solidFill>
                            <a:latin typeface="Cambria Math" panose="02040503050406030204" pitchFamily="18" charset="0"/>
                          </a:rPr>
                          <m:t>, </m:t>
                        </m:r>
                        <m:sSup>
                          <m:sSupPr>
                            <m:ctrlPr>
                              <a:rPr lang="en-US" sz="2000" b="1" i="1" smtClean="0">
                                <a:solidFill>
                                  <a:srgbClr val="C00000"/>
                                </a:solidFill>
                                <a:latin typeface="Cambria Math" panose="02040503050406030204" pitchFamily="18" charset="0"/>
                              </a:rPr>
                            </m:ctrlPr>
                          </m:sSupPr>
                          <m:e>
                            <m:r>
                              <a:rPr lang="en-US" sz="2000" b="1" i="1" smtClean="0">
                                <a:solidFill>
                                  <a:srgbClr val="C00000"/>
                                </a:solidFill>
                                <a:latin typeface="Cambria Math" panose="02040503050406030204" pitchFamily="18" charset="0"/>
                              </a:rPr>
                              <m:t>𝒆</m:t>
                            </m:r>
                          </m:e>
                          <m:sup>
                            <m:r>
                              <a:rPr lang="en-US" sz="2000" b="1" i="1" smtClean="0">
                                <a:solidFill>
                                  <a:srgbClr val="C00000"/>
                                </a:solidFill>
                                <a:latin typeface="Cambria Math" panose="02040503050406030204" pitchFamily="18" charset="0"/>
                              </a:rPr>
                              <m:t>𝟐</m:t>
                            </m:r>
                          </m:sup>
                        </m:sSup>
                        <m:r>
                          <a:rPr lang="en-US" sz="2000" b="1" i="1" smtClean="0">
                            <a:solidFill>
                              <a:srgbClr val="C00000"/>
                            </a:solidFill>
                            <a:latin typeface="Cambria Math" panose="02040503050406030204" pitchFamily="18" charset="0"/>
                          </a:rPr>
                          <m:t>, …</m:t>
                        </m:r>
                        <m:sSup>
                          <m:sSupPr>
                            <m:ctrlPr>
                              <a:rPr lang="en-US" sz="2000" b="1" i="1" smtClean="0">
                                <a:solidFill>
                                  <a:srgbClr val="C00000"/>
                                </a:solidFill>
                                <a:latin typeface="Cambria Math" panose="02040503050406030204" pitchFamily="18" charset="0"/>
                              </a:rPr>
                            </m:ctrlPr>
                          </m:sSupPr>
                          <m:e>
                            <m:r>
                              <a:rPr lang="en-US" sz="2000" b="1" i="1" smtClean="0">
                                <a:solidFill>
                                  <a:srgbClr val="C00000"/>
                                </a:solidFill>
                                <a:latin typeface="Cambria Math" panose="02040503050406030204" pitchFamily="18" charset="0"/>
                              </a:rPr>
                              <m:t>𝒆</m:t>
                            </m:r>
                          </m:e>
                          <m:sup>
                            <m:r>
                              <a:rPr lang="en-US" sz="2000" b="1" i="1" smtClean="0">
                                <a:solidFill>
                                  <a:srgbClr val="C00000"/>
                                </a:solidFill>
                                <a:latin typeface="Cambria Math" panose="02040503050406030204" pitchFamily="18" charset="0"/>
                              </a:rPr>
                              <m:t>𝑵</m:t>
                            </m:r>
                          </m:sup>
                        </m:sSup>
                      </m:e>
                    </m:d>
                    <m:r>
                      <a:rPr lang="en-US" sz="2000" b="1" i="1" smtClean="0">
                        <a:solidFill>
                          <a:srgbClr val="C00000"/>
                        </a:solidFill>
                        <a:latin typeface="Cambria Math" panose="02040503050406030204" pitchFamily="18" charset="0"/>
                      </a:rPr>
                      <m:t> </m:t>
                    </m:r>
                  </m:oMath>
                </a14:m>
                <a:r>
                  <a:rPr lang="en-US" sz="2000" b="1">
                    <a:solidFill>
                      <a:schemeClr val="tx1"/>
                    </a:solidFill>
                  </a:rPr>
                  <a:t>and define </a:t>
                </a:r>
                <a14:m>
                  <m:oMath xmlns:m="http://schemas.openxmlformats.org/officeDocument/2006/math">
                    <m:sSub>
                      <m:sSubPr>
                        <m:ctrlPr>
                          <a:rPr lang="en-US" sz="2000" b="1" i="1">
                            <a:solidFill>
                              <a:srgbClr val="C00000"/>
                            </a:solidFill>
                            <a:latin typeface="Cambria Math" panose="02040503050406030204" pitchFamily="18" charset="0"/>
                          </a:rPr>
                        </m:ctrlPr>
                      </m:sSubPr>
                      <m:e>
                        <m:r>
                          <a:rPr lang="en-US" sz="2000" b="1" i="1">
                            <a:solidFill>
                              <a:srgbClr val="C00000"/>
                            </a:solidFill>
                            <a:latin typeface="Cambria Math" panose="02040503050406030204" pitchFamily="18" charset="0"/>
                          </a:rPr>
                          <m:t>𝒄</m:t>
                        </m:r>
                      </m:e>
                      <m:sub>
                        <m:r>
                          <a:rPr lang="en-US" sz="2000" b="1" i="1">
                            <a:solidFill>
                              <a:srgbClr val="C00000"/>
                            </a:solidFill>
                            <a:latin typeface="Cambria Math" panose="02040503050406030204" pitchFamily="18" charset="0"/>
                          </a:rPr>
                          <m:t>𝒊𝒋</m:t>
                        </m:r>
                      </m:sub>
                    </m:sSub>
                    <m:r>
                      <a:rPr lang="en-US" sz="2000" b="1" i="1">
                        <a:solidFill>
                          <a:srgbClr val="C00000"/>
                        </a:solidFill>
                        <a:latin typeface="Cambria Math" panose="02040503050406030204" pitchFamily="18" charset="0"/>
                      </a:rPr>
                      <m:t>=</m:t>
                    </m:r>
                    <m:nary>
                      <m:naryPr>
                        <m:chr m:val="∑"/>
                        <m:supHide m:val="on"/>
                        <m:ctrlPr>
                          <a:rPr lang="en-US" sz="2000" b="1" i="1" smtClean="0">
                            <a:solidFill>
                              <a:srgbClr val="C00000"/>
                            </a:solidFill>
                            <a:latin typeface="Cambria Math" panose="02040503050406030204" pitchFamily="18" charset="0"/>
                          </a:rPr>
                        </m:ctrlPr>
                      </m:naryPr>
                      <m:sub>
                        <m:r>
                          <a:rPr lang="en-US" sz="2000" b="1" i="1" smtClean="0">
                            <a:solidFill>
                              <a:srgbClr val="C00000"/>
                            </a:solidFill>
                            <a:latin typeface="Cambria Math" panose="02040503050406030204" pitchFamily="18" charset="0"/>
                          </a:rPr>
                          <m:t>𝒏</m:t>
                        </m:r>
                      </m:sub>
                      <m:sup/>
                      <m:e>
                        <m:sSubSup>
                          <m:sSubSupPr>
                            <m:ctrlPr>
                              <a:rPr lang="en-US" sz="2000" b="1" i="1" smtClean="0">
                                <a:solidFill>
                                  <a:srgbClr val="C00000"/>
                                </a:solidFill>
                                <a:latin typeface="Cambria Math" panose="02040503050406030204" pitchFamily="18" charset="0"/>
                              </a:rPr>
                            </m:ctrlPr>
                          </m:sSubSupPr>
                          <m:e>
                            <m:r>
                              <a:rPr lang="en-US" sz="2000" b="1" i="1" smtClean="0">
                                <a:solidFill>
                                  <a:srgbClr val="C00000"/>
                                </a:solidFill>
                                <a:latin typeface="Cambria Math" panose="02040503050406030204" pitchFamily="18" charset="0"/>
                              </a:rPr>
                              <m:t>𝒘</m:t>
                            </m:r>
                          </m:e>
                          <m:sub>
                            <m:r>
                              <a:rPr lang="en-US" sz="2000" b="1" i="1" smtClean="0">
                                <a:solidFill>
                                  <a:srgbClr val="C00000"/>
                                </a:solidFill>
                                <a:latin typeface="Cambria Math" panose="02040503050406030204" pitchFamily="18" charset="0"/>
                              </a:rPr>
                              <m:t>𝒏</m:t>
                            </m:r>
                          </m:sub>
                          <m:sup>
                            <m:r>
                              <a:rPr lang="en-US" sz="2000" b="1" i="1" smtClean="0">
                                <a:solidFill>
                                  <a:srgbClr val="C00000"/>
                                </a:solidFill>
                                <a:latin typeface="Cambria Math" panose="02040503050406030204" pitchFamily="18" charset="0"/>
                              </a:rPr>
                              <m:t>𝑻</m:t>
                            </m:r>
                          </m:sup>
                        </m:sSubSup>
                        <m:sSup>
                          <m:sSupPr>
                            <m:ctrlPr>
                              <a:rPr lang="en-US" sz="2000" b="1" i="1" smtClean="0">
                                <a:solidFill>
                                  <a:srgbClr val="C00000"/>
                                </a:solidFill>
                                <a:latin typeface="Cambria Math" panose="02040503050406030204" pitchFamily="18" charset="0"/>
                              </a:rPr>
                            </m:ctrlPr>
                          </m:sSupPr>
                          <m:e>
                            <m:r>
                              <a:rPr lang="en-US" sz="2000" b="1" i="1" smtClean="0">
                                <a:solidFill>
                                  <a:srgbClr val="C00000"/>
                                </a:solidFill>
                                <a:latin typeface="Cambria Math" panose="02040503050406030204" pitchFamily="18" charset="0"/>
                              </a:rPr>
                              <m:t>𝒆</m:t>
                            </m:r>
                          </m:e>
                          <m:sup>
                            <m:r>
                              <a:rPr lang="en-US" sz="2000" b="1" i="1" smtClean="0">
                                <a:solidFill>
                                  <a:srgbClr val="C00000"/>
                                </a:solidFill>
                                <a:latin typeface="Cambria Math" panose="02040503050406030204" pitchFamily="18" charset="0"/>
                              </a:rPr>
                              <m:t>𝒏</m:t>
                            </m:r>
                          </m:sup>
                        </m:sSup>
                      </m:e>
                    </m:nary>
                  </m:oMath>
                </a14:m>
                <a:endParaRPr lang="en-US" sz="2000" b="1">
                  <a:solidFill>
                    <a:schemeClr val="tx1"/>
                  </a:solidFill>
                </a:endParaRPr>
              </a:p>
              <a:p>
                <a:pPr lvl="1"/>
                <a:endParaRPr lang="en-US" sz="2000" b="1">
                  <a:solidFill>
                    <a:srgbClr val="00B050"/>
                  </a:solidFill>
                </a:endParaRPr>
              </a:p>
              <a:p>
                <a:endParaRPr lang="en-US" sz="2000"/>
              </a:p>
              <a:p>
                <a:endParaRPr lang="en-US" sz="2000"/>
              </a:p>
              <a:p>
                <a:endParaRPr lang="en-US" sz="2000"/>
              </a:p>
              <a:p>
                <a:endParaRPr lang="en-US" sz="2000"/>
              </a:p>
              <a:p>
                <a:endParaRPr lang="en-US" sz="2000"/>
              </a:p>
              <a:p>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Choice>
        <mc:Fallback xmlns="">
          <p:sp>
            <p:nvSpPr>
              <p:cNvPr id="19493" name="Content Placeholder 2">
                <a:extLst>
                  <a:ext uri="{FF2B5EF4-FFF2-40B4-BE49-F238E27FC236}">
                    <a16:creationId xmlns:a16="http://schemas.microsoft.com/office/drawing/2014/main" id="{8FB3F218-4AF4-B8AE-27A9-C5A18708EE03}"/>
                  </a:ext>
                </a:extLst>
              </p:cNvPr>
              <p:cNvSpPr txBox="1">
                <a:spLocks noRot="1" noChangeAspect="1" noMove="1" noResize="1" noEditPoints="1" noAdjustHandles="1" noChangeArrowheads="1" noChangeShapeType="1" noTextEdit="1"/>
              </p:cNvSpPr>
              <p:nvPr/>
            </p:nvSpPr>
            <p:spPr>
              <a:xfrm>
                <a:off x="12918" y="1139087"/>
                <a:ext cx="9131082" cy="5252956"/>
              </a:xfrm>
              <a:prstGeom prst="rect">
                <a:avLst/>
              </a:prstGeom>
              <a:blipFill>
                <a:blip r:embed="rId3"/>
                <a:stretch>
                  <a:fillRect r="-868" b="-220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59</a:t>
            </a:fld>
            <a:endParaRPr lang="en-US"/>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2640596" y="1812211"/>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𝑄</m:t>
                              </m:r>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2640596" y="1812211"/>
                <a:ext cx="4605050" cy="369332"/>
              </a:xfrm>
              <a:prstGeom prst="rect">
                <a:avLst/>
              </a:prstGeom>
              <a:blipFill>
                <a:blip r:embed="rId4"/>
                <a:stretch>
                  <a:fillRect b="-13115"/>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22052878-BA0B-BE13-006A-4614D59BC49D}"/>
              </a:ext>
            </a:extLst>
          </p:cNvPr>
          <p:cNvSpPr txBox="1"/>
          <p:nvPr/>
        </p:nvSpPr>
        <p:spPr>
          <a:xfrm>
            <a:off x="4829611" y="2341946"/>
            <a:ext cx="4605050" cy="369332"/>
          </a:xfrm>
          <a:prstGeom prst="rect">
            <a:avLst/>
          </a:prstGeom>
          <a:noFill/>
        </p:spPr>
        <p:txBody>
          <a:bodyPr wrap="square">
            <a:spAutoFit/>
          </a:bodyPr>
          <a:lstStyle/>
          <a:p>
            <a:endParaRPr lang="en-US"/>
          </a:p>
        </p:txBody>
      </p:sp>
      <p:sp>
        <p:nvSpPr>
          <p:cNvPr id="25" name="TextBox 24">
            <a:extLst>
              <a:ext uri="{FF2B5EF4-FFF2-40B4-BE49-F238E27FC236}">
                <a16:creationId xmlns:a16="http://schemas.microsoft.com/office/drawing/2014/main" id="{5029F17A-72A1-C868-F1B3-A5178441D8BE}"/>
              </a:ext>
            </a:extLst>
          </p:cNvPr>
          <p:cNvSpPr txBox="1"/>
          <p:nvPr/>
        </p:nvSpPr>
        <p:spPr>
          <a:xfrm>
            <a:off x="2365760" y="2193823"/>
            <a:ext cx="4605050" cy="369332"/>
          </a:xfrm>
          <a:prstGeom prst="rect">
            <a:avLst/>
          </a:prstGeom>
          <a:noFill/>
        </p:spPr>
        <p:txBody>
          <a:bodyPr wrap="square">
            <a:spAutoFit/>
          </a:bodyPr>
          <a:lstStyle/>
          <a:p>
            <a:endParaRPr lang="en-US"/>
          </a:p>
        </p:txBody>
      </p:sp>
      <p:sp>
        <p:nvSpPr>
          <p:cNvPr id="9" name="TextBox 8">
            <a:extLst>
              <a:ext uri="{FF2B5EF4-FFF2-40B4-BE49-F238E27FC236}">
                <a16:creationId xmlns:a16="http://schemas.microsoft.com/office/drawing/2014/main" id="{7EE39659-FF5E-03E4-16F0-3031DC12090D}"/>
              </a:ext>
            </a:extLst>
          </p:cNvPr>
          <p:cNvSpPr txBox="1"/>
          <p:nvPr/>
        </p:nvSpPr>
        <p:spPr>
          <a:xfrm>
            <a:off x="363810" y="6297031"/>
            <a:ext cx="8817428" cy="369332"/>
          </a:xfrm>
          <a:prstGeom prst="rect">
            <a:avLst/>
          </a:prstGeom>
          <a:noFill/>
        </p:spPr>
        <p:txBody>
          <a:bodyPr wrap="square">
            <a:spAutoFit/>
          </a:bodyPr>
          <a:lstStyle/>
          <a:p>
            <a:r>
              <a:rPr lang="en-US">
                <a:hlinkClick r:id="rId5"/>
              </a:rPr>
              <a:t>Do Transformers Really Perform Bad for Graph Representation? </a:t>
            </a:r>
            <a:r>
              <a:rPr lang="en-US"/>
              <a:t>Ying et al. </a:t>
            </a:r>
            <a:r>
              <a:rPr lang="en-US" err="1"/>
              <a:t>NeurIPS</a:t>
            </a:r>
            <a:r>
              <a:rPr lang="en-US"/>
              <a:t> 2021</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55A8DD2-913D-F0CF-59C5-A200F4A244A0}"/>
                  </a:ext>
                </a:extLst>
              </p:cNvPr>
              <p:cNvSpPr txBox="1"/>
              <p:nvPr/>
            </p:nvSpPr>
            <p:spPr>
              <a:xfrm>
                <a:off x="363810" y="2368022"/>
                <a:ext cx="1263750" cy="4113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b="0" i="1" smtClean="0">
                              <a:solidFill>
                                <a:schemeClr val="tx1"/>
                              </a:solidFill>
                              <a:latin typeface="Cambria Math" panose="02040503050406030204" pitchFamily="18" charset="0"/>
                            </a:rPr>
                          </m:ctrlPr>
                        </m:sSupPr>
                        <m:e>
                          <m:d>
                            <m:dPr>
                              <m:begChr m:val="["/>
                              <m:endChr m:val="]"/>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𝑖𝑗</m:t>
                                  </m:r>
                                </m:sub>
                              </m:sSub>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𝑄𝐾</m:t>
                          </m:r>
                        </m:e>
                        <m:sup>
                          <m:r>
                            <a:rPr lang="en-US" b="0" i="1" smtClean="0">
                              <a:solidFill>
                                <a:schemeClr val="tx1"/>
                              </a:solidFill>
                              <a:latin typeface="Cambria Math" panose="02040503050406030204" pitchFamily="18" charset="0"/>
                            </a:rPr>
                            <m:t>𝑇</m:t>
                          </m:r>
                        </m:sup>
                      </m:sSup>
                    </m:oMath>
                  </m:oMathPara>
                </a14:m>
                <a:endParaRPr lang="en-US">
                  <a:solidFill>
                    <a:schemeClr val="tx1"/>
                  </a:solidFill>
                </a:endParaRPr>
              </a:p>
            </p:txBody>
          </p:sp>
        </mc:Choice>
        <mc:Fallback xmlns="">
          <p:sp>
            <p:nvSpPr>
              <p:cNvPr id="11" name="TextBox 10">
                <a:extLst>
                  <a:ext uri="{FF2B5EF4-FFF2-40B4-BE49-F238E27FC236}">
                    <a16:creationId xmlns:a16="http://schemas.microsoft.com/office/drawing/2014/main" id="{C55A8DD2-913D-F0CF-59C5-A200F4A244A0}"/>
                  </a:ext>
                </a:extLst>
              </p:cNvPr>
              <p:cNvSpPr txBox="1">
                <a:spLocks noRot="1" noChangeAspect="1" noMove="1" noResize="1" noEditPoints="1" noAdjustHandles="1" noChangeArrowheads="1" noChangeShapeType="1" noTextEdit="1"/>
              </p:cNvSpPr>
              <p:nvPr/>
            </p:nvSpPr>
            <p:spPr>
              <a:xfrm>
                <a:off x="363810" y="2368022"/>
                <a:ext cx="1263750" cy="411395"/>
              </a:xfrm>
              <a:prstGeom prst="rect">
                <a:avLst/>
              </a:prstGeom>
              <a:blipFill>
                <a:blip r:embed="rId6"/>
                <a:stretch>
                  <a:fillRect r="-4831" b="-73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C3C854C-6078-646E-9985-99C87B0ECA8E}"/>
                  </a:ext>
                </a:extLst>
              </p:cNvPr>
              <p:cNvSpPr txBox="1"/>
              <p:nvPr/>
            </p:nvSpPr>
            <p:spPr>
              <a:xfrm>
                <a:off x="3806092" y="2414426"/>
                <a:ext cx="1263750" cy="6686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𝑖𝑗</m:t>
                          </m:r>
                        </m:sub>
                      </m:sSub>
                    </m:oMath>
                  </m:oMathPara>
                </a14:m>
                <a:endParaRPr lang="en-US" b="0">
                  <a:solidFill>
                    <a:schemeClr val="tx1"/>
                  </a:solidFill>
                </a:endParaRPr>
              </a:p>
              <a:p>
                <a:endParaRPr lang="en-US">
                  <a:solidFill>
                    <a:schemeClr val="tx1"/>
                  </a:solidFill>
                </a:endParaRPr>
              </a:p>
            </p:txBody>
          </p:sp>
        </mc:Choice>
        <mc:Fallback xmlns="">
          <p:sp>
            <p:nvSpPr>
              <p:cNvPr id="12" name="TextBox 11">
                <a:extLst>
                  <a:ext uri="{FF2B5EF4-FFF2-40B4-BE49-F238E27FC236}">
                    <a16:creationId xmlns:a16="http://schemas.microsoft.com/office/drawing/2014/main" id="{7C3C854C-6078-646E-9985-99C87B0ECA8E}"/>
                  </a:ext>
                </a:extLst>
              </p:cNvPr>
              <p:cNvSpPr txBox="1">
                <a:spLocks noRot="1" noChangeAspect="1" noMove="1" noResize="1" noEditPoints="1" noAdjustHandles="1" noChangeArrowheads="1" noChangeShapeType="1" noTextEdit="1"/>
              </p:cNvSpPr>
              <p:nvPr/>
            </p:nvSpPr>
            <p:spPr>
              <a:xfrm>
                <a:off x="3806092" y="2414426"/>
                <a:ext cx="1263750" cy="66864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B17741D-9BD2-E733-5C0D-1275E2A30A54}"/>
                  </a:ext>
                </a:extLst>
              </p:cNvPr>
              <p:cNvSpPr txBox="1"/>
              <p:nvPr/>
            </p:nvSpPr>
            <p:spPr>
              <a:xfrm>
                <a:off x="7087049" y="2414426"/>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𝑗</m:t>
                      </m:r>
                    </m:oMath>
                  </m:oMathPara>
                </a14:m>
                <a:endParaRPr lang="en-US">
                  <a:solidFill>
                    <a:schemeClr val="tx1"/>
                  </a:solidFill>
                </a:endParaRPr>
              </a:p>
            </p:txBody>
          </p:sp>
        </mc:Choice>
        <mc:Fallback xmlns="">
          <p:sp>
            <p:nvSpPr>
              <p:cNvPr id="13" name="TextBox 12">
                <a:extLst>
                  <a:ext uri="{FF2B5EF4-FFF2-40B4-BE49-F238E27FC236}">
                    <a16:creationId xmlns:a16="http://schemas.microsoft.com/office/drawing/2014/main" id="{FB17741D-9BD2-E733-5C0D-1275E2A30A54}"/>
                  </a:ext>
                </a:extLst>
              </p:cNvPr>
              <p:cNvSpPr txBox="1">
                <a:spLocks noRot="1" noChangeAspect="1" noMove="1" noResize="1" noEditPoints="1" noAdjustHandles="1" noChangeArrowheads="1" noChangeShapeType="1" noTextEdit="1"/>
              </p:cNvSpPr>
              <p:nvPr/>
            </p:nvSpPr>
            <p:spPr>
              <a:xfrm>
                <a:off x="7087049" y="2414426"/>
                <a:ext cx="1263750" cy="369332"/>
              </a:xfrm>
              <a:prstGeom prst="rect">
                <a:avLst/>
              </a:prstGeom>
              <a:blipFill>
                <a:blip r:embed="rId8"/>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596C06B-4B3E-C292-BDE8-7BE4169EA338}"/>
                  </a:ext>
                </a:extLst>
              </p:cNvPr>
              <p:cNvSpPr txBox="1"/>
              <p:nvPr/>
            </p:nvSpPr>
            <p:spPr>
              <a:xfrm>
                <a:off x="2381016" y="2727919"/>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𝑖</m:t>
                      </m:r>
                    </m:oMath>
                  </m:oMathPara>
                </a14:m>
                <a:endParaRPr lang="en-US">
                  <a:solidFill>
                    <a:schemeClr val="tx1"/>
                  </a:solidFill>
                </a:endParaRPr>
              </a:p>
            </p:txBody>
          </p:sp>
        </mc:Choice>
        <mc:Fallback xmlns="">
          <p:sp>
            <p:nvSpPr>
              <p:cNvPr id="14" name="TextBox 13">
                <a:extLst>
                  <a:ext uri="{FF2B5EF4-FFF2-40B4-BE49-F238E27FC236}">
                    <a16:creationId xmlns:a16="http://schemas.microsoft.com/office/drawing/2014/main" id="{9596C06B-4B3E-C292-BDE8-7BE4169EA338}"/>
                  </a:ext>
                </a:extLst>
              </p:cNvPr>
              <p:cNvSpPr txBox="1">
                <a:spLocks noRot="1" noChangeAspect="1" noMove="1" noResize="1" noEditPoints="1" noAdjustHandles="1" noChangeArrowheads="1" noChangeShapeType="1" noTextEdit="1"/>
              </p:cNvSpPr>
              <p:nvPr/>
            </p:nvSpPr>
            <p:spPr>
              <a:xfrm>
                <a:off x="2381016" y="2727919"/>
                <a:ext cx="126375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AC8599A-CAE8-E020-308E-01220F4C4223}"/>
                  </a:ext>
                </a:extLst>
              </p:cNvPr>
              <p:cNvSpPr txBox="1"/>
              <p:nvPr/>
            </p:nvSpPr>
            <p:spPr>
              <a:xfrm>
                <a:off x="3174217" y="4714214"/>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𝑖</m:t>
                      </m:r>
                    </m:oMath>
                  </m:oMathPara>
                </a14:m>
                <a:endParaRPr lang="en-US">
                  <a:solidFill>
                    <a:schemeClr val="tx1"/>
                  </a:solidFill>
                </a:endParaRPr>
              </a:p>
            </p:txBody>
          </p:sp>
        </mc:Choice>
        <mc:Fallback xmlns="">
          <p:sp>
            <p:nvSpPr>
              <p:cNvPr id="15" name="TextBox 14">
                <a:extLst>
                  <a:ext uri="{FF2B5EF4-FFF2-40B4-BE49-F238E27FC236}">
                    <a16:creationId xmlns:a16="http://schemas.microsoft.com/office/drawing/2014/main" id="{0AC8599A-CAE8-E020-308E-01220F4C4223}"/>
                  </a:ext>
                </a:extLst>
              </p:cNvPr>
              <p:cNvSpPr txBox="1">
                <a:spLocks noRot="1" noChangeAspect="1" noMove="1" noResize="1" noEditPoints="1" noAdjustHandles="1" noChangeArrowheads="1" noChangeShapeType="1" noTextEdit="1"/>
              </p:cNvSpPr>
              <p:nvPr/>
            </p:nvSpPr>
            <p:spPr>
              <a:xfrm>
                <a:off x="3174217" y="4714214"/>
                <a:ext cx="126375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9E04091-B210-14CF-71EE-1E89B5F7D02D}"/>
                  </a:ext>
                </a:extLst>
              </p:cNvPr>
              <p:cNvSpPr txBox="1"/>
              <p:nvPr/>
            </p:nvSpPr>
            <p:spPr>
              <a:xfrm>
                <a:off x="3879230" y="4678980"/>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𝑗</m:t>
                      </m:r>
                    </m:oMath>
                  </m:oMathPara>
                </a14:m>
                <a:endParaRPr lang="en-US">
                  <a:solidFill>
                    <a:schemeClr val="tx1"/>
                  </a:solidFill>
                </a:endParaRPr>
              </a:p>
            </p:txBody>
          </p:sp>
        </mc:Choice>
        <mc:Fallback xmlns="">
          <p:sp>
            <p:nvSpPr>
              <p:cNvPr id="16" name="TextBox 15">
                <a:extLst>
                  <a:ext uri="{FF2B5EF4-FFF2-40B4-BE49-F238E27FC236}">
                    <a16:creationId xmlns:a16="http://schemas.microsoft.com/office/drawing/2014/main" id="{29E04091-B210-14CF-71EE-1E89B5F7D02D}"/>
                  </a:ext>
                </a:extLst>
              </p:cNvPr>
              <p:cNvSpPr txBox="1">
                <a:spLocks noRot="1" noChangeAspect="1" noMove="1" noResize="1" noEditPoints="1" noAdjustHandles="1" noChangeArrowheads="1" noChangeShapeType="1" noTextEdit="1"/>
              </p:cNvSpPr>
              <p:nvPr/>
            </p:nvSpPr>
            <p:spPr>
              <a:xfrm>
                <a:off x="3879230" y="4678980"/>
                <a:ext cx="1263750" cy="369332"/>
              </a:xfrm>
              <a:prstGeom prst="rect">
                <a:avLst/>
              </a:prstGeom>
              <a:blipFill>
                <a:blip r:embed="rId10"/>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DD1B491-47E0-E3C7-5B92-89D149652D34}"/>
                  </a:ext>
                </a:extLst>
              </p:cNvPr>
              <p:cNvSpPr txBox="1"/>
              <p:nvPr/>
            </p:nvSpPr>
            <p:spPr>
              <a:xfrm>
                <a:off x="6106886" y="4309648"/>
                <a:ext cx="2877202" cy="369332"/>
              </a:xfrm>
              <a:prstGeom prst="rect">
                <a:avLst/>
              </a:prstGeom>
              <a:noFill/>
            </p:spPr>
            <p:txBody>
              <a:bodyPr wrap="square">
                <a:spAutoFit/>
              </a:bodyPr>
              <a:lstStyle/>
              <a:p>
                <a:r>
                  <a:rPr lang="en-US" sz="1800" b="1">
                    <a:solidFill>
                      <a:srgbClr val="C00000"/>
                    </a:solidFill>
                  </a:rPr>
                  <a:t>Learned parameters </a:t>
                </a:r>
                <a14:m>
                  <m:oMath xmlns:m="http://schemas.openxmlformats.org/officeDocument/2006/math">
                    <m:sSub>
                      <m:sSubPr>
                        <m:ctrlPr>
                          <a:rPr lang="en-US" sz="1800" b="1" i="1" smtClean="0">
                            <a:solidFill>
                              <a:srgbClr val="C00000"/>
                            </a:solidFill>
                            <a:latin typeface="Cambria Math" panose="02040503050406030204" pitchFamily="18" charset="0"/>
                          </a:rPr>
                        </m:ctrlPr>
                      </m:sSubPr>
                      <m:e>
                        <m:r>
                          <a:rPr lang="en-US" sz="1800" b="1" i="1" smtClean="0">
                            <a:solidFill>
                              <a:srgbClr val="C00000"/>
                            </a:solidFill>
                            <a:latin typeface="Cambria Math" panose="02040503050406030204" pitchFamily="18" charset="0"/>
                          </a:rPr>
                          <m:t>𝒘</m:t>
                        </m:r>
                      </m:e>
                      <m:sub>
                        <m:r>
                          <a:rPr lang="en-US" sz="1800" b="1" i="1" smtClean="0">
                            <a:solidFill>
                              <a:srgbClr val="C00000"/>
                            </a:solidFill>
                            <a:latin typeface="Cambria Math" panose="02040503050406030204" pitchFamily="18" charset="0"/>
                          </a:rPr>
                          <m:t>𝟏</m:t>
                        </m:r>
                      </m:sub>
                    </m:sSub>
                  </m:oMath>
                </a14:m>
                <a:r>
                  <a:rPr lang="en-US" sz="1800" b="1">
                    <a:solidFill>
                      <a:srgbClr val="C00000"/>
                    </a:solidFill>
                  </a:rPr>
                  <a:t> </a:t>
                </a:r>
                <a:endParaRPr lang="en-US">
                  <a:solidFill>
                    <a:srgbClr val="C00000"/>
                  </a:solidFill>
                </a:endParaRPr>
              </a:p>
            </p:txBody>
          </p:sp>
        </mc:Choice>
        <mc:Fallback xmlns="">
          <p:sp>
            <p:nvSpPr>
              <p:cNvPr id="18" name="TextBox 17">
                <a:extLst>
                  <a:ext uri="{FF2B5EF4-FFF2-40B4-BE49-F238E27FC236}">
                    <a16:creationId xmlns:a16="http://schemas.microsoft.com/office/drawing/2014/main" id="{4DD1B491-47E0-E3C7-5B92-89D149652D34}"/>
                  </a:ext>
                </a:extLst>
              </p:cNvPr>
              <p:cNvSpPr txBox="1">
                <a:spLocks noRot="1" noChangeAspect="1" noMove="1" noResize="1" noEditPoints="1" noAdjustHandles="1" noChangeArrowheads="1" noChangeShapeType="1" noTextEdit="1"/>
              </p:cNvSpPr>
              <p:nvPr/>
            </p:nvSpPr>
            <p:spPr>
              <a:xfrm>
                <a:off x="6106886" y="4309648"/>
                <a:ext cx="2877202" cy="369332"/>
              </a:xfrm>
              <a:prstGeom prst="rect">
                <a:avLst/>
              </a:prstGeom>
              <a:blipFill>
                <a:blip r:embed="rId11"/>
                <a:stretch>
                  <a:fillRect l="-1907" t="-9836"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E4653A5-1962-E1E1-BF06-EB3342E9625F}"/>
                  </a:ext>
                </a:extLst>
              </p:cNvPr>
              <p:cNvSpPr txBox="1"/>
              <p:nvPr/>
            </p:nvSpPr>
            <p:spPr>
              <a:xfrm>
                <a:off x="5778472" y="5063311"/>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𝑖</m:t>
                      </m:r>
                    </m:oMath>
                  </m:oMathPara>
                </a14:m>
                <a:endParaRPr lang="en-US">
                  <a:solidFill>
                    <a:schemeClr val="tx1"/>
                  </a:solidFill>
                </a:endParaRPr>
              </a:p>
            </p:txBody>
          </p:sp>
        </mc:Choice>
        <mc:Fallback xmlns="">
          <p:sp>
            <p:nvSpPr>
              <p:cNvPr id="29" name="TextBox 28">
                <a:extLst>
                  <a:ext uri="{FF2B5EF4-FFF2-40B4-BE49-F238E27FC236}">
                    <a16:creationId xmlns:a16="http://schemas.microsoft.com/office/drawing/2014/main" id="{DE4653A5-1962-E1E1-BF06-EB3342E9625F}"/>
                  </a:ext>
                </a:extLst>
              </p:cNvPr>
              <p:cNvSpPr txBox="1">
                <a:spLocks noRot="1" noChangeAspect="1" noMove="1" noResize="1" noEditPoints="1" noAdjustHandles="1" noChangeArrowheads="1" noChangeShapeType="1" noTextEdit="1"/>
              </p:cNvSpPr>
              <p:nvPr/>
            </p:nvSpPr>
            <p:spPr>
              <a:xfrm>
                <a:off x="5778472" y="5063311"/>
                <a:ext cx="1263750"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C70BB00-53A8-AA70-7620-1BDED11DD128}"/>
                  </a:ext>
                </a:extLst>
              </p:cNvPr>
              <p:cNvSpPr txBox="1"/>
              <p:nvPr/>
            </p:nvSpPr>
            <p:spPr>
              <a:xfrm>
                <a:off x="6455174" y="5063311"/>
                <a:ext cx="12637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𝑗</m:t>
                      </m:r>
                    </m:oMath>
                  </m:oMathPara>
                </a14:m>
                <a:endParaRPr lang="en-US">
                  <a:solidFill>
                    <a:schemeClr val="tx1"/>
                  </a:solidFill>
                </a:endParaRPr>
              </a:p>
            </p:txBody>
          </p:sp>
        </mc:Choice>
        <mc:Fallback xmlns="">
          <p:sp>
            <p:nvSpPr>
              <p:cNvPr id="42" name="TextBox 41">
                <a:extLst>
                  <a:ext uri="{FF2B5EF4-FFF2-40B4-BE49-F238E27FC236}">
                    <a16:creationId xmlns:a16="http://schemas.microsoft.com/office/drawing/2014/main" id="{CC70BB00-53A8-AA70-7620-1BDED11DD128}"/>
                  </a:ext>
                </a:extLst>
              </p:cNvPr>
              <p:cNvSpPr txBox="1">
                <a:spLocks noRot="1" noChangeAspect="1" noMove="1" noResize="1" noEditPoints="1" noAdjustHandles="1" noChangeArrowheads="1" noChangeShapeType="1" noTextEdit="1"/>
              </p:cNvSpPr>
              <p:nvPr/>
            </p:nvSpPr>
            <p:spPr>
              <a:xfrm>
                <a:off x="6455174" y="5063311"/>
                <a:ext cx="1263750" cy="369332"/>
              </a:xfrm>
              <a:prstGeom prst="rect">
                <a:avLst/>
              </a:prstGeom>
              <a:blipFill>
                <a:blip r:embed="rId13"/>
                <a:stretch>
                  <a:fillRect b="-13333"/>
                </a:stretch>
              </a:blipFill>
            </p:spPr>
            <p:txBody>
              <a:bodyPr/>
              <a:lstStyle/>
              <a:p>
                <a:r>
                  <a:rPr lang="en-US">
                    <a:noFill/>
                  </a:rPr>
                  <a:t> </a:t>
                </a:r>
              </a:p>
            </p:txBody>
          </p:sp>
        </mc:Fallback>
      </mc:AlternateContent>
      <p:sp>
        <p:nvSpPr>
          <p:cNvPr id="43" name="Rounded Rectangle 42">
            <a:extLst>
              <a:ext uri="{FF2B5EF4-FFF2-40B4-BE49-F238E27FC236}">
                <a16:creationId xmlns:a16="http://schemas.microsoft.com/office/drawing/2014/main" id="{89D84F8D-8A0A-1DB6-17F6-913D0BF21A75}"/>
              </a:ext>
            </a:extLst>
          </p:cNvPr>
          <p:cNvSpPr/>
          <p:nvPr/>
        </p:nvSpPr>
        <p:spPr>
          <a:xfrm>
            <a:off x="129209" y="3309942"/>
            <a:ext cx="8221589" cy="860261"/>
          </a:xfrm>
          <a:prstGeom prst="roundRect">
            <a:avLst>
              <a:gd name="adj" fmla="val 67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Title 1">
            <a:extLst>
              <a:ext uri="{FF2B5EF4-FFF2-40B4-BE49-F238E27FC236}">
                <a16:creationId xmlns:a16="http://schemas.microsoft.com/office/drawing/2014/main" id="{26D128A1-EC43-5437-4A77-405E0C926E48}"/>
              </a:ext>
            </a:extLst>
          </p:cNvPr>
          <p:cNvSpPr txBox="1">
            <a:spLocks/>
          </p:cNvSpPr>
          <p:nvPr/>
        </p:nvSpPr>
        <p:spPr>
          <a:xfrm>
            <a:off x="457200" y="12090"/>
            <a:ext cx="8229600" cy="98755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r>
              <a:rPr lang="en-US" sz="3500"/>
              <a:t>Edge Features in Self-Attention</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7AFB9B82-6CDE-77F7-D86A-52B2DF0DE84B}"/>
                  </a:ext>
                </a:extLst>
              </p:cNvPr>
              <p:cNvSpPr txBox="1"/>
              <p:nvPr/>
            </p:nvSpPr>
            <p:spPr>
              <a:xfrm>
                <a:off x="4668285" y="5756754"/>
                <a:ext cx="3480030" cy="369332"/>
              </a:xfrm>
              <a:prstGeom prst="rect">
                <a:avLst/>
              </a:prstGeom>
              <a:noFill/>
            </p:spPr>
            <p:txBody>
              <a:bodyPr wrap="square">
                <a:spAutoFit/>
              </a:bodyPr>
              <a:lstStyle/>
              <a:p>
                <a:r>
                  <a:rPr lang="en-US" sz="1800" b="1">
                    <a:solidFill>
                      <a:srgbClr val="C00000"/>
                    </a:solidFill>
                  </a:rPr>
                  <a:t>Learned parameters </a:t>
                </a:r>
                <a14:m>
                  <m:oMath xmlns:m="http://schemas.openxmlformats.org/officeDocument/2006/math">
                    <m:sSub>
                      <m:sSubPr>
                        <m:ctrlPr>
                          <a:rPr lang="en-US" sz="1800" b="1" i="1" smtClean="0">
                            <a:solidFill>
                              <a:srgbClr val="C00000"/>
                            </a:solidFill>
                            <a:latin typeface="Cambria Math" panose="02040503050406030204" pitchFamily="18" charset="0"/>
                          </a:rPr>
                        </m:ctrlPr>
                      </m:sSubPr>
                      <m:e>
                        <m:r>
                          <a:rPr lang="en-US" sz="1800" b="1" i="1" smtClean="0">
                            <a:solidFill>
                              <a:srgbClr val="C00000"/>
                            </a:solidFill>
                            <a:latin typeface="Cambria Math" panose="02040503050406030204" pitchFamily="18" charset="0"/>
                          </a:rPr>
                          <m:t>𝒘</m:t>
                        </m:r>
                      </m:e>
                      <m:sub>
                        <m:r>
                          <a:rPr lang="en-US" sz="1800" b="1" i="1" smtClean="0">
                            <a:solidFill>
                              <a:srgbClr val="C00000"/>
                            </a:solidFill>
                            <a:latin typeface="Cambria Math" panose="02040503050406030204" pitchFamily="18" charset="0"/>
                          </a:rPr>
                          <m:t>𝟏</m:t>
                        </m:r>
                      </m:sub>
                    </m:sSub>
                    <m:r>
                      <a:rPr lang="en-US" sz="1800" b="1" i="1" smtClean="0">
                        <a:solidFill>
                          <a:srgbClr val="C00000"/>
                        </a:solidFill>
                        <a:latin typeface="Cambria Math" panose="02040503050406030204" pitchFamily="18" charset="0"/>
                      </a:rPr>
                      <m:t>, …,</m:t>
                    </m:r>
                    <m:sSub>
                      <m:sSubPr>
                        <m:ctrlPr>
                          <a:rPr lang="en-US" b="1"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𝒘</m:t>
                        </m:r>
                      </m:e>
                      <m:sub>
                        <m:r>
                          <a:rPr lang="en-US" b="1" i="1" smtClean="0">
                            <a:solidFill>
                              <a:srgbClr val="C00000"/>
                            </a:solidFill>
                            <a:latin typeface="Cambria Math" panose="02040503050406030204" pitchFamily="18" charset="0"/>
                          </a:rPr>
                          <m:t>𝑵</m:t>
                        </m:r>
                      </m:sub>
                    </m:sSub>
                  </m:oMath>
                </a14:m>
                <a:endParaRPr lang="en-US">
                  <a:solidFill>
                    <a:srgbClr val="C00000"/>
                  </a:solidFill>
                </a:endParaRPr>
              </a:p>
            </p:txBody>
          </p:sp>
        </mc:Choice>
        <mc:Fallback xmlns="">
          <p:sp>
            <p:nvSpPr>
              <p:cNvPr id="45" name="TextBox 44">
                <a:extLst>
                  <a:ext uri="{FF2B5EF4-FFF2-40B4-BE49-F238E27FC236}">
                    <a16:creationId xmlns:a16="http://schemas.microsoft.com/office/drawing/2014/main" id="{7AFB9B82-6CDE-77F7-D86A-52B2DF0DE84B}"/>
                  </a:ext>
                </a:extLst>
              </p:cNvPr>
              <p:cNvSpPr txBox="1">
                <a:spLocks noRot="1" noChangeAspect="1" noMove="1" noResize="1" noEditPoints="1" noAdjustHandles="1" noChangeArrowheads="1" noChangeShapeType="1" noTextEdit="1"/>
              </p:cNvSpPr>
              <p:nvPr/>
            </p:nvSpPr>
            <p:spPr>
              <a:xfrm>
                <a:off x="4668285" y="5756754"/>
                <a:ext cx="3480030" cy="369332"/>
              </a:xfrm>
              <a:prstGeom prst="rect">
                <a:avLst/>
              </a:prstGeom>
              <a:blipFill>
                <a:blip r:embed="rId14"/>
                <a:stretch>
                  <a:fillRect l="-1576" t="-8197" b="-24590"/>
                </a:stretch>
              </a:blipFill>
            </p:spPr>
            <p:txBody>
              <a:bodyPr/>
              <a:lstStyle/>
              <a:p>
                <a:r>
                  <a:rPr lang="en-US">
                    <a:noFill/>
                  </a:rPr>
                  <a:t> </a:t>
                </a:r>
              </a:p>
            </p:txBody>
          </p:sp>
        </mc:Fallback>
      </mc:AlternateContent>
    </p:spTree>
    <p:extLst>
      <p:ext uri="{BB962C8B-B14F-4D97-AF65-F5344CB8AC3E}">
        <p14:creationId xmlns:p14="http://schemas.microsoft.com/office/powerpoint/2010/main" val="5057394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a:xfrm>
            <a:off x="80378" y="76200"/>
            <a:ext cx="10211231" cy="987552"/>
          </a:xfrm>
        </p:spPr>
        <p:txBody>
          <a:bodyPr>
            <a:normAutofit/>
          </a:bodyPr>
          <a:lstStyle/>
          <a:p>
            <a:r>
              <a:rPr lang="en-US" sz="3000"/>
              <a:t>Summary: Graph Transformer Design Space</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60</a:t>
            </a:fld>
            <a:endParaRPr lang="en-US"/>
          </a:p>
        </p:txBody>
      </p:sp>
      <p:sp>
        <p:nvSpPr>
          <p:cNvPr id="12" name="Content Placeholder 2">
            <a:extLst>
              <a:ext uri="{FF2B5EF4-FFF2-40B4-BE49-F238E27FC236}">
                <a16:creationId xmlns:a16="http://schemas.microsoft.com/office/drawing/2014/main" id="{03AEC798-5138-A671-9BB0-5E731F85AD2F}"/>
              </a:ext>
            </a:extLst>
          </p:cNvPr>
          <p:cNvSpPr txBox="1">
            <a:spLocks/>
          </p:cNvSpPr>
          <p:nvPr/>
        </p:nvSpPr>
        <p:spPr>
          <a:xfrm>
            <a:off x="80378" y="1331530"/>
            <a:ext cx="6260596" cy="368191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600" b="1">
                <a:solidFill>
                  <a:srgbClr val="C00000"/>
                </a:solidFill>
              </a:rPr>
              <a:t>(1) Tokenization</a:t>
            </a:r>
          </a:p>
          <a:p>
            <a:pPr lvl="1"/>
            <a:r>
              <a:rPr lang="en-US" sz="2200"/>
              <a:t>Usually node features</a:t>
            </a:r>
          </a:p>
          <a:p>
            <a:pPr lvl="1"/>
            <a:r>
              <a:rPr lang="en-US" sz="2200"/>
              <a:t>Other options, such as subgraphs, and node + edge features (not discussed today)</a:t>
            </a:r>
          </a:p>
          <a:p>
            <a:r>
              <a:rPr lang="en-US" sz="2600" b="1">
                <a:solidFill>
                  <a:srgbClr val="00B050"/>
                </a:solidFill>
              </a:rPr>
              <a:t>(2) Positional Encoding</a:t>
            </a:r>
          </a:p>
          <a:p>
            <a:pPr lvl="1"/>
            <a:r>
              <a:rPr lang="en-US" sz="2200"/>
              <a:t>Relative distances, or Laplacian eigenvectors</a:t>
            </a:r>
          </a:p>
          <a:p>
            <a:pPr lvl="1"/>
            <a:r>
              <a:rPr lang="en-US" sz="2200"/>
              <a:t>Gives Transformer adjacency structure of graph</a:t>
            </a:r>
          </a:p>
          <a:p>
            <a:r>
              <a:rPr lang="en-US" sz="2600" b="1">
                <a:solidFill>
                  <a:srgbClr val="0070C0"/>
                </a:solidFill>
              </a:rPr>
              <a:t>(3) Modified Attention</a:t>
            </a:r>
          </a:p>
          <a:p>
            <a:pPr lvl="1"/>
            <a:r>
              <a:rPr lang="en-US" sz="2200"/>
              <a:t>Reweight attention using edge features </a:t>
            </a:r>
          </a:p>
          <a:p>
            <a:pPr marL="457200" lvl="1" indent="0">
              <a:buNone/>
            </a:pPr>
            <a:endParaRPr lang="en-US" sz="2200"/>
          </a:p>
          <a:p>
            <a:pPr lvl="1"/>
            <a:endParaRPr lang="en-US" sz="2200"/>
          </a:p>
          <a:p>
            <a:endParaRPr lang="en-US" sz="2600"/>
          </a:p>
          <a:p>
            <a:pPr marL="457200" lvl="1" indent="0">
              <a:buFont typeface="Wingdings" pitchFamily="2" charset="2"/>
              <a:buNone/>
            </a:pPr>
            <a:endParaRPr lang="en-US" sz="2600" b="1"/>
          </a:p>
          <a:p>
            <a:endParaRPr lang="en-US" sz="2600"/>
          </a:p>
        </p:txBody>
      </p:sp>
      <p:sp>
        <p:nvSpPr>
          <p:cNvPr id="60" name="TextBox 59">
            <a:extLst>
              <a:ext uri="{FF2B5EF4-FFF2-40B4-BE49-F238E27FC236}">
                <a16:creationId xmlns:a16="http://schemas.microsoft.com/office/drawing/2014/main" id="{150A4527-DA3F-7288-6248-D3DF86957945}"/>
              </a:ext>
            </a:extLst>
          </p:cNvPr>
          <p:cNvSpPr txBox="1"/>
          <p:nvPr/>
        </p:nvSpPr>
        <p:spPr>
          <a:xfrm>
            <a:off x="5090296" y="4957467"/>
            <a:ext cx="1613622" cy="646331"/>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p:grpSp>
        <p:nvGrpSpPr>
          <p:cNvPr id="103" name="Group 102">
            <a:extLst>
              <a:ext uri="{FF2B5EF4-FFF2-40B4-BE49-F238E27FC236}">
                <a16:creationId xmlns:a16="http://schemas.microsoft.com/office/drawing/2014/main" id="{622A45FC-690D-6CEE-A784-334039F47DD0}"/>
              </a:ext>
            </a:extLst>
          </p:cNvPr>
          <p:cNvGrpSpPr/>
          <p:nvPr/>
        </p:nvGrpSpPr>
        <p:grpSpPr>
          <a:xfrm>
            <a:off x="6309913" y="2363735"/>
            <a:ext cx="2628347" cy="2489966"/>
            <a:chOff x="6557652" y="2342212"/>
            <a:chExt cx="2628347" cy="2489966"/>
          </a:xfrm>
        </p:grpSpPr>
        <p:sp>
          <p:nvSpPr>
            <p:cNvPr id="104" name="Rounded Rectangle 103">
              <a:extLst>
                <a:ext uri="{FF2B5EF4-FFF2-40B4-BE49-F238E27FC236}">
                  <a16:creationId xmlns:a16="http://schemas.microsoft.com/office/drawing/2014/main" id="{89837800-1A67-9A78-C907-A439053B3100}"/>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5" name="Rounded Rectangle 104">
              <a:extLst>
                <a:ext uri="{FF2B5EF4-FFF2-40B4-BE49-F238E27FC236}">
                  <a16:creationId xmlns:a16="http://schemas.microsoft.com/office/drawing/2014/main" id="{CE277707-8717-92AE-B8B4-91B456D28352}"/>
                </a:ext>
              </a:extLst>
            </p:cNvPr>
            <p:cNvSpPr/>
            <p:nvPr/>
          </p:nvSpPr>
          <p:spPr>
            <a:xfrm>
              <a:off x="6624824"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Rounded Rectangle 105">
              <a:extLst>
                <a:ext uri="{FF2B5EF4-FFF2-40B4-BE49-F238E27FC236}">
                  <a16:creationId xmlns:a16="http://schemas.microsoft.com/office/drawing/2014/main" id="{A45B4F68-8C17-499A-0D82-793F437C6E9B}"/>
                </a:ext>
              </a:extLst>
            </p:cNvPr>
            <p:cNvSpPr/>
            <p:nvPr/>
          </p:nvSpPr>
          <p:spPr>
            <a:xfrm>
              <a:off x="7153634"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7" name="Rounded Rectangle 106">
              <a:extLst>
                <a:ext uri="{FF2B5EF4-FFF2-40B4-BE49-F238E27FC236}">
                  <a16:creationId xmlns:a16="http://schemas.microsoft.com/office/drawing/2014/main" id="{E324DB24-8A99-3F17-DFA6-662F777BCF1D}"/>
                </a:ext>
              </a:extLst>
            </p:cNvPr>
            <p:cNvSpPr/>
            <p:nvPr/>
          </p:nvSpPr>
          <p:spPr>
            <a:xfrm>
              <a:off x="7700805"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8" name="Rounded Rectangle 107">
              <a:extLst>
                <a:ext uri="{FF2B5EF4-FFF2-40B4-BE49-F238E27FC236}">
                  <a16:creationId xmlns:a16="http://schemas.microsoft.com/office/drawing/2014/main" id="{2D9DCAFE-FAB3-0FA9-F226-C13F05EEBE54}"/>
                </a:ext>
              </a:extLst>
            </p:cNvPr>
            <p:cNvSpPr/>
            <p:nvPr/>
          </p:nvSpPr>
          <p:spPr>
            <a:xfrm>
              <a:off x="820941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9" name="Rounded Rectangle 108">
              <a:extLst>
                <a:ext uri="{FF2B5EF4-FFF2-40B4-BE49-F238E27FC236}">
                  <a16:creationId xmlns:a16="http://schemas.microsoft.com/office/drawing/2014/main" id="{2CADE708-E7F9-A021-30F6-3EF7D9A5A5E1}"/>
                </a:ext>
              </a:extLst>
            </p:cNvPr>
            <p:cNvSpPr/>
            <p:nvPr/>
          </p:nvSpPr>
          <p:spPr>
            <a:xfrm>
              <a:off x="8756588"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3" name="Content Placeholder 2">
              <a:extLst>
                <a:ext uri="{FF2B5EF4-FFF2-40B4-BE49-F238E27FC236}">
                  <a16:creationId xmlns:a16="http://schemas.microsoft.com/office/drawing/2014/main" id="{1157998C-2A96-520F-2245-2DE002326CF7}"/>
                </a:ext>
              </a:extLst>
            </p:cNvPr>
            <p:cNvSpPr txBox="1">
              <a:spLocks/>
            </p:cNvSpPr>
            <p:nvPr/>
          </p:nvSpPr>
          <p:spPr>
            <a:xfrm>
              <a:off x="6892679" y="3638607"/>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15" name="TextBox 114">
              <a:extLst>
                <a:ext uri="{FF2B5EF4-FFF2-40B4-BE49-F238E27FC236}">
                  <a16:creationId xmlns:a16="http://schemas.microsoft.com/office/drawing/2014/main" id="{9A3DCC2D-D6AE-6929-46CA-FC882E91A10E}"/>
                </a:ext>
              </a:extLst>
            </p:cNvPr>
            <p:cNvSpPr txBox="1"/>
            <p:nvPr/>
          </p:nvSpPr>
          <p:spPr>
            <a:xfrm>
              <a:off x="7260745" y="2342212"/>
              <a:ext cx="1709451" cy="523220"/>
            </a:xfrm>
            <a:prstGeom prst="rect">
              <a:avLst/>
            </a:prstGeom>
            <a:noFill/>
          </p:spPr>
          <p:txBody>
            <a:bodyPr wrap="square">
              <a:spAutoFit/>
            </a:bodyPr>
            <a:lstStyle/>
            <a:p>
              <a:r>
                <a:rPr lang="en-US" sz="2800" b="1">
                  <a:solidFill>
                    <a:srgbClr val="00B0F0"/>
                  </a:solidFill>
                </a:rPr>
                <a:t>OUTPUT</a:t>
              </a:r>
              <a:endParaRPr lang="en-US" sz="2800"/>
            </a:p>
          </p:txBody>
        </p:sp>
      </p:grpSp>
      <p:graphicFrame>
        <p:nvGraphicFramePr>
          <p:cNvPr id="122" name="Table 121">
            <a:extLst>
              <a:ext uri="{FF2B5EF4-FFF2-40B4-BE49-F238E27FC236}">
                <a16:creationId xmlns:a16="http://schemas.microsoft.com/office/drawing/2014/main" id="{9591182D-7046-EB72-F312-B0AA25BE2F06}"/>
              </a:ext>
            </a:extLst>
          </p:cNvPr>
          <p:cNvGraphicFramePr>
            <a:graphicFrameLocks noGrp="1"/>
          </p:cNvGraphicFramePr>
          <p:nvPr>
            <p:extLst>
              <p:ext uri="{D42A27DB-BD31-4B8C-83A1-F6EECF244321}">
                <p14:modId xmlns:p14="http://schemas.microsoft.com/office/powerpoint/2010/main" val="1515957099"/>
              </p:ext>
            </p:extLst>
          </p:nvPr>
        </p:nvGraphicFramePr>
        <p:xfrm>
          <a:off x="7132743"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23" name="Table 122">
            <a:extLst>
              <a:ext uri="{FF2B5EF4-FFF2-40B4-BE49-F238E27FC236}">
                <a16:creationId xmlns:a16="http://schemas.microsoft.com/office/drawing/2014/main" id="{EB5D8B1A-CD2C-44B6-BB78-61D041171406}"/>
              </a:ext>
            </a:extLst>
          </p:cNvPr>
          <p:cNvGraphicFramePr>
            <a:graphicFrameLocks noGrp="1"/>
          </p:cNvGraphicFramePr>
          <p:nvPr>
            <p:extLst>
              <p:ext uri="{D42A27DB-BD31-4B8C-83A1-F6EECF244321}">
                <p14:modId xmlns:p14="http://schemas.microsoft.com/office/powerpoint/2010/main" val="2778300016"/>
              </p:ext>
            </p:extLst>
          </p:nvPr>
        </p:nvGraphicFramePr>
        <p:xfrm>
          <a:off x="7606247"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24" name="Table 123">
            <a:extLst>
              <a:ext uri="{FF2B5EF4-FFF2-40B4-BE49-F238E27FC236}">
                <a16:creationId xmlns:a16="http://schemas.microsoft.com/office/drawing/2014/main" id="{CF6C35F4-0640-E640-711E-8A542F86FC66}"/>
              </a:ext>
            </a:extLst>
          </p:cNvPr>
          <p:cNvGraphicFramePr>
            <a:graphicFrameLocks noGrp="1"/>
          </p:cNvGraphicFramePr>
          <p:nvPr>
            <p:extLst>
              <p:ext uri="{D42A27DB-BD31-4B8C-83A1-F6EECF244321}">
                <p14:modId xmlns:p14="http://schemas.microsoft.com/office/powerpoint/2010/main" val="97855192"/>
              </p:ext>
            </p:extLst>
          </p:nvPr>
        </p:nvGraphicFramePr>
        <p:xfrm>
          <a:off x="8074450"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25" name="Table 124">
            <a:extLst>
              <a:ext uri="{FF2B5EF4-FFF2-40B4-BE49-F238E27FC236}">
                <a16:creationId xmlns:a16="http://schemas.microsoft.com/office/drawing/2014/main" id="{5A073223-037E-59FE-FAA2-DABC7420DD6B}"/>
              </a:ext>
            </a:extLst>
          </p:cNvPr>
          <p:cNvGraphicFramePr>
            <a:graphicFrameLocks noGrp="1"/>
          </p:cNvGraphicFramePr>
          <p:nvPr>
            <p:extLst>
              <p:ext uri="{D42A27DB-BD31-4B8C-83A1-F6EECF244321}">
                <p14:modId xmlns:p14="http://schemas.microsoft.com/office/powerpoint/2010/main" val="2565077773"/>
              </p:ext>
            </p:extLst>
          </p:nvPr>
        </p:nvGraphicFramePr>
        <p:xfrm>
          <a:off x="6714993"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26" name="Table 125">
            <a:extLst>
              <a:ext uri="{FF2B5EF4-FFF2-40B4-BE49-F238E27FC236}">
                <a16:creationId xmlns:a16="http://schemas.microsoft.com/office/drawing/2014/main" id="{7BCF96BF-20A9-FAD0-F3FD-5C0ECDBACC90}"/>
              </a:ext>
            </a:extLst>
          </p:cNvPr>
          <p:cNvGraphicFramePr>
            <a:graphicFrameLocks noGrp="1"/>
          </p:cNvGraphicFramePr>
          <p:nvPr>
            <p:extLst>
              <p:ext uri="{D42A27DB-BD31-4B8C-83A1-F6EECF244321}">
                <p14:modId xmlns:p14="http://schemas.microsoft.com/office/powerpoint/2010/main" val="715330325"/>
              </p:ext>
            </p:extLst>
          </p:nvPr>
        </p:nvGraphicFramePr>
        <p:xfrm>
          <a:off x="8519177" y="569424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sp>
        <p:nvSpPr>
          <p:cNvPr id="127" name="Oval 126">
            <a:extLst>
              <a:ext uri="{FF2B5EF4-FFF2-40B4-BE49-F238E27FC236}">
                <a16:creationId xmlns:a16="http://schemas.microsoft.com/office/drawing/2014/main" id="{8093CE84-0AE3-B66D-C1CE-21360953FF28}"/>
              </a:ext>
            </a:extLst>
          </p:cNvPr>
          <p:cNvSpPr/>
          <p:nvPr/>
        </p:nvSpPr>
        <p:spPr>
          <a:xfrm>
            <a:off x="1448902" y="5366298"/>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8" name="Oval 127">
            <a:extLst>
              <a:ext uri="{FF2B5EF4-FFF2-40B4-BE49-F238E27FC236}">
                <a16:creationId xmlns:a16="http://schemas.microsoft.com/office/drawing/2014/main" id="{8A4C9A0A-F41C-721B-C163-0321A1A759EC}"/>
              </a:ext>
            </a:extLst>
          </p:cNvPr>
          <p:cNvSpPr/>
          <p:nvPr/>
        </p:nvSpPr>
        <p:spPr>
          <a:xfrm>
            <a:off x="1402201" y="6416498"/>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9" name="Oval 128">
            <a:extLst>
              <a:ext uri="{FF2B5EF4-FFF2-40B4-BE49-F238E27FC236}">
                <a16:creationId xmlns:a16="http://schemas.microsoft.com/office/drawing/2014/main" id="{7D3FCACD-9837-8FF7-DD85-EE990CCE7555}"/>
              </a:ext>
            </a:extLst>
          </p:cNvPr>
          <p:cNvSpPr/>
          <p:nvPr/>
        </p:nvSpPr>
        <p:spPr>
          <a:xfrm>
            <a:off x="2526719" y="5139091"/>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Oval 129">
            <a:extLst>
              <a:ext uri="{FF2B5EF4-FFF2-40B4-BE49-F238E27FC236}">
                <a16:creationId xmlns:a16="http://schemas.microsoft.com/office/drawing/2014/main" id="{855D5807-EAD8-F546-2808-CBE95F40131C}"/>
              </a:ext>
            </a:extLst>
          </p:cNvPr>
          <p:cNvSpPr/>
          <p:nvPr/>
        </p:nvSpPr>
        <p:spPr>
          <a:xfrm>
            <a:off x="2256926" y="5837825"/>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1" name="Oval 130">
            <a:extLst>
              <a:ext uri="{FF2B5EF4-FFF2-40B4-BE49-F238E27FC236}">
                <a16:creationId xmlns:a16="http://schemas.microsoft.com/office/drawing/2014/main" id="{4249C080-869B-DEA3-21BA-3AA4B25FD5D6}"/>
              </a:ext>
            </a:extLst>
          </p:cNvPr>
          <p:cNvSpPr/>
          <p:nvPr/>
        </p:nvSpPr>
        <p:spPr>
          <a:xfrm>
            <a:off x="3360836" y="5789335"/>
            <a:ext cx="338328" cy="3343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32" name="Straight Connector 131">
            <a:extLst>
              <a:ext uri="{FF2B5EF4-FFF2-40B4-BE49-F238E27FC236}">
                <a16:creationId xmlns:a16="http://schemas.microsoft.com/office/drawing/2014/main" id="{7CB74B0B-31D3-CCEA-0703-FD6E6E1F99B7}"/>
              </a:ext>
            </a:extLst>
          </p:cNvPr>
          <p:cNvCxnSpPr>
            <a:cxnSpLocks/>
            <a:stCxn id="128" idx="7"/>
            <a:endCxn id="130" idx="3"/>
          </p:cNvCxnSpPr>
          <p:nvPr/>
        </p:nvCxnSpPr>
        <p:spPr>
          <a:xfrm flipV="1">
            <a:off x="1690982" y="6123223"/>
            <a:ext cx="615491" cy="342241"/>
          </a:xfrm>
          <a:prstGeom prst="line">
            <a:avLst/>
          </a:prstGeom>
          <a:ln w="28575"/>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79AE6A17-4232-B02E-5AF3-A044652D56EC}"/>
              </a:ext>
            </a:extLst>
          </p:cNvPr>
          <p:cNvCxnSpPr>
            <a:cxnSpLocks/>
            <a:endCxn id="129" idx="4"/>
          </p:cNvCxnSpPr>
          <p:nvPr/>
        </p:nvCxnSpPr>
        <p:spPr>
          <a:xfrm flipV="1">
            <a:off x="2474875" y="5473455"/>
            <a:ext cx="221008" cy="372314"/>
          </a:xfrm>
          <a:prstGeom prst="line">
            <a:avLst/>
          </a:prstGeom>
          <a:ln w="28575"/>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BB612399-6EBD-65BD-5A23-4B7FA9C1F350}"/>
              </a:ext>
            </a:extLst>
          </p:cNvPr>
          <p:cNvCxnSpPr>
            <a:cxnSpLocks/>
            <a:endCxn id="131" idx="2"/>
          </p:cNvCxnSpPr>
          <p:nvPr/>
        </p:nvCxnSpPr>
        <p:spPr>
          <a:xfrm flipV="1">
            <a:off x="2589064" y="5956517"/>
            <a:ext cx="771772" cy="73807"/>
          </a:xfrm>
          <a:prstGeom prst="line">
            <a:avLst/>
          </a:prstGeom>
          <a:ln w="28575"/>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ED9111BF-23F2-E5AB-8589-AAE6A3ACFD64}"/>
              </a:ext>
            </a:extLst>
          </p:cNvPr>
          <p:cNvCxnSpPr>
            <a:cxnSpLocks/>
            <a:endCxn id="127" idx="3"/>
          </p:cNvCxnSpPr>
          <p:nvPr/>
        </p:nvCxnSpPr>
        <p:spPr>
          <a:xfrm flipH="1" flipV="1">
            <a:off x="1498449" y="5651696"/>
            <a:ext cx="3425" cy="764802"/>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FA129C9B-9F4C-B4A1-9B61-5ED8AE3BCDB6}"/>
              </a:ext>
            </a:extLst>
          </p:cNvPr>
          <p:cNvCxnSpPr>
            <a:cxnSpLocks/>
            <a:endCxn id="129" idx="2"/>
          </p:cNvCxnSpPr>
          <p:nvPr/>
        </p:nvCxnSpPr>
        <p:spPr>
          <a:xfrm flipV="1">
            <a:off x="1788729" y="5306273"/>
            <a:ext cx="737990" cy="167182"/>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B7CF4641-8841-5C41-2FDB-FB4867738A0A}"/>
              </a:ext>
            </a:extLst>
          </p:cNvPr>
          <p:cNvCxnSpPr>
            <a:cxnSpLocks/>
            <a:endCxn id="131" idx="1"/>
          </p:cNvCxnSpPr>
          <p:nvPr/>
        </p:nvCxnSpPr>
        <p:spPr>
          <a:xfrm>
            <a:off x="2858617" y="5396215"/>
            <a:ext cx="551766" cy="442086"/>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138" name="Table 137">
            <a:extLst>
              <a:ext uri="{FF2B5EF4-FFF2-40B4-BE49-F238E27FC236}">
                <a16:creationId xmlns:a16="http://schemas.microsoft.com/office/drawing/2014/main" id="{ED40150D-A2C7-38FE-83F3-D792B47193FD}"/>
              </a:ext>
            </a:extLst>
          </p:cNvPr>
          <p:cNvGraphicFramePr>
            <a:graphicFrameLocks noGrp="1"/>
          </p:cNvGraphicFramePr>
          <p:nvPr>
            <p:extLst>
              <p:ext uri="{D42A27DB-BD31-4B8C-83A1-F6EECF244321}">
                <p14:modId xmlns:p14="http://schemas.microsoft.com/office/powerpoint/2010/main" val="2255592192"/>
              </p:ext>
            </p:extLst>
          </p:nvPr>
        </p:nvGraphicFramePr>
        <p:xfrm>
          <a:off x="1099253" y="6294120"/>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139" name="Table 138">
            <a:extLst>
              <a:ext uri="{FF2B5EF4-FFF2-40B4-BE49-F238E27FC236}">
                <a16:creationId xmlns:a16="http://schemas.microsoft.com/office/drawing/2014/main" id="{D982CABD-60AC-ECC9-9B50-0B77B6997F12}"/>
              </a:ext>
            </a:extLst>
          </p:cNvPr>
          <p:cNvGraphicFramePr>
            <a:graphicFrameLocks noGrp="1"/>
          </p:cNvGraphicFramePr>
          <p:nvPr>
            <p:extLst>
              <p:ext uri="{D42A27DB-BD31-4B8C-83A1-F6EECF244321}">
                <p14:modId xmlns:p14="http://schemas.microsoft.com/office/powerpoint/2010/main" val="1678758054"/>
              </p:ext>
            </p:extLst>
          </p:nvPr>
        </p:nvGraphicFramePr>
        <p:xfrm>
          <a:off x="2391441" y="6228531"/>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140" name="Table 139">
            <a:extLst>
              <a:ext uri="{FF2B5EF4-FFF2-40B4-BE49-F238E27FC236}">
                <a16:creationId xmlns:a16="http://schemas.microsoft.com/office/drawing/2014/main" id="{D26B9AC7-C06A-E46A-6063-979743FD3A3A}"/>
              </a:ext>
            </a:extLst>
          </p:cNvPr>
          <p:cNvGraphicFramePr>
            <a:graphicFrameLocks noGrp="1"/>
          </p:cNvGraphicFramePr>
          <p:nvPr>
            <p:extLst>
              <p:ext uri="{D42A27DB-BD31-4B8C-83A1-F6EECF244321}">
                <p14:modId xmlns:p14="http://schemas.microsoft.com/office/powerpoint/2010/main" val="2999667295"/>
              </p:ext>
            </p:extLst>
          </p:nvPr>
        </p:nvGraphicFramePr>
        <p:xfrm>
          <a:off x="3149650" y="603874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141" name="Table 140">
            <a:extLst>
              <a:ext uri="{FF2B5EF4-FFF2-40B4-BE49-F238E27FC236}">
                <a16:creationId xmlns:a16="http://schemas.microsoft.com/office/drawing/2014/main" id="{9869DF17-1C3F-0201-C621-7ABBE16744B5}"/>
              </a:ext>
            </a:extLst>
          </p:cNvPr>
          <p:cNvGraphicFramePr>
            <a:graphicFrameLocks noGrp="1"/>
          </p:cNvGraphicFramePr>
          <p:nvPr>
            <p:extLst>
              <p:ext uri="{D42A27DB-BD31-4B8C-83A1-F6EECF244321}">
                <p14:modId xmlns:p14="http://schemas.microsoft.com/office/powerpoint/2010/main" val="3544080223"/>
              </p:ext>
            </p:extLst>
          </p:nvPr>
        </p:nvGraphicFramePr>
        <p:xfrm>
          <a:off x="1193337" y="543833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42" name="Table 141">
            <a:extLst>
              <a:ext uri="{FF2B5EF4-FFF2-40B4-BE49-F238E27FC236}">
                <a16:creationId xmlns:a16="http://schemas.microsoft.com/office/drawing/2014/main" id="{05236F62-307E-7A7A-9DA4-DF4C29DB14B4}"/>
              </a:ext>
            </a:extLst>
          </p:cNvPr>
          <p:cNvGraphicFramePr>
            <a:graphicFrameLocks noGrp="1"/>
          </p:cNvGraphicFramePr>
          <p:nvPr>
            <p:extLst>
              <p:ext uri="{D42A27DB-BD31-4B8C-83A1-F6EECF244321}">
                <p14:modId xmlns:p14="http://schemas.microsoft.com/office/powerpoint/2010/main" val="3991822933"/>
              </p:ext>
            </p:extLst>
          </p:nvPr>
        </p:nvGraphicFramePr>
        <p:xfrm>
          <a:off x="3032175" y="5042016"/>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143" name="Table 142">
            <a:extLst>
              <a:ext uri="{FF2B5EF4-FFF2-40B4-BE49-F238E27FC236}">
                <a16:creationId xmlns:a16="http://schemas.microsoft.com/office/drawing/2014/main" id="{012EC21A-9154-5862-9DA3-C86A2C4D130E}"/>
              </a:ext>
            </a:extLst>
          </p:cNvPr>
          <p:cNvGraphicFramePr>
            <a:graphicFrameLocks noGrp="1"/>
          </p:cNvGraphicFramePr>
          <p:nvPr>
            <p:extLst>
              <p:ext uri="{D42A27DB-BD31-4B8C-83A1-F6EECF244321}">
                <p14:modId xmlns:p14="http://schemas.microsoft.com/office/powerpoint/2010/main" val="479373008"/>
              </p:ext>
            </p:extLst>
          </p:nvPr>
        </p:nvGraphicFramePr>
        <p:xfrm>
          <a:off x="7075455"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extLst>
                  <a:ext uri="{0D108BD9-81ED-4DB2-BD59-A6C34878D82A}">
                    <a16:rowId xmlns:a16="http://schemas.microsoft.com/office/drawing/2014/main" val="4131772104"/>
                  </a:ext>
                </a:extLst>
              </a:tr>
            </a:tbl>
          </a:graphicData>
        </a:graphic>
      </p:graphicFrame>
      <p:graphicFrame>
        <p:nvGraphicFramePr>
          <p:cNvPr id="144" name="Table 143">
            <a:extLst>
              <a:ext uri="{FF2B5EF4-FFF2-40B4-BE49-F238E27FC236}">
                <a16:creationId xmlns:a16="http://schemas.microsoft.com/office/drawing/2014/main" id="{CFB517FC-144D-D228-4C3C-8317A04AC40A}"/>
              </a:ext>
            </a:extLst>
          </p:cNvPr>
          <p:cNvGraphicFramePr>
            <a:graphicFrameLocks noGrp="1"/>
          </p:cNvGraphicFramePr>
          <p:nvPr>
            <p:extLst>
              <p:ext uri="{D42A27DB-BD31-4B8C-83A1-F6EECF244321}">
                <p14:modId xmlns:p14="http://schemas.microsoft.com/office/powerpoint/2010/main" val="449017226"/>
              </p:ext>
            </p:extLst>
          </p:nvPr>
        </p:nvGraphicFramePr>
        <p:xfrm>
          <a:off x="7548959"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131772104"/>
                  </a:ext>
                </a:extLst>
              </a:tr>
            </a:tbl>
          </a:graphicData>
        </a:graphic>
      </p:graphicFrame>
      <p:graphicFrame>
        <p:nvGraphicFramePr>
          <p:cNvPr id="145" name="Table 144">
            <a:extLst>
              <a:ext uri="{FF2B5EF4-FFF2-40B4-BE49-F238E27FC236}">
                <a16:creationId xmlns:a16="http://schemas.microsoft.com/office/drawing/2014/main" id="{8731D365-FF44-A52B-1EF5-802121840F07}"/>
              </a:ext>
            </a:extLst>
          </p:cNvPr>
          <p:cNvGraphicFramePr>
            <a:graphicFrameLocks noGrp="1"/>
          </p:cNvGraphicFramePr>
          <p:nvPr>
            <p:extLst>
              <p:ext uri="{D42A27DB-BD31-4B8C-83A1-F6EECF244321}">
                <p14:modId xmlns:p14="http://schemas.microsoft.com/office/powerpoint/2010/main" val="2656023633"/>
              </p:ext>
            </p:extLst>
          </p:nvPr>
        </p:nvGraphicFramePr>
        <p:xfrm>
          <a:off x="8017162"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graphicFrame>
        <p:nvGraphicFramePr>
          <p:cNvPr id="146" name="Table 145">
            <a:extLst>
              <a:ext uri="{FF2B5EF4-FFF2-40B4-BE49-F238E27FC236}">
                <a16:creationId xmlns:a16="http://schemas.microsoft.com/office/drawing/2014/main" id="{F1E79BB8-E1A0-B53E-48A4-FB09E3BE4383}"/>
              </a:ext>
            </a:extLst>
          </p:cNvPr>
          <p:cNvGraphicFramePr>
            <a:graphicFrameLocks noGrp="1"/>
          </p:cNvGraphicFramePr>
          <p:nvPr>
            <p:extLst>
              <p:ext uri="{D42A27DB-BD31-4B8C-83A1-F6EECF244321}">
                <p14:modId xmlns:p14="http://schemas.microsoft.com/office/powerpoint/2010/main" val="1690671908"/>
              </p:ext>
            </p:extLst>
          </p:nvPr>
        </p:nvGraphicFramePr>
        <p:xfrm>
          <a:off x="6657705"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147" name="Table 146">
            <a:extLst>
              <a:ext uri="{FF2B5EF4-FFF2-40B4-BE49-F238E27FC236}">
                <a16:creationId xmlns:a16="http://schemas.microsoft.com/office/drawing/2014/main" id="{E733ED92-67D5-CFBA-603D-22F3CF60ED0E}"/>
              </a:ext>
            </a:extLst>
          </p:cNvPr>
          <p:cNvGraphicFramePr>
            <a:graphicFrameLocks noGrp="1"/>
          </p:cNvGraphicFramePr>
          <p:nvPr>
            <p:extLst>
              <p:ext uri="{D42A27DB-BD31-4B8C-83A1-F6EECF244321}">
                <p14:modId xmlns:p14="http://schemas.microsoft.com/office/powerpoint/2010/main" val="3025199395"/>
              </p:ext>
            </p:extLst>
          </p:nvPr>
        </p:nvGraphicFramePr>
        <p:xfrm>
          <a:off x="8461889" y="493347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sp>
        <p:nvSpPr>
          <p:cNvPr id="148" name="TextBox 147">
            <a:extLst>
              <a:ext uri="{FF2B5EF4-FFF2-40B4-BE49-F238E27FC236}">
                <a16:creationId xmlns:a16="http://schemas.microsoft.com/office/drawing/2014/main" id="{5BB808A9-4937-8515-AD4C-1435D2E53649}"/>
              </a:ext>
            </a:extLst>
          </p:cNvPr>
          <p:cNvSpPr txBox="1"/>
          <p:nvPr/>
        </p:nvSpPr>
        <p:spPr>
          <a:xfrm>
            <a:off x="6627840" y="5324917"/>
            <a:ext cx="235945" cy="369332"/>
          </a:xfrm>
          <a:prstGeom prst="rect">
            <a:avLst/>
          </a:prstGeom>
          <a:noFill/>
        </p:spPr>
        <p:txBody>
          <a:bodyPr wrap="square">
            <a:spAutoFit/>
          </a:bodyPr>
          <a:lstStyle/>
          <a:p>
            <a:r>
              <a:rPr lang="en-US"/>
              <a:t>+</a:t>
            </a:r>
          </a:p>
        </p:txBody>
      </p:sp>
      <p:sp>
        <p:nvSpPr>
          <p:cNvPr id="149" name="TextBox 148">
            <a:extLst>
              <a:ext uri="{FF2B5EF4-FFF2-40B4-BE49-F238E27FC236}">
                <a16:creationId xmlns:a16="http://schemas.microsoft.com/office/drawing/2014/main" id="{144ACA25-3DC7-687B-5306-61880C1B38A4}"/>
              </a:ext>
            </a:extLst>
          </p:cNvPr>
          <p:cNvSpPr txBox="1"/>
          <p:nvPr/>
        </p:nvSpPr>
        <p:spPr>
          <a:xfrm>
            <a:off x="7047267" y="5335831"/>
            <a:ext cx="235945" cy="369332"/>
          </a:xfrm>
          <a:prstGeom prst="rect">
            <a:avLst/>
          </a:prstGeom>
          <a:noFill/>
        </p:spPr>
        <p:txBody>
          <a:bodyPr wrap="square">
            <a:spAutoFit/>
          </a:bodyPr>
          <a:lstStyle/>
          <a:p>
            <a:r>
              <a:rPr lang="en-US"/>
              <a:t>+</a:t>
            </a:r>
          </a:p>
        </p:txBody>
      </p:sp>
      <p:sp>
        <p:nvSpPr>
          <p:cNvPr id="150" name="TextBox 149">
            <a:extLst>
              <a:ext uri="{FF2B5EF4-FFF2-40B4-BE49-F238E27FC236}">
                <a16:creationId xmlns:a16="http://schemas.microsoft.com/office/drawing/2014/main" id="{1C684F56-F214-5305-6D79-C7E6EDE6B8C8}"/>
              </a:ext>
            </a:extLst>
          </p:cNvPr>
          <p:cNvSpPr txBox="1"/>
          <p:nvPr/>
        </p:nvSpPr>
        <p:spPr>
          <a:xfrm>
            <a:off x="7516377" y="5336251"/>
            <a:ext cx="235945" cy="369332"/>
          </a:xfrm>
          <a:prstGeom prst="rect">
            <a:avLst/>
          </a:prstGeom>
          <a:noFill/>
        </p:spPr>
        <p:txBody>
          <a:bodyPr wrap="square">
            <a:spAutoFit/>
          </a:bodyPr>
          <a:lstStyle/>
          <a:p>
            <a:r>
              <a:rPr lang="en-US"/>
              <a:t>+</a:t>
            </a:r>
          </a:p>
        </p:txBody>
      </p:sp>
      <p:sp>
        <p:nvSpPr>
          <p:cNvPr id="151" name="TextBox 150">
            <a:extLst>
              <a:ext uri="{FF2B5EF4-FFF2-40B4-BE49-F238E27FC236}">
                <a16:creationId xmlns:a16="http://schemas.microsoft.com/office/drawing/2014/main" id="{4B564B55-0BDD-70B9-252C-C60A129427EB}"/>
              </a:ext>
            </a:extLst>
          </p:cNvPr>
          <p:cNvSpPr txBox="1"/>
          <p:nvPr/>
        </p:nvSpPr>
        <p:spPr>
          <a:xfrm>
            <a:off x="7982129" y="5331578"/>
            <a:ext cx="235945" cy="369332"/>
          </a:xfrm>
          <a:prstGeom prst="rect">
            <a:avLst/>
          </a:prstGeom>
          <a:noFill/>
        </p:spPr>
        <p:txBody>
          <a:bodyPr wrap="square">
            <a:spAutoFit/>
          </a:bodyPr>
          <a:lstStyle/>
          <a:p>
            <a:r>
              <a:rPr lang="en-US"/>
              <a:t>+</a:t>
            </a:r>
          </a:p>
        </p:txBody>
      </p:sp>
      <p:sp>
        <p:nvSpPr>
          <p:cNvPr id="152" name="TextBox 151">
            <a:extLst>
              <a:ext uri="{FF2B5EF4-FFF2-40B4-BE49-F238E27FC236}">
                <a16:creationId xmlns:a16="http://schemas.microsoft.com/office/drawing/2014/main" id="{7FED3FE6-2E2C-F885-FFE3-47A5477B4988}"/>
              </a:ext>
            </a:extLst>
          </p:cNvPr>
          <p:cNvSpPr txBox="1"/>
          <p:nvPr/>
        </p:nvSpPr>
        <p:spPr>
          <a:xfrm>
            <a:off x="8441262" y="5329883"/>
            <a:ext cx="235945" cy="369332"/>
          </a:xfrm>
          <a:prstGeom prst="rect">
            <a:avLst/>
          </a:prstGeom>
          <a:noFill/>
        </p:spPr>
        <p:txBody>
          <a:bodyPr wrap="square">
            <a:spAutoFit/>
          </a:bodyPr>
          <a:lstStyle/>
          <a:p>
            <a:r>
              <a:rPr lang="en-US"/>
              <a:t>+</a:t>
            </a:r>
          </a:p>
        </p:txBody>
      </p:sp>
      <p:sp>
        <p:nvSpPr>
          <p:cNvPr id="3" name="TextBox 2">
            <a:extLst>
              <a:ext uri="{FF2B5EF4-FFF2-40B4-BE49-F238E27FC236}">
                <a16:creationId xmlns:a16="http://schemas.microsoft.com/office/drawing/2014/main" id="{BB709A98-2C5C-7569-DB78-413D03D35121}"/>
              </a:ext>
            </a:extLst>
          </p:cNvPr>
          <p:cNvSpPr txBox="1"/>
          <p:nvPr/>
        </p:nvSpPr>
        <p:spPr>
          <a:xfrm>
            <a:off x="5442588" y="6166301"/>
            <a:ext cx="3551913" cy="369332"/>
          </a:xfrm>
          <a:prstGeom prst="rect">
            <a:avLst/>
          </a:prstGeom>
          <a:noFill/>
        </p:spPr>
        <p:txBody>
          <a:bodyPr wrap="square">
            <a:spAutoFit/>
          </a:bodyPr>
          <a:lstStyle/>
          <a:p>
            <a:r>
              <a:rPr lang="en-US" b="1">
                <a:solidFill>
                  <a:srgbClr val="C00000"/>
                </a:solidFill>
              </a:rPr>
              <a:t>(1) Input tokens</a:t>
            </a:r>
            <a:endParaRPr lang="en-US"/>
          </a:p>
        </p:txBody>
      </p:sp>
      <p:sp>
        <p:nvSpPr>
          <p:cNvPr id="7" name="TextBox 6">
            <a:extLst>
              <a:ext uri="{FF2B5EF4-FFF2-40B4-BE49-F238E27FC236}">
                <a16:creationId xmlns:a16="http://schemas.microsoft.com/office/drawing/2014/main" id="{37FA1F75-A277-8DB5-52BB-EFA0FF28429D}"/>
              </a:ext>
            </a:extLst>
          </p:cNvPr>
          <p:cNvSpPr txBox="1"/>
          <p:nvPr/>
        </p:nvSpPr>
        <p:spPr>
          <a:xfrm>
            <a:off x="6932634" y="4107937"/>
            <a:ext cx="1586543" cy="646331"/>
          </a:xfrm>
          <a:prstGeom prst="rect">
            <a:avLst/>
          </a:prstGeom>
          <a:noFill/>
        </p:spPr>
        <p:txBody>
          <a:bodyPr wrap="square">
            <a:spAutoFit/>
          </a:bodyPr>
          <a:lstStyle/>
          <a:p>
            <a:r>
              <a:rPr lang="en-US" b="1">
                <a:solidFill>
                  <a:srgbClr val="0070C0"/>
                </a:solidFill>
              </a:rPr>
              <a:t>(3) Modified Attention </a:t>
            </a:r>
            <a:endParaRPr lang="en-US">
              <a:solidFill>
                <a:srgbClr val="0070C0"/>
              </a:solidFill>
            </a:endParaRPr>
          </a:p>
        </p:txBody>
      </p:sp>
    </p:spTree>
    <p:extLst>
      <p:ext uri="{BB962C8B-B14F-4D97-AF65-F5344CB8AC3E}">
        <p14:creationId xmlns:p14="http://schemas.microsoft.com/office/powerpoint/2010/main" val="1838952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61</a:t>
            </a:fld>
            <a:endParaRPr lang="en-US"/>
          </a:p>
        </p:txBody>
      </p:sp>
      <p:grpSp>
        <p:nvGrpSpPr>
          <p:cNvPr id="12" name="Group 11">
            <a:extLst>
              <a:ext uri="{FF2B5EF4-FFF2-40B4-BE49-F238E27FC236}">
                <a16:creationId xmlns:a16="http://schemas.microsoft.com/office/drawing/2014/main" id="{5AED4527-46CF-C2BD-AA42-DEA1AFAD4655}"/>
              </a:ext>
            </a:extLst>
          </p:cNvPr>
          <p:cNvGrpSpPr/>
          <p:nvPr/>
        </p:nvGrpSpPr>
        <p:grpSpPr>
          <a:xfrm>
            <a:off x="-839526" y="2768378"/>
            <a:ext cx="5730363" cy="3501460"/>
            <a:chOff x="-541418" y="2470923"/>
            <a:chExt cx="5730363" cy="3501460"/>
          </a:xfrm>
        </p:grpSpPr>
        <p:grpSp>
          <p:nvGrpSpPr>
            <p:cNvPr id="2" name="Group 1">
              <a:extLst>
                <a:ext uri="{FF2B5EF4-FFF2-40B4-BE49-F238E27FC236}">
                  <a16:creationId xmlns:a16="http://schemas.microsoft.com/office/drawing/2014/main" id="{7A3E1A83-4122-9F5C-B82A-56F8442797A7}"/>
                </a:ext>
              </a:extLst>
            </p:cNvPr>
            <p:cNvGrpSpPr/>
            <p:nvPr/>
          </p:nvGrpSpPr>
          <p:grpSpPr>
            <a:xfrm>
              <a:off x="-541418" y="2470923"/>
              <a:ext cx="5294949" cy="3501460"/>
              <a:chOff x="-650087" y="1056857"/>
              <a:chExt cx="8715778" cy="5565521"/>
            </a:xfrm>
          </p:grpSpPr>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2">
                <a:extLst>
                  <a:ext uri="{28A0092B-C50C-407E-A947-70E740481C1C}">
                    <a14:useLocalDpi xmlns:a14="http://schemas.microsoft.com/office/drawing/2010/main" val="0"/>
                  </a:ext>
                </a:extLst>
              </a:blip>
              <a:srcRect r="63931"/>
              <a:stretch/>
            </p:blipFill>
            <p:spPr>
              <a:xfrm>
                <a:off x="1880731" y="1056857"/>
                <a:ext cx="1951640" cy="2155449"/>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3"/>
              <a:srcRect l="4033" b="2082"/>
              <a:stretch/>
            </p:blipFill>
            <p:spPr>
              <a:xfrm>
                <a:off x="3217636" y="2155510"/>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016782"/>
                <a:ext cx="2145716"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680817"/>
                <a:ext cx="1723421"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2891657"/>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311666"/>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1</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688800"/>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073569"/>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2</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2" y="6160713"/>
                <a:ext cx="3248518" cy="461665"/>
              </a:xfrm>
              <a:prstGeom prst="rect">
                <a:avLst/>
              </a:prstGeom>
              <a:noFill/>
            </p:spPr>
            <p:txBody>
              <a:bodyPr wrap="none" rtlCol="0">
                <a:spAutoFit/>
              </a:bodyPr>
              <a:lstStyle/>
              <a:p>
                <a:r>
                  <a:rPr lang="en-US" sz="2400" b="1">
                    <a:solidFill>
                      <a:srgbClr val="0070C0"/>
                    </a:solidFill>
                    <a:latin typeface="Calibri" panose="020F0502020204030204" pitchFamily="34" charset="0"/>
                    <a:cs typeface="Calibri" panose="020F0502020204030204" pitchFamily="34" charset="0"/>
                  </a:rPr>
                  <a:t>(4) Graph augmentation</a:t>
                </a:r>
              </a:p>
            </p:txBody>
          </p:sp>
          <p:sp>
            <p:nvSpPr>
              <p:cNvPr id="19" name="TextBox 18">
                <a:extLst>
                  <a:ext uri="{FF2B5EF4-FFF2-40B4-BE49-F238E27FC236}">
                    <a16:creationId xmlns:a16="http://schemas.microsoft.com/office/drawing/2014/main" id="{375C80C3-CB71-F948-9AC8-0C0F69FEDAD6}"/>
                  </a:ext>
                </a:extLst>
              </p:cNvPr>
              <p:cNvSpPr txBox="1"/>
              <p:nvPr/>
            </p:nvSpPr>
            <p:spPr>
              <a:xfrm>
                <a:off x="-650087" y="4019177"/>
                <a:ext cx="2876657" cy="733810"/>
              </a:xfrm>
              <a:prstGeom prst="rect">
                <a:avLst/>
              </a:prstGeom>
              <a:noFill/>
            </p:spPr>
            <p:txBody>
              <a:bodyPr wrap="square" rtlCol="0">
                <a:spAutoFit/>
              </a:bodyPr>
              <a:lstStyle/>
              <a:p>
                <a:endParaRPr lang="en-US" sz="2400" b="1">
                  <a:solidFill>
                    <a:srgbClr val="C00000"/>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grpSp>
        <p:sp>
          <p:nvSpPr>
            <p:cNvPr id="7" name="TextBox 6">
              <a:extLst>
                <a:ext uri="{FF2B5EF4-FFF2-40B4-BE49-F238E27FC236}">
                  <a16:creationId xmlns:a16="http://schemas.microsoft.com/office/drawing/2014/main" id="{CDA8F961-C368-0725-E9AB-94694EDC80F9}"/>
                </a:ext>
              </a:extLst>
            </p:cNvPr>
            <p:cNvSpPr txBox="1"/>
            <p:nvPr/>
          </p:nvSpPr>
          <p:spPr>
            <a:xfrm>
              <a:off x="501269" y="5411348"/>
              <a:ext cx="4687676" cy="307777"/>
            </a:xfrm>
            <a:prstGeom prst="rect">
              <a:avLst/>
            </a:prstGeom>
            <a:noFill/>
          </p:spPr>
          <p:txBody>
            <a:bodyPr wrap="square">
              <a:spAutoFit/>
            </a:bodyPr>
            <a:lstStyle/>
            <a:p>
              <a:r>
                <a:rPr lang="en-US" sz="1400" b="1">
                  <a:solidFill>
                    <a:srgbClr val="C00000"/>
                  </a:solidFill>
                  <a:latin typeface="Calibri" panose="020F0502020204030204" pitchFamily="34" charset="0"/>
                  <a:cs typeface="Calibri" panose="020F0502020204030204" pitchFamily="34" charset="0"/>
                </a:rPr>
                <a:t>(3) Layer connectivity</a:t>
              </a:r>
            </a:p>
          </p:txBody>
        </p:sp>
      </p:grpSp>
      <p:sp>
        <p:nvSpPr>
          <p:cNvPr id="23" name="TextBox 22">
            <a:extLst>
              <a:ext uri="{FF2B5EF4-FFF2-40B4-BE49-F238E27FC236}">
                <a16:creationId xmlns:a16="http://schemas.microsoft.com/office/drawing/2014/main" id="{BC6A91DA-6AD2-5158-23EB-99B483EA335B}"/>
              </a:ext>
            </a:extLst>
          </p:cNvPr>
          <p:cNvSpPr txBox="1"/>
          <p:nvPr/>
        </p:nvSpPr>
        <p:spPr>
          <a:xfrm>
            <a:off x="1524000" y="2556319"/>
            <a:ext cx="2320887" cy="369332"/>
          </a:xfrm>
          <a:prstGeom prst="rect">
            <a:avLst/>
          </a:prstGeom>
          <a:noFill/>
        </p:spPr>
        <p:txBody>
          <a:bodyPr wrap="square">
            <a:spAutoFit/>
          </a:bodyPr>
          <a:lstStyle/>
          <a:p>
            <a:r>
              <a:rPr lang="en-US" b="1"/>
              <a:t>GNN design space</a:t>
            </a:r>
          </a:p>
        </p:txBody>
      </p:sp>
      <p:sp>
        <p:nvSpPr>
          <p:cNvPr id="24" name="TextBox 23">
            <a:extLst>
              <a:ext uri="{FF2B5EF4-FFF2-40B4-BE49-F238E27FC236}">
                <a16:creationId xmlns:a16="http://schemas.microsoft.com/office/drawing/2014/main" id="{7281BDC2-C50F-7527-2ADC-963669045F7B}"/>
              </a:ext>
            </a:extLst>
          </p:cNvPr>
          <p:cNvSpPr txBox="1"/>
          <p:nvPr/>
        </p:nvSpPr>
        <p:spPr>
          <a:xfrm>
            <a:off x="5453349" y="2556319"/>
            <a:ext cx="3360145" cy="369332"/>
          </a:xfrm>
          <a:prstGeom prst="rect">
            <a:avLst/>
          </a:prstGeom>
          <a:noFill/>
        </p:spPr>
        <p:txBody>
          <a:bodyPr wrap="square">
            <a:spAutoFit/>
          </a:bodyPr>
          <a:lstStyle/>
          <a:p>
            <a:r>
              <a:rPr lang="en-US" b="1"/>
              <a:t>Graph Transformer design space</a:t>
            </a:r>
          </a:p>
        </p:txBody>
      </p:sp>
      <p:sp>
        <p:nvSpPr>
          <p:cNvPr id="27" name="Rounded Rectangle 26">
            <a:extLst>
              <a:ext uri="{FF2B5EF4-FFF2-40B4-BE49-F238E27FC236}">
                <a16:creationId xmlns:a16="http://schemas.microsoft.com/office/drawing/2014/main" id="{60635521-BD95-E73B-FEB7-F409AF174780}"/>
              </a:ext>
            </a:extLst>
          </p:cNvPr>
          <p:cNvSpPr/>
          <p:nvPr/>
        </p:nvSpPr>
        <p:spPr>
          <a:xfrm>
            <a:off x="104685" y="2475036"/>
            <a:ext cx="4930023"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B9F300E-CC8E-46B8-DDBE-E6D587A6E078}"/>
              </a:ext>
            </a:extLst>
          </p:cNvPr>
          <p:cNvSpPr/>
          <p:nvPr/>
        </p:nvSpPr>
        <p:spPr>
          <a:xfrm>
            <a:off x="5150160" y="2475036"/>
            <a:ext cx="3889155"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TextBox 2">
            <a:extLst>
              <a:ext uri="{FF2B5EF4-FFF2-40B4-BE49-F238E27FC236}">
                <a16:creationId xmlns:a16="http://schemas.microsoft.com/office/drawing/2014/main" id="{59B3F60D-237E-8999-38B6-836DBDC5D57B}"/>
              </a:ext>
            </a:extLst>
          </p:cNvPr>
          <p:cNvSpPr txBox="1"/>
          <p:nvPr/>
        </p:nvSpPr>
        <p:spPr>
          <a:xfrm>
            <a:off x="5108723" y="4899752"/>
            <a:ext cx="1613622" cy="646331"/>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p:grpSp>
        <p:nvGrpSpPr>
          <p:cNvPr id="17" name="Group 16">
            <a:extLst>
              <a:ext uri="{FF2B5EF4-FFF2-40B4-BE49-F238E27FC236}">
                <a16:creationId xmlns:a16="http://schemas.microsoft.com/office/drawing/2014/main" id="{58C2E80D-ACEA-05E6-B9D5-A5BB9B38C726}"/>
              </a:ext>
            </a:extLst>
          </p:cNvPr>
          <p:cNvGrpSpPr/>
          <p:nvPr/>
        </p:nvGrpSpPr>
        <p:grpSpPr>
          <a:xfrm>
            <a:off x="6328340" y="3081249"/>
            <a:ext cx="2628347" cy="1714737"/>
            <a:chOff x="6557652" y="3117441"/>
            <a:chExt cx="2628347" cy="1714737"/>
          </a:xfrm>
        </p:grpSpPr>
        <p:sp>
          <p:nvSpPr>
            <p:cNvPr id="29" name="Rounded Rectangle 28">
              <a:extLst>
                <a:ext uri="{FF2B5EF4-FFF2-40B4-BE49-F238E27FC236}">
                  <a16:creationId xmlns:a16="http://schemas.microsoft.com/office/drawing/2014/main" id="{87C048B8-16DA-B73E-9B40-A524672DEF35}"/>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ECDD4E5D-4126-B4D6-AA0B-6E0090E0F76D}"/>
                </a:ext>
              </a:extLst>
            </p:cNvPr>
            <p:cNvSpPr/>
            <p:nvPr/>
          </p:nvSpPr>
          <p:spPr>
            <a:xfrm>
              <a:off x="6624824"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ADC1EA00-B882-D127-57C1-977BB38F34B5}"/>
                </a:ext>
              </a:extLst>
            </p:cNvPr>
            <p:cNvSpPr/>
            <p:nvPr/>
          </p:nvSpPr>
          <p:spPr>
            <a:xfrm>
              <a:off x="7153634"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D5FB2648-0428-FD6F-E8E8-E0127E55E982}"/>
                </a:ext>
              </a:extLst>
            </p:cNvPr>
            <p:cNvSpPr/>
            <p:nvPr/>
          </p:nvSpPr>
          <p:spPr>
            <a:xfrm>
              <a:off x="7700805"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52079EB6-FDBE-8681-F3A3-BA450D4705D3}"/>
                </a:ext>
              </a:extLst>
            </p:cNvPr>
            <p:cNvSpPr/>
            <p:nvPr/>
          </p:nvSpPr>
          <p:spPr>
            <a:xfrm>
              <a:off x="820941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3CFA31E7-6AE1-0997-1C60-40D1A6AF8A57}"/>
                </a:ext>
              </a:extLst>
            </p:cNvPr>
            <p:cNvSpPr/>
            <p:nvPr/>
          </p:nvSpPr>
          <p:spPr>
            <a:xfrm>
              <a:off x="8756588"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038CBB04-F689-5618-6C76-993FDF1FA1C2}"/>
                </a:ext>
              </a:extLst>
            </p:cNvPr>
            <p:cNvSpPr txBox="1">
              <a:spLocks/>
            </p:cNvSpPr>
            <p:nvPr/>
          </p:nvSpPr>
          <p:spPr>
            <a:xfrm>
              <a:off x="6892679" y="3638607"/>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grpSp>
      <p:graphicFrame>
        <p:nvGraphicFramePr>
          <p:cNvPr id="37" name="Table 36">
            <a:extLst>
              <a:ext uri="{FF2B5EF4-FFF2-40B4-BE49-F238E27FC236}">
                <a16:creationId xmlns:a16="http://schemas.microsoft.com/office/drawing/2014/main" id="{18DBB71C-7A48-7853-AC44-4A7DCC029705}"/>
              </a:ext>
            </a:extLst>
          </p:cNvPr>
          <p:cNvGraphicFramePr>
            <a:graphicFrameLocks noGrp="1"/>
          </p:cNvGraphicFramePr>
          <p:nvPr>
            <p:extLst>
              <p:ext uri="{D42A27DB-BD31-4B8C-83A1-F6EECF244321}">
                <p14:modId xmlns:p14="http://schemas.microsoft.com/office/powerpoint/2010/main" val="1640025953"/>
              </p:ext>
            </p:extLst>
          </p:nvPr>
        </p:nvGraphicFramePr>
        <p:xfrm>
          <a:off x="7151170"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38" name="Table 37">
            <a:extLst>
              <a:ext uri="{FF2B5EF4-FFF2-40B4-BE49-F238E27FC236}">
                <a16:creationId xmlns:a16="http://schemas.microsoft.com/office/drawing/2014/main" id="{A7D4DA4B-4382-00E6-7192-FB1FA7D1F361}"/>
              </a:ext>
            </a:extLst>
          </p:cNvPr>
          <p:cNvGraphicFramePr>
            <a:graphicFrameLocks noGrp="1"/>
          </p:cNvGraphicFramePr>
          <p:nvPr>
            <p:extLst>
              <p:ext uri="{D42A27DB-BD31-4B8C-83A1-F6EECF244321}">
                <p14:modId xmlns:p14="http://schemas.microsoft.com/office/powerpoint/2010/main" val="155985717"/>
              </p:ext>
            </p:extLst>
          </p:nvPr>
        </p:nvGraphicFramePr>
        <p:xfrm>
          <a:off x="7624674"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39" name="Table 38">
            <a:extLst>
              <a:ext uri="{FF2B5EF4-FFF2-40B4-BE49-F238E27FC236}">
                <a16:creationId xmlns:a16="http://schemas.microsoft.com/office/drawing/2014/main" id="{1B82E098-DE90-5D61-3525-C647E9412E62}"/>
              </a:ext>
            </a:extLst>
          </p:cNvPr>
          <p:cNvGraphicFramePr>
            <a:graphicFrameLocks noGrp="1"/>
          </p:cNvGraphicFramePr>
          <p:nvPr>
            <p:extLst>
              <p:ext uri="{D42A27DB-BD31-4B8C-83A1-F6EECF244321}">
                <p14:modId xmlns:p14="http://schemas.microsoft.com/office/powerpoint/2010/main" val="2122943518"/>
              </p:ext>
            </p:extLst>
          </p:nvPr>
        </p:nvGraphicFramePr>
        <p:xfrm>
          <a:off x="8092877"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40" name="Table 39">
            <a:extLst>
              <a:ext uri="{FF2B5EF4-FFF2-40B4-BE49-F238E27FC236}">
                <a16:creationId xmlns:a16="http://schemas.microsoft.com/office/drawing/2014/main" id="{1211B73A-6151-B0F1-8E8A-7219852A1511}"/>
              </a:ext>
            </a:extLst>
          </p:cNvPr>
          <p:cNvGraphicFramePr>
            <a:graphicFrameLocks noGrp="1"/>
          </p:cNvGraphicFramePr>
          <p:nvPr>
            <p:extLst>
              <p:ext uri="{D42A27DB-BD31-4B8C-83A1-F6EECF244321}">
                <p14:modId xmlns:p14="http://schemas.microsoft.com/office/powerpoint/2010/main" val="1242924597"/>
              </p:ext>
            </p:extLst>
          </p:nvPr>
        </p:nvGraphicFramePr>
        <p:xfrm>
          <a:off x="6733420"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41" name="Table 40">
            <a:extLst>
              <a:ext uri="{FF2B5EF4-FFF2-40B4-BE49-F238E27FC236}">
                <a16:creationId xmlns:a16="http://schemas.microsoft.com/office/drawing/2014/main" id="{6ED17476-0CAA-5150-D8E4-B2A360C81A27}"/>
              </a:ext>
            </a:extLst>
          </p:cNvPr>
          <p:cNvGraphicFramePr>
            <a:graphicFrameLocks noGrp="1"/>
          </p:cNvGraphicFramePr>
          <p:nvPr>
            <p:extLst>
              <p:ext uri="{D42A27DB-BD31-4B8C-83A1-F6EECF244321}">
                <p14:modId xmlns:p14="http://schemas.microsoft.com/office/powerpoint/2010/main" val="2490674239"/>
              </p:ext>
            </p:extLst>
          </p:nvPr>
        </p:nvGraphicFramePr>
        <p:xfrm>
          <a:off x="8537604"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42" name="Table 41">
            <a:extLst>
              <a:ext uri="{FF2B5EF4-FFF2-40B4-BE49-F238E27FC236}">
                <a16:creationId xmlns:a16="http://schemas.microsoft.com/office/drawing/2014/main" id="{017BF8B7-E2C4-1BCD-E424-2845E9D7029F}"/>
              </a:ext>
            </a:extLst>
          </p:cNvPr>
          <p:cNvGraphicFramePr>
            <a:graphicFrameLocks noGrp="1"/>
          </p:cNvGraphicFramePr>
          <p:nvPr>
            <p:extLst>
              <p:ext uri="{D42A27DB-BD31-4B8C-83A1-F6EECF244321}">
                <p14:modId xmlns:p14="http://schemas.microsoft.com/office/powerpoint/2010/main" val="1401449862"/>
              </p:ext>
            </p:extLst>
          </p:nvPr>
        </p:nvGraphicFramePr>
        <p:xfrm>
          <a:off x="7093882"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extLst>
                  <a:ext uri="{0D108BD9-81ED-4DB2-BD59-A6C34878D82A}">
                    <a16:rowId xmlns:a16="http://schemas.microsoft.com/office/drawing/2014/main" val="4131772104"/>
                  </a:ext>
                </a:extLst>
              </a:tr>
            </a:tbl>
          </a:graphicData>
        </a:graphic>
      </p:graphicFrame>
      <p:graphicFrame>
        <p:nvGraphicFramePr>
          <p:cNvPr id="43" name="Table 42">
            <a:extLst>
              <a:ext uri="{FF2B5EF4-FFF2-40B4-BE49-F238E27FC236}">
                <a16:creationId xmlns:a16="http://schemas.microsoft.com/office/drawing/2014/main" id="{F1130B21-D0DE-5728-DE86-03BF0B5A4E7D}"/>
              </a:ext>
            </a:extLst>
          </p:cNvPr>
          <p:cNvGraphicFramePr>
            <a:graphicFrameLocks noGrp="1"/>
          </p:cNvGraphicFramePr>
          <p:nvPr>
            <p:extLst>
              <p:ext uri="{D42A27DB-BD31-4B8C-83A1-F6EECF244321}">
                <p14:modId xmlns:p14="http://schemas.microsoft.com/office/powerpoint/2010/main" val="1157945153"/>
              </p:ext>
            </p:extLst>
          </p:nvPr>
        </p:nvGraphicFramePr>
        <p:xfrm>
          <a:off x="7567386"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131772104"/>
                  </a:ext>
                </a:extLst>
              </a:tr>
            </a:tbl>
          </a:graphicData>
        </a:graphic>
      </p:graphicFrame>
      <p:graphicFrame>
        <p:nvGraphicFramePr>
          <p:cNvPr id="44" name="Table 43">
            <a:extLst>
              <a:ext uri="{FF2B5EF4-FFF2-40B4-BE49-F238E27FC236}">
                <a16:creationId xmlns:a16="http://schemas.microsoft.com/office/drawing/2014/main" id="{33332D39-5702-C350-3A36-5E03BAD7CF27}"/>
              </a:ext>
            </a:extLst>
          </p:cNvPr>
          <p:cNvGraphicFramePr>
            <a:graphicFrameLocks noGrp="1"/>
          </p:cNvGraphicFramePr>
          <p:nvPr>
            <p:extLst>
              <p:ext uri="{D42A27DB-BD31-4B8C-83A1-F6EECF244321}">
                <p14:modId xmlns:p14="http://schemas.microsoft.com/office/powerpoint/2010/main" val="1293851275"/>
              </p:ext>
            </p:extLst>
          </p:nvPr>
        </p:nvGraphicFramePr>
        <p:xfrm>
          <a:off x="8035589"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graphicFrame>
        <p:nvGraphicFramePr>
          <p:cNvPr id="45" name="Table 44">
            <a:extLst>
              <a:ext uri="{FF2B5EF4-FFF2-40B4-BE49-F238E27FC236}">
                <a16:creationId xmlns:a16="http://schemas.microsoft.com/office/drawing/2014/main" id="{C77DD336-6D06-0A08-10A3-E596886C855B}"/>
              </a:ext>
            </a:extLst>
          </p:cNvPr>
          <p:cNvGraphicFramePr>
            <a:graphicFrameLocks noGrp="1"/>
          </p:cNvGraphicFramePr>
          <p:nvPr>
            <p:extLst>
              <p:ext uri="{D42A27DB-BD31-4B8C-83A1-F6EECF244321}">
                <p14:modId xmlns:p14="http://schemas.microsoft.com/office/powerpoint/2010/main" val="3868913707"/>
              </p:ext>
            </p:extLst>
          </p:nvPr>
        </p:nvGraphicFramePr>
        <p:xfrm>
          <a:off x="6676132"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46" name="Table 45">
            <a:extLst>
              <a:ext uri="{FF2B5EF4-FFF2-40B4-BE49-F238E27FC236}">
                <a16:creationId xmlns:a16="http://schemas.microsoft.com/office/drawing/2014/main" id="{A01CA02D-83D1-AF7A-E13C-E818E72B1B7C}"/>
              </a:ext>
            </a:extLst>
          </p:cNvPr>
          <p:cNvGraphicFramePr>
            <a:graphicFrameLocks noGrp="1"/>
          </p:cNvGraphicFramePr>
          <p:nvPr>
            <p:extLst>
              <p:ext uri="{D42A27DB-BD31-4B8C-83A1-F6EECF244321}">
                <p14:modId xmlns:p14="http://schemas.microsoft.com/office/powerpoint/2010/main" val="1969081724"/>
              </p:ext>
            </p:extLst>
          </p:nvPr>
        </p:nvGraphicFramePr>
        <p:xfrm>
          <a:off x="8480316"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sp>
        <p:nvSpPr>
          <p:cNvPr id="47" name="TextBox 46">
            <a:extLst>
              <a:ext uri="{FF2B5EF4-FFF2-40B4-BE49-F238E27FC236}">
                <a16:creationId xmlns:a16="http://schemas.microsoft.com/office/drawing/2014/main" id="{8C4D0202-67BF-B253-5975-53BC0F225030}"/>
              </a:ext>
            </a:extLst>
          </p:cNvPr>
          <p:cNvSpPr txBox="1"/>
          <p:nvPr/>
        </p:nvSpPr>
        <p:spPr>
          <a:xfrm>
            <a:off x="6646267" y="5267202"/>
            <a:ext cx="235945" cy="369332"/>
          </a:xfrm>
          <a:prstGeom prst="rect">
            <a:avLst/>
          </a:prstGeom>
          <a:noFill/>
        </p:spPr>
        <p:txBody>
          <a:bodyPr wrap="square">
            <a:spAutoFit/>
          </a:bodyPr>
          <a:lstStyle/>
          <a:p>
            <a:r>
              <a:rPr lang="en-US"/>
              <a:t>+</a:t>
            </a:r>
          </a:p>
        </p:txBody>
      </p:sp>
      <p:sp>
        <p:nvSpPr>
          <p:cNvPr id="48" name="TextBox 47">
            <a:extLst>
              <a:ext uri="{FF2B5EF4-FFF2-40B4-BE49-F238E27FC236}">
                <a16:creationId xmlns:a16="http://schemas.microsoft.com/office/drawing/2014/main" id="{7DC89F1C-78F9-B95F-CBEA-E613C83B5024}"/>
              </a:ext>
            </a:extLst>
          </p:cNvPr>
          <p:cNvSpPr txBox="1"/>
          <p:nvPr/>
        </p:nvSpPr>
        <p:spPr>
          <a:xfrm>
            <a:off x="7065694" y="5278116"/>
            <a:ext cx="235945" cy="369332"/>
          </a:xfrm>
          <a:prstGeom prst="rect">
            <a:avLst/>
          </a:prstGeom>
          <a:noFill/>
        </p:spPr>
        <p:txBody>
          <a:bodyPr wrap="square">
            <a:spAutoFit/>
          </a:bodyPr>
          <a:lstStyle/>
          <a:p>
            <a:r>
              <a:rPr lang="en-US"/>
              <a:t>+</a:t>
            </a:r>
          </a:p>
        </p:txBody>
      </p:sp>
      <p:sp>
        <p:nvSpPr>
          <p:cNvPr id="49" name="TextBox 48">
            <a:extLst>
              <a:ext uri="{FF2B5EF4-FFF2-40B4-BE49-F238E27FC236}">
                <a16:creationId xmlns:a16="http://schemas.microsoft.com/office/drawing/2014/main" id="{84B09E81-7D8F-DEA8-8CBF-A6C8924F9044}"/>
              </a:ext>
            </a:extLst>
          </p:cNvPr>
          <p:cNvSpPr txBox="1"/>
          <p:nvPr/>
        </p:nvSpPr>
        <p:spPr>
          <a:xfrm>
            <a:off x="7534804" y="5278536"/>
            <a:ext cx="235945" cy="369332"/>
          </a:xfrm>
          <a:prstGeom prst="rect">
            <a:avLst/>
          </a:prstGeom>
          <a:noFill/>
        </p:spPr>
        <p:txBody>
          <a:bodyPr wrap="square">
            <a:spAutoFit/>
          </a:bodyPr>
          <a:lstStyle/>
          <a:p>
            <a:r>
              <a:rPr lang="en-US"/>
              <a:t>+</a:t>
            </a:r>
          </a:p>
        </p:txBody>
      </p:sp>
      <p:sp>
        <p:nvSpPr>
          <p:cNvPr id="50" name="TextBox 49">
            <a:extLst>
              <a:ext uri="{FF2B5EF4-FFF2-40B4-BE49-F238E27FC236}">
                <a16:creationId xmlns:a16="http://schemas.microsoft.com/office/drawing/2014/main" id="{BD18022C-3979-932A-91BF-78EAC487827A}"/>
              </a:ext>
            </a:extLst>
          </p:cNvPr>
          <p:cNvSpPr txBox="1"/>
          <p:nvPr/>
        </p:nvSpPr>
        <p:spPr>
          <a:xfrm>
            <a:off x="8000556" y="5273863"/>
            <a:ext cx="235945" cy="369332"/>
          </a:xfrm>
          <a:prstGeom prst="rect">
            <a:avLst/>
          </a:prstGeom>
          <a:noFill/>
        </p:spPr>
        <p:txBody>
          <a:bodyPr wrap="square">
            <a:spAutoFit/>
          </a:bodyPr>
          <a:lstStyle/>
          <a:p>
            <a:r>
              <a:rPr lang="en-US"/>
              <a:t>+</a:t>
            </a:r>
          </a:p>
        </p:txBody>
      </p:sp>
      <p:sp>
        <p:nvSpPr>
          <p:cNvPr id="51" name="TextBox 50">
            <a:extLst>
              <a:ext uri="{FF2B5EF4-FFF2-40B4-BE49-F238E27FC236}">
                <a16:creationId xmlns:a16="http://schemas.microsoft.com/office/drawing/2014/main" id="{2BC2223A-1179-EEFD-B3BE-9633954DBC44}"/>
              </a:ext>
            </a:extLst>
          </p:cNvPr>
          <p:cNvSpPr txBox="1"/>
          <p:nvPr/>
        </p:nvSpPr>
        <p:spPr>
          <a:xfrm>
            <a:off x="8459689" y="5272168"/>
            <a:ext cx="235945" cy="369332"/>
          </a:xfrm>
          <a:prstGeom prst="rect">
            <a:avLst/>
          </a:prstGeom>
          <a:noFill/>
        </p:spPr>
        <p:txBody>
          <a:bodyPr wrap="square">
            <a:spAutoFit/>
          </a:bodyPr>
          <a:lstStyle/>
          <a:p>
            <a:r>
              <a:rPr lang="en-US"/>
              <a:t>+</a:t>
            </a:r>
          </a:p>
        </p:txBody>
      </p:sp>
      <p:sp>
        <p:nvSpPr>
          <p:cNvPr id="52" name="TextBox 51">
            <a:extLst>
              <a:ext uri="{FF2B5EF4-FFF2-40B4-BE49-F238E27FC236}">
                <a16:creationId xmlns:a16="http://schemas.microsoft.com/office/drawing/2014/main" id="{8E294AA9-017F-E874-E4B4-FFAF98C3009D}"/>
              </a:ext>
            </a:extLst>
          </p:cNvPr>
          <p:cNvSpPr txBox="1"/>
          <p:nvPr/>
        </p:nvSpPr>
        <p:spPr>
          <a:xfrm>
            <a:off x="5461015" y="6108586"/>
            <a:ext cx="3551913" cy="369332"/>
          </a:xfrm>
          <a:prstGeom prst="rect">
            <a:avLst/>
          </a:prstGeom>
          <a:noFill/>
        </p:spPr>
        <p:txBody>
          <a:bodyPr wrap="square">
            <a:spAutoFit/>
          </a:bodyPr>
          <a:lstStyle/>
          <a:p>
            <a:r>
              <a:rPr lang="en-US" b="1">
                <a:solidFill>
                  <a:srgbClr val="C00000"/>
                </a:solidFill>
              </a:rPr>
              <a:t>(1) Input tokens</a:t>
            </a:r>
            <a:endParaRPr lang="en-US"/>
          </a:p>
        </p:txBody>
      </p:sp>
      <p:sp>
        <p:nvSpPr>
          <p:cNvPr id="53" name="TextBox 52">
            <a:extLst>
              <a:ext uri="{FF2B5EF4-FFF2-40B4-BE49-F238E27FC236}">
                <a16:creationId xmlns:a16="http://schemas.microsoft.com/office/drawing/2014/main" id="{BAE9B9B4-B6AE-42EF-30FA-6FCDAF3FE0F7}"/>
              </a:ext>
            </a:extLst>
          </p:cNvPr>
          <p:cNvSpPr txBox="1"/>
          <p:nvPr/>
        </p:nvSpPr>
        <p:spPr>
          <a:xfrm>
            <a:off x="6951061" y="4050222"/>
            <a:ext cx="1586543" cy="646331"/>
          </a:xfrm>
          <a:prstGeom prst="rect">
            <a:avLst/>
          </a:prstGeom>
          <a:noFill/>
        </p:spPr>
        <p:txBody>
          <a:bodyPr wrap="square">
            <a:spAutoFit/>
          </a:bodyPr>
          <a:lstStyle/>
          <a:p>
            <a:r>
              <a:rPr lang="en-US" b="1">
                <a:solidFill>
                  <a:srgbClr val="0070C0"/>
                </a:solidFill>
              </a:rPr>
              <a:t>(3) Modified Attention </a:t>
            </a:r>
            <a:endParaRPr lang="en-US">
              <a:solidFill>
                <a:srgbClr val="0070C0"/>
              </a:solidFill>
            </a:endParaRPr>
          </a:p>
        </p:txBody>
      </p:sp>
      <p:sp>
        <p:nvSpPr>
          <p:cNvPr id="56" name="Title 1">
            <a:extLst>
              <a:ext uri="{FF2B5EF4-FFF2-40B4-BE49-F238E27FC236}">
                <a16:creationId xmlns:a16="http://schemas.microsoft.com/office/drawing/2014/main" id="{CAEFFBA2-C150-4F42-6A07-685A31DF4EFC}"/>
              </a:ext>
            </a:extLst>
          </p:cNvPr>
          <p:cNvSpPr>
            <a:spLocks noGrp="1"/>
          </p:cNvSpPr>
          <p:nvPr>
            <p:ph type="title"/>
          </p:nvPr>
        </p:nvSpPr>
        <p:spPr>
          <a:xfrm>
            <a:off x="80378" y="76200"/>
            <a:ext cx="10211231" cy="987552"/>
          </a:xfrm>
        </p:spPr>
        <p:txBody>
          <a:bodyPr>
            <a:normAutofit/>
          </a:bodyPr>
          <a:lstStyle/>
          <a:p>
            <a:r>
              <a:rPr lang="en-US" sz="3000"/>
              <a:t>Summary: Graph Transformer Design Space</a:t>
            </a:r>
          </a:p>
        </p:txBody>
      </p:sp>
    </p:spTree>
    <p:extLst>
      <p:ext uri="{BB962C8B-B14F-4D97-AF65-F5344CB8AC3E}">
        <p14:creationId xmlns:p14="http://schemas.microsoft.com/office/powerpoint/2010/main" val="38248374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85FCF8-445D-5B4A-B833-F2BD3F2443B3}"/>
              </a:ext>
            </a:extLst>
          </p:cNvPr>
          <p:cNvSpPr>
            <a:spLocks noGrp="1"/>
          </p:cNvSpPr>
          <p:nvPr>
            <p:ph type="title"/>
          </p:nvPr>
        </p:nvSpPr>
        <p:spPr/>
        <p:txBody>
          <a:bodyPr/>
          <a:lstStyle/>
          <a:p>
            <a:r>
              <a:rPr kumimoji="1" lang="en-US" altLang="ja-JP"/>
              <a:t>Plan for Today</a:t>
            </a:r>
            <a:endParaRPr kumimoji="1" lang="ja-JP" altLang="en-US"/>
          </a:p>
        </p:txBody>
      </p:sp>
      <p:sp>
        <p:nvSpPr>
          <p:cNvPr id="3" name="コンテンツ プレースホルダー 2">
            <a:extLst>
              <a:ext uri="{FF2B5EF4-FFF2-40B4-BE49-F238E27FC236}">
                <a16:creationId xmlns:a16="http://schemas.microsoft.com/office/drawing/2014/main" id="{1D5462A2-0159-AC46-A081-E5B3F8FCA042}"/>
              </a:ext>
            </a:extLst>
          </p:cNvPr>
          <p:cNvSpPr>
            <a:spLocks noGrp="1"/>
          </p:cNvSpPr>
          <p:nvPr>
            <p:ph idx="1"/>
          </p:nvPr>
        </p:nvSpPr>
        <p:spPr>
          <a:xfrm>
            <a:off x="457200" y="1295400"/>
            <a:ext cx="7467600" cy="5562600"/>
          </a:xfrm>
        </p:spPr>
        <p:txBody>
          <a:bodyPr>
            <a:normAutofit/>
          </a:bodyPr>
          <a:lstStyle/>
          <a:p>
            <a:r>
              <a:rPr kumimoji="1" lang="en-US" altLang="ja-JP" sz="2800" b="1">
                <a:solidFill>
                  <a:srgbClr val="00B050"/>
                </a:solidFill>
              </a:rPr>
              <a:t>Part 1: </a:t>
            </a:r>
          </a:p>
          <a:p>
            <a:pPr lvl="1"/>
            <a:r>
              <a:rPr kumimoji="1" lang="en-US" altLang="ja-JP">
                <a:solidFill>
                  <a:srgbClr val="00B050"/>
                </a:solidFill>
              </a:rPr>
              <a:t>Introducing Transformers</a:t>
            </a:r>
          </a:p>
          <a:p>
            <a:pPr lvl="1"/>
            <a:r>
              <a:rPr kumimoji="1" lang="en-US" altLang="ja-JP">
                <a:solidFill>
                  <a:srgbClr val="00B050"/>
                </a:solidFill>
              </a:rPr>
              <a:t>Relation to message passing GNNs</a:t>
            </a:r>
          </a:p>
          <a:p>
            <a:r>
              <a:rPr kumimoji="1" lang="en-US" altLang="ja-JP" sz="2800" b="1">
                <a:solidFill>
                  <a:srgbClr val="0000FF"/>
                </a:solidFill>
              </a:rPr>
              <a:t>Part 2:</a:t>
            </a:r>
          </a:p>
          <a:p>
            <a:pPr lvl="1"/>
            <a:r>
              <a:rPr kumimoji="1" lang="en-US" altLang="ja-JP">
                <a:solidFill>
                  <a:srgbClr val="0000FF"/>
                </a:solidFill>
              </a:rPr>
              <a:t>A new design landscape for graph Transformers</a:t>
            </a:r>
          </a:p>
          <a:p>
            <a:r>
              <a:rPr kumimoji="1" lang="en-US" altLang="ja-JP" sz="2800" b="1">
                <a:solidFill>
                  <a:srgbClr val="7030A0"/>
                </a:solidFill>
              </a:rPr>
              <a:t>Part 3:</a:t>
            </a:r>
          </a:p>
          <a:p>
            <a:pPr lvl="1"/>
            <a:r>
              <a:rPr kumimoji="1" lang="en-US" altLang="ja-JP">
                <a:solidFill>
                  <a:srgbClr val="7030A0"/>
                </a:solidFill>
              </a:rPr>
              <a:t>Sign invariant Laplacian positional encodings for graph Transformers</a:t>
            </a:r>
          </a:p>
          <a:p>
            <a:endParaRPr kumimoji="1" lang="en-US" altLang="ja-JP" sz="3100" b="1">
              <a:solidFill>
                <a:srgbClr val="0000FF"/>
              </a:solidFill>
            </a:endParaRPr>
          </a:p>
        </p:txBody>
      </p:sp>
      <p:sp>
        <p:nvSpPr>
          <p:cNvPr id="4" name="日付プレースホルダー 3">
            <a:extLst>
              <a:ext uri="{FF2B5EF4-FFF2-40B4-BE49-F238E27FC236}">
                <a16:creationId xmlns:a16="http://schemas.microsoft.com/office/drawing/2014/main" id="{EDA26B38-3149-FF47-9066-F409F2FFFCCF}"/>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フッター プレースホルダー 4">
            <a:extLst>
              <a:ext uri="{FF2B5EF4-FFF2-40B4-BE49-F238E27FC236}">
                <a16:creationId xmlns:a16="http://schemas.microsoft.com/office/drawing/2014/main" id="{9FD4C96D-B653-F74D-8A9D-93A25CC0F187}"/>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2E2E6059-9A9E-2641-B06F-38FC0CAF3953}"/>
              </a:ext>
            </a:extLst>
          </p:cNvPr>
          <p:cNvSpPr>
            <a:spLocks noGrp="1"/>
          </p:cNvSpPr>
          <p:nvPr>
            <p:ph type="sldNum" sz="quarter" idx="12"/>
          </p:nvPr>
        </p:nvSpPr>
        <p:spPr/>
        <p:txBody>
          <a:bodyPr/>
          <a:lstStyle/>
          <a:p>
            <a:fld id="{19B12225-5612-419B-A8D5-4B8EEE4C217E}" type="slidenum">
              <a:rPr lang="en-US" smtClean="0"/>
              <a:pPr/>
              <a:t>62</a:t>
            </a:fld>
            <a:endParaRPr lang="en-US"/>
          </a:p>
        </p:txBody>
      </p:sp>
    </p:spTree>
    <p:extLst>
      <p:ext uri="{BB962C8B-B14F-4D97-AF65-F5344CB8AC3E}">
        <p14:creationId xmlns:p14="http://schemas.microsoft.com/office/powerpoint/2010/main" val="24753832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458200" cy="3581400"/>
          </a:xfrm>
        </p:spPr>
        <p:txBody>
          <a:bodyPr anchor="b">
            <a:normAutofit/>
          </a:bodyPr>
          <a:lstStyle/>
          <a:p>
            <a:r>
              <a:rPr lang="en-US" sz="5400"/>
              <a:t>Stanford CS224W: Powerful Positional Encodings for Graph Transformers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874923001"/>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64</a:t>
            </a:fld>
            <a:endParaRPr lang="en-US"/>
          </a:p>
        </p:txBody>
      </p:sp>
      <p:sp>
        <p:nvSpPr>
          <p:cNvPr id="10" name="Title 1">
            <a:extLst>
              <a:ext uri="{FF2B5EF4-FFF2-40B4-BE49-F238E27FC236}">
                <a16:creationId xmlns:a16="http://schemas.microsoft.com/office/drawing/2014/main" id="{ED8064EE-2C3E-3B17-B33A-3BA2CEC82458}"/>
              </a:ext>
            </a:extLst>
          </p:cNvPr>
          <p:cNvSpPr>
            <a:spLocks noGrp="1"/>
          </p:cNvSpPr>
          <p:nvPr>
            <p:ph type="title"/>
          </p:nvPr>
        </p:nvSpPr>
        <p:spPr>
          <a:xfrm>
            <a:off x="452081" y="194389"/>
            <a:ext cx="8481061" cy="695731"/>
          </a:xfrm>
        </p:spPr>
        <p:txBody>
          <a:bodyPr>
            <a:normAutofit/>
          </a:bodyPr>
          <a:lstStyle/>
          <a:p>
            <a:r>
              <a:rPr lang="en-US" sz="3000"/>
              <a:t>Recall: Laplacian Eigenvector Positional Encodings</a:t>
            </a:r>
          </a:p>
        </p:txBody>
      </p:sp>
      <p:sp>
        <p:nvSpPr>
          <p:cNvPr id="7" name="Slide Number Placeholder 5">
            <a:extLst>
              <a:ext uri="{FF2B5EF4-FFF2-40B4-BE49-F238E27FC236}">
                <a16:creationId xmlns:a16="http://schemas.microsoft.com/office/drawing/2014/main" id="{91050D38-7129-BA7E-A82F-7EF1CADC5641}"/>
              </a:ext>
            </a:extLst>
          </p:cNvPr>
          <p:cNvSpPr txBox="1">
            <a:spLocks/>
          </p:cNvSpPr>
          <p:nvPr/>
        </p:nvSpPr>
        <p:spPr>
          <a:xfrm>
            <a:off x="10507329" y="4267168"/>
            <a:ext cx="733864" cy="274320"/>
          </a:xfrm>
          <a:prstGeom prst="rect">
            <a:avLst/>
          </a:prstGeom>
        </p:spPr>
        <p:txBody>
          <a:bodyPr vert="horz" bIns="0" rtlCol="0" anchor="b"/>
          <a:lstStyle>
            <a:defPPr>
              <a:defRPr lang="en-US"/>
            </a:defPPr>
            <a:lvl1pPr marL="0" algn="r"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12225-5612-419B-A8D5-4B8EEE4C217E}" type="slidenum">
              <a:rPr lang="en-US" smtClean="0"/>
              <a:pPr/>
              <a:t>64</a:t>
            </a:fld>
            <a:endParaRPr lang="en-US"/>
          </a:p>
        </p:txBody>
      </p:sp>
      <p:sp>
        <p:nvSpPr>
          <p:cNvPr id="8" name="TextBox 7">
            <a:extLst>
              <a:ext uri="{FF2B5EF4-FFF2-40B4-BE49-F238E27FC236}">
                <a16:creationId xmlns:a16="http://schemas.microsoft.com/office/drawing/2014/main" id="{84BFA48C-3804-1524-64BE-EB22059C447D}"/>
              </a:ext>
            </a:extLst>
          </p:cNvPr>
          <p:cNvSpPr txBox="1"/>
          <p:nvPr/>
        </p:nvSpPr>
        <p:spPr>
          <a:xfrm>
            <a:off x="7032108" y="4043311"/>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9" name="TextBox 8">
            <a:extLst>
              <a:ext uri="{FF2B5EF4-FFF2-40B4-BE49-F238E27FC236}">
                <a16:creationId xmlns:a16="http://schemas.microsoft.com/office/drawing/2014/main" id="{DA91E993-3496-C7A7-6E7B-527121665B85}"/>
              </a:ext>
            </a:extLst>
          </p:cNvPr>
          <p:cNvSpPr txBox="1"/>
          <p:nvPr/>
        </p:nvSpPr>
        <p:spPr>
          <a:xfrm>
            <a:off x="4982546" y="2646727"/>
            <a:ext cx="1746598" cy="646331"/>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p:grpSp>
        <p:nvGrpSpPr>
          <p:cNvPr id="13" name="Group 12">
            <a:extLst>
              <a:ext uri="{FF2B5EF4-FFF2-40B4-BE49-F238E27FC236}">
                <a16:creationId xmlns:a16="http://schemas.microsoft.com/office/drawing/2014/main" id="{3CB3EA11-AE49-6FD0-E6EC-39A53A63EDC8}"/>
              </a:ext>
            </a:extLst>
          </p:cNvPr>
          <p:cNvGrpSpPr/>
          <p:nvPr/>
        </p:nvGrpSpPr>
        <p:grpSpPr>
          <a:xfrm>
            <a:off x="6168197" y="1351241"/>
            <a:ext cx="2671321" cy="1266939"/>
            <a:chOff x="6557652" y="3565239"/>
            <a:chExt cx="2671321" cy="1266939"/>
          </a:xfrm>
        </p:grpSpPr>
        <p:sp>
          <p:nvSpPr>
            <p:cNvPr id="14" name="Rounded Rectangle 13">
              <a:extLst>
                <a:ext uri="{FF2B5EF4-FFF2-40B4-BE49-F238E27FC236}">
                  <a16:creationId xmlns:a16="http://schemas.microsoft.com/office/drawing/2014/main" id="{68B92FBF-BE75-0C3B-6318-0552D5C70183}"/>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A4594A31-38AA-1496-FEB6-6522D12E8561}"/>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grpSp>
      <p:graphicFrame>
        <p:nvGraphicFramePr>
          <p:cNvPr id="36" name="Table 35">
            <a:extLst>
              <a:ext uri="{FF2B5EF4-FFF2-40B4-BE49-F238E27FC236}">
                <a16:creationId xmlns:a16="http://schemas.microsoft.com/office/drawing/2014/main" id="{D79057E0-8D4F-4BE0-3AAF-60D7DAB58B62}"/>
              </a:ext>
            </a:extLst>
          </p:cNvPr>
          <p:cNvGraphicFramePr>
            <a:graphicFrameLocks noGrp="1"/>
          </p:cNvGraphicFramePr>
          <p:nvPr/>
        </p:nvGraphicFramePr>
        <p:xfrm>
          <a:off x="6926214"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37" name="Table 36">
            <a:extLst>
              <a:ext uri="{FF2B5EF4-FFF2-40B4-BE49-F238E27FC236}">
                <a16:creationId xmlns:a16="http://schemas.microsoft.com/office/drawing/2014/main" id="{C9197A3B-875F-E7BC-5312-157F9D5AAA5D}"/>
              </a:ext>
            </a:extLst>
          </p:cNvPr>
          <p:cNvGraphicFramePr>
            <a:graphicFrameLocks noGrp="1"/>
          </p:cNvGraphicFramePr>
          <p:nvPr/>
        </p:nvGraphicFramePr>
        <p:xfrm>
          <a:off x="7399718"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38" name="Table 37">
            <a:extLst>
              <a:ext uri="{FF2B5EF4-FFF2-40B4-BE49-F238E27FC236}">
                <a16:creationId xmlns:a16="http://schemas.microsoft.com/office/drawing/2014/main" id="{3513FA99-8804-3A55-0E31-4A40C5DB60E5}"/>
              </a:ext>
            </a:extLst>
          </p:cNvPr>
          <p:cNvGraphicFramePr>
            <a:graphicFrameLocks noGrp="1"/>
          </p:cNvGraphicFramePr>
          <p:nvPr/>
        </p:nvGraphicFramePr>
        <p:xfrm>
          <a:off x="7867921"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39" name="Table 38">
            <a:extLst>
              <a:ext uri="{FF2B5EF4-FFF2-40B4-BE49-F238E27FC236}">
                <a16:creationId xmlns:a16="http://schemas.microsoft.com/office/drawing/2014/main" id="{247F547B-958F-9DA6-23B6-1B386DE5720F}"/>
              </a:ext>
            </a:extLst>
          </p:cNvPr>
          <p:cNvGraphicFramePr>
            <a:graphicFrameLocks noGrp="1"/>
          </p:cNvGraphicFramePr>
          <p:nvPr/>
        </p:nvGraphicFramePr>
        <p:xfrm>
          <a:off x="6508464"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84" name="Table 83">
            <a:extLst>
              <a:ext uri="{FF2B5EF4-FFF2-40B4-BE49-F238E27FC236}">
                <a16:creationId xmlns:a16="http://schemas.microsoft.com/office/drawing/2014/main" id="{EA0C8E30-2A12-A3C8-81E9-0B70F7EA752F}"/>
              </a:ext>
            </a:extLst>
          </p:cNvPr>
          <p:cNvGraphicFramePr>
            <a:graphicFrameLocks noGrp="1"/>
          </p:cNvGraphicFramePr>
          <p:nvPr/>
        </p:nvGraphicFramePr>
        <p:xfrm>
          <a:off x="8312648" y="3501369"/>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86" name="Table 85">
            <a:extLst>
              <a:ext uri="{FF2B5EF4-FFF2-40B4-BE49-F238E27FC236}">
                <a16:creationId xmlns:a16="http://schemas.microsoft.com/office/drawing/2014/main" id="{BA449A49-E4BA-17A1-059C-F547071D9680}"/>
              </a:ext>
            </a:extLst>
          </p:cNvPr>
          <p:cNvGraphicFramePr>
            <a:graphicFrameLocks noGrp="1"/>
          </p:cNvGraphicFramePr>
          <p:nvPr/>
        </p:nvGraphicFramePr>
        <p:xfrm>
          <a:off x="6868926"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extLst>
                  <a:ext uri="{0D108BD9-81ED-4DB2-BD59-A6C34878D82A}">
                    <a16:rowId xmlns:a16="http://schemas.microsoft.com/office/drawing/2014/main" val="4131772104"/>
                  </a:ext>
                </a:extLst>
              </a:tr>
            </a:tbl>
          </a:graphicData>
        </a:graphic>
      </p:graphicFrame>
      <p:graphicFrame>
        <p:nvGraphicFramePr>
          <p:cNvPr id="87" name="Table 86">
            <a:extLst>
              <a:ext uri="{FF2B5EF4-FFF2-40B4-BE49-F238E27FC236}">
                <a16:creationId xmlns:a16="http://schemas.microsoft.com/office/drawing/2014/main" id="{35C97661-75B6-D66B-3E7C-1AB11993391E}"/>
              </a:ext>
            </a:extLst>
          </p:cNvPr>
          <p:cNvGraphicFramePr>
            <a:graphicFrameLocks noGrp="1"/>
          </p:cNvGraphicFramePr>
          <p:nvPr/>
        </p:nvGraphicFramePr>
        <p:xfrm>
          <a:off x="7342430"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131772104"/>
                  </a:ext>
                </a:extLst>
              </a:tr>
            </a:tbl>
          </a:graphicData>
        </a:graphic>
      </p:graphicFrame>
      <p:graphicFrame>
        <p:nvGraphicFramePr>
          <p:cNvPr id="88" name="Table 87">
            <a:extLst>
              <a:ext uri="{FF2B5EF4-FFF2-40B4-BE49-F238E27FC236}">
                <a16:creationId xmlns:a16="http://schemas.microsoft.com/office/drawing/2014/main" id="{F79AA5A6-5902-E321-7802-B5ECA30CCDDF}"/>
              </a:ext>
            </a:extLst>
          </p:cNvPr>
          <p:cNvGraphicFramePr>
            <a:graphicFrameLocks noGrp="1"/>
          </p:cNvGraphicFramePr>
          <p:nvPr/>
        </p:nvGraphicFramePr>
        <p:xfrm>
          <a:off x="7810633"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graphicFrame>
        <p:nvGraphicFramePr>
          <p:cNvPr id="89" name="Table 88">
            <a:extLst>
              <a:ext uri="{FF2B5EF4-FFF2-40B4-BE49-F238E27FC236}">
                <a16:creationId xmlns:a16="http://schemas.microsoft.com/office/drawing/2014/main" id="{9CDD134D-3FC3-772B-A8B2-3B3A8491DE5F}"/>
              </a:ext>
            </a:extLst>
          </p:cNvPr>
          <p:cNvGraphicFramePr>
            <a:graphicFrameLocks noGrp="1"/>
          </p:cNvGraphicFramePr>
          <p:nvPr/>
        </p:nvGraphicFramePr>
        <p:xfrm>
          <a:off x="6451176"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90" name="Table 89">
            <a:extLst>
              <a:ext uri="{FF2B5EF4-FFF2-40B4-BE49-F238E27FC236}">
                <a16:creationId xmlns:a16="http://schemas.microsoft.com/office/drawing/2014/main" id="{806473D2-296B-CA72-1D49-55EE300FB87E}"/>
              </a:ext>
            </a:extLst>
          </p:cNvPr>
          <p:cNvGraphicFramePr>
            <a:graphicFrameLocks noGrp="1"/>
          </p:cNvGraphicFramePr>
          <p:nvPr/>
        </p:nvGraphicFramePr>
        <p:xfrm>
          <a:off x="8255360" y="2740597"/>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sp>
        <p:nvSpPr>
          <p:cNvPr id="92" name="TextBox 91">
            <a:extLst>
              <a:ext uri="{FF2B5EF4-FFF2-40B4-BE49-F238E27FC236}">
                <a16:creationId xmlns:a16="http://schemas.microsoft.com/office/drawing/2014/main" id="{611C8B7D-E955-930F-D801-B69C934A5602}"/>
              </a:ext>
            </a:extLst>
          </p:cNvPr>
          <p:cNvSpPr txBox="1"/>
          <p:nvPr/>
        </p:nvSpPr>
        <p:spPr>
          <a:xfrm>
            <a:off x="6421311" y="3132037"/>
            <a:ext cx="235945" cy="369332"/>
          </a:xfrm>
          <a:prstGeom prst="rect">
            <a:avLst/>
          </a:prstGeom>
          <a:noFill/>
        </p:spPr>
        <p:txBody>
          <a:bodyPr wrap="square">
            <a:spAutoFit/>
          </a:bodyPr>
          <a:lstStyle/>
          <a:p>
            <a:r>
              <a:rPr lang="en-US"/>
              <a:t>+</a:t>
            </a:r>
          </a:p>
        </p:txBody>
      </p:sp>
      <p:sp>
        <p:nvSpPr>
          <p:cNvPr id="93" name="TextBox 92">
            <a:extLst>
              <a:ext uri="{FF2B5EF4-FFF2-40B4-BE49-F238E27FC236}">
                <a16:creationId xmlns:a16="http://schemas.microsoft.com/office/drawing/2014/main" id="{B08ECB84-5958-D672-58A7-2B04BE4CD5E8}"/>
              </a:ext>
            </a:extLst>
          </p:cNvPr>
          <p:cNvSpPr txBox="1"/>
          <p:nvPr/>
        </p:nvSpPr>
        <p:spPr>
          <a:xfrm>
            <a:off x="6840738" y="3142951"/>
            <a:ext cx="235945" cy="369332"/>
          </a:xfrm>
          <a:prstGeom prst="rect">
            <a:avLst/>
          </a:prstGeom>
          <a:noFill/>
        </p:spPr>
        <p:txBody>
          <a:bodyPr wrap="square">
            <a:spAutoFit/>
          </a:bodyPr>
          <a:lstStyle/>
          <a:p>
            <a:r>
              <a:rPr lang="en-US"/>
              <a:t>+</a:t>
            </a:r>
          </a:p>
        </p:txBody>
      </p:sp>
      <p:sp>
        <p:nvSpPr>
          <p:cNvPr id="94" name="TextBox 93">
            <a:extLst>
              <a:ext uri="{FF2B5EF4-FFF2-40B4-BE49-F238E27FC236}">
                <a16:creationId xmlns:a16="http://schemas.microsoft.com/office/drawing/2014/main" id="{A13DECD4-8338-17B9-04C8-7C43469F338D}"/>
              </a:ext>
            </a:extLst>
          </p:cNvPr>
          <p:cNvSpPr txBox="1"/>
          <p:nvPr/>
        </p:nvSpPr>
        <p:spPr>
          <a:xfrm>
            <a:off x="7309848" y="3143371"/>
            <a:ext cx="235945" cy="369332"/>
          </a:xfrm>
          <a:prstGeom prst="rect">
            <a:avLst/>
          </a:prstGeom>
          <a:noFill/>
        </p:spPr>
        <p:txBody>
          <a:bodyPr wrap="square">
            <a:spAutoFit/>
          </a:bodyPr>
          <a:lstStyle/>
          <a:p>
            <a:r>
              <a:rPr lang="en-US"/>
              <a:t>+</a:t>
            </a:r>
          </a:p>
        </p:txBody>
      </p:sp>
      <p:sp>
        <p:nvSpPr>
          <p:cNvPr id="97" name="TextBox 96">
            <a:extLst>
              <a:ext uri="{FF2B5EF4-FFF2-40B4-BE49-F238E27FC236}">
                <a16:creationId xmlns:a16="http://schemas.microsoft.com/office/drawing/2014/main" id="{8336A426-8BDA-911D-C745-E7ABDB5FB73A}"/>
              </a:ext>
            </a:extLst>
          </p:cNvPr>
          <p:cNvSpPr txBox="1"/>
          <p:nvPr/>
        </p:nvSpPr>
        <p:spPr>
          <a:xfrm>
            <a:off x="7775600" y="3138698"/>
            <a:ext cx="235945" cy="369332"/>
          </a:xfrm>
          <a:prstGeom prst="rect">
            <a:avLst/>
          </a:prstGeom>
          <a:noFill/>
        </p:spPr>
        <p:txBody>
          <a:bodyPr wrap="square">
            <a:spAutoFit/>
          </a:bodyPr>
          <a:lstStyle/>
          <a:p>
            <a:r>
              <a:rPr lang="en-US"/>
              <a:t>+</a:t>
            </a:r>
          </a:p>
        </p:txBody>
      </p:sp>
      <p:sp>
        <p:nvSpPr>
          <p:cNvPr id="98" name="TextBox 97">
            <a:extLst>
              <a:ext uri="{FF2B5EF4-FFF2-40B4-BE49-F238E27FC236}">
                <a16:creationId xmlns:a16="http://schemas.microsoft.com/office/drawing/2014/main" id="{CDE222E8-E5D0-E9D8-8BA7-CC2F43ADBD5A}"/>
              </a:ext>
            </a:extLst>
          </p:cNvPr>
          <p:cNvSpPr txBox="1"/>
          <p:nvPr/>
        </p:nvSpPr>
        <p:spPr>
          <a:xfrm>
            <a:off x="8234733" y="3137003"/>
            <a:ext cx="235945" cy="369332"/>
          </a:xfrm>
          <a:prstGeom prst="rect">
            <a:avLst/>
          </a:prstGeom>
          <a:noFill/>
        </p:spPr>
        <p:txBody>
          <a:bodyPr wrap="square">
            <a:spAutoFit/>
          </a:bodyPr>
          <a:lstStyle/>
          <a:p>
            <a:r>
              <a:rPr lang="en-US"/>
              <a:t>+</a:t>
            </a:r>
          </a:p>
        </p:txBody>
      </p:sp>
      <p:sp>
        <p:nvSpPr>
          <p:cNvPr id="99" name="Content Placeholder 2">
            <a:extLst>
              <a:ext uri="{FF2B5EF4-FFF2-40B4-BE49-F238E27FC236}">
                <a16:creationId xmlns:a16="http://schemas.microsoft.com/office/drawing/2014/main" id="{47413B04-B5A2-9685-0DFD-59C67BE31FE9}"/>
              </a:ext>
            </a:extLst>
          </p:cNvPr>
          <p:cNvSpPr txBox="1">
            <a:spLocks/>
          </p:cNvSpPr>
          <p:nvPr/>
        </p:nvSpPr>
        <p:spPr>
          <a:xfrm>
            <a:off x="-42755" y="694267"/>
            <a:ext cx="7122796" cy="55880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endParaRPr lang="en-US"/>
          </a:p>
          <a:p>
            <a:r>
              <a:rPr lang="en-US"/>
              <a:t>Laplacian Matrix </a:t>
            </a:r>
            <a:r>
              <a:rPr lang="en-US" b="1">
                <a:solidFill>
                  <a:srgbClr val="0070C0"/>
                </a:solidFill>
              </a:rPr>
              <a:t>L = Degrees – Adjacency</a:t>
            </a:r>
          </a:p>
          <a:p>
            <a:r>
              <a:rPr lang="en-US" b="1">
                <a:solidFill>
                  <a:schemeClr val="bg1"/>
                </a:solidFill>
              </a:rPr>
              <a:t>f</a:t>
            </a:r>
          </a:p>
          <a:p>
            <a:pPr marL="118872" indent="0">
              <a:buNone/>
            </a:pPr>
            <a:endParaRPr lang="en-US" b="1">
              <a:solidFill>
                <a:srgbClr val="0070C0"/>
              </a:solidFill>
            </a:endParaRPr>
          </a:p>
        </p:txBody>
      </p:sp>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7528CA35-B6FF-23B2-E16F-02C5177D0571}"/>
                  </a:ext>
                </a:extLst>
              </p:cNvPr>
              <p:cNvSpPr txBox="1"/>
              <p:nvPr/>
            </p:nvSpPr>
            <p:spPr>
              <a:xfrm>
                <a:off x="2979581" y="2250240"/>
                <a:ext cx="165253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𝐿𝑣</m:t>
                      </m:r>
                      <m:r>
                        <a:rPr lang="en-US" sz="2800" i="0">
                          <a:latin typeface="Cambria Math" panose="02040503050406030204" pitchFamily="18" charset="0"/>
                        </a:rPr>
                        <m:t> = </m:t>
                      </m:r>
                      <m:r>
                        <m:rPr>
                          <m:sty m:val="p"/>
                        </m:rPr>
                        <a:rPr lang="en-US" sz="2800" i="0">
                          <a:latin typeface="Cambria Math" panose="02040503050406030204" pitchFamily="18" charset="0"/>
                        </a:rPr>
                        <m:t>λ</m:t>
                      </m:r>
                      <m:r>
                        <a:rPr lang="en-US" sz="2800" i="1">
                          <a:latin typeface="Cambria Math" panose="02040503050406030204" pitchFamily="18" charset="0"/>
                        </a:rPr>
                        <m:t>𝑣</m:t>
                      </m:r>
                    </m:oMath>
                  </m:oMathPara>
                </a14:m>
                <a:endParaRPr lang="en-US" sz="2800"/>
              </a:p>
            </p:txBody>
          </p:sp>
        </mc:Choice>
        <mc:Fallback xmlns="">
          <p:sp>
            <p:nvSpPr>
              <p:cNvPr id="103" name="TextBox 102">
                <a:extLst>
                  <a:ext uri="{FF2B5EF4-FFF2-40B4-BE49-F238E27FC236}">
                    <a16:creationId xmlns:a16="http://schemas.microsoft.com/office/drawing/2014/main" id="{7528CA35-B6FF-23B2-E16F-02C5177D0571}"/>
                  </a:ext>
                </a:extLst>
              </p:cNvPr>
              <p:cNvSpPr txBox="1">
                <a:spLocks noRot="1" noChangeAspect="1" noMove="1" noResize="1" noEditPoints="1" noAdjustHandles="1" noChangeArrowheads="1" noChangeShapeType="1" noTextEdit="1"/>
              </p:cNvSpPr>
              <p:nvPr/>
            </p:nvSpPr>
            <p:spPr>
              <a:xfrm>
                <a:off x="2979581" y="2250240"/>
                <a:ext cx="1652530"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753382F9-979A-0977-640F-3662B6F9DD01}"/>
                  </a:ext>
                </a:extLst>
              </p:cNvPr>
              <p:cNvSpPr txBox="1"/>
              <p:nvPr/>
            </p:nvSpPr>
            <p:spPr>
              <a:xfrm>
                <a:off x="1128747" y="2250240"/>
                <a:ext cx="165253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𝑣</m:t>
                      </m:r>
                    </m:oMath>
                  </m:oMathPara>
                </a14:m>
                <a:endParaRPr lang="en-US" sz="2800"/>
              </a:p>
            </p:txBody>
          </p:sp>
        </mc:Choice>
        <mc:Fallback xmlns="">
          <p:sp>
            <p:nvSpPr>
              <p:cNvPr id="104" name="TextBox 103">
                <a:extLst>
                  <a:ext uri="{FF2B5EF4-FFF2-40B4-BE49-F238E27FC236}">
                    <a16:creationId xmlns:a16="http://schemas.microsoft.com/office/drawing/2014/main" id="{753382F9-979A-0977-640F-3662B6F9DD01}"/>
                  </a:ext>
                </a:extLst>
              </p:cNvPr>
              <p:cNvSpPr txBox="1">
                <a:spLocks noRot="1" noChangeAspect="1" noMove="1" noResize="1" noEditPoints="1" noAdjustHandles="1" noChangeArrowheads="1" noChangeShapeType="1" noTextEdit="1"/>
              </p:cNvSpPr>
              <p:nvPr/>
            </p:nvSpPr>
            <p:spPr>
              <a:xfrm>
                <a:off x="1128747" y="2250240"/>
                <a:ext cx="1652530" cy="523220"/>
              </a:xfrm>
              <a:prstGeom prst="rect">
                <a:avLst/>
              </a:prstGeom>
              <a:blipFill>
                <a:blip r:embed="rId4"/>
                <a:stretch>
                  <a:fillRect/>
                </a:stretch>
              </a:blipFill>
            </p:spPr>
            <p:txBody>
              <a:bodyPr/>
              <a:lstStyle/>
              <a:p>
                <a:r>
                  <a:rPr lang="en-US">
                    <a:noFill/>
                  </a:rPr>
                  <a:t> </a:t>
                </a:r>
              </a:p>
            </p:txBody>
          </p:sp>
        </mc:Fallback>
      </mc:AlternateContent>
      <p:sp>
        <p:nvSpPr>
          <p:cNvPr id="105" name="Rectangle 104">
            <a:extLst>
              <a:ext uri="{FF2B5EF4-FFF2-40B4-BE49-F238E27FC236}">
                <a16:creationId xmlns:a16="http://schemas.microsoft.com/office/drawing/2014/main" id="{9A6DA437-EABA-78D6-F691-A2F0D7DBC35D}"/>
              </a:ext>
            </a:extLst>
          </p:cNvPr>
          <p:cNvSpPr/>
          <p:nvPr/>
        </p:nvSpPr>
        <p:spPr>
          <a:xfrm>
            <a:off x="522821" y="2293638"/>
            <a:ext cx="4131324" cy="479822"/>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TextBox 105">
            <a:extLst>
              <a:ext uri="{FF2B5EF4-FFF2-40B4-BE49-F238E27FC236}">
                <a16:creationId xmlns:a16="http://schemas.microsoft.com/office/drawing/2014/main" id="{C511B2A6-5331-0401-306C-38DB8435CCFF}"/>
              </a:ext>
            </a:extLst>
          </p:cNvPr>
          <p:cNvSpPr txBox="1"/>
          <p:nvPr/>
        </p:nvSpPr>
        <p:spPr>
          <a:xfrm>
            <a:off x="483887" y="2343573"/>
            <a:ext cx="4605050" cy="369332"/>
          </a:xfrm>
          <a:prstGeom prst="rect">
            <a:avLst/>
          </a:prstGeom>
          <a:noFill/>
        </p:spPr>
        <p:txBody>
          <a:bodyPr wrap="square">
            <a:spAutoFit/>
          </a:bodyPr>
          <a:lstStyle/>
          <a:p>
            <a:r>
              <a:rPr lang="en-US" sz="1800"/>
              <a:t>Eigenvector:        such that </a:t>
            </a:r>
            <a:endParaRPr lang="en-US"/>
          </a:p>
        </p:txBody>
      </p:sp>
      <p:graphicFrame>
        <p:nvGraphicFramePr>
          <p:cNvPr id="108" name="Table 107">
            <a:extLst>
              <a:ext uri="{FF2B5EF4-FFF2-40B4-BE49-F238E27FC236}">
                <a16:creationId xmlns:a16="http://schemas.microsoft.com/office/drawing/2014/main" id="{45A6399B-BB43-CF2D-E801-C1527B395898}"/>
              </a:ext>
            </a:extLst>
          </p:cNvPr>
          <p:cNvGraphicFramePr>
            <a:graphicFrameLocks noGrp="1"/>
          </p:cNvGraphicFramePr>
          <p:nvPr/>
        </p:nvGraphicFramePr>
        <p:xfrm>
          <a:off x="4430486" y="3735748"/>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FFDB438A-E5D1-03D5-85FD-D566601863C9}"/>
                  </a:ext>
                </a:extLst>
              </p:cNvPr>
              <p:cNvSpPr txBox="1"/>
              <p:nvPr/>
            </p:nvSpPr>
            <p:spPr>
              <a:xfrm>
                <a:off x="5413304" y="3361647"/>
                <a:ext cx="10490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𝑘</m:t>
                      </m:r>
                      <m:r>
                        <a:rPr lang="en-US" sz="1800" b="0" i="1" smtClean="0">
                          <a:solidFill>
                            <a:srgbClr val="0070C0"/>
                          </a:solidFill>
                          <a:latin typeface="Cambria Math" panose="02040503050406030204" pitchFamily="18" charset="0"/>
                        </a:rPr>
                        <m:t>=3)</m:t>
                      </m:r>
                    </m:oMath>
                  </m:oMathPara>
                </a14:m>
                <a:endParaRPr lang="en-US"/>
              </a:p>
            </p:txBody>
          </p:sp>
        </mc:Choice>
        <mc:Fallback xmlns="">
          <p:sp>
            <p:nvSpPr>
              <p:cNvPr id="109" name="TextBox 108">
                <a:extLst>
                  <a:ext uri="{FF2B5EF4-FFF2-40B4-BE49-F238E27FC236}">
                    <a16:creationId xmlns:a16="http://schemas.microsoft.com/office/drawing/2014/main" id="{FFDB438A-E5D1-03D5-85FD-D566601863C9}"/>
                  </a:ext>
                </a:extLst>
              </p:cNvPr>
              <p:cNvSpPr txBox="1">
                <a:spLocks noRot="1" noChangeAspect="1" noMove="1" noResize="1" noEditPoints="1" noAdjustHandles="1" noChangeArrowheads="1" noChangeShapeType="1" noTextEdit="1"/>
              </p:cNvSpPr>
              <p:nvPr/>
            </p:nvSpPr>
            <p:spPr>
              <a:xfrm>
                <a:off x="5413304" y="3361647"/>
                <a:ext cx="1049000" cy="369332"/>
              </a:xfrm>
              <a:prstGeom prst="rect">
                <a:avLst/>
              </a:prstGeom>
              <a:blipFill>
                <a:blip r:embed="rId5"/>
                <a:stretch>
                  <a:fillRect b="-13115"/>
                </a:stretch>
              </a:blipFill>
            </p:spPr>
            <p:txBody>
              <a:bodyPr/>
              <a:lstStyle/>
              <a:p>
                <a:r>
                  <a:rPr lang="en-US">
                    <a:noFill/>
                  </a:rPr>
                  <a:t> </a:t>
                </a:r>
              </a:p>
            </p:txBody>
          </p:sp>
        </mc:Fallback>
      </mc:AlternateContent>
      <p:cxnSp>
        <p:nvCxnSpPr>
          <p:cNvPr id="110" name="Straight Arrow Connector 109">
            <a:extLst>
              <a:ext uri="{FF2B5EF4-FFF2-40B4-BE49-F238E27FC236}">
                <a16:creationId xmlns:a16="http://schemas.microsoft.com/office/drawing/2014/main" id="{3FD498CC-414C-D734-965B-D6C9C819F2B4}"/>
              </a:ext>
            </a:extLst>
          </p:cNvPr>
          <p:cNvCxnSpPr/>
          <p:nvPr/>
        </p:nvCxnSpPr>
        <p:spPr>
          <a:xfrm flipH="1">
            <a:off x="4231472" y="3701148"/>
            <a:ext cx="22034" cy="152074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74999A62-7417-3C61-3472-B9A10567554A}"/>
                  </a:ext>
                </a:extLst>
              </p:cNvPr>
              <p:cNvSpPr txBox="1"/>
              <p:nvPr/>
            </p:nvSpPr>
            <p:spPr>
              <a:xfrm>
                <a:off x="3460965" y="4404328"/>
                <a:ext cx="10490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70C0"/>
                          </a:solidFill>
                          <a:latin typeface="Cambria Math" panose="02040503050406030204" pitchFamily="18" charset="0"/>
                        </a:rPr>
                        <m:t>𝑛</m:t>
                      </m:r>
                    </m:oMath>
                  </m:oMathPara>
                </a14:m>
                <a:endParaRPr lang="en-US"/>
              </a:p>
            </p:txBody>
          </p:sp>
        </mc:Choice>
        <mc:Fallback xmlns="">
          <p:sp>
            <p:nvSpPr>
              <p:cNvPr id="111" name="TextBox 110">
                <a:extLst>
                  <a:ext uri="{FF2B5EF4-FFF2-40B4-BE49-F238E27FC236}">
                    <a16:creationId xmlns:a16="http://schemas.microsoft.com/office/drawing/2014/main" id="{74999A62-7417-3C61-3472-B9A10567554A}"/>
                  </a:ext>
                </a:extLst>
              </p:cNvPr>
              <p:cNvSpPr txBox="1">
                <a:spLocks noRot="1" noChangeAspect="1" noMove="1" noResize="1" noEditPoints="1" noAdjustHandles="1" noChangeArrowheads="1" noChangeShapeType="1" noTextEdit="1"/>
              </p:cNvSpPr>
              <p:nvPr/>
            </p:nvSpPr>
            <p:spPr>
              <a:xfrm>
                <a:off x="3460965" y="4404328"/>
                <a:ext cx="1049000" cy="369332"/>
              </a:xfrm>
              <a:prstGeom prst="rect">
                <a:avLst/>
              </a:prstGeom>
              <a:blipFill>
                <a:blip r:embed="rId6"/>
                <a:stretch>
                  <a:fillRect/>
                </a:stretch>
              </a:blipFill>
            </p:spPr>
            <p:txBody>
              <a:bodyPr/>
              <a:lstStyle/>
              <a:p>
                <a:r>
                  <a:rPr lang="en-US">
                    <a:noFill/>
                  </a:rPr>
                  <a:t> </a:t>
                </a:r>
              </a:p>
            </p:txBody>
          </p:sp>
        </mc:Fallback>
      </mc:AlternateContent>
      <p:sp>
        <p:nvSpPr>
          <p:cNvPr id="112" name="TextBox 111">
            <a:extLst>
              <a:ext uri="{FF2B5EF4-FFF2-40B4-BE49-F238E27FC236}">
                <a16:creationId xmlns:a16="http://schemas.microsoft.com/office/drawing/2014/main" id="{EFDE3EAA-8BE6-D2CD-3CC4-84D2D4F07E80}"/>
              </a:ext>
            </a:extLst>
          </p:cNvPr>
          <p:cNvSpPr txBox="1"/>
          <p:nvPr/>
        </p:nvSpPr>
        <p:spPr>
          <a:xfrm>
            <a:off x="3092401" y="4678468"/>
            <a:ext cx="1221450" cy="369332"/>
          </a:xfrm>
          <a:prstGeom prst="rect">
            <a:avLst/>
          </a:prstGeom>
          <a:noFill/>
        </p:spPr>
        <p:txBody>
          <a:bodyPr wrap="square">
            <a:spAutoFit/>
          </a:bodyPr>
          <a:lstStyle/>
          <a:p>
            <a:pPr marL="457200" lvl="1" indent="0">
              <a:buNone/>
            </a:pPr>
            <a:r>
              <a:rPr lang="en-US" b="0">
                <a:solidFill>
                  <a:srgbClr val="0070C0"/>
                </a:solidFill>
              </a:rPr>
              <a:t>nodes</a:t>
            </a:r>
            <a:endParaRPr lang="en-US" sz="1800" b="0">
              <a:solidFill>
                <a:srgbClr val="0070C0"/>
              </a:solidFill>
            </a:endParaRPr>
          </a:p>
        </p:txBody>
      </p:sp>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id="{F3914FC8-B8B7-7EA7-FDAC-6AD8E2C3244A}"/>
                  </a:ext>
                </a:extLst>
              </p:cNvPr>
              <p:cNvSpPr txBox="1"/>
              <p:nvPr/>
            </p:nvSpPr>
            <p:spPr>
              <a:xfrm>
                <a:off x="5195894" y="4447949"/>
                <a:ext cx="1620005" cy="646331"/>
              </a:xfrm>
              <a:prstGeom prst="rect">
                <a:avLst/>
              </a:prstGeom>
              <a:noFill/>
            </p:spPr>
            <p:txBody>
              <a:bodyPr wrap="square">
                <a:spAutoFit/>
              </a:bodyPr>
              <a:lstStyle/>
              <a:p>
                <a:pPr lvl="1"/>
                <a:r>
                  <a:rPr lang="en-US" b="0">
                    <a:solidFill>
                      <a:srgbClr val="0070C0"/>
                    </a:solidFill>
                  </a:rPr>
                  <a:t>Row </a:t>
                </a:r>
                <a14:m>
                  <m:oMath xmlns:m="http://schemas.openxmlformats.org/officeDocument/2006/math">
                    <m:r>
                      <a:rPr lang="en-US" b="0" i="1" smtClean="0">
                        <a:solidFill>
                          <a:srgbClr val="0070C0"/>
                        </a:solidFill>
                        <a:latin typeface="Cambria Math" panose="02040503050406030204" pitchFamily="18" charset="0"/>
                      </a:rPr>
                      <m:t>𝑖</m:t>
                    </m:r>
                  </m:oMath>
                </a14:m>
                <a:endParaRPr lang="en-US"/>
              </a:p>
              <a:p>
                <a:pPr marL="457200" lvl="1" indent="0">
                  <a:buNone/>
                </a:pPr>
                <a:r>
                  <a:rPr lang="en-US" b="0">
                    <a:solidFill>
                      <a:srgbClr val="0070C0"/>
                    </a:solidFill>
                  </a:rPr>
                  <a:t> </a:t>
                </a:r>
                <a:endParaRPr lang="en-US" sz="1800" b="0">
                  <a:solidFill>
                    <a:srgbClr val="0070C0"/>
                  </a:solidFill>
                </a:endParaRPr>
              </a:p>
            </p:txBody>
          </p:sp>
        </mc:Choice>
        <mc:Fallback xmlns="">
          <p:sp>
            <p:nvSpPr>
              <p:cNvPr id="113" name="TextBox 112">
                <a:extLst>
                  <a:ext uri="{FF2B5EF4-FFF2-40B4-BE49-F238E27FC236}">
                    <a16:creationId xmlns:a16="http://schemas.microsoft.com/office/drawing/2014/main" id="{F3914FC8-B8B7-7EA7-FDAC-6AD8E2C3244A}"/>
                  </a:ext>
                </a:extLst>
              </p:cNvPr>
              <p:cNvSpPr txBox="1">
                <a:spLocks noRot="1" noChangeAspect="1" noMove="1" noResize="1" noEditPoints="1" noAdjustHandles="1" noChangeArrowheads="1" noChangeShapeType="1" noTextEdit="1"/>
              </p:cNvSpPr>
              <p:nvPr/>
            </p:nvSpPr>
            <p:spPr>
              <a:xfrm>
                <a:off x="5195894" y="4447949"/>
                <a:ext cx="1620005" cy="646331"/>
              </a:xfrm>
              <a:prstGeom prst="rect">
                <a:avLst/>
              </a:prstGeom>
              <a:blipFill>
                <a:blip r:embed="rId7"/>
                <a:stretch>
                  <a:fillRect t="-5660"/>
                </a:stretch>
              </a:blipFill>
            </p:spPr>
            <p:txBody>
              <a:bodyPr/>
              <a:lstStyle/>
              <a:p>
                <a:r>
                  <a:rPr lang="en-US">
                    <a:noFill/>
                  </a:rPr>
                  <a:t> </a:t>
                </a:r>
              </a:p>
            </p:txBody>
          </p:sp>
        </mc:Fallback>
      </mc:AlternateContent>
      <p:cxnSp>
        <p:nvCxnSpPr>
          <p:cNvPr id="114" name="Straight Arrow Connector 113">
            <a:extLst>
              <a:ext uri="{FF2B5EF4-FFF2-40B4-BE49-F238E27FC236}">
                <a16:creationId xmlns:a16="http://schemas.microsoft.com/office/drawing/2014/main" id="{84D8218D-72EF-143A-2007-E6945478745B}"/>
              </a:ext>
            </a:extLst>
          </p:cNvPr>
          <p:cNvCxnSpPr>
            <a:cxnSpLocks/>
            <a:stCxn id="92" idx="0"/>
          </p:cNvCxnSpPr>
          <p:nvPr/>
        </p:nvCxnSpPr>
        <p:spPr>
          <a:xfrm flipH="1">
            <a:off x="5991354" y="3132037"/>
            <a:ext cx="547930" cy="1441251"/>
          </a:xfrm>
          <a:prstGeom prst="straightConnector1">
            <a:avLst/>
          </a:prstGeom>
          <a:ln w="28575">
            <a:headEnd type="triangle"/>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03950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65</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Laplacian Eigenvector Positional Encodings</a:t>
            </a:r>
          </a:p>
        </p:txBody>
      </p:sp>
      <p:sp>
        <p:nvSpPr>
          <p:cNvPr id="10" name="Content Placeholder 2">
            <a:extLst>
              <a:ext uri="{FF2B5EF4-FFF2-40B4-BE49-F238E27FC236}">
                <a16:creationId xmlns:a16="http://schemas.microsoft.com/office/drawing/2014/main" id="{8685F502-BFE5-3858-0B4D-2325E60B2A5B}"/>
              </a:ext>
            </a:extLst>
          </p:cNvPr>
          <p:cNvSpPr>
            <a:spLocks noGrp="1"/>
          </p:cNvSpPr>
          <p:nvPr>
            <p:ph idx="1"/>
          </p:nvPr>
        </p:nvSpPr>
        <p:spPr>
          <a:xfrm>
            <a:off x="161883" y="1540665"/>
            <a:ext cx="8820233" cy="4717260"/>
          </a:xfrm>
        </p:spPr>
        <p:txBody>
          <a:bodyPr>
            <a:normAutofit lnSpcReduction="10000"/>
          </a:bodyPr>
          <a:lstStyle/>
          <a:p>
            <a:r>
              <a:rPr lang="en-US" sz="2800"/>
              <a:t>Laplacian Eigenvector positional encodings work!</a:t>
            </a:r>
          </a:p>
          <a:p>
            <a:pPr marL="118872" indent="0">
              <a:buNone/>
            </a:pPr>
            <a:endParaRPr lang="en-US" sz="2800"/>
          </a:p>
          <a:p>
            <a:r>
              <a:rPr lang="en-US" sz="2800" b="1">
                <a:solidFill>
                  <a:srgbClr val="0070C0"/>
                </a:solidFill>
              </a:rPr>
              <a:t>But is this the best we can do? </a:t>
            </a:r>
          </a:p>
          <a:p>
            <a:pPr lvl="1"/>
            <a:r>
              <a:rPr lang="en-US" sz="2400" b="1">
                <a:solidFill>
                  <a:srgbClr val="0070C0"/>
                </a:solidFill>
              </a:rPr>
              <a:t>Hint: no </a:t>
            </a:r>
          </a:p>
          <a:p>
            <a:endParaRPr lang="en-US" sz="2800" b="1">
              <a:solidFill>
                <a:srgbClr val="0070C0"/>
              </a:solidFill>
            </a:endParaRPr>
          </a:p>
          <a:p>
            <a:r>
              <a:rPr lang="en-US" sz="2800">
                <a:solidFill>
                  <a:srgbClr val="7030A0"/>
                </a:solidFill>
              </a:rPr>
              <a:t>Q: What is the problem with the current approach?</a:t>
            </a:r>
          </a:p>
          <a:p>
            <a:pPr lvl="1"/>
            <a:r>
              <a:rPr lang="en-US"/>
              <a:t>A1: Eigenvectors are </a:t>
            </a:r>
            <a:r>
              <a:rPr lang="en-US" b="1"/>
              <a:t>not</a:t>
            </a:r>
            <a:r>
              <a:rPr lang="en-US"/>
              <a:t> arbitrary vectors</a:t>
            </a:r>
          </a:p>
          <a:p>
            <a:pPr lvl="1"/>
            <a:r>
              <a:rPr lang="en-US"/>
              <a:t>A2: They have </a:t>
            </a:r>
            <a:r>
              <a:rPr lang="en-US" b="1"/>
              <a:t>special structure </a:t>
            </a:r>
            <a:r>
              <a:rPr lang="en-US"/>
              <a:t>that we have been ignoring!</a:t>
            </a:r>
          </a:p>
          <a:p>
            <a:r>
              <a:rPr lang="en-US" b="1">
                <a:solidFill>
                  <a:srgbClr val="C00000"/>
                </a:solidFill>
              </a:rPr>
              <a:t>To use eigenvectors properly we must account for their structure in our models</a:t>
            </a:r>
          </a:p>
          <a:p>
            <a:pPr lvl="1"/>
            <a:endParaRPr lang="en-US" sz="2000">
              <a:solidFill>
                <a:srgbClr val="0070C0"/>
              </a:solidFill>
            </a:endParaRPr>
          </a:p>
          <a:p>
            <a:pPr lvl="1"/>
            <a:endParaRPr lang="en-US" sz="2400">
              <a:solidFill>
                <a:srgbClr val="0070C0"/>
              </a:solidFill>
            </a:endParaRPr>
          </a:p>
          <a:p>
            <a:pPr lvl="1"/>
            <a:endParaRPr lang="en-US" sz="2400">
              <a:solidFill>
                <a:srgbClr val="0070C0"/>
              </a:solidFill>
            </a:endParaRPr>
          </a:p>
        </p:txBody>
      </p:sp>
    </p:spTree>
    <p:extLst>
      <p:ext uri="{BB962C8B-B14F-4D97-AF65-F5344CB8AC3E}">
        <p14:creationId xmlns:p14="http://schemas.microsoft.com/office/powerpoint/2010/main" val="10268455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66</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Eigenvector Sign Ambiguity</a:t>
            </a: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685F502-BFE5-3858-0B4D-2325E60B2A5B}"/>
                  </a:ext>
                </a:extLst>
              </p:cNvPr>
              <p:cNvSpPr>
                <a:spLocks noGrp="1"/>
              </p:cNvSpPr>
              <p:nvPr>
                <p:ph idx="1"/>
              </p:nvPr>
            </p:nvSpPr>
            <p:spPr>
              <a:xfrm>
                <a:off x="323767" y="1554953"/>
                <a:ext cx="8820233" cy="3113348"/>
              </a:xfrm>
            </p:spPr>
            <p:txBody>
              <a:bodyPr>
                <a:normAutofit lnSpcReduction="10000"/>
              </a:bodyPr>
              <a:lstStyle/>
              <a:p>
                <a:r>
                  <a:rPr lang="en-US" sz="2800"/>
                  <a:t>Suppose </a:t>
                </a:r>
                <a14:m>
                  <m:oMath xmlns:m="http://schemas.openxmlformats.org/officeDocument/2006/math">
                    <m:r>
                      <a:rPr lang="en-US" sz="2800" b="0" i="1" smtClean="0">
                        <a:solidFill>
                          <a:srgbClr val="0070C0"/>
                        </a:solidFill>
                        <a:latin typeface="Cambria Math" panose="02040503050406030204" pitchFamily="18" charset="0"/>
                      </a:rPr>
                      <m:t>𝑣</m:t>
                    </m:r>
                    <m:r>
                      <a:rPr lang="en-US" sz="2800" b="0" i="1" smtClean="0">
                        <a:solidFill>
                          <a:srgbClr val="0070C0"/>
                        </a:solidFill>
                        <a:latin typeface="Cambria Math" panose="02040503050406030204" pitchFamily="18" charset="0"/>
                      </a:rPr>
                      <m:t> </m:t>
                    </m:r>
                  </m:oMath>
                </a14:m>
                <a:r>
                  <a:rPr lang="en-US" sz="2800"/>
                  <a:t>is a Laplacian eigenvector</a:t>
                </a:r>
              </a:p>
              <a:p>
                <a:pPr lvl="1"/>
                <a:r>
                  <a:rPr lang="en-US" sz="2400"/>
                  <a:t>So </a:t>
                </a:r>
              </a:p>
              <a:p>
                <a:pPr lvl="1"/>
                <a:endParaRPr lang="en-US" sz="2400"/>
              </a:p>
              <a:p>
                <a:r>
                  <a:rPr lang="en-US" sz="2800"/>
                  <a:t>But this means:</a:t>
                </a:r>
              </a:p>
              <a:p>
                <a:pPr lvl="1"/>
                <a:r>
                  <a:rPr lang="en-US" sz="2400"/>
                  <a:t>Also</a:t>
                </a:r>
              </a:p>
              <a:p>
                <a:endParaRPr lang="en-US" sz="2800"/>
              </a:p>
              <a:p>
                <a:r>
                  <a:rPr lang="en-US" sz="2800"/>
                  <a:t>So </a:t>
                </a:r>
                <a14:m>
                  <m:oMath xmlns:m="http://schemas.openxmlformats.org/officeDocument/2006/math">
                    <m:r>
                      <a:rPr lang="en-US" sz="2800" b="0" i="0" smtClean="0">
                        <a:solidFill>
                          <a:srgbClr val="0070C0"/>
                        </a:solidFill>
                        <a:latin typeface="Cambria Math" panose="02040503050406030204" pitchFamily="18" charset="0"/>
                      </a:rPr>
                      <m:t>−</m:t>
                    </m:r>
                    <m:r>
                      <a:rPr lang="en-US" sz="2800" b="0" i="1" smtClean="0">
                        <a:solidFill>
                          <a:srgbClr val="0070C0"/>
                        </a:solidFill>
                        <a:latin typeface="Cambria Math" panose="02040503050406030204" pitchFamily="18" charset="0"/>
                      </a:rPr>
                      <m:t>𝑣</m:t>
                    </m:r>
                    <m:r>
                      <a:rPr lang="en-US" sz="2800" b="0" i="1" smtClean="0">
                        <a:solidFill>
                          <a:srgbClr val="0070C0"/>
                        </a:solidFill>
                        <a:latin typeface="Cambria Math" panose="02040503050406030204" pitchFamily="18" charset="0"/>
                      </a:rPr>
                      <m:t> </m:t>
                    </m:r>
                  </m:oMath>
                </a14:m>
                <a:r>
                  <a:rPr lang="en-US" sz="2800"/>
                  <a:t>is also a Laplacian eigenvector</a:t>
                </a:r>
              </a:p>
              <a:p>
                <a:pPr lvl="1"/>
                <a:endParaRPr lang="en-US" sz="2000">
                  <a:solidFill>
                    <a:srgbClr val="0070C0"/>
                  </a:solidFill>
                </a:endParaRPr>
              </a:p>
              <a:p>
                <a:pPr lvl="1"/>
                <a:endParaRPr lang="en-US" sz="2400">
                  <a:solidFill>
                    <a:srgbClr val="0070C0"/>
                  </a:solidFill>
                </a:endParaRPr>
              </a:p>
              <a:p>
                <a:pPr lvl="1"/>
                <a:endParaRPr lang="en-US" sz="2400">
                  <a:solidFill>
                    <a:srgbClr val="0070C0"/>
                  </a:solidFill>
                </a:endParaRPr>
              </a:p>
            </p:txBody>
          </p:sp>
        </mc:Choice>
        <mc:Fallback xmlns="">
          <p:sp>
            <p:nvSpPr>
              <p:cNvPr id="10" name="Content Placeholder 2">
                <a:extLst>
                  <a:ext uri="{FF2B5EF4-FFF2-40B4-BE49-F238E27FC236}">
                    <a16:creationId xmlns:a16="http://schemas.microsoft.com/office/drawing/2014/main" id="{8685F502-BFE5-3858-0B4D-2325E60B2A5B}"/>
                  </a:ext>
                </a:extLst>
              </p:cNvPr>
              <p:cNvSpPr>
                <a:spLocks noGrp="1" noRot="1" noChangeAspect="1" noMove="1" noResize="1" noEditPoints="1" noAdjustHandles="1" noChangeArrowheads="1" noChangeShapeType="1" noTextEdit="1"/>
              </p:cNvSpPr>
              <p:nvPr>
                <p:ph idx="1"/>
              </p:nvPr>
            </p:nvSpPr>
            <p:spPr>
              <a:xfrm>
                <a:off x="323767" y="1554953"/>
                <a:ext cx="8820233" cy="3113348"/>
              </a:xfrm>
              <a:blipFill>
                <a:blip r:embed="rId3"/>
                <a:stretch>
                  <a:fillRect l="-69" t="-17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676CAE-E710-405B-C281-9509A267452A}"/>
                  </a:ext>
                </a:extLst>
              </p:cNvPr>
              <p:cNvSpPr txBox="1"/>
              <p:nvPr/>
            </p:nvSpPr>
            <p:spPr>
              <a:xfrm>
                <a:off x="1456024" y="1937862"/>
                <a:ext cx="165253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𝐿𝑣</m:t>
                      </m:r>
                      <m:r>
                        <a:rPr lang="en-US" sz="2800" i="0">
                          <a:latin typeface="Cambria Math" panose="02040503050406030204" pitchFamily="18" charset="0"/>
                        </a:rPr>
                        <m:t> = </m:t>
                      </m:r>
                      <m:r>
                        <m:rPr>
                          <m:sty m:val="p"/>
                        </m:rPr>
                        <a:rPr lang="en-US" sz="2800" i="0">
                          <a:latin typeface="Cambria Math" panose="02040503050406030204" pitchFamily="18" charset="0"/>
                        </a:rPr>
                        <m:t>λ</m:t>
                      </m:r>
                      <m:r>
                        <a:rPr lang="en-US" sz="2800" i="1">
                          <a:latin typeface="Cambria Math" panose="02040503050406030204" pitchFamily="18" charset="0"/>
                        </a:rPr>
                        <m:t>𝑣</m:t>
                      </m:r>
                    </m:oMath>
                  </m:oMathPara>
                </a14:m>
                <a:endParaRPr lang="en-US" sz="2800"/>
              </a:p>
            </p:txBody>
          </p:sp>
        </mc:Choice>
        <mc:Fallback xmlns="">
          <p:sp>
            <p:nvSpPr>
              <p:cNvPr id="2" name="TextBox 1">
                <a:extLst>
                  <a:ext uri="{FF2B5EF4-FFF2-40B4-BE49-F238E27FC236}">
                    <a16:creationId xmlns:a16="http://schemas.microsoft.com/office/drawing/2014/main" id="{E8676CAE-E710-405B-C281-9509A267452A}"/>
                  </a:ext>
                </a:extLst>
              </p:cNvPr>
              <p:cNvSpPr txBox="1">
                <a:spLocks noRot="1" noChangeAspect="1" noMove="1" noResize="1" noEditPoints="1" noAdjustHandles="1" noChangeArrowheads="1" noChangeShapeType="1" noTextEdit="1"/>
              </p:cNvSpPr>
              <p:nvPr/>
            </p:nvSpPr>
            <p:spPr>
              <a:xfrm>
                <a:off x="1456024" y="1937862"/>
                <a:ext cx="165253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4BB2E8E-DAE4-7BD1-73B2-7D52843551FB}"/>
                  </a:ext>
                </a:extLst>
              </p:cNvPr>
              <p:cNvSpPr txBox="1"/>
              <p:nvPr/>
            </p:nvSpPr>
            <p:spPr>
              <a:xfrm>
                <a:off x="1518452" y="3203905"/>
                <a:ext cx="318020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𝐿</m:t>
                      </m:r>
                      <m:r>
                        <a:rPr lang="en-US" sz="2800" b="0" i="1" smtClean="0">
                          <a:latin typeface="Cambria Math" panose="02040503050406030204" pitchFamily="18" charset="0"/>
                        </a:rPr>
                        <m:t>(−</m:t>
                      </m:r>
                      <m:r>
                        <a:rPr lang="en-US" sz="2800" i="1" smtClean="0">
                          <a:latin typeface="Cambria Math" panose="02040503050406030204" pitchFamily="18" charset="0"/>
                        </a:rPr>
                        <m:t>𝑣</m:t>
                      </m:r>
                      <m:r>
                        <a:rPr lang="en-US" sz="2800" b="0" i="1" smtClean="0">
                          <a:latin typeface="Cambria Math" panose="02040503050406030204" pitchFamily="18" charset="0"/>
                        </a:rPr>
                        <m:t>)</m:t>
                      </m:r>
                      <m:r>
                        <a:rPr lang="en-US" sz="2800" i="0">
                          <a:latin typeface="Cambria Math" panose="02040503050406030204" pitchFamily="18" charset="0"/>
                        </a:rPr>
                        <m:t> = </m:t>
                      </m:r>
                      <m:r>
                        <m:rPr>
                          <m:sty m:val="p"/>
                        </m:rPr>
                        <a:rPr lang="en-US" sz="2800" i="0">
                          <a:latin typeface="Cambria Math" panose="02040503050406030204" pitchFamily="18" charset="0"/>
                        </a:rPr>
                        <m:t>λ</m:t>
                      </m:r>
                      <m:r>
                        <a:rPr lang="en-US" sz="2800" b="0" i="1" smtClean="0">
                          <a:latin typeface="Cambria Math" panose="02040503050406030204" pitchFamily="18" charset="0"/>
                        </a:rPr>
                        <m:t>(−</m:t>
                      </m:r>
                      <m:r>
                        <a:rPr lang="en-US" sz="2800" i="1">
                          <a:latin typeface="Cambria Math" panose="02040503050406030204" pitchFamily="18" charset="0"/>
                        </a:rPr>
                        <m:t>𝑣</m:t>
                      </m:r>
                      <m:r>
                        <a:rPr lang="en-US" sz="2800" b="0" i="1" smtClean="0">
                          <a:latin typeface="Cambria Math" panose="02040503050406030204" pitchFamily="18" charset="0"/>
                        </a:rPr>
                        <m:t>)</m:t>
                      </m:r>
                    </m:oMath>
                  </m:oMathPara>
                </a14:m>
                <a:endParaRPr lang="en-US" sz="2800"/>
              </a:p>
            </p:txBody>
          </p:sp>
        </mc:Choice>
        <mc:Fallback xmlns="">
          <p:sp>
            <p:nvSpPr>
              <p:cNvPr id="8" name="TextBox 7">
                <a:extLst>
                  <a:ext uri="{FF2B5EF4-FFF2-40B4-BE49-F238E27FC236}">
                    <a16:creationId xmlns:a16="http://schemas.microsoft.com/office/drawing/2014/main" id="{34BB2E8E-DAE4-7BD1-73B2-7D52843551FB}"/>
                  </a:ext>
                </a:extLst>
              </p:cNvPr>
              <p:cNvSpPr txBox="1">
                <a:spLocks noRot="1" noChangeAspect="1" noMove="1" noResize="1" noEditPoints="1" noAdjustHandles="1" noChangeArrowheads="1" noChangeShapeType="1" noTextEdit="1"/>
              </p:cNvSpPr>
              <p:nvPr/>
            </p:nvSpPr>
            <p:spPr>
              <a:xfrm>
                <a:off x="1518452" y="3203905"/>
                <a:ext cx="3180203" cy="523220"/>
              </a:xfrm>
              <a:prstGeom prst="rect">
                <a:avLst/>
              </a:prstGeom>
              <a:blipFill>
                <a:blip r:embed="rId5"/>
                <a:stretch>
                  <a:fillRect/>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C54E48B3-1E0D-2C1B-349E-E717C153E2D7}"/>
              </a:ext>
            </a:extLst>
          </p:cNvPr>
          <p:cNvPicPr>
            <a:picLocks noChangeAspect="1"/>
          </p:cNvPicPr>
          <p:nvPr/>
        </p:nvPicPr>
        <p:blipFill>
          <a:blip r:embed="rId6"/>
          <a:stretch>
            <a:fillRect/>
          </a:stretch>
        </p:blipFill>
        <p:spPr>
          <a:xfrm>
            <a:off x="6188333" y="1376229"/>
            <a:ext cx="2906693" cy="3470795"/>
          </a:xfrm>
          <a:prstGeom prst="rect">
            <a:avLst/>
          </a:prstGeom>
        </p:spPr>
      </p:pic>
      <p:sp>
        <p:nvSpPr>
          <p:cNvPr id="15" name="TextBox 14">
            <a:extLst>
              <a:ext uri="{FF2B5EF4-FFF2-40B4-BE49-F238E27FC236}">
                <a16:creationId xmlns:a16="http://schemas.microsoft.com/office/drawing/2014/main" id="{BF54C5E8-2B25-6318-5E60-E8433C42FF5F}"/>
              </a:ext>
            </a:extLst>
          </p:cNvPr>
          <p:cNvSpPr txBox="1"/>
          <p:nvPr/>
        </p:nvSpPr>
        <p:spPr>
          <a:xfrm>
            <a:off x="759084" y="4674776"/>
            <a:ext cx="5656004" cy="523220"/>
          </a:xfrm>
          <a:prstGeom prst="rect">
            <a:avLst/>
          </a:prstGeom>
          <a:noFill/>
        </p:spPr>
        <p:txBody>
          <a:bodyPr wrap="square">
            <a:spAutoFit/>
          </a:bodyPr>
          <a:lstStyle/>
          <a:p>
            <a:r>
              <a:rPr lang="en-US" sz="2800" b="1">
                <a:solidFill>
                  <a:srgbClr val="C00000"/>
                </a:solidFill>
              </a:rPr>
              <a:t>The choice of sign is arbitrary!</a:t>
            </a:r>
            <a:endParaRPr lang="en-US" sz="2800"/>
          </a:p>
        </p:txBody>
      </p:sp>
    </p:spTree>
    <p:extLst>
      <p:ext uri="{BB962C8B-B14F-4D97-AF65-F5344CB8AC3E}">
        <p14:creationId xmlns:p14="http://schemas.microsoft.com/office/powerpoint/2010/main" val="27745527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579567" y="1405810"/>
            <a:ext cx="8735883" cy="5257801"/>
          </a:xfrm>
        </p:spPr>
        <p:txBody>
          <a:bodyPr/>
          <a:lstStyle/>
          <a:p>
            <a:r>
              <a:rPr lang="en-US"/>
              <a:t>Both </a:t>
            </a:r>
          </a:p>
          <a:p>
            <a:r>
              <a:rPr lang="en-US"/>
              <a:t>But when we use them as positional encodings we </a:t>
            </a:r>
            <a:r>
              <a:rPr lang="en-US" b="1"/>
              <a:t>pick one arbitrarily</a:t>
            </a:r>
          </a:p>
          <a:p>
            <a:r>
              <a:rPr lang="en-US" b="1">
                <a:solidFill>
                  <a:srgbClr val="C00000"/>
                </a:solidFill>
              </a:rPr>
              <a:t>Why does this matter for positional encodings?</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67</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Ambiguity is a Problem</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676CAE-E710-405B-C281-9509A267452A}"/>
                  </a:ext>
                </a:extLst>
              </p:cNvPr>
              <p:cNvSpPr txBox="1"/>
              <p:nvPr/>
            </p:nvSpPr>
            <p:spPr>
              <a:xfrm>
                <a:off x="1814330" y="1504667"/>
                <a:ext cx="4500745" cy="523220"/>
              </a:xfrm>
              <a:prstGeom prst="rect">
                <a:avLst/>
              </a:prstGeom>
              <a:noFill/>
            </p:spPr>
            <p:txBody>
              <a:bodyPr wrap="square">
                <a:spAutoFit/>
              </a:bodyPr>
              <a:lstStyle/>
              <a:p>
                <a14:m>
                  <m:oMath xmlns:m="http://schemas.openxmlformats.org/officeDocument/2006/math">
                    <m:r>
                      <a:rPr lang="en-US" sz="2800" i="1" smtClean="0">
                        <a:latin typeface="Cambria Math" panose="02040503050406030204" pitchFamily="18" charset="0"/>
                      </a:rPr>
                      <m:t>𝑣</m:t>
                    </m:r>
                  </m:oMath>
                </a14:m>
                <a:r>
                  <a:rPr lang="en-US" sz="2800"/>
                  <a:t> and </a:t>
                </a:r>
                <a14:m>
                  <m:oMath xmlns:m="http://schemas.openxmlformats.org/officeDocument/2006/math">
                    <m:r>
                      <a:rPr lang="en-US" sz="2800" b="0" i="0" smtClean="0">
                        <a:latin typeface="Cambria Math" panose="02040503050406030204" pitchFamily="18" charset="0"/>
                      </a:rPr>
                      <m:t>−</m:t>
                    </m:r>
                    <m:r>
                      <a:rPr lang="en-US" sz="2800" i="1">
                        <a:latin typeface="Cambria Math" panose="02040503050406030204" pitchFamily="18" charset="0"/>
                      </a:rPr>
                      <m:t>𝑣</m:t>
                    </m:r>
                  </m:oMath>
                </a14:m>
                <a:r>
                  <a:rPr lang="en-US" sz="2800"/>
                  <a:t> are eigenvectors </a:t>
                </a:r>
              </a:p>
            </p:txBody>
          </p:sp>
        </mc:Choice>
        <mc:Fallback xmlns="">
          <p:sp>
            <p:nvSpPr>
              <p:cNvPr id="2" name="TextBox 1">
                <a:extLst>
                  <a:ext uri="{FF2B5EF4-FFF2-40B4-BE49-F238E27FC236}">
                    <a16:creationId xmlns:a16="http://schemas.microsoft.com/office/drawing/2014/main" id="{E8676CAE-E710-405B-C281-9509A267452A}"/>
                  </a:ext>
                </a:extLst>
              </p:cNvPr>
              <p:cNvSpPr txBox="1">
                <a:spLocks noRot="1" noChangeAspect="1" noMove="1" noResize="1" noEditPoints="1" noAdjustHandles="1" noChangeArrowheads="1" noChangeShapeType="1" noTextEdit="1"/>
              </p:cNvSpPr>
              <p:nvPr/>
            </p:nvSpPr>
            <p:spPr>
              <a:xfrm>
                <a:off x="1814330" y="1504667"/>
                <a:ext cx="4500745" cy="523220"/>
              </a:xfrm>
              <a:prstGeom prst="rect">
                <a:avLst/>
              </a:prstGeom>
              <a:blipFill>
                <a:blip r:embed="rId2"/>
                <a:stretch>
                  <a:fillRect t="-11628" b="-32558"/>
                </a:stretch>
              </a:blipFill>
            </p:spPr>
            <p:txBody>
              <a:bodyPr/>
              <a:lstStyle/>
              <a:p>
                <a:r>
                  <a:rPr lang="en-US">
                    <a:noFill/>
                  </a:rPr>
                  <a:t> </a:t>
                </a:r>
              </a:p>
            </p:txBody>
          </p:sp>
        </mc:Fallback>
      </mc:AlternateContent>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graphicFrame>
        <p:nvGraphicFramePr>
          <p:cNvPr id="13" name="Table 12">
            <a:extLst>
              <a:ext uri="{FF2B5EF4-FFF2-40B4-BE49-F238E27FC236}">
                <a16:creationId xmlns:a16="http://schemas.microsoft.com/office/drawing/2014/main" id="{B2A1C147-9A19-F7CD-9CAE-5629DC29BD4F}"/>
              </a:ext>
            </a:extLst>
          </p:cNvPr>
          <p:cNvGraphicFramePr>
            <a:graphicFrameLocks noGrp="1"/>
          </p:cNvGraphicFramePr>
          <p:nvPr>
            <p:extLst>
              <p:ext uri="{D42A27DB-BD31-4B8C-83A1-F6EECF244321}">
                <p14:modId xmlns:p14="http://schemas.microsoft.com/office/powerpoint/2010/main" val="3442406353"/>
              </p:ext>
            </p:extLst>
          </p:nvPr>
        </p:nvGraphicFramePr>
        <p:xfrm>
          <a:off x="7676265" y="3982873"/>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p:sp>
        <p:nvSpPr>
          <p:cNvPr id="19" name="Rounded Rectangle 18">
            <a:extLst>
              <a:ext uri="{FF2B5EF4-FFF2-40B4-BE49-F238E27FC236}">
                <a16:creationId xmlns:a16="http://schemas.microsoft.com/office/drawing/2014/main" id="{5B243411-38D8-15F6-D300-4F95B14A4FEC}"/>
              </a:ext>
            </a:extLst>
          </p:cNvPr>
          <p:cNvSpPr/>
          <p:nvPr/>
        </p:nvSpPr>
        <p:spPr>
          <a:xfrm>
            <a:off x="2917885" y="4180737"/>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F0278D-3F70-4CD8-421E-ACB238798735}"/>
              </a:ext>
            </a:extLst>
          </p:cNvPr>
          <p:cNvSpPr/>
          <p:nvPr/>
        </p:nvSpPr>
        <p:spPr>
          <a:xfrm>
            <a:off x="305053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C007756E-484D-F235-1BE3-2C147DD0C649}"/>
              </a:ext>
            </a:extLst>
          </p:cNvPr>
          <p:cNvSpPr/>
          <p:nvPr/>
        </p:nvSpPr>
        <p:spPr>
          <a:xfrm>
            <a:off x="357934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8F460B05-C2B9-2F99-63AC-387EF68076F0}"/>
              </a:ext>
            </a:extLst>
          </p:cNvPr>
          <p:cNvSpPr/>
          <p:nvPr/>
        </p:nvSpPr>
        <p:spPr>
          <a:xfrm>
            <a:off x="4126513"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6BBE4661-CE8C-86C0-1F1D-48F43819B650}"/>
              </a:ext>
            </a:extLst>
          </p:cNvPr>
          <p:cNvSpPr/>
          <p:nvPr/>
        </p:nvSpPr>
        <p:spPr>
          <a:xfrm>
            <a:off x="467368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0FF79A60-91C1-FE4C-B467-27E367E26EDF}"/>
              </a:ext>
            </a:extLst>
          </p:cNvPr>
          <p:cNvSpPr/>
          <p:nvPr/>
        </p:nvSpPr>
        <p:spPr>
          <a:xfrm>
            <a:off x="520249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B7EA49C4-4482-2DDA-DB68-B374AE1096CA}"/>
              </a:ext>
            </a:extLst>
          </p:cNvPr>
          <p:cNvSpPr/>
          <p:nvPr/>
        </p:nvSpPr>
        <p:spPr>
          <a:xfrm>
            <a:off x="5749665"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ACCEDC9-09A3-8C97-BDE2-4B971DEE6AA7}"/>
              </a:ext>
            </a:extLst>
          </p:cNvPr>
          <p:cNvSpPr/>
          <p:nvPr/>
        </p:nvSpPr>
        <p:spPr>
          <a:xfrm>
            <a:off x="6258277"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D61F9B25-4CA4-BAB3-A9E8-B7E5C99314AB}"/>
              </a:ext>
            </a:extLst>
          </p:cNvPr>
          <p:cNvSpPr/>
          <p:nvPr/>
        </p:nvSpPr>
        <p:spPr>
          <a:xfrm>
            <a:off x="6805448"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2560E13A-5659-CF93-BCF3-D8D5B909EFE2}"/>
              </a:ext>
            </a:extLst>
          </p:cNvPr>
          <p:cNvSpPr/>
          <p:nvPr/>
        </p:nvSpPr>
        <p:spPr>
          <a:xfrm>
            <a:off x="296746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AACD654-F097-2E20-6287-EFB83292FAF5}"/>
              </a:ext>
            </a:extLst>
          </p:cNvPr>
          <p:cNvSpPr/>
          <p:nvPr/>
        </p:nvSpPr>
        <p:spPr>
          <a:xfrm>
            <a:off x="349627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F9BCCA89-8E9B-CED4-1327-3E641FE84F5D}"/>
              </a:ext>
            </a:extLst>
          </p:cNvPr>
          <p:cNvSpPr/>
          <p:nvPr/>
        </p:nvSpPr>
        <p:spPr>
          <a:xfrm>
            <a:off x="408060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7A0896D-00F2-9B5D-80F5-36ED28C90B7A}"/>
              </a:ext>
            </a:extLst>
          </p:cNvPr>
          <p:cNvSpPr/>
          <p:nvPr/>
        </p:nvSpPr>
        <p:spPr>
          <a:xfrm>
            <a:off x="459061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5F0466F4-3E13-21F4-51F3-D4ABDA371F64}"/>
              </a:ext>
            </a:extLst>
          </p:cNvPr>
          <p:cNvSpPr/>
          <p:nvPr/>
        </p:nvSpPr>
        <p:spPr>
          <a:xfrm>
            <a:off x="511942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0645407C-AAA6-8E3A-66FD-33AF8E13A5C6}"/>
              </a:ext>
            </a:extLst>
          </p:cNvPr>
          <p:cNvSpPr/>
          <p:nvPr/>
        </p:nvSpPr>
        <p:spPr>
          <a:xfrm>
            <a:off x="5666594"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6F1AC458-220F-4D18-23A4-BEB6A45F4C36}"/>
              </a:ext>
            </a:extLst>
          </p:cNvPr>
          <p:cNvSpPr/>
          <p:nvPr/>
        </p:nvSpPr>
        <p:spPr>
          <a:xfrm>
            <a:off x="6175206"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4E60EA9D-3AB5-341F-26CD-747A22872A97}"/>
              </a:ext>
            </a:extLst>
          </p:cNvPr>
          <p:cNvSpPr/>
          <p:nvPr/>
        </p:nvSpPr>
        <p:spPr>
          <a:xfrm>
            <a:off x="672237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60A61B0-CF10-AA87-07DB-FD5FDB9276F3}"/>
                  </a:ext>
                </a:extLst>
              </p:cNvPr>
              <p:cNvSpPr txBox="1"/>
              <p:nvPr/>
            </p:nvSpPr>
            <p:spPr>
              <a:xfrm flipH="1">
                <a:off x="297892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36" name="TextBox 35">
                <a:extLst>
                  <a:ext uri="{FF2B5EF4-FFF2-40B4-BE49-F238E27FC236}">
                    <a16:creationId xmlns:a16="http://schemas.microsoft.com/office/drawing/2014/main" id="{460A61B0-CF10-AA87-07DB-FD5FDB9276F3}"/>
                  </a:ext>
                </a:extLst>
              </p:cNvPr>
              <p:cNvSpPr txBox="1">
                <a:spLocks noRot="1" noChangeAspect="1" noMove="1" noResize="1" noEditPoints="1" noAdjustHandles="1" noChangeArrowheads="1" noChangeShapeType="1" noTextEdit="1"/>
              </p:cNvSpPr>
              <p:nvPr/>
            </p:nvSpPr>
            <p:spPr>
              <a:xfrm flipH="1">
                <a:off x="2978924" y="6032488"/>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3F23491-0989-5EA1-083A-50BC69696627}"/>
                  </a:ext>
                </a:extLst>
              </p:cNvPr>
              <p:cNvSpPr txBox="1"/>
              <p:nvPr/>
            </p:nvSpPr>
            <p:spPr>
              <a:xfrm flipH="1">
                <a:off x="348386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7" name="TextBox 36">
                <a:extLst>
                  <a:ext uri="{FF2B5EF4-FFF2-40B4-BE49-F238E27FC236}">
                    <a16:creationId xmlns:a16="http://schemas.microsoft.com/office/drawing/2014/main" id="{63F23491-0989-5EA1-083A-50BC69696627}"/>
                  </a:ext>
                </a:extLst>
              </p:cNvPr>
              <p:cNvSpPr txBox="1">
                <a:spLocks noRot="1" noChangeAspect="1" noMove="1" noResize="1" noEditPoints="1" noAdjustHandles="1" noChangeArrowheads="1" noChangeShapeType="1" noTextEdit="1"/>
              </p:cNvSpPr>
              <p:nvPr/>
            </p:nvSpPr>
            <p:spPr>
              <a:xfrm flipH="1">
                <a:off x="3483864" y="603248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6100589-37B4-0442-A97B-75C6F2A8D66B}"/>
                  </a:ext>
                </a:extLst>
              </p:cNvPr>
              <p:cNvSpPr txBox="1"/>
              <p:nvPr/>
            </p:nvSpPr>
            <p:spPr>
              <a:xfrm flipH="1">
                <a:off x="4038600" y="60324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8" name="TextBox 37">
                <a:extLst>
                  <a:ext uri="{FF2B5EF4-FFF2-40B4-BE49-F238E27FC236}">
                    <a16:creationId xmlns:a16="http://schemas.microsoft.com/office/drawing/2014/main" id="{36100589-37B4-0442-A97B-75C6F2A8D66B}"/>
                  </a:ext>
                </a:extLst>
              </p:cNvPr>
              <p:cNvSpPr txBox="1">
                <a:spLocks noRot="1" noChangeAspect="1" noMove="1" noResize="1" noEditPoints="1" noAdjustHandles="1" noChangeArrowheads="1" noChangeShapeType="1" noTextEdit="1"/>
              </p:cNvSpPr>
              <p:nvPr/>
            </p:nvSpPr>
            <p:spPr>
              <a:xfrm flipH="1">
                <a:off x="4038600" y="6032485"/>
                <a:ext cx="536154" cy="276999"/>
              </a:xfrm>
              <a:prstGeom prst="rect">
                <a:avLst/>
              </a:prstGeom>
              <a:blipFill>
                <a:blip r:embed="rId5"/>
                <a:stretch>
                  <a:fillRect b="-17778"/>
                </a:stretch>
              </a:blipFill>
            </p:spPr>
            <p:txBody>
              <a:bodyPr/>
              <a:lstStyle/>
              <a:p>
                <a:r>
                  <a:rPr lang="en-US">
                    <a:noFill/>
                  </a:rPr>
                  <a:t> </a:t>
                </a:r>
              </a:p>
            </p:txBody>
          </p:sp>
        </mc:Fallback>
      </mc:AlternateContent>
      <p:sp>
        <p:nvSpPr>
          <p:cNvPr id="39" name="Content Placeholder 2">
            <a:extLst>
              <a:ext uri="{FF2B5EF4-FFF2-40B4-BE49-F238E27FC236}">
                <a16:creationId xmlns:a16="http://schemas.microsoft.com/office/drawing/2014/main" id="{40D8783B-8324-691C-6EFE-A24FED77851F}"/>
              </a:ext>
            </a:extLst>
          </p:cNvPr>
          <p:cNvSpPr txBox="1">
            <a:spLocks/>
          </p:cNvSpPr>
          <p:nvPr/>
        </p:nvSpPr>
        <p:spPr>
          <a:xfrm>
            <a:off x="4037205" y="4492421"/>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40" name="Rounded Rectangle 39">
            <a:extLst>
              <a:ext uri="{FF2B5EF4-FFF2-40B4-BE49-F238E27FC236}">
                <a16:creationId xmlns:a16="http://schemas.microsoft.com/office/drawing/2014/main" id="{4F09C89B-E56A-BFAC-497C-B8EA8458E8AB}"/>
              </a:ext>
            </a:extLst>
          </p:cNvPr>
          <p:cNvSpPr/>
          <p:nvPr/>
        </p:nvSpPr>
        <p:spPr>
          <a:xfrm>
            <a:off x="305442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705344FB-8519-0F89-14C2-628424EA6300}"/>
              </a:ext>
            </a:extLst>
          </p:cNvPr>
          <p:cNvSpPr/>
          <p:nvPr/>
        </p:nvSpPr>
        <p:spPr>
          <a:xfrm>
            <a:off x="358323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3C91E864-DD6B-CEA7-ECF3-2975409E4679}"/>
              </a:ext>
            </a:extLst>
          </p:cNvPr>
          <p:cNvSpPr/>
          <p:nvPr/>
        </p:nvSpPr>
        <p:spPr>
          <a:xfrm>
            <a:off x="416757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D62679DA-397B-C8A4-FB40-97F03CE78F6D}"/>
              </a:ext>
            </a:extLst>
          </p:cNvPr>
          <p:cNvSpPr/>
          <p:nvPr/>
        </p:nvSpPr>
        <p:spPr>
          <a:xfrm>
            <a:off x="467757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01E8A26-02EA-6FF1-BE30-DEB086DB5B6F}"/>
              </a:ext>
            </a:extLst>
          </p:cNvPr>
          <p:cNvSpPr/>
          <p:nvPr/>
        </p:nvSpPr>
        <p:spPr>
          <a:xfrm>
            <a:off x="520638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95FAE5B-C9B3-17D0-2D8A-330EE54854ED}"/>
              </a:ext>
            </a:extLst>
          </p:cNvPr>
          <p:cNvSpPr/>
          <p:nvPr/>
        </p:nvSpPr>
        <p:spPr>
          <a:xfrm>
            <a:off x="5753558" y="5533952"/>
            <a:ext cx="352540" cy="253388"/>
          </a:xfrm>
          <a:prstGeom prst="roundRect">
            <a:avLst/>
          </a:prstGeom>
          <a:solidFill>
            <a:schemeClr val="accent1"/>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F3D5704C-4657-80CE-06FF-C7F7CE0FAF5D}"/>
              </a:ext>
            </a:extLst>
          </p:cNvPr>
          <p:cNvSpPr/>
          <p:nvPr/>
        </p:nvSpPr>
        <p:spPr>
          <a:xfrm>
            <a:off x="6262170"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8A874528-68EE-1F00-F021-C242AA24CB1E}"/>
              </a:ext>
            </a:extLst>
          </p:cNvPr>
          <p:cNvSpPr/>
          <p:nvPr/>
        </p:nvSpPr>
        <p:spPr>
          <a:xfrm>
            <a:off x="680934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A9966C1D-DDC9-D35D-5F95-9A77B6BA26C1}"/>
              </a:ext>
            </a:extLst>
          </p:cNvPr>
          <p:cNvSpPr txBox="1"/>
          <p:nvPr/>
        </p:nvSpPr>
        <p:spPr>
          <a:xfrm>
            <a:off x="3084056" y="5746436"/>
            <a:ext cx="235945" cy="369332"/>
          </a:xfrm>
          <a:prstGeom prst="rect">
            <a:avLst/>
          </a:prstGeom>
          <a:noFill/>
        </p:spPr>
        <p:txBody>
          <a:bodyPr wrap="square">
            <a:spAutoFit/>
          </a:bodyPr>
          <a:lstStyle/>
          <a:p>
            <a:r>
              <a:rPr lang="en-US"/>
              <a:t>+</a:t>
            </a:r>
          </a:p>
        </p:txBody>
      </p:sp>
      <p:sp>
        <p:nvSpPr>
          <p:cNvPr id="49" name="TextBox 48">
            <a:extLst>
              <a:ext uri="{FF2B5EF4-FFF2-40B4-BE49-F238E27FC236}">
                <a16:creationId xmlns:a16="http://schemas.microsoft.com/office/drawing/2014/main" id="{EF7B6C9B-25FD-5C4D-2CB9-E391868763A2}"/>
              </a:ext>
            </a:extLst>
          </p:cNvPr>
          <p:cNvSpPr txBox="1"/>
          <p:nvPr/>
        </p:nvSpPr>
        <p:spPr>
          <a:xfrm>
            <a:off x="3620471" y="5746436"/>
            <a:ext cx="235945" cy="369332"/>
          </a:xfrm>
          <a:prstGeom prst="rect">
            <a:avLst/>
          </a:prstGeom>
          <a:noFill/>
        </p:spPr>
        <p:txBody>
          <a:bodyPr wrap="square">
            <a:spAutoFit/>
          </a:bodyPr>
          <a:lstStyle/>
          <a:p>
            <a:r>
              <a:rPr lang="en-US"/>
              <a:t>+</a:t>
            </a:r>
          </a:p>
        </p:txBody>
      </p:sp>
      <p:sp>
        <p:nvSpPr>
          <p:cNvPr id="50" name="TextBox 49">
            <a:extLst>
              <a:ext uri="{FF2B5EF4-FFF2-40B4-BE49-F238E27FC236}">
                <a16:creationId xmlns:a16="http://schemas.microsoft.com/office/drawing/2014/main" id="{BEF6CC8A-E064-9802-2589-6184E8D11F1A}"/>
              </a:ext>
            </a:extLst>
          </p:cNvPr>
          <p:cNvSpPr txBox="1"/>
          <p:nvPr/>
        </p:nvSpPr>
        <p:spPr>
          <a:xfrm>
            <a:off x="4161352" y="5744442"/>
            <a:ext cx="235945" cy="369332"/>
          </a:xfrm>
          <a:prstGeom prst="rect">
            <a:avLst/>
          </a:prstGeom>
          <a:noFill/>
        </p:spPr>
        <p:txBody>
          <a:bodyPr wrap="square">
            <a:spAutoFit/>
          </a:bodyPr>
          <a:lstStyle/>
          <a:p>
            <a:r>
              <a:rPr lang="en-US"/>
              <a:t>+</a:t>
            </a:r>
          </a:p>
        </p:txBody>
      </p:sp>
      <p:sp>
        <p:nvSpPr>
          <p:cNvPr id="51" name="TextBox 50">
            <a:extLst>
              <a:ext uri="{FF2B5EF4-FFF2-40B4-BE49-F238E27FC236}">
                <a16:creationId xmlns:a16="http://schemas.microsoft.com/office/drawing/2014/main" id="{06A66F28-35A9-2E85-7274-E8538C4B4A2E}"/>
              </a:ext>
            </a:extLst>
          </p:cNvPr>
          <p:cNvSpPr txBox="1"/>
          <p:nvPr/>
        </p:nvSpPr>
        <p:spPr>
          <a:xfrm>
            <a:off x="4721051" y="5752139"/>
            <a:ext cx="235945" cy="369332"/>
          </a:xfrm>
          <a:prstGeom prst="rect">
            <a:avLst/>
          </a:prstGeom>
          <a:noFill/>
        </p:spPr>
        <p:txBody>
          <a:bodyPr wrap="square">
            <a:spAutoFit/>
          </a:bodyPr>
          <a:lstStyle/>
          <a:p>
            <a:r>
              <a:rPr lang="en-US"/>
              <a:t>+</a:t>
            </a:r>
          </a:p>
        </p:txBody>
      </p:sp>
      <p:sp>
        <p:nvSpPr>
          <p:cNvPr id="52" name="TextBox 51">
            <a:extLst>
              <a:ext uri="{FF2B5EF4-FFF2-40B4-BE49-F238E27FC236}">
                <a16:creationId xmlns:a16="http://schemas.microsoft.com/office/drawing/2014/main" id="{DF646B67-8386-3EFA-B105-FE074652E222}"/>
              </a:ext>
            </a:extLst>
          </p:cNvPr>
          <p:cNvSpPr txBox="1"/>
          <p:nvPr/>
        </p:nvSpPr>
        <p:spPr>
          <a:xfrm>
            <a:off x="5228944" y="5742374"/>
            <a:ext cx="235945" cy="369332"/>
          </a:xfrm>
          <a:prstGeom prst="rect">
            <a:avLst/>
          </a:prstGeom>
          <a:noFill/>
        </p:spPr>
        <p:txBody>
          <a:bodyPr wrap="square">
            <a:spAutoFit/>
          </a:bodyPr>
          <a:lstStyle/>
          <a:p>
            <a:r>
              <a:rPr lang="en-US"/>
              <a:t>+</a:t>
            </a:r>
          </a:p>
        </p:txBody>
      </p:sp>
      <p:sp>
        <p:nvSpPr>
          <p:cNvPr id="53" name="TextBox 52">
            <a:extLst>
              <a:ext uri="{FF2B5EF4-FFF2-40B4-BE49-F238E27FC236}">
                <a16:creationId xmlns:a16="http://schemas.microsoft.com/office/drawing/2014/main" id="{6511E121-D636-934C-5CAA-49DA06345CB5}"/>
              </a:ext>
            </a:extLst>
          </p:cNvPr>
          <p:cNvSpPr txBox="1"/>
          <p:nvPr/>
        </p:nvSpPr>
        <p:spPr>
          <a:xfrm>
            <a:off x="5768593" y="5752139"/>
            <a:ext cx="235945" cy="369332"/>
          </a:xfrm>
          <a:prstGeom prst="rect">
            <a:avLst/>
          </a:prstGeom>
          <a:noFill/>
        </p:spPr>
        <p:txBody>
          <a:bodyPr wrap="square">
            <a:spAutoFit/>
          </a:bodyPr>
          <a:lstStyle/>
          <a:p>
            <a:r>
              <a:rPr lang="en-US"/>
              <a:t>+</a:t>
            </a:r>
          </a:p>
        </p:txBody>
      </p:sp>
      <p:sp>
        <p:nvSpPr>
          <p:cNvPr id="54" name="TextBox 53">
            <a:extLst>
              <a:ext uri="{FF2B5EF4-FFF2-40B4-BE49-F238E27FC236}">
                <a16:creationId xmlns:a16="http://schemas.microsoft.com/office/drawing/2014/main" id="{802E891B-AEDE-7E34-DD6D-93A54CA3F99D}"/>
              </a:ext>
            </a:extLst>
          </p:cNvPr>
          <p:cNvSpPr txBox="1"/>
          <p:nvPr/>
        </p:nvSpPr>
        <p:spPr>
          <a:xfrm>
            <a:off x="6310137" y="5764695"/>
            <a:ext cx="235945" cy="369332"/>
          </a:xfrm>
          <a:prstGeom prst="rect">
            <a:avLst/>
          </a:prstGeom>
          <a:noFill/>
        </p:spPr>
        <p:txBody>
          <a:bodyPr wrap="square">
            <a:spAutoFit/>
          </a:bodyPr>
          <a:lstStyle/>
          <a:p>
            <a:r>
              <a:rPr lang="en-US"/>
              <a:t>+</a:t>
            </a:r>
          </a:p>
        </p:txBody>
      </p:sp>
      <p:sp>
        <p:nvSpPr>
          <p:cNvPr id="55" name="TextBox 54">
            <a:extLst>
              <a:ext uri="{FF2B5EF4-FFF2-40B4-BE49-F238E27FC236}">
                <a16:creationId xmlns:a16="http://schemas.microsoft.com/office/drawing/2014/main" id="{B66A68A7-0880-EE52-6B5A-A8F1A6BFE2CF}"/>
              </a:ext>
            </a:extLst>
          </p:cNvPr>
          <p:cNvSpPr txBox="1"/>
          <p:nvPr/>
        </p:nvSpPr>
        <p:spPr>
          <a:xfrm>
            <a:off x="6839350" y="5752139"/>
            <a:ext cx="235945" cy="369332"/>
          </a:xfrm>
          <a:prstGeom prst="rect">
            <a:avLst/>
          </a:prstGeom>
          <a:noFill/>
        </p:spPr>
        <p:txBody>
          <a:bodyPr wrap="square">
            <a:spAutoFit/>
          </a:bodyPr>
          <a:lstStyle/>
          <a:p>
            <a:r>
              <a:rPr lang="en-US"/>
              <a:t>+</a:t>
            </a:r>
          </a:p>
        </p:txBody>
      </p:sp>
      <p:cxnSp>
        <p:nvCxnSpPr>
          <p:cNvPr id="56" name="Straight Connector 55">
            <a:extLst>
              <a:ext uri="{FF2B5EF4-FFF2-40B4-BE49-F238E27FC236}">
                <a16:creationId xmlns:a16="http://schemas.microsoft.com/office/drawing/2014/main" id="{1723CEEC-848F-78A7-D034-6602EF5F9E7D}"/>
              </a:ext>
            </a:extLst>
          </p:cNvPr>
          <p:cNvCxnSpPr>
            <a:cxnSpLocks/>
          </p:cNvCxnSpPr>
          <p:nvPr/>
        </p:nvCxnSpPr>
        <p:spPr>
          <a:xfrm flipH="1">
            <a:off x="5904131" y="4953746"/>
            <a:ext cx="1772134" cy="452130"/>
          </a:xfrm>
          <a:prstGeom prst="line">
            <a:avLst/>
          </a:prstGeom>
          <a:ln w="44450">
            <a:tailEnd type="stealt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68D21C3-65AA-3DA1-75E5-F342C125201E}"/>
                  </a:ext>
                </a:extLst>
              </p:cNvPr>
              <p:cNvSpPr txBox="1"/>
              <p:nvPr/>
            </p:nvSpPr>
            <p:spPr>
              <a:xfrm flipH="1">
                <a:off x="5679259" y="602343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868D21C3-65AA-3DA1-75E5-F342C125201E}"/>
                  </a:ext>
                </a:extLst>
              </p:cNvPr>
              <p:cNvSpPr txBox="1">
                <a:spLocks noRot="1" noChangeAspect="1" noMove="1" noResize="1" noEditPoints="1" noAdjustHandles="1" noChangeArrowheads="1" noChangeShapeType="1" noTextEdit="1"/>
              </p:cNvSpPr>
              <p:nvPr/>
            </p:nvSpPr>
            <p:spPr>
              <a:xfrm flipH="1">
                <a:off x="5679259" y="6023438"/>
                <a:ext cx="536154" cy="276999"/>
              </a:xfrm>
              <a:prstGeom prst="rect">
                <a:avLst/>
              </a:prstGeom>
              <a:blipFill>
                <a:blip r:embed="rId6"/>
                <a:stretch>
                  <a:fillRect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AA6D3F0-A5E5-1F33-B18A-E61E0A5AF3FE}"/>
                  </a:ext>
                </a:extLst>
              </p:cNvPr>
              <p:cNvSpPr txBox="1"/>
              <p:nvPr/>
            </p:nvSpPr>
            <p:spPr>
              <a:xfrm>
                <a:off x="7737483" y="3496488"/>
                <a:ext cx="4679156" cy="369332"/>
              </a:xfrm>
              <a:prstGeom prst="rect">
                <a:avLst/>
              </a:prstGeom>
              <a:noFill/>
            </p:spPr>
            <p:txBody>
              <a:bodyPr wrap="square">
                <a:spAutoFit/>
              </a:bodyPr>
              <a:lstStyle/>
              <a:p>
                <a14:m>
                  <m:oMath xmlns:m="http://schemas.openxmlformats.org/officeDocument/2006/math">
                    <m:sSub>
                      <m:sSubPr>
                        <m:ctrlPr>
                          <a:rPr lang="en-US" sz="1800" b="0" i="1" smtClean="0">
                            <a:solidFill>
                              <a:srgbClr val="0070C0"/>
                            </a:solidFill>
                            <a:latin typeface="Cambria Math" panose="02040503050406030204" pitchFamily="18" charset="0"/>
                          </a:rPr>
                        </m:ctrlPr>
                      </m:sSubPr>
                      <m:e>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1</m:t>
                        </m:r>
                      </m:sub>
                    </m:sSub>
                    <m:r>
                      <a:rPr lang="en-US" sz="1800" b="0" i="1" smtClean="0">
                        <a:solidFill>
                          <a:srgbClr val="0070C0"/>
                        </a:solidFill>
                        <a:latin typeface="Cambria Math" panose="02040503050406030204" pitchFamily="18" charset="0"/>
                      </a:rPr>
                      <m:t>, </m:t>
                    </m:r>
                    <m:sSub>
                      <m:sSubPr>
                        <m:ctrlPr>
                          <a:rPr lang="en-US" sz="1800" b="0" i="1" smtClean="0">
                            <a:solidFill>
                              <a:srgbClr val="0070C0"/>
                            </a:solidFill>
                            <a:latin typeface="Cambria Math" panose="02040503050406030204" pitchFamily="18" charset="0"/>
                          </a:rPr>
                        </m:ctrlPr>
                      </m:sSubPr>
                      <m:e>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2</m:t>
                        </m:r>
                      </m:sub>
                    </m:sSub>
                  </m:oMath>
                </a14:m>
                <a:r>
                  <a:rPr lang="en-US" sz="1800" b="0">
                    <a:solidFill>
                      <a:srgbClr val="0070C0"/>
                    </a:solidFill>
                  </a:rPr>
                  <a:t>, </a:t>
                </a:r>
                <a14:m>
                  <m:oMath xmlns:m="http://schemas.openxmlformats.org/officeDocument/2006/math">
                    <m:sSub>
                      <m:sSubPr>
                        <m:ctrlPr>
                          <a:rPr lang="en-US" sz="1800" i="1">
                            <a:solidFill>
                              <a:srgbClr val="0070C0"/>
                            </a:solidFill>
                            <a:latin typeface="Cambria Math" panose="02040503050406030204" pitchFamily="18" charset="0"/>
                          </a:rPr>
                        </m:ctrlPr>
                      </m:sSubPr>
                      <m:e>
                        <m:r>
                          <a:rPr lang="en-US" sz="1800" i="1">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3</m:t>
                        </m:r>
                      </m:sub>
                    </m:sSub>
                  </m:oMath>
                </a14:m>
                <a:r>
                  <a:rPr lang="en-US" sz="1800" b="0">
                    <a:solidFill>
                      <a:srgbClr val="0070C0"/>
                    </a:solidFill>
                  </a:rPr>
                  <a:t> </a:t>
                </a:r>
                <a:endParaRPr lang="en-US"/>
              </a:p>
            </p:txBody>
          </p:sp>
        </mc:Choice>
        <mc:Fallback xmlns="">
          <p:sp>
            <p:nvSpPr>
              <p:cNvPr id="61" name="TextBox 60">
                <a:extLst>
                  <a:ext uri="{FF2B5EF4-FFF2-40B4-BE49-F238E27FC236}">
                    <a16:creationId xmlns:a16="http://schemas.microsoft.com/office/drawing/2014/main" id="{2AA6D3F0-A5E5-1F33-B18A-E61E0A5AF3FE}"/>
                  </a:ext>
                </a:extLst>
              </p:cNvPr>
              <p:cNvSpPr txBox="1">
                <a:spLocks noRot="1" noChangeAspect="1" noMove="1" noResize="1" noEditPoints="1" noAdjustHandles="1" noChangeArrowheads="1" noChangeShapeType="1" noTextEdit="1"/>
              </p:cNvSpPr>
              <p:nvPr/>
            </p:nvSpPr>
            <p:spPr>
              <a:xfrm>
                <a:off x="7737483" y="3496488"/>
                <a:ext cx="4679156" cy="369332"/>
              </a:xfrm>
              <a:prstGeom prst="rect">
                <a:avLst/>
              </a:prstGeom>
              <a:blipFill>
                <a:blip r:embed="rId7"/>
                <a:stretch>
                  <a:fillRect t="-1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39865235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579567" y="1405810"/>
            <a:ext cx="8735883" cy="5257801"/>
          </a:xfrm>
        </p:spPr>
        <p:txBody>
          <a:bodyPr/>
          <a:lstStyle/>
          <a:p>
            <a:r>
              <a:rPr lang="en-US"/>
              <a:t>Both </a:t>
            </a:r>
          </a:p>
          <a:p>
            <a:r>
              <a:rPr lang="en-US"/>
              <a:t>But when we use them as positional encodings we </a:t>
            </a:r>
            <a:r>
              <a:rPr lang="en-US" b="1"/>
              <a:t>pick one arbitrarily</a:t>
            </a:r>
          </a:p>
          <a:p>
            <a:r>
              <a:rPr lang="en-US" b="1">
                <a:solidFill>
                  <a:srgbClr val="C00000"/>
                </a:solidFill>
              </a:rPr>
              <a:t>Why does this matter for positional encodings?</a:t>
            </a:r>
          </a:p>
          <a:p>
            <a:pPr marL="118872" indent="0">
              <a:buNone/>
            </a:pPr>
            <a:endParaRPr lang="en-US" b="1">
              <a:solidFill>
                <a:srgbClr val="C00000"/>
              </a:solidFill>
            </a:endParaRP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68</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Ambiguity is a Problem</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676CAE-E710-405B-C281-9509A267452A}"/>
                  </a:ext>
                </a:extLst>
              </p:cNvPr>
              <p:cNvSpPr txBox="1"/>
              <p:nvPr/>
            </p:nvSpPr>
            <p:spPr>
              <a:xfrm>
                <a:off x="1814330" y="1504667"/>
                <a:ext cx="4500745" cy="523220"/>
              </a:xfrm>
              <a:prstGeom prst="rect">
                <a:avLst/>
              </a:prstGeom>
              <a:noFill/>
            </p:spPr>
            <p:txBody>
              <a:bodyPr wrap="square">
                <a:spAutoFit/>
              </a:bodyPr>
              <a:lstStyle/>
              <a:p>
                <a14:m>
                  <m:oMath xmlns:m="http://schemas.openxmlformats.org/officeDocument/2006/math">
                    <m:r>
                      <a:rPr lang="en-US" sz="2800" i="1" smtClean="0">
                        <a:latin typeface="Cambria Math" panose="02040503050406030204" pitchFamily="18" charset="0"/>
                      </a:rPr>
                      <m:t>𝑣</m:t>
                    </m:r>
                  </m:oMath>
                </a14:m>
                <a:r>
                  <a:rPr lang="en-US" sz="2800"/>
                  <a:t> and </a:t>
                </a:r>
                <a14:m>
                  <m:oMath xmlns:m="http://schemas.openxmlformats.org/officeDocument/2006/math">
                    <m:r>
                      <a:rPr lang="en-US" sz="2800" b="0" i="0" smtClean="0">
                        <a:latin typeface="Cambria Math" panose="02040503050406030204" pitchFamily="18" charset="0"/>
                      </a:rPr>
                      <m:t>−</m:t>
                    </m:r>
                    <m:r>
                      <a:rPr lang="en-US" sz="2800" i="1">
                        <a:latin typeface="Cambria Math" panose="02040503050406030204" pitchFamily="18" charset="0"/>
                      </a:rPr>
                      <m:t>𝑣</m:t>
                    </m:r>
                  </m:oMath>
                </a14:m>
                <a:r>
                  <a:rPr lang="en-US" sz="2800"/>
                  <a:t> are eigenvectors </a:t>
                </a:r>
              </a:p>
            </p:txBody>
          </p:sp>
        </mc:Choice>
        <mc:Fallback xmlns="">
          <p:sp>
            <p:nvSpPr>
              <p:cNvPr id="2" name="TextBox 1">
                <a:extLst>
                  <a:ext uri="{FF2B5EF4-FFF2-40B4-BE49-F238E27FC236}">
                    <a16:creationId xmlns:a16="http://schemas.microsoft.com/office/drawing/2014/main" id="{E8676CAE-E710-405B-C281-9509A267452A}"/>
                  </a:ext>
                </a:extLst>
              </p:cNvPr>
              <p:cNvSpPr txBox="1">
                <a:spLocks noRot="1" noChangeAspect="1" noMove="1" noResize="1" noEditPoints="1" noAdjustHandles="1" noChangeArrowheads="1" noChangeShapeType="1" noTextEdit="1"/>
              </p:cNvSpPr>
              <p:nvPr/>
            </p:nvSpPr>
            <p:spPr>
              <a:xfrm>
                <a:off x="1814330" y="1504667"/>
                <a:ext cx="4500745" cy="523220"/>
              </a:xfrm>
              <a:prstGeom prst="rect">
                <a:avLst/>
              </a:prstGeom>
              <a:blipFill>
                <a:blip r:embed="rId2"/>
                <a:stretch>
                  <a:fillRect t="-11628" b="-32558"/>
                </a:stretch>
              </a:blipFill>
            </p:spPr>
            <p:txBody>
              <a:bodyPr/>
              <a:lstStyle/>
              <a:p>
                <a:r>
                  <a:rPr lang="en-US">
                    <a:noFill/>
                  </a:rPr>
                  <a:t> </a:t>
                </a:r>
              </a:p>
            </p:txBody>
          </p:sp>
        </mc:Fallback>
      </mc:AlternateContent>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graphicFrame>
        <p:nvGraphicFramePr>
          <p:cNvPr id="13" name="Table 12">
            <a:extLst>
              <a:ext uri="{FF2B5EF4-FFF2-40B4-BE49-F238E27FC236}">
                <a16:creationId xmlns:a16="http://schemas.microsoft.com/office/drawing/2014/main" id="{B2A1C147-9A19-F7CD-9CAE-5629DC29BD4F}"/>
              </a:ext>
            </a:extLst>
          </p:cNvPr>
          <p:cNvGraphicFramePr>
            <a:graphicFrameLocks noGrp="1"/>
          </p:cNvGraphicFramePr>
          <p:nvPr/>
        </p:nvGraphicFramePr>
        <p:xfrm>
          <a:off x="7676265" y="3982873"/>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p:sp>
        <p:nvSpPr>
          <p:cNvPr id="19" name="Rounded Rectangle 18">
            <a:extLst>
              <a:ext uri="{FF2B5EF4-FFF2-40B4-BE49-F238E27FC236}">
                <a16:creationId xmlns:a16="http://schemas.microsoft.com/office/drawing/2014/main" id="{5B243411-38D8-15F6-D300-4F95B14A4FEC}"/>
              </a:ext>
            </a:extLst>
          </p:cNvPr>
          <p:cNvSpPr/>
          <p:nvPr/>
        </p:nvSpPr>
        <p:spPr>
          <a:xfrm>
            <a:off x="2917885" y="4180737"/>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F0278D-3F70-4CD8-421E-ACB238798735}"/>
              </a:ext>
            </a:extLst>
          </p:cNvPr>
          <p:cNvSpPr/>
          <p:nvPr/>
        </p:nvSpPr>
        <p:spPr>
          <a:xfrm>
            <a:off x="305053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C007756E-484D-F235-1BE3-2C147DD0C649}"/>
              </a:ext>
            </a:extLst>
          </p:cNvPr>
          <p:cNvSpPr/>
          <p:nvPr/>
        </p:nvSpPr>
        <p:spPr>
          <a:xfrm>
            <a:off x="357934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8F460B05-C2B9-2F99-63AC-387EF68076F0}"/>
              </a:ext>
            </a:extLst>
          </p:cNvPr>
          <p:cNvSpPr/>
          <p:nvPr/>
        </p:nvSpPr>
        <p:spPr>
          <a:xfrm>
            <a:off x="4126513"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6BBE4661-CE8C-86C0-1F1D-48F43819B650}"/>
              </a:ext>
            </a:extLst>
          </p:cNvPr>
          <p:cNvSpPr/>
          <p:nvPr/>
        </p:nvSpPr>
        <p:spPr>
          <a:xfrm>
            <a:off x="467368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0FF79A60-91C1-FE4C-B467-27E367E26EDF}"/>
              </a:ext>
            </a:extLst>
          </p:cNvPr>
          <p:cNvSpPr/>
          <p:nvPr/>
        </p:nvSpPr>
        <p:spPr>
          <a:xfrm>
            <a:off x="520249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B7EA49C4-4482-2DDA-DB68-B374AE1096CA}"/>
              </a:ext>
            </a:extLst>
          </p:cNvPr>
          <p:cNvSpPr/>
          <p:nvPr/>
        </p:nvSpPr>
        <p:spPr>
          <a:xfrm>
            <a:off x="5749665"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ACCEDC9-09A3-8C97-BDE2-4B971DEE6AA7}"/>
              </a:ext>
            </a:extLst>
          </p:cNvPr>
          <p:cNvSpPr/>
          <p:nvPr/>
        </p:nvSpPr>
        <p:spPr>
          <a:xfrm>
            <a:off x="6258277"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D61F9B25-4CA4-BAB3-A9E8-B7E5C99314AB}"/>
              </a:ext>
            </a:extLst>
          </p:cNvPr>
          <p:cNvSpPr/>
          <p:nvPr/>
        </p:nvSpPr>
        <p:spPr>
          <a:xfrm>
            <a:off x="6805448"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2560E13A-5659-CF93-BCF3-D8D5B909EFE2}"/>
              </a:ext>
            </a:extLst>
          </p:cNvPr>
          <p:cNvSpPr/>
          <p:nvPr/>
        </p:nvSpPr>
        <p:spPr>
          <a:xfrm>
            <a:off x="296746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AACD654-F097-2E20-6287-EFB83292FAF5}"/>
              </a:ext>
            </a:extLst>
          </p:cNvPr>
          <p:cNvSpPr/>
          <p:nvPr/>
        </p:nvSpPr>
        <p:spPr>
          <a:xfrm>
            <a:off x="349627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F9BCCA89-8E9B-CED4-1327-3E641FE84F5D}"/>
              </a:ext>
            </a:extLst>
          </p:cNvPr>
          <p:cNvSpPr/>
          <p:nvPr/>
        </p:nvSpPr>
        <p:spPr>
          <a:xfrm>
            <a:off x="408060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7A0896D-00F2-9B5D-80F5-36ED28C90B7A}"/>
              </a:ext>
            </a:extLst>
          </p:cNvPr>
          <p:cNvSpPr/>
          <p:nvPr/>
        </p:nvSpPr>
        <p:spPr>
          <a:xfrm>
            <a:off x="459061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5F0466F4-3E13-21F4-51F3-D4ABDA371F64}"/>
              </a:ext>
            </a:extLst>
          </p:cNvPr>
          <p:cNvSpPr/>
          <p:nvPr/>
        </p:nvSpPr>
        <p:spPr>
          <a:xfrm>
            <a:off x="511942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0645407C-AAA6-8E3A-66FD-33AF8E13A5C6}"/>
              </a:ext>
            </a:extLst>
          </p:cNvPr>
          <p:cNvSpPr/>
          <p:nvPr/>
        </p:nvSpPr>
        <p:spPr>
          <a:xfrm>
            <a:off x="5666594"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6F1AC458-220F-4D18-23A4-BEB6A45F4C36}"/>
              </a:ext>
            </a:extLst>
          </p:cNvPr>
          <p:cNvSpPr/>
          <p:nvPr/>
        </p:nvSpPr>
        <p:spPr>
          <a:xfrm>
            <a:off x="6175206"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4E60EA9D-3AB5-341F-26CD-747A22872A97}"/>
              </a:ext>
            </a:extLst>
          </p:cNvPr>
          <p:cNvSpPr/>
          <p:nvPr/>
        </p:nvSpPr>
        <p:spPr>
          <a:xfrm>
            <a:off x="672237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60A61B0-CF10-AA87-07DB-FD5FDB9276F3}"/>
                  </a:ext>
                </a:extLst>
              </p:cNvPr>
              <p:cNvSpPr txBox="1"/>
              <p:nvPr/>
            </p:nvSpPr>
            <p:spPr>
              <a:xfrm flipH="1">
                <a:off x="297892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36" name="TextBox 35">
                <a:extLst>
                  <a:ext uri="{FF2B5EF4-FFF2-40B4-BE49-F238E27FC236}">
                    <a16:creationId xmlns:a16="http://schemas.microsoft.com/office/drawing/2014/main" id="{460A61B0-CF10-AA87-07DB-FD5FDB9276F3}"/>
                  </a:ext>
                </a:extLst>
              </p:cNvPr>
              <p:cNvSpPr txBox="1">
                <a:spLocks noRot="1" noChangeAspect="1" noMove="1" noResize="1" noEditPoints="1" noAdjustHandles="1" noChangeArrowheads="1" noChangeShapeType="1" noTextEdit="1"/>
              </p:cNvSpPr>
              <p:nvPr/>
            </p:nvSpPr>
            <p:spPr>
              <a:xfrm flipH="1">
                <a:off x="2978924" y="6032488"/>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3F23491-0989-5EA1-083A-50BC69696627}"/>
                  </a:ext>
                </a:extLst>
              </p:cNvPr>
              <p:cNvSpPr txBox="1"/>
              <p:nvPr/>
            </p:nvSpPr>
            <p:spPr>
              <a:xfrm flipH="1">
                <a:off x="348386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7" name="TextBox 36">
                <a:extLst>
                  <a:ext uri="{FF2B5EF4-FFF2-40B4-BE49-F238E27FC236}">
                    <a16:creationId xmlns:a16="http://schemas.microsoft.com/office/drawing/2014/main" id="{63F23491-0989-5EA1-083A-50BC69696627}"/>
                  </a:ext>
                </a:extLst>
              </p:cNvPr>
              <p:cNvSpPr txBox="1">
                <a:spLocks noRot="1" noChangeAspect="1" noMove="1" noResize="1" noEditPoints="1" noAdjustHandles="1" noChangeArrowheads="1" noChangeShapeType="1" noTextEdit="1"/>
              </p:cNvSpPr>
              <p:nvPr/>
            </p:nvSpPr>
            <p:spPr>
              <a:xfrm flipH="1">
                <a:off x="3483864" y="603248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6100589-37B4-0442-A97B-75C6F2A8D66B}"/>
                  </a:ext>
                </a:extLst>
              </p:cNvPr>
              <p:cNvSpPr txBox="1"/>
              <p:nvPr/>
            </p:nvSpPr>
            <p:spPr>
              <a:xfrm flipH="1">
                <a:off x="4038600" y="60324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8" name="TextBox 37">
                <a:extLst>
                  <a:ext uri="{FF2B5EF4-FFF2-40B4-BE49-F238E27FC236}">
                    <a16:creationId xmlns:a16="http://schemas.microsoft.com/office/drawing/2014/main" id="{36100589-37B4-0442-A97B-75C6F2A8D66B}"/>
                  </a:ext>
                </a:extLst>
              </p:cNvPr>
              <p:cNvSpPr txBox="1">
                <a:spLocks noRot="1" noChangeAspect="1" noMove="1" noResize="1" noEditPoints="1" noAdjustHandles="1" noChangeArrowheads="1" noChangeShapeType="1" noTextEdit="1"/>
              </p:cNvSpPr>
              <p:nvPr/>
            </p:nvSpPr>
            <p:spPr>
              <a:xfrm flipH="1">
                <a:off x="4038600" y="6032485"/>
                <a:ext cx="536154" cy="276999"/>
              </a:xfrm>
              <a:prstGeom prst="rect">
                <a:avLst/>
              </a:prstGeom>
              <a:blipFill>
                <a:blip r:embed="rId5"/>
                <a:stretch>
                  <a:fillRect b="-17778"/>
                </a:stretch>
              </a:blipFill>
            </p:spPr>
            <p:txBody>
              <a:bodyPr/>
              <a:lstStyle/>
              <a:p>
                <a:r>
                  <a:rPr lang="en-US">
                    <a:noFill/>
                  </a:rPr>
                  <a:t> </a:t>
                </a:r>
              </a:p>
            </p:txBody>
          </p:sp>
        </mc:Fallback>
      </mc:AlternateContent>
      <p:sp>
        <p:nvSpPr>
          <p:cNvPr id="39" name="Content Placeholder 2">
            <a:extLst>
              <a:ext uri="{FF2B5EF4-FFF2-40B4-BE49-F238E27FC236}">
                <a16:creationId xmlns:a16="http://schemas.microsoft.com/office/drawing/2014/main" id="{40D8783B-8324-691C-6EFE-A24FED77851F}"/>
              </a:ext>
            </a:extLst>
          </p:cNvPr>
          <p:cNvSpPr txBox="1">
            <a:spLocks/>
          </p:cNvSpPr>
          <p:nvPr/>
        </p:nvSpPr>
        <p:spPr>
          <a:xfrm>
            <a:off x="4037205" y="4492421"/>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40" name="Rounded Rectangle 39">
            <a:extLst>
              <a:ext uri="{FF2B5EF4-FFF2-40B4-BE49-F238E27FC236}">
                <a16:creationId xmlns:a16="http://schemas.microsoft.com/office/drawing/2014/main" id="{4F09C89B-E56A-BFAC-497C-B8EA8458E8AB}"/>
              </a:ext>
            </a:extLst>
          </p:cNvPr>
          <p:cNvSpPr/>
          <p:nvPr/>
        </p:nvSpPr>
        <p:spPr>
          <a:xfrm>
            <a:off x="305442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705344FB-8519-0F89-14C2-628424EA6300}"/>
              </a:ext>
            </a:extLst>
          </p:cNvPr>
          <p:cNvSpPr/>
          <p:nvPr/>
        </p:nvSpPr>
        <p:spPr>
          <a:xfrm>
            <a:off x="358323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3C91E864-DD6B-CEA7-ECF3-2975409E4679}"/>
              </a:ext>
            </a:extLst>
          </p:cNvPr>
          <p:cNvSpPr/>
          <p:nvPr/>
        </p:nvSpPr>
        <p:spPr>
          <a:xfrm>
            <a:off x="416757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D62679DA-397B-C8A4-FB40-97F03CE78F6D}"/>
              </a:ext>
            </a:extLst>
          </p:cNvPr>
          <p:cNvSpPr/>
          <p:nvPr/>
        </p:nvSpPr>
        <p:spPr>
          <a:xfrm>
            <a:off x="467757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01E8A26-02EA-6FF1-BE30-DEB086DB5B6F}"/>
              </a:ext>
            </a:extLst>
          </p:cNvPr>
          <p:cNvSpPr/>
          <p:nvPr/>
        </p:nvSpPr>
        <p:spPr>
          <a:xfrm>
            <a:off x="520638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95FAE5B-C9B3-17D0-2D8A-330EE54854ED}"/>
              </a:ext>
            </a:extLst>
          </p:cNvPr>
          <p:cNvSpPr/>
          <p:nvPr/>
        </p:nvSpPr>
        <p:spPr>
          <a:xfrm>
            <a:off x="5753558" y="5533952"/>
            <a:ext cx="352540" cy="253388"/>
          </a:xfrm>
          <a:prstGeom prst="roundRect">
            <a:avLst/>
          </a:prstGeom>
          <a:solidFill>
            <a:schemeClr val="accent1"/>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F3D5704C-4657-80CE-06FF-C7F7CE0FAF5D}"/>
              </a:ext>
            </a:extLst>
          </p:cNvPr>
          <p:cNvSpPr/>
          <p:nvPr/>
        </p:nvSpPr>
        <p:spPr>
          <a:xfrm>
            <a:off x="6262170"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8A874528-68EE-1F00-F021-C242AA24CB1E}"/>
              </a:ext>
            </a:extLst>
          </p:cNvPr>
          <p:cNvSpPr/>
          <p:nvPr/>
        </p:nvSpPr>
        <p:spPr>
          <a:xfrm>
            <a:off x="680934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A9966C1D-DDC9-D35D-5F95-9A77B6BA26C1}"/>
              </a:ext>
            </a:extLst>
          </p:cNvPr>
          <p:cNvSpPr txBox="1"/>
          <p:nvPr/>
        </p:nvSpPr>
        <p:spPr>
          <a:xfrm>
            <a:off x="3084056" y="5746436"/>
            <a:ext cx="235945" cy="369332"/>
          </a:xfrm>
          <a:prstGeom prst="rect">
            <a:avLst/>
          </a:prstGeom>
          <a:noFill/>
        </p:spPr>
        <p:txBody>
          <a:bodyPr wrap="square">
            <a:spAutoFit/>
          </a:bodyPr>
          <a:lstStyle/>
          <a:p>
            <a:r>
              <a:rPr lang="en-US"/>
              <a:t>+</a:t>
            </a:r>
          </a:p>
        </p:txBody>
      </p:sp>
      <p:sp>
        <p:nvSpPr>
          <p:cNvPr id="49" name="TextBox 48">
            <a:extLst>
              <a:ext uri="{FF2B5EF4-FFF2-40B4-BE49-F238E27FC236}">
                <a16:creationId xmlns:a16="http://schemas.microsoft.com/office/drawing/2014/main" id="{EF7B6C9B-25FD-5C4D-2CB9-E391868763A2}"/>
              </a:ext>
            </a:extLst>
          </p:cNvPr>
          <p:cNvSpPr txBox="1"/>
          <p:nvPr/>
        </p:nvSpPr>
        <p:spPr>
          <a:xfrm>
            <a:off x="3620471" y="5746436"/>
            <a:ext cx="235945" cy="369332"/>
          </a:xfrm>
          <a:prstGeom prst="rect">
            <a:avLst/>
          </a:prstGeom>
          <a:noFill/>
        </p:spPr>
        <p:txBody>
          <a:bodyPr wrap="square">
            <a:spAutoFit/>
          </a:bodyPr>
          <a:lstStyle/>
          <a:p>
            <a:r>
              <a:rPr lang="en-US"/>
              <a:t>+</a:t>
            </a:r>
          </a:p>
        </p:txBody>
      </p:sp>
      <p:sp>
        <p:nvSpPr>
          <p:cNvPr id="50" name="TextBox 49">
            <a:extLst>
              <a:ext uri="{FF2B5EF4-FFF2-40B4-BE49-F238E27FC236}">
                <a16:creationId xmlns:a16="http://schemas.microsoft.com/office/drawing/2014/main" id="{BEF6CC8A-E064-9802-2589-6184E8D11F1A}"/>
              </a:ext>
            </a:extLst>
          </p:cNvPr>
          <p:cNvSpPr txBox="1"/>
          <p:nvPr/>
        </p:nvSpPr>
        <p:spPr>
          <a:xfrm>
            <a:off x="4161352" y="5744442"/>
            <a:ext cx="235945" cy="369332"/>
          </a:xfrm>
          <a:prstGeom prst="rect">
            <a:avLst/>
          </a:prstGeom>
          <a:noFill/>
        </p:spPr>
        <p:txBody>
          <a:bodyPr wrap="square">
            <a:spAutoFit/>
          </a:bodyPr>
          <a:lstStyle/>
          <a:p>
            <a:r>
              <a:rPr lang="en-US"/>
              <a:t>+</a:t>
            </a:r>
          </a:p>
        </p:txBody>
      </p:sp>
      <p:sp>
        <p:nvSpPr>
          <p:cNvPr id="51" name="TextBox 50">
            <a:extLst>
              <a:ext uri="{FF2B5EF4-FFF2-40B4-BE49-F238E27FC236}">
                <a16:creationId xmlns:a16="http://schemas.microsoft.com/office/drawing/2014/main" id="{06A66F28-35A9-2E85-7274-E8538C4B4A2E}"/>
              </a:ext>
            </a:extLst>
          </p:cNvPr>
          <p:cNvSpPr txBox="1"/>
          <p:nvPr/>
        </p:nvSpPr>
        <p:spPr>
          <a:xfrm>
            <a:off x="4721051" y="5752139"/>
            <a:ext cx="235945" cy="369332"/>
          </a:xfrm>
          <a:prstGeom prst="rect">
            <a:avLst/>
          </a:prstGeom>
          <a:noFill/>
        </p:spPr>
        <p:txBody>
          <a:bodyPr wrap="square">
            <a:spAutoFit/>
          </a:bodyPr>
          <a:lstStyle/>
          <a:p>
            <a:r>
              <a:rPr lang="en-US"/>
              <a:t>+</a:t>
            </a:r>
          </a:p>
        </p:txBody>
      </p:sp>
      <p:sp>
        <p:nvSpPr>
          <p:cNvPr id="52" name="TextBox 51">
            <a:extLst>
              <a:ext uri="{FF2B5EF4-FFF2-40B4-BE49-F238E27FC236}">
                <a16:creationId xmlns:a16="http://schemas.microsoft.com/office/drawing/2014/main" id="{DF646B67-8386-3EFA-B105-FE074652E222}"/>
              </a:ext>
            </a:extLst>
          </p:cNvPr>
          <p:cNvSpPr txBox="1"/>
          <p:nvPr/>
        </p:nvSpPr>
        <p:spPr>
          <a:xfrm>
            <a:off x="5228944" y="5742374"/>
            <a:ext cx="235945" cy="369332"/>
          </a:xfrm>
          <a:prstGeom prst="rect">
            <a:avLst/>
          </a:prstGeom>
          <a:noFill/>
        </p:spPr>
        <p:txBody>
          <a:bodyPr wrap="square">
            <a:spAutoFit/>
          </a:bodyPr>
          <a:lstStyle/>
          <a:p>
            <a:r>
              <a:rPr lang="en-US"/>
              <a:t>+</a:t>
            </a:r>
          </a:p>
        </p:txBody>
      </p:sp>
      <p:sp>
        <p:nvSpPr>
          <p:cNvPr id="53" name="TextBox 52">
            <a:extLst>
              <a:ext uri="{FF2B5EF4-FFF2-40B4-BE49-F238E27FC236}">
                <a16:creationId xmlns:a16="http://schemas.microsoft.com/office/drawing/2014/main" id="{6511E121-D636-934C-5CAA-49DA06345CB5}"/>
              </a:ext>
            </a:extLst>
          </p:cNvPr>
          <p:cNvSpPr txBox="1"/>
          <p:nvPr/>
        </p:nvSpPr>
        <p:spPr>
          <a:xfrm>
            <a:off x="5768593" y="5752139"/>
            <a:ext cx="235945" cy="369332"/>
          </a:xfrm>
          <a:prstGeom prst="rect">
            <a:avLst/>
          </a:prstGeom>
          <a:noFill/>
        </p:spPr>
        <p:txBody>
          <a:bodyPr wrap="square">
            <a:spAutoFit/>
          </a:bodyPr>
          <a:lstStyle/>
          <a:p>
            <a:r>
              <a:rPr lang="en-US"/>
              <a:t>+</a:t>
            </a:r>
          </a:p>
        </p:txBody>
      </p:sp>
      <p:sp>
        <p:nvSpPr>
          <p:cNvPr id="54" name="TextBox 53">
            <a:extLst>
              <a:ext uri="{FF2B5EF4-FFF2-40B4-BE49-F238E27FC236}">
                <a16:creationId xmlns:a16="http://schemas.microsoft.com/office/drawing/2014/main" id="{802E891B-AEDE-7E34-DD6D-93A54CA3F99D}"/>
              </a:ext>
            </a:extLst>
          </p:cNvPr>
          <p:cNvSpPr txBox="1"/>
          <p:nvPr/>
        </p:nvSpPr>
        <p:spPr>
          <a:xfrm>
            <a:off x="6310137" y="5764695"/>
            <a:ext cx="235945" cy="369332"/>
          </a:xfrm>
          <a:prstGeom prst="rect">
            <a:avLst/>
          </a:prstGeom>
          <a:noFill/>
        </p:spPr>
        <p:txBody>
          <a:bodyPr wrap="square">
            <a:spAutoFit/>
          </a:bodyPr>
          <a:lstStyle/>
          <a:p>
            <a:r>
              <a:rPr lang="en-US"/>
              <a:t>+</a:t>
            </a:r>
          </a:p>
        </p:txBody>
      </p:sp>
      <p:sp>
        <p:nvSpPr>
          <p:cNvPr id="55" name="TextBox 54">
            <a:extLst>
              <a:ext uri="{FF2B5EF4-FFF2-40B4-BE49-F238E27FC236}">
                <a16:creationId xmlns:a16="http://schemas.microsoft.com/office/drawing/2014/main" id="{B66A68A7-0880-EE52-6B5A-A8F1A6BFE2CF}"/>
              </a:ext>
            </a:extLst>
          </p:cNvPr>
          <p:cNvSpPr txBox="1"/>
          <p:nvPr/>
        </p:nvSpPr>
        <p:spPr>
          <a:xfrm>
            <a:off x="6839350" y="5752139"/>
            <a:ext cx="235945" cy="369332"/>
          </a:xfrm>
          <a:prstGeom prst="rect">
            <a:avLst/>
          </a:prstGeom>
          <a:noFill/>
        </p:spPr>
        <p:txBody>
          <a:bodyPr wrap="square">
            <a:spAutoFit/>
          </a:bodyPr>
          <a:lstStyle/>
          <a:p>
            <a:r>
              <a:rPr lang="en-US"/>
              <a:t>+</a:t>
            </a:r>
          </a:p>
        </p:txBody>
      </p:sp>
      <p:cxnSp>
        <p:nvCxnSpPr>
          <p:cNvPr id="56" name="Straight Connector 55">
            <a:extLst>
              <a:ext uri="{FF2B5EF4-FFF2-40B4-BE49-F238E27FC236}">
                <a16:creationId xmlns:a16="http://schemas.microsoft.com/office/drawing/2014/main" id="{1723CEEC-848F-78A7-D034-6602EF5F9E7D}"/>
              </a:ext>
            </a:extLst>
          </p:cNvPr>
          <p:cNvCxnSpPr>
            <a:cxnSpLocks/>
          </p:cNvCxnSpPr>
          <p:nvPr/>
        </p:nvCxnSpPr>
        <p:spPr>
          <a:xfrm flipH="1">
            <a:off x="5904131" y="4953746"/>
            <a:ext cx="1772134" cy="452130"/>
          </a:xfrm>
          <a:prstGeom prst="line">
            <a:avLst/>
          </a:prstGeom>
          <a:ln w="44450">
            <a:tailEnd type="stealt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68D21C3-65AA-3DA1-75E5-F342C125201E}"/>
                  </a:ext>
                </a:extLst>
              </p:cNvPr>
              <p:cNvSpPr txBox="1"/>
              <p:nvPr/>
            </p:nvSpPr>
            <p:spPr>
              <a:xfrm flipH="1">
                <a:off x="5679259" y="602343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868D21C3-65AA-3DA1-75E5-F342C125201E}"/>
                  </a:ext>
                </a:extLst>
              </p:cNvPr>
              <p:cNvSpPr txBox="1">
                <a:spLocks noRot="1" noChangeAspect="1" noMove="1" noResize="1" noEditPoints="1" noAdjustHandles="1" noChangeArrowheads="1" noChangeShapeType="1" noTextEdit="1"/>
              </p:cNvSpPr>
              <p:nvPr/>
            </p:nvSpPr>
            <p:spPr>
              <a:xfrm flipH="1">
                <a:off x="5679259" y="6023438"/>
                <a:ext cx="536154" cy="276999"/>
              </a:xfrm>
              <a:prstGeom prst="rect">
                <a:avLst/>
              </a:prstGeom>
              <a:blipFill>
                <a:blip r:embed="rId6"/>
                <a:stretch>
                  <a:fillRect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AA6D3F0-A5E5-1F33-B18A-E61E0A5AF3FE}"/>
                  </a:ext>
                </a:extLst>
              </p:cNvPr>
              <p:cNvSpPr txBox="1"/>
              <p:nvPr/>
            </p:nvSpPr>
            <p:spPr>
              <a:xfrm>
                <a:off x="7737483" y="3496488"/>
                <a:ext cx="4679156" cy="369332"/>
              </a:xfrm>
              <a:prstGeom prst="rect">
                <a:avLst/>
              </a:prstGeom>
              <a:noFill/>
            </p:spPr>
            <p:txBody>
              <a:bodyPr wrap="square">
                <a:spAutoFit/>
              </a:bodyPr>
              <a:lstStyle/>
              <a:p>
                <a14:m>
                  <m:oMath xmlns:m="http://schemas.openxmlformats.org/officeDocument/2006/math">
                    <m:sSub>
                      <m:sSubPr>
                        <m:ctrlPr>
                          <a:rPr lang="en-US" sz="1800" b="0" i="1" smtClean="0">
                            <a:solidFill>
                              <a:srgbClr val="0070C0"/>
                            </a:solidFill>
                            <a:latin typeface="Cambria Math" panose="02040503050406030204" pitchFamily="18" charset="0"/>
                          </a:rPr>
                        </m:ctrlPr>
                      </m:sSubPr>
                      <m:e>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1</m:t>
                        </m:r>
                      </m:sub>
                    </m:sSub>
                    <m:r>
                      <a:rPr lang="en-US" sz="1800" b="0" i="1" smtClean="0">
                        <a:solidFill>
                          <a:srgbClr val="0070C0"/>
                        </a:solidFill>
                        <a:latin typeface="Cambria Math" panose="02040503050406030204" pitchFamily="18" charset="0"/>
                      </a:rPr>
                      <m:t>, </m:t>
                    </m:r>
                    <m:sSub>
                      <m:sSubPr>
                        <m:ctrlPr>
                          <a:rPr lang="en-US" sz="1800" b="0" i="1" smtClean="0">
                            <a:solidFill>
                              <a:srgbClr val="0070C0"/>
                            </a:solidFill>
                            <a:latin typeface="Cambria Math" panose="02040503050406030204" pitchFamily="18" charset="0"/>
                          </a:rPr>
                        </m:ctrlPr>
                      </m:sSubPr>
                      <m:e>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2</m:t>
                        </m:r>
                      </m:sub>
                    </m:sSub>
                  </m:oMath>
                </a14:m>
                <a:r>
                  <a:rPr lang="en-US" sz="1800" b="0">
                    <a:solidFill>
                      <a:srgbClr val="0070C0"/>
                    </a:solidFill>
                  </a:rPr>
                  <a:t>, </a:t>
                </a:r>
                <a14:m>
                  <m:oMath xmlns:m="http://schemas.openxmlformats.org/officeDocument/2006/math">
                    <m:sSub>
                      <m:sSubPr>
                        <m:ctrlPr>
                          <a:rPr lang="en-US" sz="1800" i="1">
                            <a:solidFill>
                              <a:srgbClr val="0070C0"/>
                            </a:solidFill>
                            <a:latin typeface="Cambria Math" panose="02040503050406030204" pitchFamily="18" charset="0"/>
                          </a:rPr>
                        </m:ctrlPr>
                      </m:sSubPr>
                      <m:e>
                        <m:r>
                          <a:rPr lang="en-US" sz="1800" i="1">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3</m:t>
                        </m:r>
                      </m:sub>
                    </m:sSub>
                  </m:oMath>
                </a14:m>
                <a:r>
                  <a:rPr lang="en-US" sz="1800" b="0">
                    <a:solidFill>
                      <a:srgbClr val="0070C0"/>
                    </a:solidFill>
                  </a:rPr>
                  <a:t> </a:t>
                </a:r>
                <a:endParaRPr lang="en-US"/>
              </a:p>
            </p:txBody>
          </p:sp>
        </mc:Choice>
        <mc:Fallback xmlns="">
          <p:sp>
            <p:nvSpPr>
              <p:cNvPr id="61" name="TextBox 60">
                <a:extLst>
                  <a:ext uri="{FF2B5EF4-FFF2-40B4-BE49-F238E27FC236}">
                    <a16:creationId xmlns:a16="http://schemas.microsoft.com/office/drawing/2014/main" id="{2AA6D3F0-A5E5-1F33-B18A-E61E0A5AF3FE}"/>
                  </a:ext>
                </a:extLst>
              </p:cNvPr>
              <p:cNvSpPr txBox="1">
                <a:spLocks noRot="1" noChangeAspect="1" noMove="1" noResize="1" noEditPoints="1" noAdjustHandles="1" noChangeArrowheads="1" noChangeShapeType="1" noTextEdit="1"/>
              </p:cNvSpPr>
              <p:nvPr/>
            </p:nvSpPr>
            <p:spPr>
              <a:xfrm>
                <a:off x="7737483" y="3496488"/>
                <a:ext cx="4679156" cy="369332"/>
              </a:xfrm>
              <a:prstGeom prst="rect">
                <a:avLst/>
              </a:prstGeom>
              <a:blipFill>
                <a:blip r:embed="rId7"/>
                <a:stretch>
                  <a:fillRect t="-10000" b="-26667"/>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24719CF8-8F05-A1B2-DD40-1E02CA6FEEA5}"/>
              </a:ext>
            </a:extLst>
          </p:cNvPr>
          <p:cNvSpPr txBox="1">
            <a:spLocks/>
          </p:cNvSpPr>
          <p:nvPr/>
        </p:nvSpPr>
        <p:spPr>
          <a:xfrm>
            <a:off x="0" y="3738565"/>
            <a:ext cx="2833706" cy="2151281"/>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b="1"/>
              <a:t>What if we picked the other sign? </a:t>
            </a:r>
            <a:endParaRPr lang="en-US" b="1">
              <a:solidFill>
                <a:srgbClr val="7030A0"/>
              </a:solidFill>
            </a:endParaRPr>
          </a:p>
          <a:p>
            <a:pPr lvl="1"/>
            <a:endParaRPr lang="en-US" sz="2000" b="1">
              <a:solidFill>
                <a:srgbClr val="0070C0"/>
              </a:solidFill>
            </a:endParaRPr>
          </a:p>
          <a:p>
            <a:pPr lvl="1"/>
            <a:endParaRPr lang="en-US" sz="2400" b="1">
              <a:solidFill>
                <a:srgbClr val="0070C0"/>
              </a:solidFill>
            </a:endParaRPr>
          </a:p>
          <a:p>
            <a:pPr lvl="1"/>
            <a:endParaRPr lang="en-US" sz="2400" b="1">
              <a:solidFill>
                <a:srgbClr val="0070C0"/>
              </a:solidFill>
            </a:endParaRPr>
          </a:p>
        </p:txBody>
      </p:sp>
    </p:spTree>
    <p:extLst>
      <p:ext uri="{BB962C8B-B14F-4D97-AF65-F5344CB8AC3E}">
        <p14:creationId xmlns:p14="http://schemas.microsoft.com/office/powerpoint/2010/main" val="3361594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5" y="1198165"/>
                <a:ext cx="8735883" cy="5257801"/>
              </a:xfrm>
            </p:spPr>
            <p:txBody>
              <a:bodyPr/>
              <a:lstStyle/>
              <a:p>
                <a:r>
                  <a:rPr lang="en-US"/>
                  <a:t>What if we picked the other sign choice?</a:t>
                </a:r>
              </a:p>
              <a:p>
                <a:r>
                  <a:rPr lang="en-US" b="1">
                    <a:solidFill>
                      <a:srgbClr val="0070C0"/>
                    </a:solidFill>
                  </a:rPr>
                  <a:t>Then the input PE changes</a:t>
                </a:r>
              </a:p>
              <a:p>
                <a:r>
                  <a:rPr lang="en-US" b="1">
                    <a:solidFill>
                      <a:srgbClr val="C00000"/>
                    </a:solidFill>
                  </a:rPr>
                  <a:t>=&gt; The models predictions will change!</a:t>
                </a:r>
              </a:p>
              <a:p>
                <a:r>
                  <a:rPr lang="en-US" b="1">
                    <a:solidFill>
                      <a:srgbClr val="C00000"/>
                    </a:solidFill>
                  </a:rPr>
                  <a:t> </a:t>
                </a:r>
                <a:r>
                  <a:rPr lang="en-US">
                    <a:solidFill>
                      <a:schemeClr val="tx1"/>
                    </a:solidFill>
                  </a:rPr>
                  <a:t>For </a:t>
                </a:r>
                <a14:m>
                  <m:oMath xmlns:m="http://schemas.openxmlformats.org/officeDocument/2006/math">
                    <m:r>
                      <a:rPr lang="en-US" sz="3200" b="0" i="1" smtClean="0">
                        <a:solidFill>
                          <a:schemeClr val="tx1"/>
                        </a:solidFill>
                        <a:latin typeface="Cambria Math" panose="02040503050406030204" pitchFamily="18" charset="0"/>
                      </a:rPr>
                      <m:t>𝑘</m:t>
                    </m:r>
                  </m:oMath>
                </a14:m>
                <a:r>
                  <a:rPr lang="en-US">
                    <a:solidFill>
                      <a:schemeClr val="tx1"/>
                    </a:solidFill>
                  </a:rPr>
                  <a:t> eigenvectors there are </a:t>
                </a:r>
                <a14:m>
                  <m:oMath xmlns:m="http://schemas.openxmlformats.org/officeDocument/2006/math">
                    <m:sSup>
                      <m:sSupPr>
                        <m:ctrlPr>
                          <a:rPr lang="en-US" i="1" smtClean="0">
                            <a:solidFill>
                              <a:schemeClr val="tx1"/>
                            </a:solidFill>
                            <a:latin typeface="Cambria Math" panose="02040503050406030204" pitchFamily="18" charset="0"/>
                          </a:rPr>
                        </m:ctrlPr>
                      </m:sSupPr>
                      <m:e>
                        <m:r>
                          <a:rPr lang="en-US" b="0" i="0" smtClean="0">
                            <a:solidFill>
                              <a:schemeClr val="tx1"/>
                            </a:solidFill>
                            <a:latin typeface="Cambria Math" panose="02040503050406030204" pitchFamily="18" charset="0"/>
                          </a:rPr>
                          <m:t>2</m:t>
                        </m:r>
                      </m:e>
                      <m:sup>
                        <m:r>
                          <a:rPr lang="en-US" b="0" i="1" smtClean="0">
                            <a:solidFill>
                              <a:schemeClr val="tx1"/>
                            </a:solidFill>
                            <a:latin typeface="Cambria Math" panose="02040503050406030204" pitchFamily="18" charset="0"/>
                          </a:rPr>
                          <m:t>𝑘</m:t>
                        </m:r>
                      </m:sup>
                    </m:sSup>
                  </m:oMath>
                </a14:m>
                <a:r>
                  <a:rPr lang="en-US" i="0">
                    <a:solidFill>
                      <a:schemeClr val="tx1"/>
                    </a:solidFill>
                    <a:latin typeface="Cambria Math" panose="02040503050406030204" pitchFamily="18" charset="0"/>
                  </a:rPr>
                  <a:t> sign choices</a:t>
                </a:r>
              </a:p>
              <a:p>
                <a:pPr marL="118872" indent="0">
                  <a:buNone/>
                </a:pPr>
                <a:endParaRPr lang="en-US" b="1">
                  <a:solidFill>
                    <a:srgbClr val="C00000"/>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246285" y="1198165"/>
                <a:ext cx="8735883" cy="5257801"/>
              </a:xfrm>
              <a:blipFill>
                <a:blip r:embed="rId3"/>
                <a:stretch>
                  <a:fillRect l="-279"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69</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Ambiguity is a Problem</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graphicFrame>
        <p:nvGraphicFramePr>
          <p:cNvPr id="13" name="Table 12">
            <a:extLst>
              <a:ext uri="{FF2B5EF4-FFF2-40B4-BE49-F238E27FC236}">
                <a16:creationId xmlns:a16="http://schemas.microsoft.com/office/drawing/2014/main" id="{B2A1C147-9A19-F7CD-9CAE-5629DC29BD4F}"/>
              </a:ext>
            </a:extLst>
          </p:cNvPr>
          <p:cNvGraphicFramePr>
            <a:graphicFrameLocks noGrp="1"/>
          </p:cNvGraphicFramePr>
          <p:nvPr>
            <p:extLst>
              <p:ext uri="{D42A27DB-BD31-4B8C-83A1-F6EECF244321}">
                <p14:modId xmlns:p14="http://schemas.microsoft.com/office/powerpoint/2010/main" val="3955722875"/>
              </p:ext>
            </p:extLst>
          </p:nvPr>
        </p:nvGraphicFramePr>
        <p:xfrm>
          <a:off x="7676265" y="3982873"/>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p:sp>
        <p:nvSpPr>
          <p:cNvPr id="19" name="Rounded Rectangle 18">
            <a:extLst>
              <a:ext uri="{FF2B5EF4-FFF2-40B4-BE49-F238E27FC236}">
                <a16:creationId xmlns:a16="http://schemas.microsoft.com/office/drawing/2014/main" id="{5B243411-38D8-15F6-D300-4F95B14A4FEC}"/>
              </a:ext>
            </a:extLst>
          </p:cNvPr>
          <p:cNvSpPr/>
          <p:nvPr/>
        </p:nvSpPr>
        <p:spPr>
          <a:xfrm>
            <a:off x="2917885" y="4180737"/>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F0278D-3F70-4CD8-421E-ACB238798735}"/>
              </a:ext>
            </a:extLst>
          </p:cNvPr>
          <p:cNvSpPr/>
          <p:nvPr/>
        </p:nvSpPr>
        <p:spPr>
          <a:xfrm>
            <a:off x="305053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C007756E-484D-F235-1BE3-2C147DD0C649}"/>
              </a:ext>
            </a:extLst>
          </p:cNvPr>
          <p:cNvSpPr/>
          <p:nvPr/>
        </p:nvSpPr>
        <p:spPr>
          <a:xfrm>
            <a:off x="357934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8F460B05-C2B9-2F99-63AC-387EF68076F0}"/>
              </a:ext>
            </a:extLst>
          </p:cNvPr>
          <p:cNvSpPr/>
          <p:nvPr/>
        </p:nvSpPr>
        <p:spPr>
          <a:xfrm>
            <a:off x="4126513"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6BBE4661-CE8C-86C0-1F1D-48F43819B650}"/>
              </a:ext>
            </a:extLst>
          </p:cNvPr>
          <p:cNvSpPr/>
          <p:nvPr/>
        </p:nvSpPr>
        <p:spPr>
          <a:xfrm>
            <a:off x="467368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0FF79A60-91C1-FE4C-B467-27E367E26EDF}"/>
              </a:ext>
            </a:extLst>
          </p:cNvPr>
          <p:cNvSpPr/>
          <p:nvPr/>
        </p:nvSpPr>
        <p:spPr>
          <a:xfrm>
            <a:off x="520249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B7EA49C4-4482-2DDA-DB68-B374AE1096CA}"/>
              </a:ext>
            </a:extLst>
          </p:cNvPr>
          <p:cNvSpPr/>
          <p:nvPr/>
        </p:nvSpPr>
        <p:spPr>
          <a:xfrm>
            <a:off x="5749665"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ACCEDC9-09A3-8C97-BDE2-4B971DEE6AA7}"/>
              </a:ext>
            </a:extLst>
          </p:cNvPr>
          <p:cNvSpPr/>
          <p:nvPr/>
        </p:nvSpPr>
        <p:spPr>
          <a:xfrm>
            <a:off x="6258277"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D61F9B25-4CA4-BAB3-A9E8-B7E5C99314AB}"/>
              </a:ext>
            </a:extLst>
          </p:cNvPr>
          <p:cNvSpPr/>
          <p:nvPr/>
        </p:nvSpPr>
        <p:spPr>
          <a:xfrm>
            <a:off x="6805448"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2560E13A-5659-CF93-BCF3-D8D5B909EFE2}"/>
              </a:ext>
            </a:extLst>
          </p:cNvPr>
          <p:cNvSpPr/>
          <p:nvPr/>
        </p:nvSpPr>
        <p:spPr>
          <a:xfrm>
            <a:off x="296746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AACD654-F097-2E20-6287-EFB83292FAF5}"/>
              </a:ext>
            </a:extLst>
          </p:cNvPr>
          <p:cNvSpPr/>
          <p:nvPr/>
        </p:nvSpPr>
        <p:spPr>
          <a:xfrm>
            <a:off x="349627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F9BCCA89-8E9B-CED4-1327-3E641FE84F5D}"/>
              </a:ext>
            </a:extLst>
          </p:cNvPr>
          <p:cNvSpPr/>
          <p:nvPr/>
        </p:nvSpPr>
        <p:spPr>
          <a:xfrm>
            <a:off x="408060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7A0896D-00F2-9B5D-80F5-36ED28C90B7A}"/>
              </a:ext>
            </a:extLst>
          </p:cNvPr>
          <p:cNvSpPr/>
          <p:nvPr/>
        </p:nvSpPr>
        <p:spPr>
          <a:xfrm>
            <a:off x="459061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5F0466F4-3E13-21F4-51F3-D4ABDA371F64}"/>
              </a:ext>
            </a:extLst>
          </p:cNvPr>
          <p:cNvSpPr/>
          <p:nvPr/>
        </p:nvSpPr>
        <p:spPr>
          <a:xfrm>
            <a:off x="511942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0645407C-AAA6-8E3A-66FD-33AF8E13A5C6}"/>
              </a:ext>
            </a:extLst>
          </p:cNvPr>
          <p:cNvSpPr/>
          <p:nvPr/>
        </p:nvSpPr>
        <p:spPr>
          <a:xfrm>
            <a:off x="5666594"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6F1AC458-220F-4D18-23A4-BEB6A45F4C36}"/>
              </a:ext>
            </a:extLst>
          </p:cNvPr>
          <p:cNvSpPr/>
          <p:nvPr/>
        </p:nvSpPr>
        <p:spPr>
          <a:xfrm>
            <a:off x="6175206"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4E60EA9D-3AB5-341F-26CD-747A22872A97}"/>
              </a:ext>
            </a:extLst>
          </p:cNvPr>
          <p:cNvSpPr/>
          <p:nvPr/>
        </p:nvSpPr>
        <p:spPr>
          <a:xfrm>
            <a:off x="672237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60A61B0-CF10-AA87-07DB-FD5FDB9276F3}"/>
                  </a:ext>
                </a:extLst>
              </p:cNvPr>
              <p:cNvSpPr txBox="1"/>
              <p:nvPr/>
            </p:nvSpPr>
            <p:spPr>
              <a:xfrm flipH="1">
                <a:off x="297892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36" name="TextBox 35">
                <a:extLst>
                  <a:ext uri="{FF2B5EF4-FFF2-40B4-BE49-F238E27FC236}">
                    <a16:creationId xmlns:a16="http://schemas.microsoft.com/office/drawing/2014/main" id="{460A61B0-CF10-AA87-07DB-FD5FDB9276F3}"/>
                  </a:ext>
                </a:extLst>
              </p:cNvPr>
              <p:cNvSpPr txBox="1">
                <a:spLocks noRot="1" noChangeAspect="1" noMove="1" noResize="1" noEditPoints="1" noAdjustHandles="1" noChangeArrowheads="1" noChangeShapeType="1" noTextEdit="1"/>
              </p:cNvSpPr>
              <p:nvPr/>
            </p:nvSpPr>
            <p:spPr>
              <a:xfrm flipH="1">
                <a:off x="2978924" y="603248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3F23491-0989-5EA1-083A-50BC69696627}"/>
                  </a:ext>
                </a:extLst>
              </p:cNvPr>
              <p:cNvSpPr txBox="1"/>
              <p:nvPr/>
            </p:nvSpPr>
            <p:spPr>
              <a:xfrm flipH="1">
                <a:off x="348386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7" name="TextBox 36">
                <a:extLst>
                  <a:ext uri="{FF2B5EF4-FFF2-40B4-BE49-F238E27FC236}">
                    <a16:creationId xmlns:a16="http://schemas.microsoft.com/office/drawing/2014/main" id="{63F23491-0989-5EA1-083A-50BC69696627}"/>
                  </a:ext>
                </a:extLst>
              </p:cNvPr>
              <p:cNvSpPr txBox="1">
                <a:spLocks noRot="1" noChangeAspect="1" noMove="1" noResize="1" noEditPoints="1" noAdjustHandles="1" noChangeArrowheads="1" noChangeShapeType="1" noTextEdit="1"/>
              </p:cNvSpPr>
              <p:nvPr/>
            </p:nvSpPr>
            <p:spPr>
              <a:xfrm flipH="1">
                <a:off x="3483864" y="6032488"/>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6100589-37B4-0442-A97B-75C6F2A8D66B}"/>
                  </a:ext>
                </a:extLst>
              </p:cNvPr>
              <p:cNvSpPr txBox="1"/>
              <p:nvPr/>
            </p:nvSpPr>
            <p:spPr>
              <a:xfrm flipH="1">
                <a:off x="4038600" y="60324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8" name="TextBox 37">
                <a:extLst>
                  <a:ext uri="{FF2B5EF4-FFF2-40B4-BE49-F238E27FC236}">
                    <a16:creationId xmlns:a16="http://schemas.microsoft.com/office/drawing/2014/main" id="{36100589-37B4-0442-A97B-75C6F2A8D66B}"/>
                  </a:ext>
                </a:extLst>
              </p:cNvPr>
              <p:cNvSpPr txBox="1">
                <a:spLocks noRot="1" noChangeAspect="1" noMove="1" noResize="1" noEditPoints="1" noAdjustHandles="1" noChangeArrowheads="1" noChangeShapeType="1" noTextEdit="1"/>
              </p:cNvSpPr>
              <p:nvPr/>
            </p:nvSpPr>
            <p:spPr>
              <a:xfrm flipH="1">
                <a:off x="4038600" y="6032485"/>
                <a:ext cx="536154" cy="276999"/>
              </a:xfrm>
              <a:prstGeom prst="rect">
                <a:avLst/>
              </a:prstGeom>
              <a:blipFill>
                <a:blip r:embed="rId6"/>
                <a:stretch>
                  <a:fillRect b="-17778"/>
                </a:stretch>
              </a:blipFill>
            </p:spPr>
            <p:txBody>
              <a:bodyPr/>
              <a:lstStyle/>
              <a:p>
                <a:r>
                  <a:rPr lang="en-US">
                    <a:noFill/>
                  </a:rPr>
                  <a:t> </a:t>
                </a:r>
              </a:p>
            </p:txBody>
          </p:sp>
        </mc:Fallback>
      </mc:AlternateContent>
      <p:sp>
        <p:nvSpPr>
          <p:cNvPr id="39" name="Content Placeholder 2">
            <a:extLst>
              <a:ext uri="{FF2B5EF4-FFF2-40B4-BE49-F238E27FC236}">
                <a16:creationId xmlns:a16="http://schemas.microsoft.com/office/drawing/2014/main" id="{40D8783B-8324-691C-6EFE-A24FED77851F}"/>
              </a:ext>
            </a:extLst>
          </p:cNvPr>
          <p:cNvSpPr txBox="1">
            <a:spLocks/>
          </p:cNvSpPr>
          <p:nvPr/>
        </p:nvSpPr>
        <p:spPr>
          <a:xfrm>
            <a:off x="4037205" y="4492421"/>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40" name="Rounded Rectangle 39">
            <a:extLst>
              <a:ext uri="{FF2B5EF4-FFF2-40B4-BE49-F238E27FC236}">
                <a16:creationId xmlns:a16="http://schemas.microsoft.com/office/drawing/2014/main" id="{4F09C89B-E56A-BFAC-497C-B8EA8458E8AB}"/>
              </a:ext>
            </a:extLst>
          </p:cNvPr>
          <p:cNvSpPr/>
          <p:nvPr/>
        </p:nvSpPr>
        <p:spPr>
          <a:xfrm>
            <a:off x="305442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705344FB-8519-0F89-14C2-628424EA6300}"/>
              </a:ext>
            </a:extLst>
          </p:cNvPr>
          <p:cNvSpPr/>
          <p:nvPr/>
        </p:nvSpPr>
        <p:spPr>
          <a:xfrm>
            <a:off x="358323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3C91E864-DD6B-CEA7-ECF3-2975409E4679}"/>
              </a:ext>
            </a:extLst>
          </p:cNvPr>
          <p:cNvSpPr/>
          <p:nvPr/>
        </p:nvSpPr>
        <p:spPr>
          <a:xfrm>
            <a:off x="416757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D62679DA-397B-C8A4-FB40-97F03CE78F6D}"/>
              </a:ext>
            </a:extLst>
          </p:cNvPr>
          <p:cNvSpPr/>
          <p:nvPr/>
        </p:nvSpPr>
        <p:spPr>
          <a:xfrm>
            <a:off x="467757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01E8A26-02EA-6FF1-BE30-DEB086DB5B6F}"/>
              </a:ext>
            </a:extLst>
          </p:cNvPr>
          <p:cNvSpPr/>
          <p:nvPr/>
        </p:nvSpPr>
        <p:spPr>
          <a:xfrm>
            <a:off x="520638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95FAE5B-C9B3-17D0-2D8A-330EE54854ED}"/>
              </a:ext>
            </a:extLst>
          </p:cNvPr>
          <p:cNvSpPr/>
          <p:nvPr/>
        </p:nvSpPr>
        <p:spPr>
          <a:xfrm>
            <a:off x="5753558" y="5533952"/>
            <a:ext cx="352540" cy="253388"/>
          </a:xfrm>
          <a:prstGeom prst="roundRect">
            <a:avLst/>
          </a:prstGeom>
          <a:solidFill>
            <a:schemeClr val="accent3">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F3D5704C-4657-80CE-06FF-C7F7CE0FAF5D}"/>
              </a:ext>
            </a:extLst>
          </p:cNvPr>
          <p:cNvSpPr/>
          <p:nvPr/>
        </p:nvSpPr>
        <p:spPr>
          <a:xfrm>
            <a:off x="6262170"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8A874528-68EE-1F00-F021-C242AA24CB1E}"/>
              </a:ext>
            </a:extLst>
          </p:cNvPr>
          <p:cNvSpPr/>
          <p:nvPr/>
        </p:nvSpPr>
        <p:spPr>
          <a:xfrm>
            <a:off x="680934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A9966C1D-DDC9-D35D-5F95-9A77B6BA26C1}"/>
              </a:ext>
            </a:extLst>
          </p:cNvPr>
          <p:cNvSpPr txBox="1"/>
          <p:nvPr/>
        </p:nvSpPr>
        <p:spPr>
          <a:xfrm>
            <a:off x="3084056" y="5746436"/>
            <a:ext cx="235945" cy="369332"/>
          </a:xfrm>
          <a:prstGeom prst="rect">
            <a:avLst/>
          </a:prstGeom>
          <a:noFill/>
        </p:spPr>
        <p:txBody>
          <a:bodyPr wrap="square">
            <a:spAutoFit/>
          </a:bodyPr>
          <a:lstStyle/>
          <a:p>
            <a:r>
              <a:rPr lang="en-US"/>
              <a:t>+</a:t>
            </a:r>
          </a:p>
        </p:txBody>
      </p:sp>
      <p:sp>
        <p:nvSpPr>
          <p:cNvPr id="49" name="TextBox 48">
            <a:extLst>
              <a:ext uri="{FF2B5EF4-FFF2-40B4-BE49-F238E27FC236}">
                <a16:creationId xmlns:a16="http://schemas.microsoft.com/office/drawing/2014/main" id="{EF7B6C9B-25FD-5C4D-2CB9-E391868763A2}"/>
              </a:ext>
            </a:extLst>
          </p:cNvPr>
          <p:cNvSpPr txBox="1"/>
          <p:nvPr/>
        </p:nvSpPr>
        <p:spPr>
          <a:xfrm>
            <a:off x="3620471" y="5746436"/>
            <a:ext cx="235945" cy="369332"/>
          </a:xfrm>
          <a:prstGeom prst="rect">
            <a:avLst/>
          </a:prstGeom>
          <a:noFill/>
        </p:spPr>
        <p:txBody>
          <a:bodyPr wrap="square">
            <a:spAutoFit/>
          </a:bodyPr>
          <a:lstStyle/>
          <a:p>
            <a:r>
              <a:rPr lang="en-US"/>
              <a:t>+</a:t>
            </a:r>
          </a:p>
        </p:txBody>
      </p:sp>
      <p:sp>
        <p:nvSpPr>
          <p:cNvPr id="50" name="TextBox 49">
            <a:extLst>
              <a:ext uri="{FF2B5EF4-FFF2-40B4-BE49-F238E27FC236}">
                <a16:creationId xmlns:a16="http://schemas.microsoft.com/office/drawing/2014/main" id="{BEF6CC8A-E064-9802-2589-6184E8D11F1A}"/>
              </a:ext>
            </a:extLst>
          </p:cNvPr>
          <p:cNvSpPr txBox="1"/>
          <p:nvPr/>
        </p:nvSpPr>
        <p:spPr>
          <a:xfrm>
            <a:off x="4161352" y="5744442"/>
            <a:ext cx="235945" cy="369332"/>
          </a:xfrm>
          <a:prstGeom prst="rect">
            <a:avLst/>
          </a:prstGeom>
          <a:noFill/>
        </p:spPr>
        <p:txBody>
          <a:bodyPr wrap="square">
            <a:spAutoFit/>
          </a:bodyPr>
          <a:lstStyle/>
          <a:p>
            <a:r>
              <a:rPr lang="en-US"/>
              <a:t>+</a:t>
            </a:r>
          </a:p>
        </p:txBody>
      </p:sp>
      <p:sp>
        <p:nvSpPr>
          <p:cNvPr id="51" name="TextBox 50">
            <a:extLst>
              <a:ext uri="{FF2B5EF4-FFF2-40B4-BE49-F238E27FC236}">
                <a16:creationId xmlns:a16="http://schemas.microsoft.com/office/drawing/2014/main" id="{06A66F28-35A9-2E85-7274-E8538C4B4A2E}"/>
              </a:ext>
            </a:extLst>
          </p:cNvPr>
          <p:cNvSpPr txBox="1"/>
          <p:nvPr/>
        </p:nvSpPr>
        <p:spPr>
          <a:xfrm>
            <a:off x="4721051" y="5752139"/>
            <a:ext cx="235945" cy="369332"/>
          </a:xfrm>
          <a:prstGeom prst="rect">
            <a:avLst/>
          </a:prstGeom>
          <a:noFill/>
        </p:spPr>
        <p:txBody>
          <a:bodyPr wrap="square">
            <a:spAutoFit/>
          </a:bodyPr>
          <a:lstStyle/>
          <a:p>
            <a:r>
              <a:rPr lang="en-US"/>
              <a:t>+</a:t>
            </a:r>
          </a:p>
        </p:txBody>
      </p:sp>
      <p:sp>
        <p:nvSpPr>
          <p:cNvPr id="52" name="TextBox 51">
            <a:extLst>
              <a:ext uri="{FF2B5EF4-FFF2-40B4-BE49-F238E27FC236}">
                <a16:creationId xmlns:a16="http://schemas.microsoft.com/office/drawing/2014/main" id="{DF646B67-8386-3EFA-B105-FE074652E222}"/>
              </a:ext>
            </a:extLst>
          </p:cNvPr>
          <p:cNvSpPr txBox="1"/>
          <p:nvPr/>
        </p:nvSpPr>
        <p:spPr>
          <a:xfrm>
            <a:off x="5228944" y="5742374"/>
            <a:ext cx="235945" cy="369332"/>
          </a:xfrm>
          <a:prstGeom prst="rect">
            <a:avLst/>
          </a:prstGeom>
          <a:noFill/>
        </p:spPr>
        <p:txBody>
          <a:bodyPr wrap="square">
            <a:spAutoFit/>
          </a:bodyPr>
          <a:lstStyle/>
          <a:p>
            <a:r>
              <a:rPr lang="en-US"/>
              <a:t>+</a:t>
            </a:r>
          </a:p>
        </p:txBody>
      </p:sp>
      <p:sp>
        <p:nvSpPr>
          <p:cNvPr id="53" name="TextBox 52">
            <a:extLst>
              <a:ext uri="{FF2B5EF4-FFF2-40B4-BE49-F238E27FC236}">
                <a16:creationId xmlns:a16="http://schemas.microsoft.com/office/drawing/2014/main" id="{6511E121-D636-934C-5CAA-49DA06345CB5}"/>
              </a:ext>
            </a:extLst>
          </p:cNvPr>
          <p:cNvSpPr txBox="1"/>
          <p:nvPr/>
        </p:nvSpPr>
        <p:spPr>
          <a:xfrm>
            <a:off x="5768593" y="5752139"/>
            <a:ext cx="235945" cy="369332"/>
          </a:xfrm>
          <a:prstGeom prst="rect">
            <a:avLst/>
          </a:prstGeom>
          <a:noFill/>
        </p:spPr>
        <p:txBody>
          <a:bodyPr wrap="square">
            <a:spAutoFit/>
          </a:bodyPr>
          <a:lstStyle/>
          <a:p>
            <a:r>
              <a:rPr lang="en-US"/>
              <a:t>+</a:t>
            </a:r>
          </a:p>
        </p:txBody>
      </p:sp>
      <p:sp>
        <p:nvSpPr>
          <p:cNvPr id="54" name="TextBox 53">
            <a:extLst>
              <a:ext uri="{FF2B5EF4-FFF2-40B4-BE49-F238E27FC236}">
                <a16:creationId xmlns:a16="http://schemas.microsoft.com/office/drawing/2014/main" id="{802E891B-AEDE-7E34-DD6D-93A54CA3F99D}"/>
              </a:ext>
            </a:extLst>
          </p:cNvPr>
          <p:cNvSpPr txBox="1"/>
          <p:nvPr/>
        </p:nvSpPr>
        <p:spPr>
          <a:xfrm>
            <a:off x="6310137" y="5764695"/>
            <a:ext cx="235945" cy="369332"/>
          </a:xfrm>
          <a:prstGeom prst="rect">
            <a:avLst/>
          </a:prstGeom>
          <a:noFill/>
        </p:spPr>
        <p:txBody>
          <a:bodyPr wrap="square">
            <a:spAutoFit/>
          </a:bodyPr>
          <a:lstStyle/>
          <a:p>
            <a:r>
              <a:rPr lang="en-US"/>
              <a:t>+</a:t>
            </a:r>
          </a:p>
        </p:txBody>
      </p:sp>
      <p:sp>
        <p:nvSpPr>
          <p:cNvPr id="55" name="TextBox 54">
            <a:extLst>
              <a:ext uri="{FF2B5EF4-FFF2-40B4-BE49-F238E27FC236}">
                <a16:creationId xmlns:a16="http://schemas.microsoft.com/office/drawing/2014/main" id="{B66A68A7-0880-EE52-6B5A-A8F1A6BFE2CF}"/>
              </a:ext>
            </a:extLst>
          </p:cNvPr>
          <p:cNvSpPr txBox="1"/>
          <p:nvPr/>
        </p:nvSpPr>
        <p:spPr>
          <a:xfrm>
            <a:off x="6839350" y="5752139"/>
            <a:ext cx="235945" cy="369332"/>
          </a:xfrm>
          <a:prstGeom prst="rect">
            <a:avLst/>
          </a:prstGeom>
          <a:noFill/>
        </p:spPr>
        <p:txBody>
          <a:bodyPr wrap="square">
            <a:spAutoFit/>
          </a:bodyPr>
          <a:lstStyle/>
          <a:p>
            <a:r>
              <a:rPr lang="en-US"/>
              <a:t>+</a:t>
            </a:r>
          </a:p>
        </p:txBody>
      </p:sp>
      <p:cxnSp>
        <p:nvCxnSpPr>
          <p:cNvPr id="56" name="Straight Connector 55">
            <a:extLst>
              <a:ext uri="{FF2B5EF4-FFF2-40B4-BE49-F238E27FC236}">
                <a16:creationId xmlns:a16="http://schemas.microsoft.com/office/drawing/2014/main" id="{1723CEEC-848F-78A7-D034-6602EF5F9E7D}"/>
              </a:ext>
            </a:extLst>
          </p:cNvPr>
          <p:cNvCxnSpPr>
            <a:cxnSpLocks/>
          </p:cNvCxnSpPr>
          <p:nvPr/>
        </p:nvCxnSpPr>
        <p:spPr>
          <a:xfrm flipH="1">
            <a:off x="5904131" y="4953746"/>
            <a:ext cx="1772134" cy="452130"/>
          </a:xfrm>
          <a:prstGeom prst="line">
            <a:avLst/>
          </a:prstGeom>
          <a:ln w="44450">
            <a:tailEnd type="stealt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68D21C3-65AA-3DA1-75E5-F342C125201E}"/>
                  </a:ext>
                </a:extLst>
              </p:cNvPr>
              <p:cNvSpPr txBox="1"/>
              <p:nvPr/>
            </p:nvSpPr>
            <p:spPr>
              <a:xfrm flipH="1">
                <a:off x="5679259" y="602343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868D21C3-65AA-3DA1-75E5-F342C125201E}"/>
                  </a:ext>
                </a:extLst>
              </p:cNvPr>
              <p:cNvSpPr txBox="1">
                <a:spLocks noRot="1" noChangeAspect="1" noMove="1" noResize="1" noEditPoints="1" noAdjustHandles="1" noChangeArrowheads="1" noChangeShapeType="1" noTextEdit="1"/>
              </p:cNvSpPr>
              <p:nvPr/>
            </p:nvSpPr>
            <p:spPr>
              <a:xfrm flipH="1">
                <a:off x="5679259" y="6023438"/>
                <a:ext cx="536154" cy="276999"/>
              </a:xfrm>
              <a:prstGeom prst="rect">
                <a:avLst/>
              </a:prstGeom>
              <a:blipFill>
                <a:blip r:embed="rId7"/>
                <a:stretch>
                  <a:fillRect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AA6D3F0-A5E5-1F33-B18A-E61E0A5AF3FE}"/>
                  </a:ext>
                </a:extLst>
              </p:cNvPr>
              <p:cNvSpPr txBox="1"/>
              <p:nvPr/>
            </p:nvSpPr>
            <p:spPr>
              <a:xfrm>
                <a:off x="7737483" y="3496488"/>
                <a:ext cx="4679156" cy="369332"/>
              </a:xfrm>
              <a:prstGeom prst="rect">
                <a:avLst/>
              </a:prstGeom>
              <a:noFill/>
            </p:spPr>
            <p:txBody>
              <a:bodyPr wrap="square">
                <a:spAutoFit/>
              </a:bodyPr>
              <a:lstStyle/>
              <a:p>
                <a14:m>
                  <m:oMath xmlns:m="http://schemas.openxmlformats.org/officeDocument/2006/math">
                    <m:sSub>
                      <m:sSubPr>
                        <m:ctrlPr>
                          <a:rPr lang="en-US" sz="1800" b="0" i="1" smtClean="0">
                            <a:solidFill>
                              <a:srgbClr val="0070C0"/>
                            </a:solidFill>
                            <a:latin typeface="Cambria Math" panose="02040503050406030204" pitchFamily="18" charset="0"/>
                          </a:rPr>
                        </m:ctrlPr>
                      </m:sSubPr>
                      <m:e>
                        <m:sSub>
                          <m:sSubPr>
                            <m:ctrlPr>
                              <a:rPr lang="en-US" b="1"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m:t>
                            </m:r>
                            <m:r>
                              <a:rPr lang="en-US" b="1" i="1">
                                <a:solidFill>
                                  <a:srgbClr val="C00000"/>
                                </a:solidFill>
                                <a:latin typeface="Cambria Math" panose="02040503050406030204" pitchFamily="18" charset="0"/>
                              </a:rPr>
                              <m:t>𝒗</m:t>
                            </m:r>
                          </m:e>
                          <m:sub>
                            <m:r>
                              <a:rPr lang="en-US" b="1" i="1">
                                <a:solidFill>
                                  <a:srgbClr val="C00000"/>
                                </a:solidFill>
                                <a:latin typeface="Cambria Math" panose="02040503050406030204" pitchFamily="18" charset="0"/>
                              </a:rPr>
                              <m:t>𝟏</m:t>
                            </m:r>
                          </m:sub>
                        </m:sSub>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2</m:t>
                        </m:r>
                      </m:sub>
                    </m:sSub>
                  </m:oMath>
                </a14:m>
                <a:r>
                  <a:rPr lang="en-US" sz="1800" b="0">
                    <a:solidFill>
                      <a:srgbClr val="0070C0"/>
                    </a:solidFill>
                  </a:rPr>
                  <a:t>, </a:t>
                </a:r>
                <a14:m>
                  <m:oMath xmlns:m="http://schemas.openxmlformats.org/officeDocument/2006/math">
                    <m:sSub>
                      <m:sSubPr>
                        <m:ctrlPr>
                          <a:rPr lang="en-US" sz="1800" i="1">
                            <a:solidFill>
                              <a:srgbClr val="0070C0"/>
                            </a:solidFill>
                            <a:latin typeface="Cambria Math" panose="02040503050406030204" pitchFamily="18" charset="0"/>
                          </a:rPr>
                        </m:ctrlPr>
                      </m:sSubPr>
                      <m:e>
                        <m:r>
                          <a:rPr lang="en-US" sz="1800" i="1">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3</m:t>
                        </m:r>
                      </m:sub>
                    </m:sSub>
                  </m:oMath>
                </a14:m>
                <a:r>
                  <a:rPr lang="en-US" sz="1800" b="0">
                    <a:solidFill>
                      <a:srgbClr val="0070C0"/>
                    </a:solidFill>
                  </a:rPr>
                  <a:t> </a:t>
                </a:r>
                <a:endParaRPr lang="en-US"/>
              </a:p>
            </p:txBody>
          </p:sp>
        </mc:Choice>
        <mc:Fallback xmlns="">
          <p:sp>
            <p:nvSpPr>
              <p:cNvPr id="61" name="TextBox 60">
                <a:extLst>
                  <a:ext uri="{FF2B5EF4-FFF2-40B4-BE49-F238E27FC236}">
                    <a16:creationId xmlns:a16="http://schemas.microsoft.com/office/drawing/2014/main" id="{2AA6D3F0-A5E5-1F33-B18A-E61E0A5AF3FE}"/>
                  </a:ext>
                </a:extLst>
              </p:cNvPr>
              <p:cNvSpPr txBox="1">
                <a:spLocks noRot="1" noChangeAspect="1" noMove="1" noResize="1" noEditPoints="1" noAdjustHandles="1" noChangeArrowheads="1" noChangeShapeType="1" noTextEdit="1"/>
              </p:cNvSpPr>
              <p:nvPr/>
            </p:nvSpPr>
            <p:spPr>
              <a:xfrm>
                <a:off x="7737483" y="3496488"/>
                <a:ext cx="4679156" cy="369332"/>
              </a:xfrm>
              <a:prstGeom prst="rect">
                <a:avLst/>
              </a:prstGeom>
              <a:blipFill>
                <a:blip r:embed="rId8"/>
                <a:stretch>
                  <a:fillRect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ontent Placeholder 6">
                <a:extLst>
                  <a:ext uri="{FF2B5EF4-FFF2-40B4-BE49-F238E27FC236}">
                    <a16:creationId xmlns:a16="http://schemas.microsoft.com/office/drawing/2014/main" id="{60E7D4F4-B0E1-0CC8-E79E-AE91370AFA68}"/>
                  </a:ext>
                </a:extLst>
              </p:cNvPr>
              <p:cNvSpPr txBox="1">
                <a:spLocks/>
              </p:cNvSpPr>
              <p:nvPr/>
            </p:nvSpPr>
            <p:spPr>
              <a:xfrm>
                <a:off x="161362" y="3298139"/>
                <a:ext cx="2615385" cy="5257801"/>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lvl="1"/>
                <a14:m>
                  <m:oMath xmlns:m="http://schemas.openxmlformats.org/officeDocument/2006/math">
                    <m:sSup>
                      <m:sSupPr>
                        <m:ctrlPr>
                          <a:rPr lang="en-US" i="1" smtClean="0">
                            <a:solidFill>
                              <a:schemeClr val="tx1"/>
                            </a:solidFill>
                            <a:latin typeface="Cambria Math" panose="02040503050406030204" pitchFamily="18" charset="0"/>
                          </a:rPr>
                        </m:ctrlPr>
                      </m:sSupPr>
                      <m:e>
                        <m:r>
                          <a:rPr lang="en-US" b="0" i="0" smtClean="0">
                            <a:solidFill>
                              <a:schemeClr val="tx1"/>
                            </a:solidFill>
                            <a:latin typeface="Cambria Math" panose="02040503050406030204" pitchFamily="18" charset="0"/>
                          </a:rPr>
                          <m:t>2</m:t>
                        </m:r>
                      </m:e>
                      <m:sup>
                        <m:r>
                          <a:rPr lang="en-US" b="0" i="1" smtClean="0">
                            <a:solidFill>
                              <a:schemeClr val="tx1"/>
                            </a:solidFill>
                            <a:latin typeface="Cambria Math" panose="02040503050406030204" pitchFamily="18" charset="0"/>
                          </a:rPr>
                          <m:t>𝑘</m:t>
                        </m:r>
                      </m:sup>
                    </m:sSup>
                  </m:oMath>
                </a14:m>
                <a:r>
                  <a:rPr lang="en-US"/>
                  <a:t> different predictions for the same input graph! </a:t>
                </a:r>
              </a:p>
              <a:p>
                <a:endParaRPr lang="en-US" b="1">
                  <a:solidFill>
                    <a:srgbClr val="C00000"/>
                  </a:solidFill>
                </a:endParaRPr>
              </a:p>
              <a:p>
                <a:pPr marL="118872" indent="0">
                  <a:buFont typeface="Wingdings 2"/>
                  <a:buNone/>
                </a:pPr>
                <a:endParaRPr lang="en-US" b="1">
                  <a:solidFill>
                    <a:srgbClr val="C00000"/>
                  </a:solidFill>
                </a:endParaRPr>
              </a:p>
            </p:txBody>
          </p:sp>
        </mc:Choice>
        <mc:Fallback xmlns="">
          <p:sp>
            <p:nvSpPr>
              <p:cNvPr id="11" name="Content Placeholder 6">
                <a:extLst>
                  <a:ext uri="{FF2B5EF4-FFF2-40B4-BE49-F238E27FC236}">
                    <a16:creationId xmlns:a16="http://schemas.microsoft.com/office/drawing/2014/main" id="{60E7D4F4-B0E1-0CC8-E79E-AE91370AFA68}"/>
                  </a:ext>
                </a:extLst>
              </p:cNvPr>
              <p:cNvSpPr txBox="1">
                <a:spLocks noRot="1" noChangeAspect="1" noMove="1" noResize="1" noEditPoints="1" noAdjustHandles="1" noChangeArrowheads="1" noChangeShapeType="1" noTextEdit="1"/>
              </p:cNvSpPr>
              <p:nvPr/>
            </p:nvSpPr>
            <p:spPr>
              <a:xfrm>
                <a:off x="161362" y="3298139"/>
                <a:ext cx="2615385" cy="5257801"/>
              </a:xfrm>
              <a:prstGeom prst="rect">
                <a:avLst/>
              </a:prstGeom>
              <a:blipFill>
                <a:blip r:embed="rId9"/>
                <a:stretch>
                  <a:fillRect t="-116" r="-65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5959F57-BDCE-705D-BD2B-1D8E03742AE4}"/>
                  </a:ext>
                </a:extLst>
              </p:cNvPr>
              <p:cNvSpPr txBox="1"/>
              <p:nvPr/>
            </p:nvSpPr>
            <p:spPr>
              <a:xfrm>
                <a:off x="7876117" y="3081542"/>
                <a:ext cx="67886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solidFill>
                                <a:srgbClr val="0070C0"/>
                              </a:solidFill>
                              <a:latin typeface="Cambria Math" panose="02040503050406030204" pitchFamily="18" charset="0"/>
                            </a:rPr>
                          </m:ctrlPr>
                        </m:sSubPr>
                        <m:e>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1</m:t>
                          </m:r>
                        </m:sub>
                      </m:sSub>
                    </m:oMath>
                  </m:oMathPara>
                </a14:m>
                <a:endParaRPr lang="en-US"/>
              </a:p>
            </p:txBody>
          </p:sp>
        </mc:Choice>
        <mc:Fallback xmlns="">
          <p:sp>
            <p:nvSpPr>
              <p:cNvPr id="17" name="TextBox 16">
                <a:extLst>
                  <a:ext uri="{FF2B5EF4-FFF2-40B4-BE49-F238E27FC236}">
                    <a16:creationId xmlns:a16="http://schemas.microsoft.com/office/drawing/2014/main" id="{E5959F57-BDCE-705D-BD2B-1D8E03742AE4}"/>
                  </a:ext>
                </a:extLst>
              </p:cNvPr>
              <p:cNvSpPr txBox="1">
                <a:spLocks noRot="1" noChangeAspect="1" noMove="1" noResize="1" noEditPoints="1" noAdjustHandles="1" noChangeArrowheads="1" noChangeShapeType="1" noTextEdit="1"/>
              </p:cNvSpPr>
              <p:nvPr/>
            </p:nvSpPr>
            <p:spPr>
              <a:xfrm>
                <a:off x="7876117" y="3081542"/>
                <a:ext cx="678868" cy="369332"/>
              </a:xfrm>
              <a:prstGeom prst="rect">
                <a:avLst/>
              </a:prstGeom>
              <a:blipFill>
                <a:blip r:embed="rId10"/>
                <a:stretch>
                  <a:fillRect/>
                </a:stretch>
              </a:blipFill>
            </p:spPr>
            <p:txBody>
              <a:bodyPr/>
              <a:lstStyle/>
              <a:p>
                <a:r>
                  <a:rPr lang="en-US">
                    <a:noFill/>
                  </a:rPr>
                  <a:t> </a:t>
                </a:r>
              </a:p>
            </p:txBody>
          </p:sp>
        </mc:Fallback>
      </mc:AlternateContent>
      <p:cxnSp>
        <p:nvCxnSpPr>
          <p:cNvPr id="58" name="Straight Connector 57">
            <a:extLst>
              <a:ext uri="{FF2B5EF4-FFF2-40B4-BE49-F238E27FC236}">
                <a16:creationId xmlns:a16="http://schemas.microsoft.com/office/drawing/2014/main" id="{6FF941DA-AB68-2E98-95AB-8AE1EE7B131F}"/>
              </a:ext>
            </a:extLst>
          </p:cNvPr>
          <p:cNvCxnSpPr>
            <a:cxnSpLocks/>
          </p:cNvCxnSpPr>
          <p:nvPr/>
        </p:nvCxnSpPr>
        <p:spPr>
          <a:xfrm>
            <a:off x="8204396" y="3391787"/>
            <a:ext cx="0" cy="232215"/>
          </a:xfrm>
          <a:prstGeom prst="line">
            <a:avLst/>
          </a:prstGeom>
          <a:ln w="28575">
            <a:headEnd type="stealth"/>
            <a:tailEnd type="stealt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18482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5" y="1198165"/>
            <a:ext cx="7958105" cy="5257801"/>
          </a:xfrm>
        </p:spPr>
        <p:txBody>
          <a:bodyPr/>
          <a:lstStyle/>
          <a:p>
            <a:r>
              <a:rPr lang="en-US" b="1">
                <a:solidFill>
                  <a:srgbClr val="00B050"/>
                </a:solidFill>
              </a:rPr>
              <a:t>Simple Idea: </a:t>
            </a:r>
            <a:r>
              <a:rPr lang="en-US"/>
              <a:t>randomly flip the signs of eigenvectors during training </a:t>
            </a:r>
          </a:p>
          <a:p>
            <a:pPr lvl="1"/>
            <a:r>
              <a:rPr lang="en-US"/>
              <a:t>I.e., data augmentation</a:t>
            </a:r>
          </a:p>
          <a:p>
            <a:pPr lvl="1"/>
            <a:r>
              <a:rPr lang="en-US"/>
              <a:t>Model will learn to not use the sign information</a:t>
            </a:r>
          </a:p>
          <a:p>
            <a:pPr lvl="1"/>
            <a:r>
              <a:rPr lang="en-US" b="1">
                <a:solidFill>
                  <a:srgbClr val="C00000"/>
                </a:solidFill>
              </a:rPr>
              <a:t>Issue: </a:t>
            </a:r>
            <a:r>
              <a:rPr lang="en-US" i="0">
                <a:solidFill>
                  <a:srgbClr val="C00000"/>
                </a:solidFill>
                <a:latin typeface="Cambria Math" panose="02040503050406030204" pitchFamily="18" charset="0"/>
              </a:rPr>
              <a:t>exponentially many sign choices is very difficult to learn</a:t>
            </a:r>
            <a:endParaRPr lang="en-US">
              <a:solidFill>
                <a:srgbClr val="C00000"/>
              </a:solidFill>
            </a:endParaRPr>
          </a:p>
          <a:p>
            <a:pPr marL="118872" indent="0">
              <a:buNone/>
            </a:pPr>
            <a:endParaRPr lang="en-US" b="1">
              <a:solidFill>
                <a:srgbClr val="C00000"/>
              </a:solidFill>
            </a:endParaRP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70</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How to fix sign ambiguity</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Tree>
    <p:extLst>
      <p:ext uri="{BB962C8B-B14F-4D97-AF65-F5344CB8AC3E}">
        <p14:creationId xmlns:p14="http://schemas.microsoft.com/office/powerpoint/2010/main" val="7842539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5" y="1198165"/>
            <a:ext cx="7958105" cy="5257801"/>
          </a:xfrm>
        </p:spPr>
        <p:txBody>
          <a:bodyPr/>
          <a:lstStyle/>
          <a:p>
            <a:r>
              <a:rPr lang="en-US" b="1">
                <a:solidFill>
                  <a:srgbClr val="00B050"/>
                </a:solidFill>
              </a:rPr>
              <a:t>Better Idea: </a:t>
            </a:r>
            <a:r>
              <a:rPr lang="en-US"/>
              <a:t>build a neural network that is </a:t>
            </a:r>
            <a:r>
              <a:rPr lang="en-US" b="1">
                <a:solidFill>
                  <a:srgbClr val="00B050"/>
                </a:solidFill>
              </a:rPr>
              <a:t>invariant </a:t>
            </a:r>
            <a:r>
              <a:rPr lang="en-US"/>
              <a:t>to sign choices!</a:t>
            </a:r>
          </a:p>
          <a:p>
            <a:pPr lvl="1"/>
            <a:r>
              <a:rPr lang="en-US"/>
              <a:t>Since it is invariant, the predictions will no longer depend on the sign choice</a:t>
            </a:r>
          </a:p>
          <a:p>
            <a:pPr marL="118872" indent="0">
              <a:buNone/>
            </a:pPr>
            <a:endParaRPr lang="en-US" b="1">
              <a:solidFill>
                <a:srgbClr val="C00000"/>
              </a:solidFill>
            </a:endParaRP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71</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How to fix sign ambiguity</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graphicFrame>
        <p:nvGraphicFramePr>
          <p:cNvPr id="13" name="Table 12">
            <a:extLst>
              <a:ext uri="{FF2B5EF4-FFF2-40B4-BE49-F238E27FC236}">
                <a16:creationId xmlns:a16="http://schemas.microsoft.com/office/drawing/2014/main" id="{B2A1C147-9A19-F7CD-9CAE-5629DC29BD4F}"/>
              </a:ext>
            </a:extLst>
          </p:cNvPr>
          <p:cNvGraphicFramePr>
            <a:graphicFrameLocks noGrp="1"/>
          </p:cNvGraphicFramePr>
          <p:nvPr/>
        </p:nvGraphicFramePr>
        <p:xfrm>
          <a:off x="7676265" y="3982873"/>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p:sp>
        <p:nvSpPr>
          <p:cNvPr id="19" name="Rounded Rectangle 18">
            <a:extLst>
              <a:ext uri="{FF2B5EF4-FFF2-40B4-BE49-F238E27FC236}">
                <a16:creationId xmlns:a16="http://schemas.microsoft.com/office/drawing/2014/main" id="{5B243411-38D8-15F6-D300-4F95B14A4FEC}"/>
              </a:ext>
            </a:extLst>
          </p:cNvPr>
          <p:cNvSpPr/>
          <p:nvPr/>
        </p:nvSpPr>
        <p:spPr>
          <a:xfrm>
            <a:off x="2917885" y="4180737"/>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F0278D-3F70-4CD8-421E-ACB238798735}"/>
              </a:ext>
            </a:extLst>
          </p:cNvPr>
          <p:cNvSpPr/>
          <p:nvPr/>
        </p:nvSpPr>
        <p:spPr>
          <a:xfrm>
            <a:off x="305053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C007756E-484D-F235-1BE3-2C147DD0C649}"/>
              </a:ext>
            </a:extLst>
          </p:cNvPr>
          <p:cNvSpPr/>
          <p:nvPr/>
        </p:nvSpPr>
        <p:spPr>
          <a:xfrm>
            <a:off x="357934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8F460B05-C2B9-2F99-63AC-387EF68076F0}"/>
              </a:ext>
            </a:extLst>
          </p:cNvPr>
          <p:cNvSpPr/>
          <p:nvPr/>
        </p:nvSpPr>
        <p:spPr>
          <a:xfrm>
            <a:off x="4126513"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6BBE4661-CE8C-86C0-1F1D-48F43819B650}"/>
              </a:ext>
            </a:extLst>
          </p:cNvPr>
          <p:cNvSpPr/>
          <p:nvPr/>
        </p:nvSpPr>
        <p:spPr>
          <a:xfrm>
            <a:off x="467368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0FF79A60-91C1-FE4C-B467-27E367E26EDF}"/>
              </a:ext>
            </a:extLst>
          </p:cNvPr>
          <p:cNvSpPr/>
          <p:nvPr/>
        </p:nvSpPr>
        <p:spPr>
          <a:xfrm>
            <a:off x="520249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B7EA49C4-4482-2DDA-DB68-B374AE1096CA}"/>
              </a:ext>
            </a:extLst>
          </p:cNvPr>
          <p:cNvSpPr/>
          <p:nvPr/>
        </p:nvSpPr>
        <p:spPr>
          <a:xfrm>
            <a:off x="5749665"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ACCEDC9-09A3-8C97-BDE2-4B971DEE6AA7}"/>
              </a:ext>
            </a:extLst>
          </p:cNvPr>
          <p:cNvSpPr/>
          <p:nvPr/>
        </p:nvSpPr>
        <p:spPr>
          <a:xfrm>
            <a:off x="6258277"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D61F9B25-4CA4-BAB3-A9E8-B7E5C99314AB}"/>
              </a:ext>
            </a:extLst>
          </p:cNvPr>
          <p:cNvSpPr/>
          <p:nvPr/>
        </p:nvSpPr>
        <p:spPr>
          <a:xfrm>
            <a:off x="6805448"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2560E13A-5659-CF93-BCF3-D8D5B909EFE2}"/>
              </a:ext>
            </a:extLst>
          </p:cNvPr>
          <p:cNvSpPr/>
          <p:nvPr/>
        </p:nvSpPr>
        <p:spPr>
          <a:xfrm>
            <a:off x="296746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AACD654-F097-2E20-6287-EFB83292FAF5}"/>
              </a:ext>
            </a:extLst>
          </p:cNvPr>
          <p:cNvSpPr/>
          <p:nvPr/>
        </p:nvSpPr>
        <p:spPr>
          <a:xfrm>
            <a:off x="349627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F9BCCA89-8E9B-CED4-1327-3E641FE84F5D}"/>
              </a:ext>
            </a:extLst>
          </p:cNvPr>
          <p:cNvSpPr/>
          <p:nvPr/>
        </p:nvSpPr>
        <p:spPr>
          <a:xfrm>
            <a:off x="408060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7A0896D-00F2-9B5D-80F5-36ED28C90B7A}"/>
              </a:ext>
            </a:extLst>
          </p:cNvPr>
          <p:cNvSpPr/>
          <p:nvPr/>
        </p:nvSpPr>
        <p:spPr>
          <a:xfrm>
            <a:off x="459061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5F0466F4-3E13-21F4-51F3-D4ABDA371F64}"/>
              </a:ext>
            </a:extLst>
          </p:cNvPr>
          <p:cNvSpPr/>
          <p:nvPr/>
        </p:nvSpPr>
        <p:spPr>
          <a:xfrm>
            <a:off x="511942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0645407C-AAA6-8E3A-66FD-33AF8E13A5C6}"/>
              </a:ext>
            </a:extLst>
          </p:cNvPr>
          <p:cNvSpPr/>
          <p:nvPr/>
        </p:nvSpPr>
        <p:spPr>
          <a:xfrm>
            <a:off x="5666594"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6F1AC458-220F-4D18-23A4-BEB6A45F4C36}"/>
              </a:ext>
            </a:extLst>
          </p:cNvPr>
          <p:cNvSpPr/>
          <p:nvPr/>
        </p:nvSpPr>
        <p:spPr>
          <a:xfrm>
            <a:off x="6175206"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4E60EA9D-3AB5-341F-26CD-747A22872A97}"/>
              </a:ext>
            </a:extLst>
          </p:cNvPr>
          <p:cNvSpPr/>
          <p:nvPr/>
        </p:nvSpPr>
        <p:spPr>
          <a:xfrm>
            <a:off x="672237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60A61B0-CF10-AA87-07DB-FD5FDB9276F3}"/>
                  </a:ext>
                </a:extLst>
              </p:cNvPr>
              <p:cNvSpPr txBox="1"/>
              <p:nvPr/>
            </p:nvSpPr>
            <p:spPr>
              <a:xfrm flipH="1">
                <a:off x="297892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36" name="TextBox 35">
                <a:extLst>
                  <a:ext uri="{FF2B5EF4-FFF2-40B4-BE49-F238E27FC236}">
                    <a16:creationId xmlns:a16="http://schemas.microsoft.com/office/drawing/2014/main" id="{460A61B0-CF10-AA87-07DB-FD5FDB9276F3}"/>
                  </a:ext>
                </a:extLst>
              </p:cNvPr>
              <p:cNvSpPr txBox="1">
                <a:spLocks noRot="1" noChangeAspect="1" noMove="1" noResize="1" noEditPoints="1" noAdjustHandles="1" noChangeArrowheads="1" noChangeShapeType="1" noTextEdit="1"/>
              </p:cNvSpPr>
              <p:nvPr/>
            </p:nvSpPr>
            <p:spPr>
              <a:xfrm flipH="1">
                <a:off x="2978924" y="6032488"/>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3F23491-0989-5EA1-083A-50BC69696627}"/>
                  </a:ext>
                </a:extLst>
              </p:cNvPr>
              <p:cNvSpPr txBox="1"/>
              <p:nvPr/>
            </p:nvSpPr>
            <p:spPr>
              <a:xfrm flipH="1">
                <a:off x="348386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7" name="TextBox 36">
                <a:extLst>
                  <a:ext uri="{FF2B5EF4-FFF2-40B4-BE49-F238E27FC236}">
                    <a16:creationId xmlns:a16="http://schemas.microsoft.com/office/drawing/2014/main" id="{63F23491-0989-5EA1-083A-50BC69696627}"/>
                  </a:ext>
                </a:extLst>
              </p:cNvPr>
              <p:cNvSpPr txBox="1">
                <a:spLocks noRot="1" noChangeAspect="1" noMove="1" noResize="1" noEditPoints="1" noAdjustHandles="1" noChangeArrowheads="1" noChangeShapeType="1" noTextEdit="1"/>
              </p:cNvSpPr>
              <p:nvPr/>
            </p:nvSpPr>
            <p:spPr>
              <a:xfrm flipH="1">
                <a:off x="3483864" y="603248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6100589-37B4-0442-A97B-75C6F2A8D66B}"/>
                  </a:ext>
                </a:extLst>
              </p:cNvPr>
              <p:cNvSpPr txBox="1"/>
              <p:nvPr/>
            </p:nvSpPr>
            <p:spPr>
              <a:xfrm flipH="1">
                <a:off x="4038600" y="60324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8" name="TextBox 37">
                <a:extLst>
                  <a:ext uri="{FF2B5EF4-FFF2-40B4-BE49-F238E27FC236}">
                    <a16:creationId xmlns:a16="http://schemas.microsoft.com/office/drawing/2014/main" id="{36100589-37B4-0442-A97B-75C6F2A8D66B}"/>
                  </a:ext>
                </a:extLst>
              </p:cNvPr>
              <p:cNvSpPr txBox="1">
                <a:spLocks noRot="1" noChangeAspect="1" noMove="1" noResize="1" noEditPoints="1" noAdjustHandles="1" noChangeArrowheads="1" noChangeShapeType="1" noTextEdit="1"/>
              </p:cNvSpPr>
              <p:nvPr/>
            </p:nvSpPr>
            <p:spPr>
              <a:xfrm flipH="1">
                <a:off x="4038600" y="6032485"/>
                <a:ext cx="536154" cy="276999"/>
              </a:xfrm>
              <a:prstGeom prst="rect">
                <a:avLst/>
              </a:prstGeom>
              <a:blipFill>
                <a:blip r:embed="rId5"/>
                <a:stretch>
                  <a:fillRect b="-17778"/>
                </a:stretch>
              </a:blipFill>
            </p:spPr>
            <p:txBody>
              <a:bodyPr/>
              <a:lstStyle/>
              <a:p>
                <a:r>
                  <a:rPr lang="en-US">
                    <a:noFill/>
                  </a:rPr>
                  <a:t> </a:t>
                </a:r>
              </a:p>
            </p:txBody>
          </p:sp>
        </mc:Fallback>
      </mc:AlternateContent>
      <p:sp>
        <p:nvSpPr>
          <p:cNvPr id="39" name="Content Placeholder 2">
            <a:extLst>
              <a:ext uri="{FF2B5EF4-FFF2-40B4-BE49-F238E27FC236}">
                <a16:creationId xmlns:a16="http://schemas.microsoft.com/office/drawing/2014/main" id="{40D8783B-8324-691C-6EFE-A24FED77851F}"/>
              </a:ext>
            </a:extLst>
          </p:cNvPr>
          <p:cNvSpPr txBox="1">
            <a:spLocks/>
          </p:cNvSpPr>
          <p:nvPr/>
        </p:nvSpPr>
        <p:spPr>
          <a:xfrm>
            <a:off x="4037205" y="4492421"/>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40" name="Rounded Rectangle 39">
            <a:extLst>
              <a:ext uri="{FF2B5EF4-FFF2-40B4-BE49-F238E27FC236}">
                <a16:creationId xmlns:a16="http://schemas.microsoft.com/office/drawing/2014/main" id="{4F09C89B-E56A-BFAC-497C-B8EA8458E8AB}"/>
              </a:ext>
            </a:extLst>
          </p:cNvPr>
          <p:cNvSpPr/>
          <p:nvPr/>
        </p:nvSpPr>
        <p:spPr>
          <a:xfrm>
            <a:off x="305442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705344FB-8519-0F89-14C2-628424EA6300}"/>
              </a:ext>
            </a:extLst>
          </p:cNvPr>
          <p:cNvSpPr/>
          <p:nvPr/>
        </p:nvSpPr>
        <p:spPr>
          <a:xfrm>
            <a:off x="358323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3C91E864-DD6B-CEA7-ECF3-2975409E4679}"/>
              </a:ext>
            </a:extLst>
          </p:cNvPr>
          <p:cNvSpPr/>
          <p:nvPr/>
        </p:nvSpPr>
        <p:spPr>
          <a:xfrm>
            <a:off x="416757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D62679DA-397B-C8A4-FB40-97F03CE78F6D}"/>
              </a:ext>
            </a:extLst>
          </p:cNvPr>
          <p:cNvSpPr/>
          <p:nvPr/>
        </p:nvSpPr>
        <p:spPr>
          <a:xfrm>
            <a:off x="467757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01E8A26-02EA-6FF1-BE30-DEB086DB5B6F}"/>
              </a:ext>
            </a:extLst>
          </p:cNvPr>
          <p:cNvSpPr/>
          <p:nvPr/>
        </p:nvSpPr>
        <p:spPr>
          <a:xfrm>
            <a:off x="520638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95FAE5B-C9B3-17D0-2D8A-330EE54854ED}"/>
              </a:ext>
            </a:extLst>
          </p:cNvPr>
          <p:cNvSpPr/>
          <p:nvPr/>
        </p:nvSpPr>
        <p:spPr>
          <a:xfrm>
            <a:off x="5753558" y="5533952"/>
            <a:ext cx="352540" cy="253388"/>
          </a:xfrm>
          <a:prstGeom prst="roundRect">
            <a:avLst/>
          </a:prstGeom>
          <a:solidFill>
            <a:schemeClr val="accent3">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F3D5704C-4657-80CE-06FF-C7F7CE0FAF5D}"/>
              </a:ext>
            </a:extLst>
          </p:cNvPr>
          <p:cNvSpPr/>
          <p:nvPr/>
        </p:nvSpPr>
        <p:spPr>
          <a:xfrm>
            <a:off x="6262170"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8A874528-68EE-1F00-F021-C242AA24CB1E}"/>
              </a:ext>
            </a:extLst>
          </p:cNvPr>
          <p:cNvSpPr/>
          <p:nvPr/>
        </p:nvSpPr>
        <p:spPr>
          <a:xfrm>
            <a:off x="680934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A9966C1D-DDC9-D35D-5F95-9A77B6BA26C1}"/>
              </a:ext>
            </a:extLst>
          </p:cNvPr>
          <p:cNvSpPr txBox="1"/>
          <p:nvPr/>
        </p:nvSpPr>
        <p:spPr>
          <a:xfrm>
            <a:off x="3084056" y="5746436"/>
            <a:ext cx="235945" cy="369332"/>
          </a:xfrm>
          <a:prstGeom prst="rect">
            <a:avLst/>
          </a:prstGeom>
          <a:noFill/>
        </p:spPr>
        <p:txBody>
          <a:bodyPr wrap="square">
            <a:spAutoFit/>
          </a:bodyPr>
          <a:lstStyle/>
          <a:p>
            <a:r>
              <a:rPr lang="en-US"/>
              <a:t>+</a:t>
            </a:r>
          </a:p>
        </p:txBody>
      </p:sp>
      <p:sp>
        <p:nvSpPr>
          <p:cNvPr id="49" name="TextBox 48">
            <a:extLst>
              <a:ext uri="{FF2B5EF4-FFF2-40B4-BE49-F238E27FC236}">
                <a16:creationId xmlns:a16="http://schemas.microsoft.com/office/drawing/2014/main" id="{EF7B6C9B-25FD-5C4D-2CB9-E391868763A2}"/>
              </a:ext>
            </a:extLst>
          </p:cNvPr>
          <p:cNvSpPr txBox="1"/>
          <p:nvPr/>
        </p:nvSpPr>
        <p:spPr>
          <a:xfrm>
            <a:off x="3620471" y="5746436"/>
            <a:ext cx="235945" cy="369332"/>
          </a:xfrm>
          <a:prstGeom prst="rect">
            <a:avLst/>
          </a:prstGeom>
          <a:noFill/>
        </p:spPr>
        <p:txBody>
          <a:bodyPr wrap="square">
            <a:spAutoFit/>
          </a:bodyPr>
          <a:lstStyle/>
          <a:p>
            <a:r>
              <a:rPr lang="en-US"/>
              <a:t>+</a:t>
            </a:r>
          </a:p>
        </p:txBody>
      </p:sp>
      <p:sp>
        <p:nvSpPr>
          <p:cNvPr id="50" name="TextBox 49">
            <a:extLst>
              <a:ext uri="{FF2B5EF4-FFF2-40B4-BE49-F238E27FC236}">
                <a16:creationId xmlns:a16="http://schemas.microsoft.com/office/drawing/2014/main" id="{BEF6CC8A-E064-9802-2589-6184E8D11F1A}"/>
              </a:ext>
            </a:extLst>
          </p:cNvPr>
          <p:cNvSpPr txBox="1"/>
          <p:nvPr/>
        </p:nvSpPr>
        <p:spPr>
          <a:xfrm>
            <a:off x="4161352" y="5744442"/>
            <a:ext cx="235945" cy="369332"/>
          </a:xfrm>
          <a:prstGeom prst="rect">
            <a:avLst/>
          </a:prstGeom>
          <a:noFill/>
        </p:spPr>
        <p:txBody>
          <a:bodyPr wrap="square">
            <a:spAutoFit/>
          </a:bodyPr>
          <a:lstStyle/>
          <a:p>
            <a:r>
              <a:rPr lang="en-US"/>
              <a:t>+</a:t>
            </a:r>
          </a:p>
        </p:txBody>
      </p:sp>
      <p:sp>
        <p:nvSpPr>
          <p:cNvPr id="51" name="TextBox 50">
            <a:extLst>
              <a:ext uri="{FF2B5EF4-FFF2-40B4-BE49-F238E27FC236}">
                <a16:creationId xmlns:a16="http://schemas.microsoft.com/office/drawing/2014/main" id="{06A66F28-35A9-2E85-7274-E8538C4B4A2E}"/>
              </a:ext>
            </a:extLst>
          </p:cNvPr>
          <p:cNvSpPr txBox="1"/>
          <p:nvPr/>
        </p:nvSpPr>
        <p:spPr>
          <a:xfrm>
            <a:off x="4721051" y="5752139"/>
            <a:ext cx="235945" cy="369332"/>
          </a:xfrm>
          <a:prstGeom prst="rect">
            <a:avLst/>
          </a:prstGeom>
          <a:noFill/>
        </p:spPr>
        <p:txBody>
          <a:bodyPr wrap="square">
            <a:spAutoFit/>
          </a:bodyPr>
          <a:lstStyle/>
          <a:p>
            <a:r>
              <a:rPr lang="en-US"/>
              <a:t>+</a:t>
            </a:r>
          </a:p>
        </p:txBody>
      </p:sp>
      <p:sp>
        <p:nvSpPr>
          <p:cNvPr id="52" name="TextBox 51">
            <a:extLst>
              <a:ext uri="{FF2B5EF4-FFF2-40B4-BE49-F238E27FC236}">
                <a16:creationId xmlns:a16="http://schemas.microsoft.com/office/drawing/2014/main" id="{DF646B67-8386-3EFA-B105-FE074652E222}"/>
              </a:ext>
            </a:extLst>
          </p:cNvPr>
          <p:cNvSpPr txBox="1"/>
          <p:nvPr/>
        </p:nvSpPr>
        <p:spPr>
          <a:xfrm>
            <a:off x="5228944" y="5742374"/>
            <a:ext cx="235945" cy="369332"/>
          </a:xfrm>
          <a:prstGeom prst="rect">
            <a:avLst/>
          </a:prstGeom>
          <a:noFill/>
        </p:spPr>
        <p:txBody>
          <a:bodyPr wrap="square">
            <a:spAutoFit/>
          </a:bodyPr>
          <a:lstStyle/>
          <a:p>
            <a:r>
              <a:rPr lang="en-US"/>
              <a:t>+</a:t>
            </a:r>
          </a:p>
        </p:txBody>
      </p:sp>
      <p:sp>
        <p:nvSpPr>
          <p:cNvPr id="53" name="TextBox 52">
            <a:extLst>
              <a:ext uri="{FF2B5EF4-FFF2-40B4-BE49-F238E27FC236}">
                <a16:creationId xmlns:a16="http://schemas.microsoft.com/office/drawing/2014/main" id="{6511E121-D636-934C-5CAA-49DA06345CB5}"/>
              </a:ext>
            </a:extLst>
          </p:cNvPr>
          <p:cNvSpPr txBox="1"/>
          <p:nvPr/>
        </p:nvSpPr>
        <p:spPr>
          <a:xfrm>
            <a:off x="5768593" y="5752139"/>
            <a:ext cx="235945" cy="369332"/>
          </a:xfrm>
          <a:prstGeom prst="rect">
            <a:avLst/>
          </a:prstGeom>
          <a:noFill/>
        </p:spPr>
        <p:txBody>
          <a:bodyPr wrap="square">
            <a:spAutoFit/>
          </a:bodyPr>
          <a:lstStyle/>
          <a:p>
            <a:r>
              <a:rPr lang="en-US"/>
              <a:t>+</a:t>
            </a:r>
          </a:p>
        </p:txBody>
      </p:sp>
      <p:sp>
        <p:nvSpPr>
          <p:cNvPr id="54" name="TextBox 53">
            <a:extLst>
              <a:ext uri="{FF2B5EF4-FFF2-40B4-BE49-F238E27FC236}">
                <a16:creationId xmlns:a16="http://schemas.microsoft.com/office/drawing/2014/main" id="{802E891B-AEDE-7E34-DD6D-93A54CA3F99D}"/>
              </a:ext>
            </a:extLst>
          </p:cNvPr>
          <p:cNvSpPr txBox="1"/>
          <p:nvPr/>
        </p:nvSpPr>
        <p:spPr>
          <a:xfrm>
            <a:off x="6310137" y="5764695"/>
            <a:ext cx="235945" cy="369332"/>
          </a:xfrm>
          <a:prstGeom prst="rect">
            <a:avLst/>
          </a:prstGeom>
          <a:noFill/>
        </p:spPr>
        <p:txBody>
          <a:bodyPr wrap="square">
            <a:spAutoFit/>
          </a:bodyPr>
          <a:lstStyle/>
          <a:p>
            <a:r>
              <a:rPr lang="en-US"/>
              <a:t>+</a:t>
            </a:r>
          </a:p>
        </p:txBody>
      </p:sp>
      <p:sp>
        <p:nvSpPr>
          <p:cNvPr id="55" name="TextBox 54">
            <a:extLst>
              <a:ext uri="{FF2B5EF4-FFF2-40B4-BE49-F238E27FC236}">
                <a16:creationId xmlns:a16="http://schemas.microsoft.com/office/drawing/2014/main" id="{B66A68A7-0880-EE52-6B5A-A8F1A6BFE2CF}"/>
              </a:ext>
            </a:extLst>
          </p:cNvPr>
          <p:cNvSpPr txBox="1"/>
          <p:nvPr/>
        </p:nvSpPr>
        <p:spPr>
          <a:xfrm>
            <a:off x="6839350" y="5752139"/>
            <a:ext cx="235945" cy="369332"/>
          </a:xfrm>
          <a:prstGeom prst="rect">
            <a:avLst/>
          </a:prstGeom>
          <a:noFill/>
        </p:spPr>
        <p:txBody>
          <a:bodyPr wrap="square">
            <a:spAutoFit/>
          </a:bodyPr>
          <a:lstStyle/>
          <a:p>
            <a:r>
              <a:rPr lang="en-US"/>
              <a:t>+</a:t>
            </a:r>
          </a:p>
        </p:txBody>
      </p:sp>
      <p:cxnSp>
        <p:nvCxnSpPr>
          <p:cNvPr id="56" name="Straight Connector 55">
            <a:extLst>
              <a:ext uri="{FF2B5EF4-FFF2-40B4-BE49-F238E27FC236}">
                <a16:creationId xmlns:a16="http://schemas.microsoft.com/office/drawing/2014/main" id="{1723CEEC-848F-78A7-D034-6602EF5F9E7D}"/>
              </a:ext>
            </a:extLst>
          </p:cNvPr>
          <p:cNvCxnSpPr>
            <a:cxnSpLocks/>
          </p:cNvCxnSpPr>
          <p:nvPr/>
        </p:nvCxnSpPr>
        <p:spPr>
          <a:xfrm flipH="1">
            <a:off x="5904131" y="4953746"/>
            <a:ext cx="1772134" cy="452130"/>
          </a:xfrm>
          <a:prstGeom prst="line">
            <a:avLst/>
          </a:prstGeom>
          <a:ln w="44450">
            <a:tailEnd type="stealt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68D21C3-65AA-3DA1-75E5-F342C125201E}"/>
                  </a:ext>
                </a:extLst>
              </p:cNvPr>
              <p:cNvSpPr txBox="1"/>
              <p:nvPr/>
            </p:nvSpPr>
            <p:spPr>
              <a:xfrm flipH="1">
                <a:off x="5679259" y="602343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868D21C3-65AA-3DA1-75E5-F342C125201E}"/>
                  </a:ext>
                </a:extLst>
              </p:cNvPr>
              <p:cNvSpPr txBox="1">
                <a:spLocks noRot="1" noChangeAspect="1" noMove="1" noResize="1" noEditPoints="1" noAdjustHandles="1" noChangeArrowheads="1" noChangeShapeType="1" noTextEdit="1"/>
              </p:cNvSpPr>
              <p:nvPr/>
            </p:nvSpPr>
            <p:spPr>
              <a:xfrm flipH="1">
                <a:off x="5679259" y="6023438"/>
                <a:ext cx="536154" cy="276999"/>
              </a:xfrm>
              <a:prstGeom prst="rect">
                <a:avLst/>
              </a:prstGeom>
              <a:blipFill>
                <a:blip r:embed="rId6"/>
                <a:stretch>
                  <a:fillRect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AA6D3F0-A5E5-1F33-B18A-E61E0A5AF3FE}"/>
                  </a:ext>
                </a:extLst>
              </p:cNvPr>
              <p:cNvSpPr txBox="1"/>
              <p:nvPr/>
            </p:nvSpPr>
            <p:spPr>
              <a:xfrm>
                <a:off x="7737483" y="3496488"/>
                <a:ext cx="4679156" cy="369332"/>
              </a:xfrm>
              <a:prstGeom prst="rect">
                <a:avLst/>
              </a:prstGeom>
              <a:noFill/>
            </p:spPr>
            <p:txBody>
              <a:bodyPr wrap="square">
                <a:spAutoFit/>
              </a:bodyPr>
              <a:lstStyle/>
              <a:p>
                <a14:m>
                  <m:oMath xmlns:m="http://schemas.openxmlformats.org/officeDocument/2006/math">
                    <m:sSub>
                      <m:sSubPr>
                        <m:ctrlPr>
                          <a:rPr lang="en-US" sz="1800" b="0" i="1" smtClean="0">
                            <a:solidFill>
                              <a:srgbClr val="0070C0"/>
                            </a:solidFill>
                            <a:latin typeface="Cambria Math" panose="02040503050406030204" pitchFamily="18" charset="0"/>
                          </a:rPr>
                        </m:ctrlPr>
                      </m:sSubPr>
                      <m:e>
                        <m:sSub>
                          <m:sSubPr>
                            <m:ctrlPr>
                              <a:rPr lang="en-US" b="1"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m:t>
                            </m:r>
                            <m:r>
                              <a:rPr lang="en-US" b="1" i="1">
                                <a:solidFill>
                                  <a:srgbClr val="C00000"/>
                                </a:solidFill>
                                <a:latin typeface="Cambria Math" panose="02040503050406030204" pitchFamily="18" charset="0"/>
                              </a:rPr>
                              <m:t>𝒗</m:t>
                            </m:r>
                          </m:e>
                          <m:sub>
                            <m:r>
                              <a:rPr lang="en-US" b="1" i="1">
                                <a:solidFill>
                                  <a:srgbClr val="C00000"/>
                                </a:solidFill>
                                <a:latin typeface="Cambria Math" panose="02040503050406030204" pitchFamily="18" charset="0"/>
                              </a:rPr>
                              <m:t>𝟏</m:t>
                            </m:r>
                          </m:sub>
                        </m:sSub>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2</m:t>
                        </m:r>
                      </m:sub>
                    </m:sSub>
                  </m:oMath>
                </a14:m>
                <a:r>
                  <a:rPr lang="en-US" sz="1800" b="0">
                    <a:solidFill>
                      <a:srgbClr val="0070C0"/>
                    </a:solidFill>
                  </a:rPr>
                  <a:t>, </a:t>
                </a:r>
                <a14:m>
                  <m:oMath xmlns:m="http://schemas.openxmlformats.org/officeDocument/2006/math">
                    <m:sSub>
                      <m:sSubPr>
                        <m:ctrlPr>
                          <a:rPr lang="en-US" sz="1800" i="1">
                            <a:solidFill>
                              <a:srgbClr val="0070C0"/>
                            </a:solidFill>
                            <a:latin typeface="Cambria Math" panose="02040503050406030204" pitchFamily="18" charset="0"/>
                          </a:rPr>
                        </m:ctrlPr>
                      </m:sSubPr>
                      <m:e>
                        <m:r>
                          <a:rPr lang="en-US" sz="1800" i="1">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3</m:t>
                        </m:r>
                      </m:sub>
                    </m:sSub>
                  </m:oMath>
                </a14:m>
                <a:r>
                  <a:rPr lang="en-US" sz="1800" b="0">
                    <a:solidFill>
                      <a:srgbClr val="0070C0"/>
                    </a:solidFill>
                  </a:rPr>
                  <a:t> </a:t>
                </a:r>
                <a:endParaRPr lang="en-US"/>
              </a:p>
            </p:txBody>
          </p:sp>
        </mc:Choice>
        <mc:Fallback xmlns="">
          <p:sp>
            <p:nvSpPr>
              <p:cNvPr id="61" name="TextBox 60">
                <a:extLst>
                  <a:ext uri="{FF2B5EF4-FFF2-40B4-BE49-F238E27FC236}">
                    <a16:creationId xmlns:a16="http://schemas.microsoft.com/office/drawing/2014/main" id="{2AA6D3F0-A5E5-1F33-B18A-E61E0A5AF3FE}"/>
                  </a:ext>
                </a:extLst>
              </p:cNvPr>
              <p:cNvSpPr txBox="1">
                <a:spLocks noRot="1" noChangeAspect="1" noMove="1" noResize="1" noEditPoints="1" noAdjustHandles="1" noChangeArrowheads="1" noChangeShapeType="1" noTextEdit="1"/>
              </p:cNvSpPr>
              <p:nvPr/>
            </p:nvSpPr>
            <p:spPr>
              <a:xfrm>
                <a:off x="7737483" y="3496488"/>
                <a:ext cx="4679156" cy="369332"/>
              </a:xfrm>
              <a:prstGeom prst="rect">
                <a:avLst/>
              </a:prstGeom>
              <a:blipFill>
                <a:blip r:embed="rId7"/>
                <a:stretch>
                  <a:fillRect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5959F57-BDCE-705D-BD2B-1D8E03742AE4}"/>
                  </a:ext>
                </a:extLst>
              </p:cNvPr>
              <p:cNvSpPr txBox="1"/>
              <p:nvPr/>
            </p:nvSpPr>
            <p:spPr>
              <a:xfrm>
                <a:off x="7876117" y="3081542"/>
                <a:ext cx="67886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solidFill>
                                <a:srgbClr val="0070C0"/>
                              </a:solidFill>
                              <a:latin typeface="Cambria Math" panose="02040503050406030204" pitchFamily="18" charset="0"/>
                            </a:rPr>
                          </m:ctrlPr>
                        </m:sSubPr>
                        <m:e>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1</m:t>
                          </m:r>
                        </m:sub>
                      </m:sSub>
                    </m:oMath>
                  </m:oMathPara>
                </a14:m>
                <a:endParaRPr lang="en-US"/>
              </a:p>
            </p:txBody>
          </p:sp>
        </mc:Choice>
        <mc:Fallback xmlns="">
          <p:sp>
            <p:nvSpPr>
              <p:cNvPr id="17" name="TextBox 16">
                <a:extLst>
                  <a:ext uri="{FF2B5EF4-FFF2-40B4-BE49-F238E27FC236}">
                    <a16:creationId xmlns:a16="http://schemas.microsoft.com/office/drawing/2014/main" id="{E5959F57-BDCE-705D-BD2B-1D8E03742AE4}"/>
                  </a:ext>
                </a:extLst>
              </p:cNvPr>
              <p:cNvSpPr txBox="1">
                <a:spLocks noRot="1" noChangeAspect="1" noMove="1" noResize="1" noEditPoints="1" noAdjustHandles="1" noChangeArrowheads="1" noChangeShapeType="1" noTextEdit="1"/>
              </p:cNvSpPr>
              <p:nvPr/>
            </p:nvSpPr>
            <p:spPr>
              <a:xfrm>
                <a:off x="7876117" y="3081542"/>
                <a:ext cx="678868" cy="369332"/>
              </a:xfrm>
              <a:prstGeom prst="rect">
                <a:avLst/>
              </a:prstGeom>
              <a:blipFill>
                <a:blip r:embed="rId8"/>
                <a:stretch>
                  <a:fillRect/>
                </a:stretch>
              </a:blipFill>
            </p:spPr>
            <p:txBody>
              <a:bodyPr/>
              <a:lstStyle/>
              <a:p>
                <a:r>
                  <a:rPr lang="en-US">
                    <a:noFill/>
                  </a:rPr>
                  <a:t> </a:t>
                </a:r>
              </a:p>
            </p:txBody>
          </p:sp>
        </mc:Fallback>
      </mc:AlternateContent>
      <p:cxnSp>
        <p:nvCxnSpPr>
          <p:cNvPr id="58" name="Straight Connector 57">
            <a:extLst>
              <a:ext uri="{FF2B5EF4-FFF2-40B4-BE49-F238E27FC236}">
                <a16:creationId xmlns:a16="http://schemas.microsoft.com/office/drawing/2014/main" id="{6FF941DA-AB68-2E98-95AB-8AE1EE7B131F}"/>
              </a:ext>
            </a:extLst>
          </p:cNvPr>
          <p:cNvCxnSpPr>
            <a:cxnSpLocks/>
          </p:cNvCxnSpPr>
          <p:nvPr/>
        </p:nvCxnSpPr>
        <p:spPr>
          <a:xfrm>
            <a:off x="8204396" y="3391787"/>
            <a:ext cx="0" cy="232215"/>
          </a:xfrm>
          <a:prstGeom prst="line">
            <a:avLst/>
          </a:prstGeom>
          <a:ln w="28575">
            <a:headEnd type="stealth"/>
            <a:tailEnd type="stealt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020651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4" y="1198165"/>
                <a:ext cx="8897715" cy="5257801"/>
              </a:xfrm>
            </p:spPr>
            <p:txBody>
              <a:bodyPr/>
              <a:lstStyle/>
              <a:p>
                <a:r>
                  <a:rPr lang="en-US" b="1">
                    <a:solidFill>
                      <a:srgbClr val="00B050"/>
                    </a:solidFill>
                  </a:rPr>
                  <a:t>Goal: </a:t>
                </a:r>
                <a:r>
                  <a:rPr lang="en-US"/>
                  <a:t>design a neural network </a:t>
                </a:r>
                <a14:m>
                  <m:oMath xmlns:m="http://schemas.openxmlformats.org/officeDocument/2006/math">
                    <m:sSub>
                      <m:sSubPr>
                        <m:ctrlPr>
                          <a:rPr lang="en-US" sz="3200" b="0" i="1" smtClean="0">
                            <a:solidFill>
                              <a:srgbClr val="0070C0"/>
                            </a:solidFill>
                            <a:latin typeface="Cambria Math" panose="02040503050406030204" pitchFamily="18" charset="0"/>
                          </a:rPr>
                        </m:ctrlPr>
                      </m:sSubPr>
                      <m:e>
                        <m:r>
                          <a:rPr lang="en-US" sz="3200" b="0" i="1" smtClean="0">
                            <a:solidFill>
                              <a:srgbClr val="0070C0"/>
                            </a:solidFill>
                            <a:latin typeface="Cambria Math" panose="02040503050406030204" pitchFamily="18" charset="0"/>
                          </a:rPr>
                          <m:t>𝑓</m:t>
                        </m:r>
                        <m:r>
                          <a:rPr lang="en-US" sz="3200" b="0" i="1" smtClean="0">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𝑣</m:t>
                        </m:r>
                      </m:e>
                      <m:sub>
                        <m:r>
                          <a:rPr lang="en-US" sz="3200"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sz="3200"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b="0" i="1" smtClean="0">
                        <a:solidFill>
                          <a:srgbClr val="0070C0"/>
                        </a:solidFill>
                        <a:latin typeface="Cambria Math" panose="02040503050406030204" pitchFamily="18" charset="0"/>
                      </a:rPr>
                      <m:t>)</m:t>
                    </m:r>
                  </m:oMath>
                </a14:m>
                <a:r>
                  <a:rPr lang="en-US"/>
                  <a:t> such that:</a:t>
                </a:r>
              </a:p>
              <a:p>
                <a:pPr lvl="1"/>
                <a14:m>
                  <m:oMath xmlns:m="http://schemas.openxmlformats.org/officeDocument/2006/math">
                    <m:sSub>
                      <m:sSubPr>
                        <m:ctrlPr>
                          <a:rPr lang="en-US" sz="2800" b="0" i="1" smtClean="0">
                            <a:solidFill>
                              <a:srgbClr val="0070C0"/>
                            </a:solidFill>
                            <a:latin typeface="Cambria Math" panose="02040503050406030204" pitchFamily="18" charset="0"/>
                          </a:rPr>
                        </m:ctrlPr>
                      </m:sSubPr>
                      <m:e>
                        <m:r>
                          <a:rPr lang="en-US" sz="2800" b="0" i="1" smtClean="0">
                            <a:solidFill>
                              <a:srgbClr val="0070C0"/>
                            </a:solidFill>
                            <a:latin typeface="Cambria Math" panose="02040503050406030204" pitchFamily="18" charset="0"/>
                          </a:rPr>
                          <m:t>𝑓</m:t>
                        </m:r>
                        <m:r>
                          <a:rPr lang="en-US" sz="2800" b="0" i="1" smtClean="0">
                            <a:solidFill>
                              <a:srgbClr val="0070C0"/>
                            </a:solidFill>
                            <a:latin typeface="Cambria Math" panose="02040503050406030204" pitchFamily="18" charset="0"/>
                          </a:rPr>
                          <m:t>(</m:t>
                        </m:r>
                        <m:r>
                          <a:rPr lang="en-US" sz="2800" b="0" i="1" smtClean="0">
                            <a:solidFill>
                              <a:srgbClr val="0070C0"/>
                            </a:solidFill>
                            <a:latin typeface="Cambria Math" panose="02040503050406030204" pitchFamily="18" charset="0"/>
                          </a:rPr>
                          <m:t>𝑣</m:t>
                        </m:r>
                      </m:e>
                      <m:sub>
                        <m:r>
                          <a:rPr lang="en-US" sz="2800"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sz="2800"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b="0" i="1" smtClean="0">
                        <a:solidFill>
                          <a:srgbClr val="0070C0"/>
                        </a:solidFill>
                        <a:latin typeface="Cambria Math" panose="02040503050406030204" pitchFamily="18" charset="0"/>
                      </a:rPr>
                      <m:t>)</m:t>
                    </m:r>
                  </m:oMath>
                </a14:m>
                <a:r>
                  <a:rPr lang="en-US" b="1">
                    <a:solidFill>
                      <a:srgbClr val="0070C0"/>
                    </a:solidFill>
                  </a:rPr>
                  <a:t> = </a:t>
                </a:r>
                <a14:m>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oMath>
                </a14:m>
                <a:r>
                  <a:rPr lang="en-US">
                    <a:solidFill>
                      <a:srgbClr val="0070C0"/>
                    </a:solidFill>
                  </a:rPr>
                  <a:t> for all </a:t>
                </a:r>
                <a14:m>
                  <m:oMath xmlns:m="http://schemas.openxmlformats.org/officeDocument/2006/math">
                    <m:r>
                      <a:rPr lang="en-US" i="1">
                        <a:solidFill>
                          <a:srgbClr val="0070C0"/>
                        </a:solidFill>
                        <a:latin typeface="Cambria Math" panose="02040503050406030204" pitchFamily="18" charset="0"/>
                      </a:rPr>
                      <m:t>±</m:t>
                    </m:r>
                  </m:oMath>
                </a14:m>
                <a:r>
                  <a:rPr lang="en-US">
                    <a:solidFill>
                      <a:srgbClr val="0070C0"/>
                    </a:solidFill>
                  </a:rPr>
                  <a:t> choices</a:t>
                </a:r>
              </a:p>
              <a:p>
                <a:pPr lvl="1"/>
                <a14:m>
                  <m:oMath xmlns:m="http://schemas.openxmlformats.org/officeDocument/2006/math">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 </m:t>
                    </m:r>
                    <m:r>
                      <m:rPr>
                        <m:sty m:val="p"/>
                      </m:rPr>
                      <a:rPr lang="en-US" b="0" i="0" smtClean="0">
                        <a:solidFill>
                          <a:srgbClr val="0070C0"/>
                        </a:solidFill>
                        <a:latin typeface="Cambria Math" panose="02040503050406030204" pitchFamily="18" charset="0"/>
                      </a:rPr>
                      <m:t>i</m:t>
                    </m:r>
                  </m:oMath>
                </a14:m>
                <a:r>
                  <a:rPr lang="en-US">
                    <a:solidFill>
                      <a:srgbClr val="0070C0"/>
                    </a:solidFill>
                  </a:rPr>
                  <a:t>s “expressive</a:t>
                </a:r>
                <a:r>
                  <a:rPr lang="en-US">
                    <a:solidFill>
                      <a:schemeClr val="tx1"/>
                    </a:solidFill>
                  </a:rPr>
                  <a:t>”: note that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𝑓</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𝑣</m:t>
                        </m:r>
                      </m:e>
                      <m:sub>
                        <m:r>
                          <a:rPr lang="en-US" sz="2400" b="0" i="1" smtClean="0">
                            <a:solidFill>
                              <a:schemeClr val="tx1"/>
                            </a:solidFill>
                            <a:latin typeface="Cambria Math" panose="02040503050406030204" pitchFamily="18" charset="0"/>
                          </a:rPr>
                          <m:t>1</m:t>
                        </m:r>
                      </m:sub>
                    </m:sSub>
                    <m:r>
                      <a:rPr lang="en-US" b="0" i="1">
                        <a:solidFill>
                          <a:schemeClr val="tx1"/>
                        </a:solidFill>
                        <a:latin typeface="Cambria Math" panose="02040503050406030204" pitchFamily="18" charset="0"/>
                      </a:rPr>
                      <m:t>,</m:t>
                    </m:r>
                    <m:sSub>
                      <m:sSubPr>
                        <m:ctrlPr>
                          <a:rPr lang="en-US" sz="240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𝑣</m:t>
                        </m:r>
                      </m:e>
                      <m:sub>
                        <m:r>
                          <a:rPr lang="en-US" b="0" i="1" smtClean="0">
                            <a:solidFill>
                              <a:schemeClr val="tx1"/>
                            </a:solidFill>
                            <a:latin typeface="Cambria Math" panose="02040503050406030204" pitchFamily="18" charset="0"/>
                          </a:rPr>
                          <m:t>2</m:t>
                        </m:r>
                      </m:sub>
                    </m:sSub>
                    <m:r>
                      <a:rPr lang="en-US" b="0" i="1" smtClean="0">
                        <a:solidFill>
                          <a:schemeClr val="tx1"/>
                        </a:solidFill>
                        <a:latin typeface="Cambria Math" panose="02040503050406030204" pitchFamily="18" charset="0"/>
                      </a:rPr>
                      <m:t>,…</m:t>
                    </m:r>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𝑣</m:t>
                        </m:r>
                      </m:e>
                      <m:sub>
                        <m:r>
                          <a:rPr lang="en-US" b="0" i="1" smtClean="0">
                            <a:solidFill>
                              <a:schemeClr val="tx1"/>
                            </a:solidFill>
                            <a:latin typeface="Cambria Math" panose="02040503050406030204" pitchFamily="18" charset="0"/>
                          </a:rPr>
                          <m:t>𝑘</m:t>
                        </m:r>
                      </m:sub>
                    </m:sSub>
                    <m:r>
                      <a:rPr lang="en-US" b="0" i="1" smtClean="0">
                        <a:solidFill>
                          <a:schemeClr val="tx1"/>
                        </a:solidFill>
                        <a:latin typeface="Cambria Math" panose="02040503050406030204" pitchFamily="18" charset="0"/>
                      </a:rPr>
                      <m:t>)=0</m:t>
                    </m:r>
                  </m:oMath>
                </a14:m>
                <a:r>
                  <a:rPr lang="en-US">
                    <a:solidFill>
                      <a:schemeClr val="tx1"/>
                    </a:solidFill>
                  </a:rPr>
                  <a:t> is sign invariant… but it’s a terrible neural network architecture </a:t>
                </a:r>
                <a:endParaRPr lang="en-US">
                  <a:solidFill>
                    <a:srgbClr val="0070C0"/>
                  </a:solidFill>
                </a:endParaRPr>
              </a:p>
              <a:p>
                <a:r>
                  <a:rPr lang="en-US" b="1">
                    <a:solidFill>
                      <a:srgbClr val="0070C0"/>
                    </a:solidFill>
                  </a:rPr>
                  <a:t>Warmup: one eigenvector </a:t>
                </a:r>
              </a:p>
              <a:p>
                <a:pPr lvl="1"/>
                <a:r>
                  <a:rPr lang="en-US">
                    <a:solidFill>
                      <a:schemeClr val="tx1"/>
                    </a:solidFill>
                  </a:rPr>
                  <a:t>What about </a:t>
                </a:r>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𝑓</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1</m:t>
                        </m:r>
                      </m:sub>
                    </m:sSub>
                  </m:oMath>
                </a14:m>
                <a:r>
                  <a:rPr lang="en-US">
                    <a:solidFill>
                      <a:schemeClr val="tx1"/>
                    </a:solidFill>
                  </a:rPr>
                  <a:t>) such that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𝑓</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oMath>
                </a14:m>
                <a:r>
                  <a:rPr lang="en-US" b="1">
                    <a:solidFill>
                      <a:schemeClr val="tx1"/>
                    </a:solidFill>
                  </a:rPr>
                  <a:t> =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𝑣</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oMath>
                </a14:m>
                <a:r>
                  <a:rPr lang="en-US">
                    <a:solidFill>
                      <a:schemeClr val="tx1"/>
                    </a:solidFill>
                  </a:rPr>
                  <a:t> ?</a:t>
                </a: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246284" y="1198165"/>
                <a:ext cx="8897715" cy="5257801"/>
              </a:xfrm>
              <a:blipFill>
                <a:blip r:embed="rId2"/>
                <a:stretch>
                  <a:fillRect l="-274" t="-58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72</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Tree>
    <p:extLst>
      <p:ext uri="{BB962C8B-B14F-4D97-AF65-F5344CB8AC3E}">
        <p14:creationId xmlns:p14="http://schemas.microsoft.com/office/powerpoint/2010/main" val="18496368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4" y="1100667"/>
                <a:ext cx="8897715" cy="5678091"/>
              </a:xfrm>
            </p:spPr>
            <p:txBody>
              <a:bodyPr>
                <a:normAutofit/>
              </a:bodyPr>
              <a:lstStyle/>
              <a:p>
                <a:r>
                  <a:rPr lang="en-US" b="1">
                    <a:solidFill>
                      <a:srgbClr val="0070C0"/>
                    </a:solidFill>
                  </a:rPr>
                  <a:t>Warmup: one eigenvector </a:t>
                </a:r>
              </a:p>
              <a:p>
                <a:r>
                  <a:rPr lang="en-US" b="1">
                    <a:solidFill>
                      <a:srgbClr val="00B050"/>
                    </a:solidFill>
                  </a:rPr>
                  <a:t>Goal: </a:t>
                </a:r>
                <a:r>
                  <a:rPr lang="en-US"/>
                  <a:t>design a neural network </a:t>
                </a:r>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𝑓</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1</m:t>
                        </m:r>
                      </m:sub>
                    </m:sSub>
                  </m:oMath>
                </a14:m>
                <a:r>
                  <a:rPr lang="en-US">
                    <a:solidFill>
                      <a:schemeClr val="tx1"/>
                    </a:solidFill>
                  </a:rPr>
                  <a:t>) such that</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smtClean="0">
                            <a:latin typeface="Cambria Math" panose="02040503050406030204" pitchFamily="18" charset="0"/>
                          </a:rPr>
                          <m:t>1</m:t>
                        </m:r>
                      </m:sub>
                    </m:sSub>
                    <m:r>
                      <a:rPr lang="en-US" i="1">
                        <a:latin typeface="Cambria Math" panose="02040503050406030204" pitchFamily="18" charset="0"/>
                      </a:rPr>
                      <m:t>)</m:t>
                    </m:r>
                  </m:oMath>
                </a14:m>
                <a:r>
                  <a:rPr lang="en-US"/>
                  <a:t> </a:t>
                </a:r>
                <a:r>
                  <a:rPr lang="en-US" b="1">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𝑣</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oMath>
                </a14:m>
                <a:r>
                  <a:rPr lang="en-US">
                    <a:solidFill>
                      <a:schemeClr val="tx1"/>
                    </a:solidFill>
                  </a:rPr>
                  <a:t> </a:t>
                </a:r>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246284" y="1100667"/>
                <a:ext cx="8897715" cy="5678091"/>
              </a:xfrm>
              <a:blipFill>
                <a:blip r:embed="rId2"/>
                <a:stretch>
                  <a:fillRect l="-274" t="-64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73</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Tree>
    <p:extLst>
      <p:ext uri="{BB962C8B-B14F-4D97-AF65-F5344CB8AC3E}">
        <p14:creationId xmlns:p14="http://schemas.microsoft.com/office/powerpoint/2010/main" val="2672516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4" y="1100667"/>
                <a:ext cx="8897715" cy="5678091"/>
              </a:xfrm>
            </p:spPr>
            <p:txBody>
              <a:bodyPr>
                <a:normAutofit/>
              </a:bodyPr>
              <a:lstStyle/>
              <a:p>
                <a:r>
                  <a:rPr lang="en-US" b="1">
                    <a:solidFill>
                      <a:srgbClr val="0070C0"/>
                    </a:solidFill>
                  </a:rPr>
                  <a:t>Warmup: one eigenvector </a:t>
                </a:r>
              </a:p>
              <a:p>
                <a:r>
                  <a:rPr lang="en-US" b="1">
                    <a:solidFill>
                      <a:srgbClr val="00B050"/>
                    </a:solidFill>
                  </a:rPr>
                  <a:t>Goal: </a:t>
                </a:r>
                <a:r>
                  <a:rPr lang="en-US"/>
                  <a:t>design a neural network </a:t>
                </a:r>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𝑓</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1</m:t>
                        </m:r>
                      </m:sub>
                    </m:sSub>
                  </m:oMath>
                </a14:m>
                <a:r>
                  <a:rPr lang="en-US">
                    <a:solidFill>
                      <a:schemeClr val="tx1"/>
                    </a:solidFill>
                  </a:rPr>
                  <a:t>) such that</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smtClean="0">
                            <a:latin typeface="Cambria Math" panose="02040503050406030204" pitchFamily="18" charset="0"/>
                          </a:rPr>
                          <m:t>1</m:t>
                        </m:r>
                      </m:sub>
                    </m:sSub>
                    <m:r>
                      <a:rPr lang="en-US" i="1">
                        <a:latin typeface="Cambria Math" panose="02040503050406030204" pitchFamily="18" charset="0"/>
                      </a:rPr>
                      <m:t>)</m:t>
                    </m:r>
                  </m:oMath>
                </a14:m>
                <a:r>
                  <a:rPr lang="en-US"/>
                  <a:t> </a:t>
                </a:r>
                <a:r>
                  <a:rPr lang="en-US" b="1">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𝑣</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oMath>
                </a14:m>
                <a:r>
                  <a:rPr lang="en-US">
                    <a:solidFill>
                      <a:schemeClr val="tx1"/>
                    </a:solidFill>
                  </a:rPr>
                  <a:t> </a:t>
                </a:r>
              </a:p>
              <a:p>
                <a:r>
                  <a:rPr lang="en-US" b="1">
                    <a:solidFill>
                      <a:srgbClr val="00B050"/>
                    </a:solidFill>
                  </a:rPr>
                  <a:t>Proposition:</a:t>
                </a:r>
                <a:r>
                  <a:rPr lang="en-US">
                    <a:solidFill>
                      <a:srgbClr val="00B050"/>
                    </a:solidFill>
                  </a:rPr>
                  <a:t> </a:t>
                </a:r>
                <a14:m>
                  <m:oMath xmlns:m="http://schemas.openxmlformats.org/officeDocument/2006/math">
                    <m:r>
                      <a:rPr lang="en-US" sz="3200" b="0" i="1" smtClean="0">
                        <a:solidFill>
                          <a:schemeClr val="tx1"/>
                        </a:solidFill>
                        <a:latin typeface="Cambria Math" panose="02040503050406030204" pitchFamily="18" charset="0"/>
                      </a:rPr>
                      <m:t>𝑓</m:t>
                    </m:r>
                  </m:oMath>
                </a14:m>
                <a:r>
                  <a:rPr lang="en-US">
                    <a:solidFill>
                      <a:schemeClr val="tx1"/>
                    </a:solidFill>
                  </a:rPr>
                  <a:t> satisfies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if and only if there is a </a:t>
                </a:r>
                <a14:m>
                  <m:oMath xmlns:m="http://schemas.openxmlformats.org/officeDocument/2006/math">
                    <m:r>
                      <a:rPr lang="en-US" b="0" i="1" smtClean="0">
                        <a:latin typeface="Cambria Math" panose="02040503050406030204" pitchFamily="18" charset="0"/>
                      </a:rPr>
                      <m:t>𝜙</m:t>
                    </m:r>
                  </m:oMath>
                </a14:m>
                <a:r>
                  <a:rPr lang="en-US">
                    <a:solidFill>
                      <a:schemeClr val="tx1"/>
                    </a:solidFill>
                  </a:rPr>
                  <a:t> such that</a:t>
                </a:r>
              </a:p>
              <a:p>
                <a:pPr marL="118872" indent="0">
                  <a:buNone/>
                </a:pPr>
                <a:r>
                  <a:rPr lang="en-US"/>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𝜙</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endParaRPr lang="en-US">
                  <a:solidFill>
                    <a:schemeClr val="tx1"/>
                  </a:solidFill>
                </a:endParaRPr>
              </a:p>
              <a:p>
                <a:pPr marL="118872" indent="0">
                  <a:buNone/>
                </a:pPr>
                <a:endParaRPr lang="en-US"/>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246284" y="1100667"/>
                <a:ext cx="8897715" cy="5678091"/>
              </a:xfrm>
              <a:blipFill>
                <a:blip r:embed="rId2"/>
                <a:stretch>
                  <a:fillRect l="-274" t="-64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74</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
        <p:nvSpPr>
          <p:cNvPr id="2" name="Rectangle 1">
            <a:extLst>
              <a:ext uri="{FF2B5EF4-FFF2-40B4-BE49-F238E27FC236}">
                <a16:creationId xmlns:a16="http://schemas.microsoft.com/office/drawing/2014/main" id="{79E0D335-5C9C-77A2-6115-191C00B87C97}"/>
              </a:ext>
            </a:extLst>
          </p:cNvPr>
          <p:cNvSpPr/>
          <p:nvPr/>
        </p:nvSpPr>
        <p:spPr>
          <a:xfrm>
            <a:off x="246284" y="2675470"/>
            <a:ext cx="8897716" cy="1473200"/>
          </a:xfrm>
          <a:prstGeom prst="rect">
            <a:avLst/>
          </a:prstGeom>
          <a:ln w="635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872480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4" y="1100667"/>
                <a:ext cx="8897715" cy="5678091"/>
              </a:xfrm>
            </p:spPr>
            <p:txBody>
              <a:bodyPr>
                <a:normAutofit/>
              </a:bodyPr>
              <a:lstStyle/>
              <a:p>
                <a:r>
                  <a:rPr lang="en-US" b="1">
                    <a:solidFill>
                      <a:srgbClr val="0070C0"/>
                    </a:solidFill>
                  </a:rPr>
                  <a:t>Warmup: one eigenvector </a:t>
                </a:r>
              </a:p>
              <a:p>
                <a:r>
                  <a:rPr lang="en-US" b="1">
                    <a:solidFill>
                      <a:srgbClr val="00B050"/>
                    </a:solidFill>
                  </a:rPr>
                  <a:t>Goal: </a:t>
                </a:r>
                <a:r>
                  <a:rPr lang="en-US"/>
                  <a:t>design a neural network </a:t>
                </a:r>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𝑓</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1</m:t>
                        </m:r>
                      </m:sub>
                    </m:sSub>
                  </m:oMath>
                </a14:m>
                <a:r>
                  <a:rPr lang="en-US">
                    <a:solidFill>
                      <a:schemeClr val="tx1"/>
                    </a:solidFill>
                  </a:rPr>
                  <a:t>) such that</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smtClean="0">
                            <a:latin typeface="Cambria Math" panose="02040503050406030204" pitchFamily="18" charset="0"/>
                          </a:rPr>
                          <m:t>1</m:t>
                        </m:r>
                      </m:sub>
                    </m:sSub>
                    <m:r>
                      <a:rPr lang="en-US" i="1">
                        <a:latin typeface="Cambria Math" panose="02040503050406030204" pitchFamily="18" charset="0"/>
                      </a:rPr>
                      <m:t>)</m:t>
                    </m:r>
                  </m:oMath>
                </a14:m>
                <a:r>
                  <a:rPr lang="en-US"/>
                  <a:t> </a:t>
                </a:r>
                <a:r>
                  <a:rPr lang="en-US" b="1">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𝑣</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oMath>
                </a14:m>
                <a:r>
                  <a:rPr lang="en-US">
                    <a:solidFill>
                      <a:schemeClr val="tx1"/>
                    </a:solidFill>
                  </a:rPr>
                  <a:t> </a:t>
                </a:r>
              </a:p>
              <a:p>
                <a:r>
                  <a:rPr lang="en-US" b="1">
                    <a:solidFill>
                      <a:srgbClr val="00B050"/>
                    </a:solidFill>
                  </a:rPr>
                  <a:t>Proposition:</a:t>
                </a:r>
                <a:r>
                  <a:rPr lang="en-US">
                    <a:solidFill>
                      <a:srgbClr val="00B050"/>
                    </a:solidFill>
                  </a:rPr>
                  <a:t> </a:t>
                </a:r>
                <a14:m>
                  <m:oMath xmlns:m="http://schemas.openxmlformats.org/officeDocument/2006/math">
                    <m:r>
                      <a:rPr lang="en-US" sz="3200" b="0" i="1" smtClean="0">
                        <a:solidFill>
                          <a:schemeClr val="tx1"/>
                        </a:solidFill>
                        <a:latin typeface="Cambria Math" panose="02040503050406030204" pitchFamily="18" charset="0"/>
                      </a:rPr>
                      <m:t>𝑓</m:t>
                    </m:r>
                  </m:oMath>
                </a14:m>
                <a:r>
                  <a:rPr lang="en-US">
                    <a:solidFill>
                      <a:schemeClr val="tx1"/>
                    </a:solidFill>
                  </a:rPr>
                  <a:t> satisfies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if and only if there is a </a:t>
                </a:r>
                <a14:m>
                  <m:oMath xmlns:m="http://schemas.openxmlformats.org/officeDocument/2006/math">
                    <m:r>
                      <a:rPr lang="en-US" b="0" i="1" smtClean="0">
                        <a:latin typeface="Cambria Math" panose="02040503050406030204" pitchFamily="18" charset="0"/>
                      </a:rPr>
                      <m:t>𝜙</m:t>
                    </m:r>
                  </m:oMath>
                </a14:m>
                <a:r>
                  <a:rPr lang="en-US">
                    <a:solidFill>
                      <a:schemeClr val="tx1"/>
                    </a:solidFill>
                  </a:rPr>
                  <a:t> such that</a:t>
                </a:r>
              </a:p>
              <a:p>
                <a:pPr marL="118872" indent="0">
                  <a:buNone/>
                </a:pPr>
                <a:r>
                  <a:rPr lang="en-US"/>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𝜙</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endParaRPr lang="en-US">
                  <a:solidFill>
                    <a:schemeClr val="tx1"/>
                  </a:solidFill>
                </a:endParaRPr>
              </a:p>
              <a:p>
                <a:pPr marL="118872" indent="0">
                  <a:buNone/>
                </a:pPr>
                <a:r>
                  <a:rPr lang="en-US"/>
                  <a:t>Proof: </a:t>
                </a:r>
              </a:p>
              <a:p>
                <a:pPr marL="118872" indent="0">
                  <a:buNone/>
                </a:pPr>
                <a:r>
                  <a:rPr lang="en-US"/>
                  <a:t>&lt;=: If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𝜙</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a:t>, then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𝜙</m:t>
                    </m:r>
                    <m:d>
                      <m:dPr>
                        <m:ctrlPr>
                          <a:rPr lang="en-US" i="1">
                            <a:latin typeface="Cambria Math" panose="02040503050406030204" pitchFamily="18" charset="0"/>
                          </a:rPr>
                        </m:ctrlPr>
                      </m:dPr>
                      <m:e>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r>
                      <a:rPr lang="en-US" i="1">
                        <a:latin typeface="Cambria Math" panose="02040503050406030204" pitchFamily="18" charset="0"/>
                      </a:rPr>
                      <m:t>𝜙</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a:t>
                </a:r>
              </a:p>
              <a:p>
                <a:pPr marL="118872" indent="0">
                  <a:buNone/>
                </a:pPr>
                <a:r>
                  <a:rPr lang="en-US"/>
                  <a:t>=&gt;: If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define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𝜙</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b="0"/>
                  <a:t>/2.</a:t>
                </a:r>
              </a:p>
              <a:p>
                <a:pPr marL="118872" indent="0">
                  <a:buNone/>
                </a:pPr>
                <a:r>
                  <a:rPr lang="en-US" b="0"/>
                  <a:t>Then </a:t>
                </a:r>
                <a14:m>
                  <m:oMath xmlns:m="http://schemas.openxmlformats.org/officeDocument/2006/math">
                    <m:r>
                      <a:rPr lang="en-US" i="1" smtClean="0">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m:rPr>
                        <m:nor/>
                      </m:rPr>
                      <a:rPr lang="en-US" dirty="0"/>
                      <m:t>/2</m:t>
                    </m:r>
                    <m:r>
                      <m:rPr>
                        <m:nor/>
                      </m:rPr>
                      <a:rPr lang="en-US" b="0" i="0" dirty="0" smtClean="0"/>
                      <m:t>+</m:t>
                    </m:r>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m:rPr>
                        <m:nor/>
                      </m:rPr>
                      <a:rPr lang="en-US" dirty="0"/>
                      <m:t>/2</m:t>
                    </m:r>
                    <m:r>
                      <m:rPr>
                        <m:nor/>
                      </m:rPr>
                      <a:rPr lang="en-US" b="0" i="0" dirty="0" smtClean="0"/>
                      <m:t>=</m:t>
                    </m:r>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b="0" i="1" smtClean="0">
                        <a:latin typeface="Cambria Math" panose="02040503050406030204" pitchFamily="18" charset="0"/>
                      </a:rPr>
                      <m:t>)</m:t>
                    </m:r>
                  </m:oMath>
                </a14:m>
                <a:endParaRPr lang="en-US">
                  <a:solidFill>
                    <a:schemeClr val="tx1"/>
                  </a:solidFill>
                </a:endParaRPr>
              </a:p>
              <a:p>
                <a:pPr marL="118872" indent="0">
                  <a:buNone/>
                </a:pPr>
                <a:endParaRPr lang="en-US" b="0"/>
              </a:p>
              <a:p>
                <a:pPr marL="118872" indent="0">
                  <a:buNone/>
                </a:pPr>
                <a:endParaRPr lang="en-US"/>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246284" y="1100667"/>
                <a:ext cx="8897715" cy="5678091"/>
              </a:xfrm>
              <a:blipFill>
                <a:blip r:embed="rId2"/>
                <a:stretch>
                  <a:fillRect l="-822" t="-644" b="-53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75</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
        <p:nvSpPr>
          <p:cNvPr id="2" name="Rectangle 1">
            <a:extLst>
              <a:ext uri="{FF2B5EF4-FFF2-40B4-BE49-F238E27FC236}">
                <a16:creationId xmlns:a16="http://schemas.microsoft.com/office/drawing/2014/main" id="{79E0D335-5C9C-77A2-6115-191C00B87C97}"/>
              </a:ext>
            </a:extLst>
          </p:cNvPr>
          <p:cNvSpPr/>
          <p:nvPr/>
        </p:nvSpPr>
        <p:spPr>
          <a:xfrm>
            <a:off x="246284" y="2675470"/>
            <a:ext cx="8897716" cy="1473200"/>
          </a:xfrm>
          <a:prstGeom prst="rect">
            <a:avLst/>
          </a:prstGeom>
          <a:ln w="635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57594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0" y="1100667"/>
                <a:ext cx="9143999" cy="5678091"/>
              </a:xfrm>
            </p:spPr>
            <p:txBody>
              <a:bodyPr>
                <a:normAutofit/>
              </a:bodyPr>
              <a:lstStyle/>
              <a:p>
                <a:r>
                  <a:rPr lang="en-US" b="1">
                    <a:solidFill>
                      <a:srgbClr val="0070C0"/>
                    </a:solidFill>
                  </a:rPr>
                  <a:t>Warmup: one eigenvector </a:t>
                </a:r>
              </a:p>
              <a:p>
                <a:r>
                  <a:rPr lang="en-US" b="1">
                    <a:solidFill>
                      <a:srgbClr val="00B050"/>
                    </a:solidFill>
                  </a:rPr>
                  <a:t>Goal: </a:t>
                </a:r>
                <a:r>
                  <a:rPr lang="en-US"/>
                  <a:t>design a sign invariant  neural network </a:t>
                </a:r>
                <a14:m>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oMath>
                </a14:m>
                <a:r>
                  <a:rPr lang="en-US"/>
                  <a:t> in two steps:</a:t>
                </a:r>
              </a:p>
              <a:p>
                <a:pPr lvl="1"/>
                <a:r>
                  <a:rPr lang="en-US" b="1">
                    <a:solidFill>
                      <a:srgbClr val="C00000"/>
                    </a:solidFill>
                  </a:rPr>
                  <a:t>Step 1: sign invariant </a:t>
                </a:r>
                <a14:m>
                  <m:oMath xmlns:m="http://schemas.openxmlformats.org/officeDocument/2006/math">
                    <m:sSub>
                      <m:sSubPr>
                        <m:ctrlPr>
                          <a:rPr lang="en-US" i="1" smtClean="0">
                            <a:solidFill>
                              <a:srgbClr val="C00000"/>
                            </a:solidFill>
                            <a:latin typeface="Cambria Math" panose="02040503050406030204" pitchFamily="18" charset="0"/>
                          </a:rPr>
                        </m:ctrlPr>
                      </m:sSubPr>
                      <m:e>
                        <m:sSub>
                          <m:sSubPr>
                            <m:ctrlPr>
                              <a:rPr lang="en-US" b="0" i="1" smtClean="0">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𝑓</m:t>
                            </m:r>
                          </m:e>
                          <m:sub>
                            <m:r>
                              <a:rPr lang="en-US" b="0" i="1" smtClean="0">
                                <a:solidFill>
                                  <a:srgbClr val="C00000"/>
                                </a:solidFill>
                                <a:latin typeface="Cambria Math" panose="02040503050406030204" pitchFamily="18" charset="0"/>
                              </a:rPr>
                              <m:t>𝑖</m:t>
                            </m:r>
                          </m:sub>
                        </m:sSub>
                        <m:r>
                          <a:rPr lang="en-US" i="1">
                            <a:solidFill>
                              <a:srgbClr val="C00000"/>
                            </a:solidFill>
                            <a:latin typeface="Cambria Math" panose="02040503050406030204" pitchFamily="18" charset="0"/>
                          </a:rPr>
                          <m:t>(</m:t>
                        </m:r>
                        <m:r>
                          <a:rPr lang="en-US" i="1">
                            <a:solidFill>
                              <a:srgbClr val="C00000"/>
                            </a:solidFill>
                            <a:latin typeface="Cambria Math" panose="02040503050406030204" pitchFamily="18" charset="0"/>
                          </a:rPr>
                          <m:t>𝑣</m:t>
                        </m:r>
                      </m:e>
                      <m:sub>
                        <m:r>
                          <a:rPr lang="en-US" b="0" i="1" smtClean="0">
                            <a:solidFill>
                              <a:srgbClr val="C00000"/>
                            </a:solidFill>
                            <a:latin typeface="Cambria Math" panose="02040503050406030204" pitchFamily="18" charset="0"/>
                          </a:rPr>
                          <m:t>𝑖</m:t>
                        </m:r>
                      </m:sub>
                    </m:sSub>
                    <m:r>
                      <a:rPr lang="en-US" b="0" i="1" smtClean="0">
                        <a:solidFill>
                          <a:srgbClr val="C00000"/>
                        </a:solidFill>
                        <a:latin typeface="Cambria Math" panose="02040503050406030204" pitchFamily="18" charset="0"/>
                      </a:rPr>
                      <m:t>)</m:t>
                    </m:r>
                    <m:r>
                      <a:rPr lang="en-US" i="1">
                        <a:solidFill>
                          <a:srgbClr val="C00000"/>
                        </a:solidFill>
                        <a:latin typeface="Cambria Math" panose="02040503050406030204" pitchFamily="18" charset="0"/>
                      </a:rPr>
                      <m:t> </m:t>
                    </m:r>
                  </m:oMath>
                </a14:m>
                <a:r>
                  <a:rPr lang="en-US" b="1">
                    <a:solidFill>
                      <a:srgbClr val="C00000"/>
                    </a:solidFill>
                  </a:rPr>
                  <a:t>for each </a:t>
                </a:r>
                <a14:m>
                  <m:oMath xmlns:m="http://schemas.openxmlformats.org/officeDocument/2006/math">
                    <m:r>
                      <a:rPr lang="en-US" b="0" i="1" smtClean="0">
                        <a:solidFill>
                          <a:srgbClr val="C00000"/>
                        </a:solidFill>
                        <a:latin typeface="Cambria Math" panose="02040503050406030204" pitchFamily="18" charset="0"/>
                      </a:rPr>
                      <m:t>𝑖</m:t>
                    </m:r>
                  </m:oMath>
                </a14:m>
                <a:r>
                  <a:rPr lang="en-US" b="1">
                    <a:solidFill>
                      <a:srgbClr val="C00000"/>
                    </a:solidFill>
                  </a:rPr>
                  <a:t>	</a:t>
                </a:r>
              </a:p>
              <a:p>
                <a:pPr lvl="1"/>
                <a:r>
                  <a:rPr lang="en-US" b="1">
                    <a:solidFill>
                      <a:srgbClr val="FFC000"/>
                    </a:solidFill>
                  </a:rPr>
                  <a:t>Step 2: COMBINE individual eigenvector embeddings into one:</a:t>
                </a:r>
              </a:p>
              <a:p>
                <a:pPr marL="457200" lvl="1" indent="0">
                  <a:buNone/>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𝐴𝐺𝐺</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 …,</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oMath>
                  </m:oMathPara>
                </a14:m>
                <a:endParaRPr lang="en-US" b="1"/>
              </a:p>
              <a:p>
                <a:pPr marL="118872" indent="0">
                  <a:buNone/>
                </a:pPr>
                <a:endParaRPr lang="en-US"/>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0" y="1100667"/>
                <a:ext cx="9143999" cy="5678091"/>
              </a:xfrm>
              <a:blipFill>
                <a:blip r:embed="rId2"/>
                <a:stretch>
                  <a:fillRect l="-267" t="-64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76</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Tree>
    <p:extLst>
      <p:ext uri="{BB962C8B-B14F-4D97-AF65-F5344CB8AC3E}">
        <p14:creationId xmlns:p14="http://schemas.microsoft.com/office/powerpoint/2010/main" val="11720554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0" y="1100667"/>
                <a:ext cx="9143999" cy="5678091"/>
              </a:xfrm>
            </p:spPr>
            <p:txBody>
              <a:bodyPr>
                <a:normAutofit/>
              </a:bodyPr>
              <a:lstStyle/>
              <a:p>
                <a:r>
                  <a:rPr lang="en-US" b="1">
                    <a:solidFill>
                      <a:srgbClr val="0070C0"/>
                    </a:solidFill>
                  </a:rPr>
                  <a:t>Warmup: one eigenvector </a:t>
                </a:r>
              </a:p>
              <a:p>
                <a:r>
                  <a:rPr lang="en-US" b="1">
                    <a:solidFill>
                      <a:srgbClr val="00B050"/>
                    </a:solidFill>
                  </a:rPr>
                  <a:t>Goal: </a:t>
                </a:r>
                <a:r>
                  <a:rPr lang="en-US"/>
                  <a:t>design a sign invariant  neural network </a:t>
                </a:r>
                <a14:m>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oMath>
                </a14:m>
                <a:r>
                  <a:rPr lang="en-US"/>
                  <a:t> in two steps:</a:t>
                </a:r>
              </a:p>
              <a:p>
                <a:pPr lvl="1"/>
                <a:r>
                  <a:rPr lang="en-US" b="1">
                    <a:solidFill>
                      <a:srgbClr val="C00000"/>
                    </a:solidFill>
                  </a:rPr>
                  <a:t>Step 1: sign invariant </a:t>
                </a:r>
                <a14:m>
                  <m:oMath xmlns:m="http://schemas.openxmlformats.org/officeDocument/2006/math">
                    <m:sSub>
                      <m:sSubPr>
                        <m:ctrlPr>
                          <a:rPr lang="en-US" i="1" smtClean="0">
                            <a:solidFill>
                              <a:srgbClr val="C00000"/>
                            </a:solidFill>
                            <a:latin typeface="Cambria Math" panose="02040503050406030204" pitchFamily="18" charset="0"/>
                          </a:rPr>
                        </m:ctrlPr>
                      </m:sSubPr>
                      <m:e>
                        <m:sSub>
                          <m:sSubPr>
                            <m:ctrlPr>
                              <a:rPr lang="en-US" b="0" i="1" smtClean="0">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𝑓</m:t>
                            </m:r>
                          </m:e>
                          <m:sub>
                            <m:r>
                              <a:rPr lang="en-US" b="0" i="1" smtClean="0">
                                <a:solidFill>
                                  <a:srgbClr val="C00000"/>
                                </a:solidFill>
                                <a:latin typeface="Cambria Math" panose="02040503050406030204" pitchFamily="18" charset="0"/>
                              </a:rPr>
                              <m:t>𝑖</m:t>
                            </m:r>
                          </m:sub>
                        </m:sSub>
                        <m:r>
                          <a:rPr lang="en-US" i="1">
                            <a:solidFill>
                              <a:srgbClr val="C00000"/>
                            </a:solidFill>
                            <a:latin typeface="Cambria Math" panose="02040503050406030204" pitchFamily="18" charset="0"/>
                          </a:rPr>
                          <m:t>(</m:t>
                        </m:r>
                        <m:r>
                          <a:rPr lang="en-US" i="1">
                            <a:solidFill>
                              <a:srgbClr val="C00000"/>
                            </a:solidFill>
                            <a:latin typeface="Cambria Math" panose="02040503050406030204" pitchFamily="18" charset="0"/>
                          </a:rPr>
                          <m:t>𝑣</m:t>
                        </m:r>
                      </m:e>
                      <m:sub>
                        <m:r>
                          <a:rPr lang="en-US" b="0" i="1" smtClean="0">
                            <a:solidFill>
                              <a:srgbClr val="C00000"/>
                            </a:solidFill>
                            <a:latin typeface="Cambria Math" panose="02040503050406030204" pitchFamily="18" charset="0"/>
                          </a:rPr>
                          <m:t>𝑖</m:t>
                        </m:r>
                      </m:sub>
                    </m:sSub>
                    <m:r>
                      <a:rPr lang="en-US" b="0" i="1" smtClean="0">
                        <a:solidFill>
                          <a:srgbClr val="C00000"/>
                        </a:solidFill>
                        <a:latin typeface="Cambria Math" panose="02040503050406030204" pitchFamily="18" charset="0"/>
                      </a:rPr>
                      <m:t>)</m:t>
                    </m:r>
                    <m:r>
                      <a:rPr lang="en-US" i="1">
                        <a:solidFill>
                          <a:srgbClr val="C00000"/>
                        </a:solidFill>
                        <a:latin typeface="Cambria Math" panose="02040503050406030204" pitchFamily="18" charset="0"/>
                      </a:rPr>
                      <m:t> </m:t>
                    </m:r>
                  </m:oMath>
                </a14:m>
                <a:r>
                  <a:rPr lang="en-US" b="1">
                    <a:solidFill>
                      <a:srgbClr val="C00000"/>
                    </a:solidFill>
                  </a:rPr>
                  <a:t>for each </a:t>
                </a:r>
                <a14:m>
                  <m:oMath xmlns:m="http://schemas.openxmlformats.org/officeDocument/2006/math">
                    <m:r>
                      <a:rPr lang="en-US" b="0" i="1" smtClean="0">
                        <a:solidFill>
                          <a:srgbClr val="C00000"/>
                        </a:solidFill>
                        <a:latin typeface="Cambria Math" panose="02040503050406030204" pitchFamily="18" charset="0"/>
                      </a:rPr>
                      <m:t>𝑖</m:t>
                    </m:r>
                  </m:oMath>
                </a14:m>
                <a:r>
                  <a:rPr lang="en-US" b="1">
                    <a:solidFill>
                      <a:srgbClr val="C00000"/>
                    </a:solidFill>
                  </a:rPr>
                  <a:t>	</a:t>
                </a:r>
              </a:p>
              <a:p>
                <a:pPr lvl="1"/>
                <a:r>
                  <a:rPr lang="en-US" b="1">
                    <a:solidFill>
                      <a:srgbClr val="FFC000"/>
                    </a:solidFill>
                  </a:rPr>
                  <a:t>Step 2: COMBINE individual eigenvector embeddings into one:</a:t>
                </a:r>
              </a:p>
              <a:p>
                <a:pPr marL="457200" lvl="1" indent="0">
                  <a:buNone/>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𝐴𝐺𝐺</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 …,</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oMath>
                  </m:oMathPara>
                </a14:m>
                <a:endParaRPr lang="en-US" b="1"/>
              </a:p>
              <a:p>
                <a:pPr marL="768096" lvl="2" indent="0">
                  <a:buNone/>
                </a:pPr>
                <a:r>
                  <a:rPr lang="en-US" b="1"/>
                  <a:t>	</a:t>
                </a:r>
                <a:endParaRPr lang="en-US" b="0"/>
              </a:p>
              <a:p>
                <a:pPr marL="118872" indent="0">
                  <a:buNone/>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𝐴𝐺𝐺</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𝜙</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oMath>
                  </m:oMathPara>
                </a14:m>
                <a:endParaRPr lang="en-US" b="1"/>
              </a:p>
              <a:p>
                <a:pPr marL="118872" indent="0">
                  <a:buNone/>
                </a:pPr>
                <a:endParaRPr lang="en-US"/>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0" y="1100667"/>
                <a:ext cx="9143999" cy="5678091"/>
              </a:xfrm>
              <a:blipFill>
                <a:blip r:embed="rId2"/>
                <a:stretch>
                  <a:fillRect l="-267" t="-64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77</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
        <p:nvSpPr>
          <p:cNvPr id="3" name="TextBox 2">
            <a:extLst>
              <a:ext uri="{FF2B5EF4-FFF2-40B4-BE49-F238E27FC236}">
                <a16:creationId xmlns:a16="http://schemas.microsoft.com/office/drawing/2014/main" id="{A89CB8F4-BA08-178F-0655-33BEE0073BAE}"/>
              </a:ext>
            </a:extLst>
          </p:cNvPr>
          <p:cNvSpPr txBox="1"/>
          <p:nvPr/>
        </p:nvSpPr>
        <p:spPr>
          <a:xfrm>
            <a:off x="86744" y="4548200"/>
            <a:ext cx="6364855" cy="523220"/>
          </a:xfrm>
          <a:prstGeom prst="rect">
            <a:avLst/>
          </a:prstGeom>
          <a:noFill/>
        </p:spPr>
        <p:txBody>
          <a:bodyPr wrap="square">
            <a:spAutoFit/>
          </a:bodyPr>
          <a:lstStyle/>
          <a:p>
            <a:r>
              <a:rPr lang="en-US" sz="2800" b="1">
                <a:solidFill>
                  <a:srgbClr val="C00000"/>
                </a:solidFill>
              </a:rPr>
              <a:t>Use model for  one eigenvector</a:t>
            </a:r>
            <a:endParaRPr lang="en-US" sz="2800">
              <a:solidFill>
                <a:srgbClr val="C00000"/>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DB09E42-7735-FF3D-FCDA-96D9B3B4A195}"/>
                  </a:ext>
                </a:extLst>
              </p:cNvPr>
              <p:cNvSpPr txBox="1"/>
              <p:nvPr/>
            </p:nvSpPr>
            <p:spPr>
              <a:xfrm>
                <a:off x="86744" y="5793944"/>
                <a:ext cx="8846397" cy="753861"/>
              </a:xfrm>
              <a:prstGeom prst="rect">
                <a:avLst/>
              </a:prstGeom>
              <a:noFill/>
            </p:spPr>
            <p:txBody>
              <a:bodyPr wrap="square">
                <a:spAutoFit/>
              </a:bodyPr>
              <a:lstStyle/>
              <a:p>
                <a:r>
                  <a:rPr lang="en-US" sz="2800" b="1">
                    <a:solidFill>
                      <a:srgbClr val="FFC000"/>
                    </a:solidFill>
                  </a:rPr>
                  <a:t>Combine using another neural net </a:t>
                </a:r>
                <a14:m>
                  <m:oMath xmlns:m="http://schemas.openxmlformats.org/officeDocument/2006/math">
                    <m:r>
                      <a:rPr lang="en-US" sz="4400" b="0" i="1" smtClean="0">
                        <a:solidFill>
                          <a:srgbClr val="FFC000"/>
                        </a:solidFill>
                        <a:latin typeface="Cambria Math" panose="02040503050406030204" pitchFamily="18" charset="0"/>
                      </a:rPr>
                      <m:t>𝐴𝐺𝐺</m:t>
                    </m:r>
                    <m:r>
                      <a:rPr lang="en-US" sz="4400" b="0" i="1" smtClean="0">
                        <a:solidFill>
                          <a:srgbClr val="FFC000"/>
                        </a:solidFill>
                        <a:latin typeface="Cambria Math" panose="02040503050406030204" pitchFamily="18" charset="0"/>
                      </a:rPr>
                      <m:t>=</m:t>
                    </m:r>
                    <m:r>
                      <a:rPr lang="en-US" sz="4400" b="0" i="1" smtClean="0">
                        <a:solidFill>
                          <a:srgbClr val="FFC000"/>
                        </a:solidFill>
                        <a:latin typeface="Cambria Math" panose="02040503050406030204" pitchFamily="18" charset="0"/>
                      </a:rPr>
                      <m:t>𝜌</m:t>
                    </m:r>
                  </m:oMath>
                </a14:m>
                <a:r>
                  <a:rPr lang="en-US" sz="2800" b="1">
                    <a:solidFill>
                      <a:srgbClr val="FFC000"/>
                    </a:solidFill>
                  </a:rPr>
                  <a:t>  </a:t>
                </a:r>
                <a:endParaRPr lang="en-US" sz="2800">
                  <a:solidFill>
                    <a:srgbClr val="FFC000"/>
                  </a:solidFill>
                </a:endParaRPr>
              </a:p>
            </p:txBody>
          </p:sp>
        </mc:Choice>
        <mc:Fallback xmlns="">
          <p:sp>
            <p:nvSpPr>
              <p:cNvPr id="8" name="TextBox 7">
                <a:extLst>
                  <a:ext uri="{FF2B5EF4-FFF2-40B4-BE49-F238E27FC236}">
                    <a16:creationId xmlns:a16="http://schemas.microsoft.com/office/drawing/2014/main" id="{6DB09E42-7735-FF3D-FCDA-96D9B3B4A195}"/>
                  </a:ext>
                </a:extLst>
              </p:cNvPr>
              <p:cNvSpPr txBox="1">
                <a:spLocks noRot="1" noChangeAspect="1" noMove="1" noResize="1" noEditPoints="1" noAdjustHandles="1" noChangeArrowheads="1" noChangeShapeType="1" noTextEdit="1"/>
              </p:cNvSpPr>
              <p:nvPr/>
            </p:nvSpPr>
            <p:spPr>
              <a:xfrm>
                <a:off x="86744" y="5793944"/>
                <a:ext cx="8846397" cy="753861"/>
              </a:xfrm>
              <a:prstGeom prst="rect">
                <a:avLst/>
              </a:prstGeom>
              <a:blipFill>
                <a:blip r:embed="rId3"/>
                <a:stretch>
                  <a:fillRect l="-1378" b="-17742"/>
                </a:stretch>
              </a:blipFill>
            </p:spPr>
            <p:txBody>
              <a:bodyPr/>
              <a:lstStyle/>
              <a:p>
                <a:r>
                  <a:rPr lang="en-US">
                    <a:noFill/>
                  </a:rPr>
                  <a:t> </a:t>
                </a:r>
              </a:p>
            </p:txBody>
          </p:sp>
        </mc:Fallback>
      </mc:AlternateContent>
    </p:spTree>
    <p:extLst>
      <p:ext uri="{BB962C8B-B14F-4D97-AF65-F5344CB8AC3E}">
        <p14:creationId xmlns:p14="http://schemas.microsoft.com/office/powerpoint/2010/main" val="35255465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0" y="1100667"/>
                <a:ext cx="9143999" cy="1744133"/>
              </a:xfrm>
            </p:spPr>
            <p:txBody>
              <a:bodyPr>
                <a:normAutofit/>
              </a:bodyPr>
              <a:lstStyle/>
              <a:p>
                <a:r>
                  <a:rPr lang="en-US" b="1"/>
                  <a:t>Overall model:</a:t>
                </a:r>
              </a:p>
              <a:p>
                <a:pPr marL="118872" indent="0">
                  <a:buNone/>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𝜌</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𝜙</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oMath>
                  </m:oMathPara>
                </a14:m>
                <a:endParaRPr lang="en-US" b="1"/>
              </a:p>
              <a:p>
                <a:pPr marL="118872" indent="0">
                  <a:buNone/>
                </a:pPr>
                <a:endParaRPr lang="en-US" b="1"/>
              </a:p>
              <a:p>
                <a:pPr marL="118872" indent="0">
                  <a:buNone/>
                </a:pPr>
                <a:endParaRPr lang="en-US"/>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0" y="1100667"/>
                <a:ext cx="9143999" cy="1744133"/>
              </a:xfrm>
              <a:blipFill>
                <a:blip r:embed="rId2"/>
                <a:stretch>
                  <a:fillRect l="-267" t="-209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78</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mc:AlternateContent xmlns:mc="http://schemas.openxmlformats.org/markup-compatibility/2006" xmlns:a14="http://schemas.microsoft.com/office/drawing/2010/main">
        <mc:Choice Requires="a14">
          <p:sp>
            <p:nvSpPr>
              <p:cNvPr id="2" name="Content Placeholder 6">
                <a:extLst>
                  <a:ext uri="{FF2B5EF4-FFF2-40B4-BE49-F238E27FC236}">
                    <a16:creationId xmlns:a16="http://schemas.microsoft.com/office/drawing/2014/main" id="{C6B757CA-E30E-6B32-26C8-9A9CD9E13716}"/>
                  </a:ext>
                </a:extLst>
              </p:cNvPr>
              <p:cNvSpPr txBox="1">
                <a:spLocks/>
              </p:cNvSpPr>
              <p:nvPr/>
            </p:nvSpPr>
            <p:spPr>
              <a:xfrm>
                <a:off x="-1" y="2844800"/>
                <a:ext cx="9143999" cy="2912533"/>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a:solidFill>
                      <a:schemeClr val="tx1"/>
                    </a:solidFill>
                  </a:rPr>
                  <a:t>Introducing </a:t>
                </a:r>
                <a14:m>
                  <m:oMath xmlns:m="http://schemas.openxmlformats.org/officeDocument/2006/math">
                    <m:r>
                      <a:rPr lang="en-US" b="0" i="1" smtClean="0">
                        <a:solidFill>
                          <a:schemeClr val="tx1"/>
                        </a:solidFill>
                        <a:latin typeface="Cambria Math" panose="02040503050406030204" pitchFamily="18" charset="0"/>
                      </a:rPr>
                      <m:t>𝑘</m:t>
                    </m:r>
                  </m:oMath>
                </a14:m>
                <a:r>
                  <a:rPr lang="en-US">
                    <a:solidFill>
                      <a:schemeClr val="tx1"/>
                    </a:solidFill>
                  </a:rPr>
                  <a:t> distinct neural nets is costly… </a:t>
                </a:r>
              </a:p>
              <a:p>
                <a:r>
                  <a:rPr lang="en-US"/>
                  <a:t>Let’s minimize extra parameters by </a:t>
                </a:r>
                <a:r>
                  <a:rPr lang="en-US" b="1">
                    <a:solidFill>
                      <a:srgbClr val="00B050"/>
                    </a:solidFill>
                  </a:rPr>
                  <a:t>sharing one </a:t>
                </a:r>
                <a14:m>
                  <m:oMath xmlns:m="http://schemas.openxmlformats.org/officeDocument/2006/math">
                    <m:r>
                      <a:rPr lang="en-US" b="0" i="1" smtClean="0">
                        <a:solidFill>
                          <a:srgbClr val="00B050"/>
                        </a:solidFill>
                        <a:latin typeface="Cambria Math" panose="02040503050406030204" pitchFamily="18" charset="0"/>
                      </a:rPr>
                      <m:t>𝜙</m:t>
                    </m:r>
                  </m:oMath>
                </a14:m>
                <a:r>
                  <a:rPr lang="en-US" b="1">
                    <a:solidFill>
                      <a:srgbClr val="00B050"/>
                    </a:solidFill>
                  </a:rPr>
                  <a:t>:</a:t>
                </a:r>
              </a:p>
              <a:p>
                <a:pPr marL="118872" indent="0">
                  <a:buNone/>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𝜌</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oMath>
                  </m:oMathPara>
                </a14:m>
                <a:endParaRPr lang="en-US" b="1"/>
              </a:p>
              <a:p>
                <a:pPr marL="118872" indent="0">
                  <a:buNone/>
                </a:pPr>
                <a:r>
                  <a:rPr lang="en-US" b="1">
                    <a:solidFill>
                      <a:srgbClr val="0070C0"/>
                    </a:solidFill>
                  </a:rPr>
                  <a:t>    </a:t>
                </a:r>
                <a:endParaRPr lang="en-US" b="1"/>
              </a:p>
              <a:p>
                <a:pPr marL="118872" indent="0">
                  <a:buFont typeface="Wingdings 2"/>
                  <a:buNone/>
                </a:pPr>
                <a:endParaRPr lang="en-US"/>
              </a:p>
              <a:p>
                <a:pPr marL="118872" indent="0">
                  <a:buFont typeface="Wingdings 2"/>
                  <a:buNone/>
                </a:pPr>
                <a:endParaRPr lang="en-US"/>
              </a:p>
              <a:p>
                <a:pPr marL="118872" indent="0">
                  <a:buFont typeface="Wingdings 2"/>
                  <a:buNone/>
                </a:pPr>
                <a:endParaRPr lang="en-US"/>
              </a:p>
              <a:p>
                <a:pPr marL="118872" indent="0">
                  <a:buFont typeface="Wingdings 2"/>
                  <a:buNone/>
                </a:pPr>
                <a:endParaRPr lang="en-US" b="1">
                  <a:solidFill>
                    <a:srgbClr val="C00000"/>
                  </a:solidFill>
                </a:endParaRPr>
              </a:p>
            </p:txBody>
          </p:sp>
        </mc:Choice>
        <mc:Fallback xmlns="">
          <p:sp>
            <p:nvSpPr>
              <p:cNvPr id="2" name="Content Placeholder 6">
                <a:extLst>
                  <a:ext uri="{FF2B5EF4-FFF2-40B4-BE49-F238E27FC236}">
                    <a16:creationId xmlns:a16="http://schemas.microsoft.com/office/drawing/2014/main" id="{C6B757CA-E30E-6B32-26C8-9A9CD9E13716}"/>
                  </a:ext>
                </a:extLst>
              </p:cNvPr>
              <p:cNvSpPr txBox="1">
                <a:spLocks noRot="1" noChangeAspect="1" noMove="1" noResize="1" noEditPoints="1" noAdjustHandles="1" noChangeArrowheads="1" noChangeShapeType="1" noTextEdit="1"/>
              </p:cNvSpPr>
              <p:nvPr/>
            </p:nvSpPr>
            <p:spPr>
              <a:xfrm>
                <a:off x="-1" y="2844800"/>
                <a:ext cx="9143999" cy="2912533"/>
              </a:xfrm>
              <a:prstGeom prst="rect">
                <a:avLst/>
              </a:prstGeom>
              <a:blipFill>
                <a:blip r:embed="rId3"/>
                <a:stretch>
                  <a:fillRect l="-267" t="-1048"/>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A31B7E00-F7BC-D334-6ECD-29B8AE7E11A6}"/>
              </a:ext>
            </a:extLst>
          </p:cNvPr>
          <p:cNvSpPr/>
          <p:nvPr/>
        </p:nvSpPr>
        <p:spPr>
          <a:xfrm>
            <a:off x="626533" y="3920065"/>
            <a:ext cx="7577863" cy="2582334"/>
          </a:xfrm>
          <a:prstGeom prst="rect">
            <a:avLst/>
          </a:prstGeom>
          <a:ln w="635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1B04E28C-E0A4-4F1C-2798-CE51A0B1DD6B}"/>
              </a:ext>
            </a:extLst>
          </p:cNvPr>
          <p:cNvSpPr txBox="1"/>
          <p:nvPr/>
        </p:nvSpPr>
        <p:spPr>
          <a:xfrm>
            <a:off x="5881149" y="5080225"/>
            <a:ext cx="2323248" cy="677108"/>
          </a:xfrm>
          <a:prstGeom prst="rect">
            <a:avLst/>
          </a:prstGeom>
          <a:noFill/>
        </p:spPr>
        <p:txBody>
          <a:bodyPr wrap="square">
            <a:spAutoFit/>
          </a:bodyPr>
          <a:lstStyle/>
          <a:p>
            <a:r>
              <a:rPr lang="en-US" sz="3800" b="1" err="1">
                <a:solidFill>
                  <a:srgbClr val="00B050"/>
                </a:solidFill>
              </a:rPr>
              <a:t>SignNet</a:t>
            </a:r>
            <a:endParaRPr lang="en-US" sz="380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B779FD4-5A1C-BBA7-7836-6A52E33FF1F4}"/>
                  </a:ext>
                </a:extLst>
              </p:cNvPr>
              <p:cNvSpPr txBox="1"/>
              <p:nvPr/>
            </p:nvSpPr>
            <p:spPr>
              <a:xfrm>
                <a:off x="823907" y="5211232"/>
                <a:ext cx="4859869" cy="1015663"/>
              </a:xfrm>
              <a:prstGeom prst="rect">
                <a:avLst/>
              </a:prstGeom>
              <a:noFill/>
            </p:spPr>
            <p:txBody>
              <a:bodyPr wrap="square">
                <a:spAutoFit/>
              </a:bodyPr>
              <a:lstStyle/>
              <a:p>
                <a14:m>
                  <m:oMath xmlns:m="http://schemas.openxmlformats.org/officeDocument/2006/math">
                    <m:r>
                      <a:rPr lang="en-US" sz="3000" b="0" i="1" smtClean="0">
                        <a:solidFill>
                          <a:schemeClr val="tx1"/>
                        </a:solidFill>
                        <a:latin typeface="Cambria Math" panose="02040503050406030204" pitchFamily="18" charset="0"/>
                      </a:rPr>
                      <m:t>𝜌</m:t>
                    </m:r>
                    <m:r>
                      <a:rPr lang="en-US" sz="3000" b="0" i="1" smtClean="0">
                        <a:solidFill>
                          <a:schemeClr val="tx1"/>
                        </a:solidFill>
                        <a:latin typeface="Cambria Math" panose="02040503050406030204" pitchFamily="18" charset="0"/>
                      </a:rPr>
                      <m:t>,</m:t>
                    </m:r>
                    <m:r>
                      <a:rPr lang="en-US" sz="3000" b="0" i="1" smtClean="0">
                        <a:solidFill>
                          <a:schemeClr val="tx1"/>
                        </a:solidFill>
                        <a:latin typeface="Cambria Math" panose="02040503050406030204" pitchFamily="18" charset="0"/>
                      </a:rPr>
                      <m:t>𝜙</m:t>
                    </m:r>
                    <m:r>
                      <a:rPr lang="en-US" sz="3000" b="0" i="1" smtClean="0">
                        <a:solidFill>
                          <a:schemeClr val="tx1"/>
                        </a:solidFill>
                        <a:latin typeface="Cambria Math" panose="02040503050406030204" pitchFamily="18" charset="0"/>
                      </a:rPr>
                      <m:t>= </m:t>
                    </m:r>
                  </m:oMath>
                </a14:m>
                <a:r>
                  <a:rPr lang="en-US" sz="3000">
                    <a:solidFill>
                      <a:schemeClr val="tx1"/>
                    </a:solidFill>
                  </a:rPr>
                  <a:t>any neural network (MLP, GNN etc.)</a:t>
                </a:r>
              </a:p>
            </p:txBody>
          </p:sp>
        </mc:Choice>
        <mc:Fallback xmlns="">
          <p:sp>
            <p:nvSpPr>
              <p:cNvPr id="15" name="TextBox 14">
                <a:extLst>
                  <a:ext uri="{FF2B5EF4-FFF2-40B4-BE49-F238E27FC236}">
                    <a16:creationId xmlns:a16="http://schemas.microsoft.com/office/drawing/2014/main" id="{5B779FD4-5A1C-BBA7-7836-6A52E33FF1F4}"/>
                  </a:ext>
                </a:extLst>
              </p:cNvPr>
              <p:cNvSpPr txBox="1">
                <a:spLocks noRot="1" noChangeAspect="1" noMove="1" noResize="1" noEditPoints="1" noAdjustHandles="1" noChangeArrowheads="1" noChangeShapeType="1" noTextEdit="1"/>
              </p:cNvSpPr>
              <p:nvPr/>
            </p:nvSpPr>
            <p:spPr>
              <a:xfrm>
                <a:off x="823907" y="5211232"/>
                <a:ext cx="4859869" cy="1015663"/>
              </a:xfrm>
              <a:prstGeom prst="rect">
                <a:avLst/>
              </a:prstGeom>
              <a:blipFill>
                <a:blip r:embed="rId4"/>
                <a:stretch>
                  <a:fillRect l="-2886" t="-7229" b="-18675"/>
                </a:stretch>
              </a:blipFill>
            </p:spPr>
            <p:txBody>
              <a:bodyPr/>
              <a:lstStyle/>
              <a:p>
                <a:r>
                  <a:rPr lang="en-US">
                    <a:noFill/>
                  </a:rPr>
                  <a:t> </a:t>
                </a:r>
              </a:p>
            </p:txBody>
          </p:sp>
        </mc:Fallback>
      </mc:AlternateContent>
    </p:spTree>
    <p:extLst>
      <p:ext uri="{BB962C8B-B14F-4D97-AF65-F5344CB8AC3E}">
        <p14:creationId xmlns:p14="http://schemas.microsoft.com/office/powerpoint/2010/main" val="40562480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5EEB2-7734-ABF6-451E-371D69A59C3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A37CDFA-946A-97CD-A2B3-916A25519FF1}"/>
              </a:ext>
            </a:extLst>
          </p:cNvPr>
          <p:cNvSpPr>
            <a:spLocks noGrp="1"/>
          </p:cNvSpPr>
          <p:nvPr>
            <p:ph idx="1"/>
          </p:nvPr>
        </p:nvSpPr>
        <p:spPr>
          <a:xfrm>
            <a:off x="0" y="1100667"/>
            <a:ext cx="9143999" cy="1744133"/>
          </a:xfrm>
        </p:spPr>
        <p:txBody>
          <a:bodyPr>
            <a:normAutofit/>
          </a:bodyPr>
          <a:lstStyle/>
          <a:p>
            <a:r>
              <a:rPr lang="en-US" b="1"/>
              <a:t>Overall model:</a:t>
            </a:r>
          </a:p>
          <a:p>
            <a:pPr marL="118872" indent="0">
              <a:buNone/>
            </a:pPr>
            <a:endParaRPr lang="en-US"/>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p:sp>
        <p:nvSpPr>
          <p:cNvPr id="4" name="Date Placeholder 3">
            <a:extLst>
              <a:ext uri="{FF2B5EF4-FFF2-40B4-BE49-F238E27FC236}">
                <a16:creationId xmlns:a16="http://schemas.microsoft.com/office/drawing/2014/main" id="{1C77C6AD-CCAC-F39D-D7D2-72297999441F}"/>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94A44879-6544-609A-9FAE-507335939EFA}"/>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5F8B409-9FAB-8050-558A-4C9DE14061CB}"/>
              </a:ext>
            </a:extLst>
          </p:cNvPr>
          <p:cNvSpPr>
            <a:spLocks noGrp="1"/>
          </p:cNvSpPr>
          <p:nvPr>
            <p:ph type="sldNum" sz="quarter" idx="12"/>
          </p:nvPr>
        </p:nvSpPr>
        <p:spPr/>
        <p:txBody>
          <a:bodyPr/>
          <a:lstStyle/>
          <a:p>
            <a:fld id="{19B12225-5612-419B-A8D5-4B8EEE4C217E}" type="slidenum">
              <a:rPr lang="en-US" smtClean="0"/>
              <a:pPr/>
              <a:t>79</a:t>
            </a:fld>
            <a:endParaRPr lang="en-US"/>
          </a:p>
        </p:txBody>
      </p:sp>
      <p:sp>
        <p:nvSpPr>
          <p:cNvPr id="9" name="Title 1">
            <a:extLst>
              <a:ext uri="{FF2B5EF4-FFF2-40B4-BE49-F238E27FC236}">
                <a16:creationId xmlns:a16="http://schemas.microsoft.com/office/drawing/2014/main" id="{F0B75654-747A-8465-B22E-06B5694F2192}"/>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A1E5BF8F-B0E9-4C82-92DC-4FA9EBCEA791}"/>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grpSp>
        <p:nvGrpSpPr>
          <p:cNvPr id="3" name="Group 2">
            <a:extLst>
              <a:ext uri="{FF2B5EF4-FFF2-40B4-BE49-F238E27FC236}">
                <a16:creationId xmlns:a16="http://schemas.microsoft.com/office/drawing/2014/main" id="{C1277F5B-AADB-948C-5032-6FB69C14B9FA}"/>
              </a:ext>
            </a:extLst>
          </p:cNvPr>
          <p:cNvGrpSpPr/>
          <p:nvPr/>
        </p:nvGrpSpPr>
        <p:grpSpPr>
          <a:xfrm>
            <a:off x="-1" y="1948764"/>
            <a:ext cx="9143999" cy="2937935"/>
            <a:chOff x="-1" y="3920065"/>
            <a:chExt cx="9143999" cy="2937935"/>
          </a:xfrm>
        </p:grpSpPr>
        <mc:AlternateContent xmlns:mc="http://schemas.openxmlformats.org/markup-compatibility/2006" xmlns:a14="http://schemas.microsoft.com/office/drawing/2010/main">
          <mc:Choice Requires="a14">
            <p:sp>
              <p:nvSpPr>
                <p:cNvPr id="2" name="Content Placeholder 6">
                  <a:extLst>
                    <a:ext uri="{FF2B5EF4-FFF2-40B4-BE49-F238E27FC236}">
                      <a16:creationId xmlns:a16="http://schemas.microsoft.com/office/drawing/2014/main" id="{022E472B-08B0-4FAA-D529-A4C1E1354F8D}"/>
                    </a:ext>
                  </a:extLst>
                </p:cNvPr>
                <p:cNvSpPr txBox="1">
                  <a:spLocks/>
                </p:cNvSpPr>
                <p:nvPr/>
              </p:nvSpPr>
              <p:spPr>
                <a:xfrm>
                  <a:off x="-1" y="3945467"/>
                  <a:ext cx="9143999" cy="2912533"/>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𝜌</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𝜙</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m:t>
                        </m:r>
                      </m:oMath>
                    </m:oMathPara>
                  </a14:m>
                  <a:endParaRPr lang="en-US" b="1"/>
                </a:p>
                <a:p>
                  <a:pPr marL="118872" indent="0">
                    <a:buNone/>
                  </a:pPr>
                  <a:r>
                    <a:rPr lang="en-US" b="1">
                      <a:solidFill>
                        <a:srgbClr val="0070C0"/>
                      </a:solidFill>
                    </a:rPr>
                    <a:t>    </a:t>
                  </a:r>
                  <a:endParaRPr lang="en-US" b="1"/>
                </a:p>
                <a:p>
                  <a:pPr marL="118872" indent="0">
                    <a:buFont typeface="Wingdings 2"/>
                    <a:buNone/>
                  </a:pPr>
                  <a:endParaRPr lang="en-US"/>
                </a:p>
                <a:p>
                  <a:pPr marL="118872" indent="0">
                    <a:buFont typeface="Wingdings 2"/>
                    <a:buNone/>
                  </a:pPr>
                  <a:endParaRPr lang="en-US"/>
                </a:p>
                <a:p>
                  <a:pPr marL="118872" indent="0">
                    <a:buFont typeface="Wingdings 2"/>
                    <a:buNone/>
                  </a:pPr>
                  <a:endParaRPr lang="en-US"/>
                </a:p>
                <a:p>
                  <a:pPr marL="118872" indent="0">
                    <a:buFont typeface="Wingdings 2"/>
                    <a:buNone/>
                  </a:pPr>
                  <a:endParaRPr lang="en-US" b="1">
                    <a:solidFill>
                      <a:srgbClr val="C00000"/>
                    </a:solidFill>
                  </a:endParaRPr>
                </a:p>
              </p:txBody>
            </p:sp>
          </mc:Choice>
          <mc:Fallback xmlns="">
            <p:sp>
              <p:nvSpPr>
                <p:cNvPr id="2" name="Content Placeholder 6">
                  <a:extLst>
                    <a:ext uri="{FF2B5EF4-FFF2-40B4-BE49-F238E27FC236}">
                      <a16:creationId xmlns:a16="http://schemas.microsoft.com/office/drawing/2014/main" id="{022E472B-08B0-4FAA-D529-A4C1E1354F8D}"/>
                    </a:ext>
                  </a:extLst>
                </p:cNvPr>
                <p:cNvSpPr txBox="1">
                  <a:spLocks noRot="1" noChangeAspect="1" noMove="1" noResize="1" noEditPoints="1" noAdjustHandles="1" noChangeArrowheads="1" noChangeShapeType="1" noTextEdit="1"/>
                </p:cNvSpPr>
                <p:nvPr/>
              </p:nvSpPr>
              <p:spPr>
                <a:xfrm>
                  <a:off x="-1" y="3945467"/>
                  <a:ext cx="9143999" cy="2912533"/>
                </a:xfrm>
                <a:prstGeom prst="rect">
                  <a:avLst/>
                </a:prstGeom>
                <a:blipFill>
                  <a:blip r:embed="rId2"/>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E7F1174E-42FD-4B3C-1559-A2B3DE65247D}"/>
                </a:ext>
              </a:extLst>
            </p:cNvPr>
            <p:cNvSpPr/>
            <p:nvPr/>
          </p:nvSpPr>
          <p:spPr>
            <a:xfrm>
              <a:off x="626533" y="3920065"/>
              <a:ext cx="7577863" cy="2582334"/>
            </a:xfrm>
            <a:prstGeom prst="rect">
              <a:avLst/>
            </a:prstGeom>
            <a:ln w="635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E4C03F65-A028-DC1F-C02C-4161BA277387}"/>
                </a:ext>
              </a:extLst>
            </p:cNvPr>
            <p:cNvSpPr txBox="1"/>
            <p:nvPr/>
          </p:nvSpPr>
          <p:spPr>
            <a:xfrm>
              <a:off x="5881149" y="5080225"/>
              <a:ext cx="2323248" cy="677108"/>
            </a:xfrm>
            <a:prstGeom prst="rect">
              <a:avLst/>
            </a:prstGeom>
            <a:noFill/>
          </p:spPr>
          <p:txBody>
            <a:bodyPr wrap="square">
              <a:spAutoFit/>
            </a:bodyPr>
            <a:lstStyle/>
            <a:p>
              <a:r>
                <a:rPr lang="en-US" sz="3800" b="1" err="1">
                  <a:solidFill>
                    <a:srgbClr val="00B050"/>
                  </a:solidFill>
                </a:rPr>
                <a:t>SignNet</a:t>
              </a:r>
              <a:endParaRPr lang="en-US" sz="380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AC60B84-3BE9-E444-FC07-A516F0C6C16F}"/>
                    </a:ext>
                  </a:extLst>
                </p:cNvPr>
                <p:cNvSpPr txBox="1"/>
                <p:nvPr/>
              </p:nvSpPr>
              <p:spPr>
                <a:xfrm>
                  <a:off x="823907" y="5211232"/>
                  <a:ext cx="4859869" cy="1015663"/>
                </a:xfrm>
                <a:prstGeom prst="rect">
                  <a:avLst/>
                </a:prstGeom>
                <a:noFill/>
              </p:spPr>
              <p:txBody>
                <a:bodyPr wrap="square">
                  <a:spAutoFit/>
                </a:bodyPr>
                <a:lstStyle/>
                <a:p>
                  <a14:m>
                    <m:oMath xmlns:m="http://schemas.openxmlformats.org/officeDocument/2006/math">
                      <m:r>
                        <a:rPr lang="en-US" sz="3000" b="0" i="1" smtClean="0">
                          <a:solidFill>
                            <a:schemeClr val="tx1"/>
                          </a:solidFill>
                          <a:latin typeface="Cambria Math" panose="02040503050406030204" pitchFamily="18" charset="0"/>
                        </a:rPr>
                        <m:t>𝜌</m:t>
                      </m:r>
                      <m:r>
                        <a:rPr lang="en-US" sz="3000" b="0" i="1" smtClean="0">
                          <a:solidFill>
                            <a:schemeClr val="tx1"/>
                          </a:solidFill>
                          <a:latin typeface="Cambria Math" panose="02040503050406030204" pitchFamily="18" charset="0"/>
                        </a:rPr>
                        <m:t>,</m:t>
                      </m:r>
                      <m:r>
                        <a:rPr lang="en-US" sz="3000" b="0" i="1" smtClean="0">
                          <a:solidFill>
                            <a:schemeClr val="tx1"/>
                          </a:solidFill>
                          <a:latin typeface="Cambria Math" panose="02040503050406030204" pitchFamily="18" charset="0"/>
                        </a:rPr>
                        <m:t>𝜙</m:t>
                      </m:r>
                      <m:r>
                        <a:rPr lang="en-US" sz="3000" b="0" i="1" smtClean="0">
                          <a:solidFill>
                            <a:schemeClr val="tx1"/>
                          </a:solidFill>
                          <a:latin typeface="Cambria Math" panose="02040503050406030204" pitchFamily="18" charset="0"/>
                        </a:rPr>
                        <m:t>= </m:t>
                      </m:r>
                    </m:oMath>
                  </a14:m>
                  <a:r>
                    <a:rPr lang="en-US" sz="3000">
                      <a:solidFill>
                        <a:schemeClr val="tx1"/>
                      </a:solidFill>
                    </a:rPr>
                    <a:t>any neural network (MLP, GNN etc.)</a:t>
                  </a:r>
                </a:p>
              </p:txBody>
            </p:sp>
          </mc:Choice>
          <mc:Fallback xmlns="">
            <p:sp>
              <p:nvSpPr>
                <p:cNvPr id="15" name="TextBox 14">
                  <a:extLst>
                    <a:ext uri="{FF2B5EF4-FFF2-40B4-BE49-F238E27FC236}">
                      <a16:creationId xmlns:a16="http://schemas.microsoft.com/office/drawing/2014/main" id="{6AC60B84-3BE9-E444-FC07-A516F0C6C16F}"/>
                    </a:ext>
                  </a:extLst>
                </p:cNvPr>
                <p:cNvSpPr txBox="1">
                  <a:spLocks noRot="1" noChangeAspect="1" noMove="1" noResize="1" noEditPoints="1" noAdjustHandles="1" noChangeArrowheads="1" noChangeShapeType="1" noTextEdit="1"/>
                </p:cNvSpPr>
                <p:nvPr/>
              </p:nvSpPr>
              <p:spPr>
                <a:xfrm>
                  <a:off x="823907" y="5211232"/>
                  <a:ext cx="4859869" cy="1015663"/>
                </a:xfrm>
                <a:prstGeom prst="rect">
                  <a:avLst/>
                </a:prstGeom>
                <a:blipFill>
                  <a:blip r:embed="rId3"/>
                  <a:stretch>
                    <a:fillRect l="-2886" t="-7186" b="-17964"/>
                  </a:stretch>
                </a:blipFill>
              </p:spPr>
              <p:txBody>
                <a:bodyPr/>
                <a:lstStyle/>
                <a:p>
                  <a:r>
                    <a:rPr lang="en-US">
                      <a:noFill/>
                    </a:rPr>
                    <a:t> </a:t>
                  </a:r>
                </a:p>
              </p:txBody>
            </p:sp>
          </mc:Fallback>
        </mc:AlternateContent>
      </p:grpSp>
    </p:spTree>
    <p:extLst>
      <p:ext uri="{BB962C8B-B14F-4D97-AF65-F5344CB8AC3E}">
        <p14:creationId xmlns:p14="http://schemas.microsoft.com/office/powerpoint/2010/main" val="26241928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80</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
        <p:nvSpPr>
          <p:cNvPr id="10" name="Rectangle 9">
            <a:extLst>
              <a:ext uri="{FF2B5EF4-FFF2-40B4-BE49-F238E27FC236}">
                <a16:creationId xmlns:a16="http://schemas.microsoft.com/office/drawing/2014/main" id="{A31B7E00-F7BC-D334-6ECD-29B8AE7E11A6}"/>
              </a:ext>
            </a:extLst>
          </p:cNvPr>
          <p:cNvSpPr/>
          <p:nvPr/>
        </p:nvSpPr>
        <p:spPr>
          <a:xfrm>
            <a:off x="626533" y="3920065"/>
            <a:ext cx="7577863" cy="2582334"/>
          </a:xfrm>
          <a:prstGeom prst="rect">
            <a:avLst/>
          </a:prstGeom>
          <a:ln w="635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1B04E28C-E0A4-4F1C-2798-CE51A0B1DD6B}"/>
              </a:ext>
            </a:extLst>
          </p:cNvPr>
          <p:cNvSpPr txBox="1"/>
          <p:nvPr/>
        </p:nvSpPr>
        <p:spPr>
          <a:xfrm>
            <a:off x="5881149" y="5080225"/>
            <a:ext cx="2323248" cy="677108"/>
          </a:xfrm>
          <a:prstGeom prst="rect">
            <a:avLst/>
          </a:prstGeom>
          <a:noFill/>
        </p:spPr>
        <p:txBody>
          <a:bodyPr wrap="square">
            <a:spAutoFit/>
          </a:bodyPr>
          <a:lstStyle/>
          <a:p>
            <a:r>
              <a:rPr lang="en-US" sz="3800" b="1" err="1">
                <a:solidFill>
                  <a:srgbClr val="00B050"/>
                </a:solidFill>
              </a:rPr>
              <a:t>SignNet</a:t>
            </a:r>
            <a:endParaRPr lang="en-US" sz="380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B779FD4-5A1C-BBA7-7836-6A52E33FF1F4}"/>
                  </a:ext>
                </a:extLst>
              </p:cNvPr>
              <p:cNvSpPr txBox="1"/>
              <p:nvPr/>
            </p:nvSpPr>
            <p:spPr>
              <a:xfrm>
                <a:off x="823907" y="5211232"/>
                <a:ext cx="4859869" cy="1015663"/>
              </a:xfrm>
              <a:prstGeom prst="rect">
                <a:avLst/>
              </a:prstGeom>
              <a:noFill/>
            </p:spPr>
            <p:txBody>
              <a:bodyPr wrap="square">
                <a:spAutoFit/>
              </a:bodyPr>
              <a:lstStyle/>
              <a:p>
                <a14:m>
                  <m:oMath xmlns:m="http://schemas.openxmlformats.org/officeDocument/2006/math">
                    <m:r>
                      <a:rPr lang="en-US" sz="3000" b="0" i="1" smtClean="0">
                        <a:solidFill>
                          <a:schemeClr val="tx1"/>
                        </a:solidFill>
                        <a:latin typeface="Cambria Math" panose="02040503050406030204" pitchFamily="18" charset="0"/>
                      </a:rPr>
                      <m:t>𝜌</m:t>
                    </m:r>
                    <m:r>
                      <a:rPr lang="en-US" sz="3000" b="0" i="1" smtClean="0">
                        <a:solidFill>
                          <a:schemeClr val="tx1"/>
                        </a:solidFill>
                        <a:latin typeface="Cambria Math" panose="02040503050406030204" pitchFamily="18" charset="0"/>
                      </a:rPr>
                      <m:t>,</m:t>
                    </m:r>
                    <m:r>
                      <a:rPr lang="en-US" sz="3000" b="0" i="1" smtClean="0">
                        <a:solidFill>
                          <a:schemeClr val="tx1"/>
                        </a:solidFill>
                        <a:latin typeface="Cambria Math" panose="02040503050406030204" pitchFamily="18" charset="0"/>
                      </a:rPr>
                      <m:t>𝜙</m:t>
                    </m:r>
                    <m:r>
                      <a:rPr lang="en-US" sz="3000" b="0" i="1" smtClean="0">
                        <a:solidFill>
                          <a:schemeClr val="tx1"/>
                        </a:solidFill>
                        <a:latin typeface="Cambria Math" panose="02040503050406030204" pitchFamily="18" charset="0"/>
                      </a:rPr>
                      <m:t>= </m:t>
                    </m:r>
                  </m:oMath>
                </a14:m>
                <a:r>
                  <a:rPr lang="en-US" sz="3000">
                    <a:solidFill>
                      <a:schemeClr val="tx1"/>
                    </a:solidFill>
                  </a:rPr>
                  <a:t>any neural network (MLP, GNN etc.)</a:t>
                </a:r>
              </a:p>
            </p:txBody>
          </p:sp>
        </mc:Choice>
        <mc:Fallback xmlns="">
          <p:sp>
            <p:nvSpPr>
              <p:cNvPr id="15" name="TextBox 14">
                <a:extLst>
                  <a:ext uri="{FF2B5EF4-FFF2-40B4-BE49-F238E27FC236}">
                    <a16:creationId xmlns:a16="http://schemas.microsoft.com/office/drawing/2014/main" id="{5B779FD4-5A1C-BBA7-7836-6A52E33FF1F4}"/>
                  </a:ext>
                </a:extLst>
              </p:cNvPr>
              <p:cNvSpPr txBox="1">
                <a:spLocks noRot="1" noChangeAspect="1" noMove="1" noResize="1" noEditPoints="1" noAdjustHandles="1" noChangeArrowheads="1" noChangeShapeType="1" noTextEdit="1"/>
              </p:cNvSpPr>
              <p:nvPr/>
            </p:nvSpPr>
            <p:spPr>
              <a:xfrm>
                <a:off x="823907" y="5211232"/>
                <a:ext cx="4859869" cy="1015663"/>
              </a:xfrm>
              <a:prstGeom prst="rect">
                <a:avLst/>
              </a:prstGeom>
              <a:blipFill>
                <a:blip r:embed="rId2"/>
                <a:stretch>
                  <a:fillRect l="-2886" t="-7229" b="-186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ontent Placeholder 6">
                <a:extLst>
                  <a:ext uri="{FF2B5EF4-FFF2-40B4-BE49-F238E27FC236}">
                    <a16:creationId xmlns:a16="http://schemas.microsoft.com/office/drawing/2014/main" id="{F7E7EDCF-0E37-445D-C4F1-BA787C7E6651}"/>
                  </a:ext>
                </a:extLst>
              </p:cNvPr>
              <p:cNvSpPr>
                <a:spLocks noGrp="1"/>
              </p:cNvSpPr>
              <p:nvPr>
                <p:ph idx="1"/>
              </p:nvPr>
            </p:nvSpPr>
            <p:spPr>
              <a:xfrm>
                <a:off x="246284" y="1198166"/>
                <a:ext cx="8897715" cy="2673838"/>
              </a:xfrm>
            </p:spPr>
            <p:txBody>
              <a:bodyPr>
                <a:normAutofit fontScale="92500" lnSpcReduction="10000"/>
              </a:bodyPr>
              <a:lstStyle/>
              <a:p>
                <a:r>
                  <a:rPr lang="en-US" b="1">
                    <a:solidFill>
                      <a:srgbClr val="00B050"/>
                    </a:solidFill>
                  </a:rPr>
                  <a:t>Recall Goal: </a:t>
                </a:r>
                <a:r>
                  <a:rPr lang="en-US"/>
                  <a:t>design a neural network </a:t>
                </a:r>
                <a14:m>
                  <m:oMath xmlns:m="http://schemas.openxmlformats.org/officeDocument/2006/math">
                    <m:sSub>
                      <m:sSubPr>
                        <m:ctrlPr>
                          <a:rPr lang="en-US" sz="3200" b="0" i="1" smtClean="0">
                            <a:solidFill>
                              <a:srgbClr val="0070C0"/>
                            </a:solidFill>
                            <a:latin typeface="Cambria Math" panose="02040503050406030204" pitchFamily="18" charset="0"/>
                          </a:rPr>
                        </m:ctrlPr>
                      </m:sSubPr>
                      <m:e>
                        <m:r>
                          <a:rPr lang="en-US" sz="3200" b="0" i="1" smtClean="0">
                            <a:solidFill>
                              <a:srgbClr val="0070C0"/>
                            </a:solidFill>
                            <a:latin typeface="Cambria Math" panose="02040503050406030204" pitchFamily="18" charset="0"/>
                          </a:rPr>
                          <m:t>𝑓</m:t>
                        </m:r>
                        <m:r>
                          <a:rPr lang="en-US" sz="3200" b="0" i="1" smtClean="0">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𝑣</m:t>
                        </m:r>
                      </m:e>
                      <m:sub>
                        <m:r>
                          <a:rPr lang="en-US" sz="3200"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sz="3200"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b="0" i="1" smtClean="0">
                        <a:solidFill>
                          <a:srgbClr val="0070C0"/>
                        </a:solidFill>
                        <a:latin typeface="Cambria Math" panose="02040503050406030204" pitchFamily="18" charset="0"/>
                      </a:rPr>
                      <m:t>)</m:t>
                    </m:r>
                  </m:oMath>
                </a14:m>
                <a:r>
                  <a:rPr lang="en-US"/>
                  <a:t> such that:</a:t>
                </a:r>
              </a:p>
              <a:p>
                <a:pPr lvl="1"/>
                <a14:m>
                  <m:oMath xmlns:m="http://schemas.openxmlformats.org/officeDocument/2006/math">
                    <m:sSub>
                      <m:sSubPr>
                        <m:ctrlPr>
                          <a:rPr lang="en-US" sz="2800" b="0" i="1" smtClean="0">
                            <a:solidFill>
                              <a:srgbClr val="0070C0"/>
                            </a:solidFill>
                            <a:latin typeface="Cambria Math" panose="02040503050406030204" pitchFamily="18" charset="0"/>
                          </a:rPr>
                        </m:ctrlPr>
                      </m:sSubPr>
                      <m:e>
                        <m:r>
                          <a:rPr lang="en-US" sz="2800" b="0" i="1" smtClean="0">
                            <a:solidFill>
                              <a:srgbClr val="0070C0"/>
                            </a:solidFill>
                            <a:latin typeface="Cambria Math" panose="02040503050406030204" pitchFamily="18" charset="0"/>
                          </a:rPr>
                          <m:t>𝑓</m:t>
                        </m:r>
                        <m:r>
                          <a:rPr lang="en-US" sz="2800" b="0" i="1" smtClean="0">
                            <a:solidFill>
                              <a:srgbClr val="0070C0"/>
                            </a:solidFill>
                            <a:latin typeface="Cambria Math" panose="02040503050406030204" pitchFamily="18" charset="0"/>
                          </a:rPr>
                          <m:t>(</m:t>
                        </m:r>
                        <m:r>
                          <a:rPr lang="en-US" sz="2800" b="0" i="1" smtClean="0">
                            <a:solidFill>
                              <a:srgbClr val="0070C0"/>
                            </a:solidFill>
                            <a:latin typeface="Cambria Math" panose="02040503050406030204" pitchFamily="18" charset="0"/>
                          </a:rPr>
                          <m:t>𝑣</m:t>
                        </m:r>
                      </m:e>
                      <m:sub>
                        <m:r>
                          <a:rPr lang="en-US" sz="2800"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sz="2800"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b="0" i="1" smtClean="0">
                        <a:solidFill>
                          <a:srgbClr val="0070C0"/>
                        </a:solidFill>
                        <a:latin typeface="Cambria Math" panose="02040503050406030204" pitchFamily="18" charset="0"/>
                      </a:rPr>
                      <m:t>)</m:t>
                    </m:r>
                  </m:oMath>
                </a14:m>
                <a:r>
                  <a:rPr lang="en-US" b="1">
                    <a:solidFill>
                      <a:srgbClr val="0070C0"/>
                    </a:solidFill>
                  </a:rPr>
                  <a:t> = </a:t>
                </a:r>
                <a14:m>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oMath>
                </a14:m>
                <a:r>
                  <a:rPr lang="en-US">
                    <a:solidFill>
                      <a:srgbClr val="0070C0"/>
                    </a:solidFill>
                  </a:rPr>
                  <a:t> for all </a:t>
                </a:r>
                <a14:m>
                  <m:oMath xmlns:m="http://schemas.openxmlformats.org/officeDocument/2006/math">
                    <m:r>
                      <a:rPr lang="en-US" i="1">
                        <a:solidFill>
                          <a:srgbClr val="0070C0"/>
                        </a:solidFill>
                        <a:latin typeface="Cambria Math" panose="02040503050406030204" pitchFamily="18" charset="0"/>
                      </a:rPr>
                      <m:t>±</m:t>
                    </m:r>
                  </m:oMath>
                </a14:m>
                <a:r>
                  <a:rPr lang="en-US">
                    <a:solidFill>
                      <a:srgbClr val="0070C0"/>
                    </a:solidFill>
                  </a:rPr>
                  <a:t> choices</a:t>
                </a:r>
              </a:p>
              <a:p>
                <a:pPr lvl="2"/>
                <a:r>
                  <a:rPr lang="en-US" sz="2600" b="1" err="1">
                    <a:solidFill>
                      <a:srgbClr val="00B050"/>
                    </a:solidFill>
                  </a:rPr>
                  <a:t>SignNet</a:t>
                </a:r>
                <a:r>
                  <a:rPr lang="en-US" sz="2600" b="1">
                    <a:solidFill>
                      <a:srgbClr val="00B050"/>
                    </a:solidFill>
                  </a:rPr>
                  <a:t> is sign invariant.</a:t>
                </a:r>
              </a:p>
              <a:p>
                <a:pPr lvl="1"/>
                <a14:m>
                  <m:oMath xmlns:m="http://schemas.openxmlformats.org/officeDocument/2006/math">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 </m:t>
                    </m:r>
                    <m:r>
                      <m:rPr>
                        <m:sty m:val="p"/>
                      </m:rPr>
                      <a:rPr lang="en-US" b="0" i="0" smtClean="0">
                        <a:solidFill>
                          <a:srgbClr val="0070C0"/>
                        </a:solidFill>
                        <a:latin typeface="Cambria Math" panose="02040503050406030204" pitchFamily="18" charset="0"/>
                      </a:rPr>
                      <m:t>i</m:t>
                    </m:r>
                  </m:oMath>
                </a14:m>
                <a:r>
                  <a:rPr lang="en-US">
                    <a:solidFill>
                      <a:srgbClr val="0070C0"/>
                    </a:solidFill>
                  </a:rPr>
                  <a:t>s “expressive</a:t>
                </a:r>
                <a:r>
                  <a:rPr lang="en-US">
                    <a:solidFill>
                      <a:schemeClr val="tx1"/>
                    </a:solidFill>
                  </a:rPr>
                  <a:t>” </a:t>
                </a:r>
              </a:p>
              <a:p>
                <a:pPr lvl="2"/>
                <a:r>
                  <a:rPr lang="en-US" sz="2600" b="1">
                    <a:solidFill>
                      <a:srgbClr val="C00000"/>
                    </a:solidFill>
                  </a:rPr>
                  <a:t>Is </a:t>
                </a:r>
                <a:r>
                  <a:rPr lang="en-US" sz="2600" b="1" err="1">
                    <a:solidFill>
                      <a:srgbClr val="C00000"/>
                    </a:solidFill>
                  </a:rPr>
                  <a:t>SignNet</a:t>
                </a:r>
                <a:r>
                  <a:rPr lang="en-US" sz="2600" b="1">
                    <a:solidFill>
                      <a:srgbClr val="C00000"/>
                    </a:solidFill>
                  </a:rPr>
                  <a:t> expressive?</a:t>
                </a:r>
              </a:p>
            </p:txBody>
          </p:sp>
        </mc:Choice>
        <mc:Fallback xmlns="">
          <p:sp>
            <p:nvSpPr>
              <p:cNvPr id="11" name="Content Placeholder 6">
                <a:extLst>
                  <a:ext uri="{FF2B5EF4-FFF2-40B4-BE49-F238E27FC236}">
                    <a16:creationId xmlns:a16="http://schemas.microsoft.com/office/drawing/2014/main" id="{F7E7EDCF-0E37-445D-C4F1-BA787C7E6651}"/>
                  </a:ext>
                </a:extLst>
              </p:cNvPr>
              <p:cNvSpPr>
                <a:spLocks noGrp="1" noRot="1" noChangeAspect="1" noMove="1" noResize="1" noEditPoints="1" noAdjustHandles="1" noChangeArrowheads="1" noChangeShapeType="1" noTextEdit="1"/>
              </p:cNvSpPr>
              <p:nvPr>
                <p:ph idx="1"/>
              </p:nvPr>
            </p:nvSpPr>
            <p:spPr>
              <a:xfrm>
                <a:off x="246284" y="1198166"/>
                <a:ext cx="8897715" cy="2673838"/>
              </a:xfrm>
              <a:blipFill>
                <a:blip r:embed="rId3"/>
                <a:stretch>
                  <a:fillRect l="-205" t="-2968" b="-38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D13AE34-F316-C2C9-D772-B1D4DFE6BB79}"/>
                  </a:ext>
                </a:extLst>
              </p:cNvPr>
              <p:cNvSpPr txBox="1"/>
              <p:nvPr/>
            </p:nvSpPr>
            <p:spPr>
              <a:xfrm>
                <a:off x="626532" y="3953284"/>
                <a:ext cx="7255181" cy="1558312"/>
              </a:xfrm>
              <a:prstGeom prst="rect">
                <a:avLst/>
              </a:prstGeom>
              <a:noFill/>
            </p:spPr>
            <p:txBody>
              <a:bodyPr wrap="square">
                <a:spAutoFit/>
              </a:bodyPr>
              <a:lstStyle/>
              <a:p>
                <a:pPr marL="118872" indent="0">
                  <a:buNone/>
                </a:pPr>
                <a14:m>
                  <m:oMathPara xmlns:m="http://schemas.openxmlformats.org/officeDocument/2006/math">
                    <m:oMathParaPr>
                      <m:jc m:val="centerGroup"/>
                    </m:oMathParaPr>
                    <m:oMath xmlns:m="http://schemas.openxmlformats.org/officeDocument/2006/math">
                      <m:sSub>
                        <m:sSubPr>
                          <m:ctrlPr>
                            <a:rPr lang="en-US" sz="3200" i="1" smtClean="0">
                              <a:solidFill>
                                <a:srgbClr val="0070C0"/>
                              </a:solidFill>
                              <a:latin typeface="Cambria Math" panose="02040503050406030204" pitchFamily="18" charset="0"/>
                            </a:rPr>
                          </m:ctrlPr>
                        </m:sSubPr>
                        <m:e>
                          <m:r>
                            <a:rPr lang="en-US" sz="3200" i="1">
                              <a:solidFill>
                                <a:srgbClr val="0070C0"/>
                              </a:solidFill>
                              <a:latin typeface="Cambria Math" panose="02040503050406030204" pitchFamily="18" charset="0"/>
                            </a:rPr>
                            <m:t>𝑓</m:t>
                          </m:r>
                          <m:r>
                            <a:rPr lang="en-US" sz="3200" i="1">
                              <a:solidFill>
                                <a:srgbClr val="0070C0"/>
                              </a:solidFill>
                              <a:latin typeface="Cambria Math" panose="02040503050406030204" pitchFamily="18" charset="0"/>
                            </a:rPr>
                            <m:t>(</m:t>
                          </m:r>
                          <m:r>
                            <a:rPr lang="en-US" sz="3200" i="1">
                              <a:solidFill>
                                <a:srgbClr val="0070C0"/>
                              </a:solidFill>
                              <a:latin typeface="Cambria Math" panose="02040503050406030204" pitchFamily="18" charset="0"/>
                            </a:rPr>
                            <m:t>𝑣</m:t>
                          </m:r>
                        </m:e>
                        <m:sub>
                          <m:r>
                            <a:rPr lang="en-US" sz="3200" i="1">
                              <a:solidFill>
                                <a:srgbClr val="0070C0"/>
                              </a:solidFill>
                              <a:latin typeface="Cambria Math" panose="02040503050406030204" pitchFamily="18" charset="0"/>
                            </a:rPr>
                            <m:t>1</m:t>
                          </m:r>
                        </m:sub>
                      </m:sSub>
                      <m:r>
                        <a:rPr lang="en-US" sz="3200" i="1">
                          <a:solidFill>
                            <a:srgbClr val="0070C0"/>
                          </a:solidFill>
                          <a:latin typeface="Cambria Math" panose="02040503050406030204" pitchFamily="18" charset="0"/>
                        </a:rPr>
                        <m:t>,</m:t>
                      </m:r>
                      <m:sSub>
                        <m:sSubPr>
                          <m:ctrlPr>
                            <a:rPr lang="en-US" sz="3200" i="1">
                              <a:solidFill>
                                <a:srgbClr val="0070C0"/>
                              </a:solidFill>
                              <a:latin typeface="Cambria Math" panose="02040503050406030204" pitchFamily="18" charset="0"/>
                            </a:rPr>
                          </m:ctrlPr>
                        </m:sSubPr>
                        <m:e>
                          <m:r>
                            <a:rPr lang="en-US" sz="3200" i="1">
                              <a:solidFill>
                                <a:srgbClr val="0070C0"/>
                              </a:solidFill>
                              <a:latin typeface="Cambria Math" panose="02040503050406030204" pitchFamily="18" charset="0"/>
                            </a:rPr>
                            <m:t>𝑣</m:t>
                          </m:r>
                        </m:e>
                        <m:sub>
                          <m:r>
                            <a:rPr lang="en-US" sz="3200" i="1">
                              <a:solidFill>
                                <a:srgbClr val="0070C0"/>
                              </a:solidFill>
                              <a:latin typeface="Cambria Math" panose="02040503050406030204" pitchFamily="18" charset="0"/>
                            </a:rPr>
                            <m:t>2</m:t>
                          </m:r>
                        </m:sub>
                      </m:sSub>
                      <m:r>
                        <a:rPr lang="en-US" sz="3200" i="1">
                          <a:solidFill>
                            <a:srgbClr val="0070C0"/>
                          </a:solidFill>
                          <a:latin typeface="Cambria Math" panose="02040503050406030204" pitchFamily="18" charset="0"/>
                        </a:rPr>
                        <m:t>,…</m:t>
                      </m:r>
                      <m:sSub>
                        <m:sSubPr>
                          <m:ctrlPr>
                            <a:rPr lang="en-US" sz="3200" i="1">
                              <a:solidFill>
                                <a:srgbClr val="0070C0"/>
                              </a:solidFill>
                              <a:latin typeface="Cambria Math" panose="02040503050406030204" pitchFamily="18" charset="0"/>
                            </a:rPr>
                          </m:ctrlPr>
                        </m:sSubPr>
                        <m:e>
                          <m:r>
                            <a:rPr lang="en-US" sz="3200" i="1">
                              <a:solidFill>
                                <a:srgbClr val="0070C0"/>
                              </a:solidFill>
                              <a:latin typeface="Cambria Math" panose="02040503050406030204" pitchFamily="18" charset="0"/>
                            </a:rPr>
                            <m:t>𝑣</m:t>
                          </m:r>
                        </m:e>
                        <m:sub>
                          <m:r>
                            <a:rPr lang="en-US" sz="3200" i="1">
                              <a:solidFill>
                                <a:srgbClr val="0070C0"/>
                              </a:solidFill>
                              <a:latin typeface="Cambria Math" panose="02040503050406030204" pitchFamily="18" charset="0"/>
                            </a:rPr>
                            <m:t>𝑘</m:t>
                          </m:r>
                        </m:sub>
                      </m:sSub>
                      <m:r>
                        <a:rPr lang="en-US" sz="3200" i="1">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𝜌</m:t>
                      </m:r>
                      <m:r>
                        <a:rPr lang="en-US" sz="3200" b="0" i="1" smtClean="0">
                          <a:solidFill>
                            <a:srgbClr val="0070C0"/>
                          </a:solidFill>
                          <a:latin typeface="Cambria Math" panose="02040503050406030204" pitchFamily="18" charset="0"/>
                        </a:rPr>
                        <m:t>(</m:t>
                      </m:r>
                      <m:sSub>
                        <m:sSubPr>
                          <m:ctrlPr>
                            <a:rPr lang="en-US" sz="3200" i="1">
                              <a:solidFill>
                                <a:srgbClr val="0070C0"/>
                              </a:solidFill>
                              <a:latin typeface="Cambria Math" panose="02040503050406030204" pitchFamily="18" charset="0"/>
                            </a:rPr>
                          </m:ctrlPr>
                        </m:sSubPr>
                        <m:e>
                          <m:r>
                            <a:rPr lang="en-US" sz="3200" b="0" i="1" smtClean="0">
                              <a:solidFill>
                                <a:srgbClr val="0070C0"/>
                              </a:solidFill>
                              <a:latin typeface="Cambria Math" panose="02040503050406030204" pitchFamily="18" charset="0"/>
                            </a:rPr>
                            <m:t>𝜙</m:t>
                          </m:r>
                          <m:r>
                            <a:rPr lang="en-US" sz="3200" i="1">
                              <a:solidFill>
                                <a:srgbClr val="0070C0"/>
                              </a:solidFill>
                              <a:latin typeface="Cambria Math" panose="02040503050406030204" pitchFamily="18" charset="0"/>
                            </a:rPr>
                            <m:t>(</m:t>
                          </m:r>
                          <m:r>
                            <a:rPr lang="en-US" sz="3200" i="1">
                              <a:solidFill>
                                <a:srgbClr val="0070C0"/>
                              </a:solidFill>
                              <a:latin typeface="Cambria Math" panose="02040503050406030204" pitchFamily="18" charset="0"/>
                            </a:rPr>
                            <m:t>𝑣</m:t>
                          </m:r>
                        </m:e>
                        <m:sub>
                          <m:r>
                            <a:rPr lang="en-US" sz="3200" b="0" i="1" smtClean="0">
                              <a:solidFill>
                                <a:srgbClr val="0070C0"/>
                              </a:solidFill>
                              <a:latin typeface="Cambria Math" panose="02040503050406030204" pitchFamily="18" charset="0"/>
                            </a:rPr>
                            <m:t>1</m:t>
                          </m:r>
                        </m:sub>
                      </m:sSub>
                      <m:r>
                        <a:rPr lang="en-US" sz="3200" i="1">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m:t>
                      </m:r>
                      <m:sSub>
                        <m:sSubPr>
                          <m:ctrlPr>
                            <a:rPr lang="en-US" sz="3200" i="1">
                              <a:solidFill>
                                <a:srgbClr val="0070C0"/>
                              </a:solidFill>
                              <a:latin typeface="Cambria Math" panose="02040503050406030204" pitchFamily="18" charset="0"/>
                            </a:rPr>
                          </m:ctrlPr>
                        </m:sSubPr>
                        <m:e>
                          <m:r>
                            <a:rPr lang="en-US" sz="3200" i="1">
                              <a:solidFill>
                                <a:srgbClr val="0070C0"/>
                              </a:solidFill>
                              <a:latin typeface="Cambria Math" panose="02040503050406030204" pitchFamily="18" charset="0"/>
                            </a:rPr>
                            <m:t>𝜙</m:t>
                          </m:r>
                          <m:r>
                            <a:rPr lang="en-US" sz="3200" i="1">
                              <a:solidFill>
                                <a:srgbClr val="0070C0"/>
                              </a:solidFill>
                              <a:latin typeface="Cambria Math" panose="02040503050406030204" pitchFamily="18" charset="0"/>
                            </a:rPr>
                            <m:t>(−</m:t>
                          </m:r>
                          <m:r>
                            <a:rPr lang="en-US" sz="3200" i="1">
                              <a:solidFill>
                                <a:srgbClr val="0070C0"/>
                              </a:solidFill>
                              <a:latin typeface="Cambria Math" panose="02040503050406030204" pitchFamily="18" charset="0"/>
                            </a:rPr>
                            <m:t>𝑣</m:t>
                          </m:r>
                        </m:e>
                        <m:sub>
                          <m:r>
                            <a:rPr lang="en-US" sz="3200" i="1">
                              <a:solidFill>
                                <a:srgbClr val="0070C0"/>
                              </a:solidFill>
                              <a:latin typeface="Cambria Math" panose="02040503050406030204" pitchFamily="18" charset="0"/>
                            </a:rPr>
                            <m:t>1</m:t>
                          </m:r>
                        </m:sub>
                      </m:sSub>
                      <m:r>
                        <a:rPr lang="en-US" sz="3200" i="1">
                          <a:solidFill>
                            <a:srgbClr val="0070C0"/>
                          </a:solidFill>
                          <a:latin typeface="Cambria Math" panose="02040503050406030204" pitchFamily="18" charset="0"/>
                        </a:rPr>
                        <m:t>),…,</m:t>
                      </m:r>
                      <m:sSub>
                        <m:sSubPr>
                          <m:ctrlPr>
                            <a:rPr lang="en-US" sz="3200" i="1">
                              <a:solidFill>
                                <a:srgbClr val="0070C0"/>
                              </a:solidFill>
                              <a:latin typeface="Cambria Math" panose="02040503050406030204" pitchFamily="18" charset="0"/>
                            </a:rPr>
                          </m:ctrlPr>
                        </m:sSubPr>
                        <m:e>
                          <m:r>
                            <a:rPr lang="en-US" sz="3200" i="1">
                              <a:solidFill>
                                <a:srgbClr val="0070C0"/>
                              </a:solidFill>
                              <a:latin typeface="Cambria Math" panose="02040503050406030204" pitchFamily="18" charset="0"/>
                            </a:rPr>
                            <m:t>𝜙</m:t>
                          </m:r>
                          <m:r>
                            <a:rPr lang="en-US" sz="3200" i="1">
                              <a:solidFill>
                                <a:srgbClr val="0070C0"/>
                              </a:solidFill>
                              <a:latin typeface="Cambria Math" panose="02040503050406030204" pitchFamily="18" charset="0"/>
                            </a:rPr>
                            <m:t>(</m:t>
                          </m:r>
                          <m:r>
                            <a:rPr lang="en-US" sz="3200" i="1">
                              <a:solidFill>
                                <a:srgbClr val="0070C0"/>
                              </a:solidFill>
                              <a:latin typeface="Cambria Math" panose="02040503050406030204" pitchFamily="18" charset="0"/>
                            </a:rPr>
                            <m:t>𝑣</m:t>
                          </m:r>
                        </m:e>
                        <m:sub>
                          <m:r>
                            <a:rPr lang="en-US" sz="3200" b="0" i="1" smtClean="0">
                              <a:solidFill>
                                <a:srgbClr val="0070C0"/>
                              </a:solidFill>
                              <a:latin typeface="Cambria Math" panose="02040503050406030204" pitchFamily="18" charset="0"/>
                            </a:rPr>
                            <m:t>𝑘</m:t>
                          </m:r>
                        </m:sub>
                      </m:sSub>
                      <m:r>
                        <a:rPr lang="en-US" sz="3200" i="1">
                          <a:solidFill>
                            <a:srgbClr val="0070C0"/>
                          </a:solidFill>
                          <a:latin typeface="Cambria Math" panose="02040503050406030204" pitchFamily="18" charset="0"/>
                        </a:rPr>
                        <m:t>),+</m:t>
                      </m:r>
                      <m:sSub>
                        <m:sSubPr>
                          <m:ctrlPr>
                            <a:rPr lang="en-US" sz="3200" i="1">
                              <a:solidFill>
                                <a:srgbClr val="0070C0"/>
                              </a:solidFill>
                              <a:latin typeface="Cambria Math" panose="02040503050406030204" pitchFamily="18" charset="0"/>
                            </a:rPr>
                          </m:ctrlPr>
                        </m:sSubPr>
                        <m:e>
                          <m:r>
                            <a:rPr lang="en-US" sz="3200" i="1">
                              <a:solidFill>
                                <a:srgbClr val="0070C0"/>
                              </a:solidFill>
                              <a:latin typeface="Cambria Math" panose="02040503050406030204" pitchFamily="18" charset="0"/>
                            </a:rPr>
                            <m:t>𝜙</m:t>
                          </m:r>
                          <m:r>
                            <a:rPr lang="en-US" sz="3200" i="1">
                              <a:solidFill>
                                <a:srgbClr val="0070C0"/>
                              </a:solidFill>
                              <a:latin typeface="Cambria Math" panose="02040503050406030204" pitchFamily="18" charset="0"/>
                            </a:rPr>
                            <m:t>(−</m:t>
                          </m:r>
                          <m:r>
                            <a:rPr lang="en-US" sz="3200" i="1">
                              <a:solidFill>
                                <a:srgbClr val="0070C0"/>
                              </a:solidFill>
                              <a:latin typeface="Cambria Math" panose="02040503050406030204" pitchFamily="18" charset="0"/>
                            </a:rPr>
                            <m:t>𝑣</m:t>
                          </m:r>
                        </m:e>
                        <m:sub>
                          <m:r>
                            <a:rPr lang="en-US" sz="3200" b="0" i="1" smtClean="0">
                              <a:solidFill>
                                <a:srgbClr val="0070C0"/>
                              </a:solidFill>
                              <a:latin typeface="Cambria Math" panose="02040503050406030204" pitchFamily="18" charset="0"/>
                            </a:rPr>
                            <m:t>𝑘</m:t>
                          </m:r>
                        </m:sub>
                      </m:sSub>
                      <m:r>
                        <a:rPr lang="en-US" sz="3200" i="1">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m:t>
                      </m:r>
                    </m:oMath>
                  </m:oMathPara>
                </a14:m>
                <a:endParaRPr lang="en-US" sz="3200" b="1"/>
              </a:p>
              <a:p>
                <a:pPr marL="118872" indent="0">
                  <a:buNone/>
                </a:pPr>
                <a:r>
                  <a:rPr lang="en-US" sz="3200" b="1">
                    <a:solidFill>
                      <a:srgbClr val="0070C0"/>
                    </a:solidFill>
                  </a:rPr>
                  <a:t>    </a:t>
                </a:r>
                <a:endParaRPr lang="en-US" sz="3200" b="1"/>
              </a:p>
            </p:txBody>
          </p:sp>
        </mc:Choice>
        <mc:Fallback xmlns="">
          <p:sp>
            <p:nvSpPr>
              <p:cNvPr id="16" name="TextBox 15">
                <a:extLst>
                  <a:ext uri="{FF2B5EF4-FFF2-40B4-BE49-F238E27FC236}">
                    <a16:creationId xmlns:a16="http://schemas.microsoft.com/office/drawing/2014/main" id="{2D13AE34-F316-C2C9-D772-B1D4DFE6BB79}"/>
                  </a:ext>
                </a:extLst>
              </p:cNvPr>
              <p:cNvSpPr txBox="1">
                <a:spLocks noRot="1" noChangeAspect="1" noMove="1" noResize="1" noEditPoints="1" noAdjustHandles="1" noChangeArrowheads="1" noChangeShapeType="1" noTextEdit="1"/>
              </p:cNvSpPr>
              <p:nvPr/>
            </p:nvSpPr>
            <p:spPr>
              <a:xfrm>
                <a:off x="626532" y="3953284"/>
                <a:ext cx="7255181" cy="1558312"/>
              </a:xfrm>
              <a:prstGeom prst="rect">
                <a:avLst/>
              </a:prstGeom>
              <a:blipFill>
                <a:blip r:embed="rId4"/>
                <a:stretch>
                  <a:fillRect r="-3277"/>
                </a:stretch>
              </a:blipFill>
            </p:spPr>
            <p:txBody>
              <a:bodyPr/>
              <a:lstStyle/>
              <a:p>
                <a:r>
                  <a:rPr lang="en-US">
                    <a:noFill/>
                  </a:rPr>
                  <a:t> </a:t>
                </a:r>
              </a:p>
            </p:txBody>
          </p:sp>
        </mc:Fallback>
      </mc:AlternateContent>
    </p:spTree>
    <p:extLst>
      <p:ext uri="{BB962C8B-B14F-4D97-AF65-F5344CB8AC3E}">
        <p14:creationId xmlns:p14="http://schemas.microsoft.com/office/powerpoint/2010/main" val="3494259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6AD14-DF05-8B2A-9D1A-E95285CE0ED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3DB69F55-72CB-88F1-A7B4-4619CE106BF8}"/>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5B3978E8-51DB-5B35-89FC-AFC87AC997D9}"/>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8FDDEBB1-F433-200E-2FEE-6B1034BCB887}"/>
              </a:ext>
            </a:extLst>
          </p:cNvPr>
          <p:cNvSpPr>
            <a:spLocks noGrp="1"/>
          </p:cNvSpPr>
          <p:nvPr>
            <p:ph type="sldNum" sz="quarter" idx="12"/>
          </p:nvPr>
        </p:nvSpPr>
        <p:spPr/>
        <p:txBody>
          <a:bodyPr/>
          <a:lstStyle/>
          <a:p>
            <a:fld id="{19B12225-5612-419B-A8D5-4B8EEE4C217E}" type="slidenum">
              <a:rPr lang="en-US" smtClean="0"/>
              <a:pPr/>
              <a:t>81</a:t>
            </a:fld>
            <a:endParaRPr lang="en-US"/>
          </a:p>
        </p:txBody>
      </p:sp>
      <p:sp>
        <p:nvSpPr>
          <p:cNvPr id="9" name="Title 1">
            <a:extLst>
              <a:ext uri="{FF2B5EF4-FFF2-40B4-BE49-F238E27FC236}">
                <a16:creationId xmlns:a16="http://schemas.microsoft.com/office/drawing/2014/main" id="{0ECE4408-F4C7-635A-429C-669CF6715797}"/>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84C1D7C1-139C-C91F-66DD-6A331F9039E6}"/>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
        <p:nvSpPr>
          <p:cNvPr id="10" name="Rectangle 9">
            <a:extLst>
              <a:ext uri="{FF2B5EF4-FFF2-40B4-BE49-F238E27FC236}">
                <a16:creationId xmlns:a16="http://schemas.microsoft.com/office/drawing/2014/main" id="{240D6D8D-7240-26CE-CA48-840CA820E1BD}"/>
              </a:ext>
            </a:extLst>
          </p:cNvPr>
          <p:cNvSpPr/>
          <p:nvPr/>
        </p:nvSpPr>
        <p:spPr>
          <a:xfrm>
            <a:off x="626533" y="3920065"/>
            <a:ext cx="7577863" cy="2582334"/>
          </a:xfrm>
          <a:prstGeom prst="rect">
            <a:avLst/>
          </a:prstGeom>
          <a:ln w="635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Content Placeholder 6">
                <a:extLst>
                  <a:ext uri="{FF2B5EF4-FFF2-40B4-BE49-F238E27FC236}">
                    <a16:creationId xmlns:a16="http://schemas.microsoft.com/office/drawing/2014/main" id="{ACB04E16-A8A8-1057-AA07-6CB2D78399C9}"/>
                  </a:ext>
                </a:extLst>
              </p:cNvPr>
              <p:cNvSpPr>
                <a:spLocks noGrp="1"/>
              </p:cNvSpPr>
              <p:nvPr>
                <p:ph idx="1"/>
              </p:nvPr>
            </p:nvSpPr>
            <p:spPr>
              <a:xfrm>
                <a:off x="246284" y="1198166"/>
                <a:ext cx="8897715" cy="2673838"/>
              </a:xfrm>
            </p:spPr>
            <p:txBody>
              <a:bodyPr>
                <a:normAutofit fontScale="92500" lnSpcReduction="10000"/>
              </a:bodyPr>
              <a:lstStyle/>
              <a:p>
                <a:r>
                  <a:rPr lang="en-US" b="1">
                    <a:solidFill>
                      <a:srgbClr val="00B050"/>
                    </a:solidFill>
                  </a:rPr>
                  <a:t>Recall Goal: </a:t>
                </a:r>
                <a:r>
                  <a:rPr lang="en-US"/>
                  <a:t>design a neural network </a:t>
                </a:r>
                <a14:m>
                  <m:oMath xmlns:m="http://schemas.openxmlformats.org/officeDocument/2006/math">
                    <m:sSub>
                      <m:sSubPr>
                        <m:ctrlPr>
                          <a:rPr lang="en-US" sz="3200" b="0" i="1" smtClean="0">
                            <a:solidFill>
                              <a:srgbClr val="0070C0"/>
                            </a:solidFill>
                            <a:latin typeface="Cambria Math" panose="02040503050406030204" pitchFamily="18" charset="0"/>
                          </a:rPr>
                        </m:ctrlPr>
                      </m:sSubPr>
                      <m:e>
                        <m:r>
                          <a:rPr lang="en-US" sz="3200" b="0" i="1" smtClean="0">
                            <a:solidFill>
                              <a:srgbClr val="0070C0"/>
                            </a:solidFill>
                            <a:latin typeface="Cambria Math" panose="02040503050406030204" pitchFamily="18" charset="0"/>
                          </a:rPr>
                          <m:t>𝑓</m:t>
                        </m:r>
                        <m:r>
                          <a:rPr lang="en-US" sz="3200" b="0" i="1" smtClean="0">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𝑣</m:t>
                        </m:r>
                      </m:e>
                      <m:sub>
                        <m:r>
                          <a:rPr lang="en-US" sz="3200"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sz="3200"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b="0" i="1" smtClean="0">
                        <a:solidFill>
                          <a:srgbClr val="0070C0"/>
                        </a:solidFill>
                        <a:latin typeface="Cambria Math" panose="02040503050406030204" pitchFamily="18" charset="0"/>
                      </a:rPr>
                      <m:t>)</m:t>
                    </m:r>
                  </m:oMath>
                </a14:m>
                <a:r>
                  <a:rPr lang="en-US"/>
                  <a:t> such that:</a:t>
                </a:r>
              </a:p>
              <a:p>
                <a:pPr lvl="1"/>
                <a14:m>
                  <m:oMath xmlns:m="http://schemas.openxmlformats.org/officeDocument/2006/math">
                    <m:sSub>
                      <m:sSubPr>
                        <m:ctrlPr>
                          <a:rPr lang="en-US" sz="2800" b="0" i="1" smtClean="0">
                            <a:solidFill>
                              <a:srgbClr val="0070C0"/>
                            </a:solidFill>
                            <a:latin typeface="Cambria Math" panose="02040503050406030204" pitchFamily="18" charset="0"/>
                          </a:rPr>
                        </m:ctrlPr>
                      </m:sSubPr>
                      <m:e>
                        <m:r>
                          <a:rPr lang="en-US" sz="2800" b="0" i="1" smtClean="0">
                            <a:solidFill>
                              <a:srgbClr val="0070C0"/>
                            </a:solidFill>
                            <a:latin typeface="Cambria Math" panose="02040503050406030204" pitchFamily="18" charset="0"/>
                          </a:rPr>
                          <m:t>𝑓</m:t>
                        </m:r>
                        <m:r>
                          <a:rPr lang="en-US" sz="2800" b="0" i="1" smtClean="0">
                            <a:solidFill>
                              <a:srgbClr val="0070C0"/>
                            </a:solidFill>
                            <a:latin typeface="Cambria Math" panose="02040503050406030204" pitchFamily="18" charset="0"/>
                          </a:rPr>
                          <m:t>(</m:t>
                        </m:r>
                        <m:r>
                          <a:rPr lang="en-US" sz="2800" b="0" i="1" smtClean="0">
                            <a:solidFill>
                              <a:srgbClr val="0070C0"/>
                            </a:solidFill>
                            <a:latin typeface="Cambria Math" panose="02040503050406030204" pitchFamily="18" charset="0"/>
                          </a:rPr>
                          <m:t>𝑣</m:t>
                        </m:r>
                      </m:e>
                      <m:sub>
                        <m:r>
                          <a:rPr lang="en-US" sz="2800" b="0" i="1" smtClean="0">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sz="2800"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𝑣</m:t>
                        </m:r>
                      </m:e>
                      <m:sub>
                        <m:r>
                          <a:rPr lang="en-US" b="0" i="1" smtClean="0">
                            <a:solidFill>
                              <a:srgbClr val="0070C0"/>
                            </a:solidFill>
                            <a:latin typeface="Cambria Math" panose="02040503050406030204" pitchFamily="18" charset="0"/>
                          </a:rPr>
                          <m:t>𝑘</m:t>
                        </m:r>
                      </m:sub>
                    </m:sSub>
                    <m:r>
                      <a:rPr lang="en-US" b="0" i="1" smtClean="0">
                        <a:solidFill>
                          <a:srgbClr val="0070C0"/>
                        </a:solidFill>
                        <a:latin typeface="Cambria Math" panose="02040503050406030204" pitchFamily="18" charset="0"/>
                      </a:rPr>
                      <m:t>)</m:t>
                    </m:r>
                  </m:oMath>
                </a14:m>
                <a:r>
                  <a:rPr lang="en-US" b="1">
                    <a:solidFill>
                      <a:srgbClr val="0070C0"/>
                    </a:solidFill>
                  </a:rPr>
                  <a:t> = </a:t>
                </a:r>
                <a14:m>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1</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2</m:t>
                        </m:r>
                      </m:sub>
                    </m:sSub>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𝑣</m:t>
                        </m:r>
                      </m:e>
                      <m:sub>
                        <m:r>
                          <a:rPr lang="en-US" i="1">
                            <a:solidFill>
                              <a:srgbClr val="0070C0"/>
                            </a:solidFill>
                            <a:latin typeface="Cambria Math" panose="02040503050406030204" pitchFamily="18" charset="0"/>
                          </a:rPr>
                          <m:t>𝑘</m:t>
                        </m:r>
                      </m:sub>
                    </m:sSub>
                    <m:r>
                      <a:rPr lang="en-US" i="1">
                        <a:solidFill>
                          <a:srgbClr val="0070C0"/>
                        </a:solidFill>
                        <a:latin typeface="Cambria Math" panose="02040503050406030204" pitchFamily="18" charset="0"/>
                      </a:rPr>
                      <m:t>)</m:t>
                    </m:r>
                  </m:oMath>
                </a14:m>
                <a:r>
                  <a:rPr lang="en-US">
                    <a:solidFill>
                      <a:srgbClr val="0070C0"/>
                    </a:solidFill>
                  </a:rPr>
                  <a:t> for all </a:t>
                </a:r>
                <a14:m>
                  <m:oMath xmlns:m="http://schemas.openxmlformats.org/officeDocument/2006/math">
                    <m:r>
                      <a:rPr lang="en-US" i="1">
                        <a:solidFill>
                          <a:srgbClr val="0070C0"/>
                        </a:solidFill>
                        <a:latin typeface="Cambria Math" panose="02040503050406030204" pitchFamily="18" charset="0"/>
                      </a:rPr>
                      <m:t>±</m:t>
                    </m:r>
                  </m:oMath>
                </a14:m>
                <a:r>
                  <a:rPr lang="en-US">
                    <a:solidFill>
                      <a:srgbClr val="0070C0"/>
                    </a:solidFill>
                  </a:rPr>
                  <a:t> choices</a:t>
                </a:r>
              </a:p>
              <a:p>
                <a:pPr lvl="2"/>
                <a:r>
                  <a:rPr lang="en-US" sz="2600" b="1" err="1">
                    <a:solidFill>
                      <a:srgbClr val="00B050"/>
                    </a:solidFill>
                  </a:rPr>
                  <a:t>SignNet</a:t>
                </a:r>
                <a:r>
                  <a:rPr lang="en-US" sz="2600" b="1">
                    <a:solidFill>
                      <a:srgbClr val="00B050"/>
                    </a:solidFill>
                  </a:rPr>
                  <a:t> is sign invariant.</a:t>
                </a:r>
              </a:p>
              <a:p>
                <a:pPr lvl="1"/>
                <a14:m>
                  <m:oMath xmlns:m="http://schemas.openxmlformats.org/officeDocument/2006/math">
                    <m:r>
                      <a:rPr lang="en-US" i="1">
                        <a:solidFill>
                          <a:srgbClr val="0070C0"/>
                        </a:solidFill>
                        <a:latin typeface="Cambria Math" panose="02040503050406030204" pitchFamily="18" charset="0"/>
                      </a:rPr>
                      <m:t>𝑓</m:t>
                    </m:r>
                    <m:r>
                      <a:rPr lang="en-US" i="1">
                        <a:solidFill>
                          <a:srgbClr val="0070C0"/>
                        </a:solidFill>
                        <a:latin typeface="Cambria Math" panose="02040503050406030204" pitchFamily="18" charset="0"/>
                      </a:rPr>
                      <m:t> </m:t>
                    </m:r>
                    <m:r>
                      <m:rPr>
                        <m:sty m:val="p"/>
                      </m:rPr>
                      <a:rPr lang="en-US" b="0" i="0" smtClean="0">
                        <a:solidFill>
                          <a:srgbClr val="0070C0"/>
                        </a:solidFill>
                        <a:latin typeface="Cambria Math" panose="02040503050406030204" pitchFamily="18" charset="0"/>
                      </a:rPr>
                      <m:t>i</m:t>
                    </m:r>
                  </m:oMath>
                </a14:m>
                <a:r>
                  <a:rPr lang="en-US">
                    <a:solidFill>
                      <a:srgbClr val="0070C0"/>
                    </a:solidFill>
                  </a:rPr>
                  <a:t>s “expressive</a:t>
                </a:r>
                <a:r>
                  <a:rPr lang="en-US">
                    <a:solidFill>
                      <a:schemeClr val="tx1"/>
                    </a:solidFill>
                  </a:rPr>
                  <a:t>” </a:t>
                </a:r>
              </a:p>
              <a:p>
                <a:pPr lvl="2"/>
                <a:r>
                  <a:rPr lang="en-US" sz="2600" b="1">
                    <a:solidFill>
                      <a:srgbClr val="C00000"/>
                    </a:solidFill>
                  </a:rPr>
                  <a:t>Is </a:t>
                </a:r>
                <a:r>
                  <a:rPr lang="en-US" sz="2600" b="1" err="1">
                    <a:solidFill>
                      <a:srgbClr val="C00000"/>
                    </a:solidFill>
                  </a:rPr>
                  <a:t>SignNet</a:t>
                </a:r>
                <a:r>
                  <a:rPr lang="en-US" sz="2600" b="1">
                    <a:solidFill>
                      <a:srgbClr val="C00000"/>
                    </a:solidFill>
                  </a:rPr>
                  <a:t> expressive?</a:t>
                </a:r>
              </a:p>
            </p:txBody>
          </p:sp>
        </mc:Choice>
        <mc:Fallback xmlns="">
          <p:sp>
            <p:nvSpPr>
              <p:cNvPr id="11" name="Content Placeholder 6">
                <a:extLst>
                  <a:ext uri="{FF2B5EF4-FFF2-40B4-BE49-F238E27FC236}">
                    <a16:creationId xmlns:a16="http://schemas.microsoft.com/office/drawing/2014/main" id="{ACB04E16-A8A8-1057-AA07-6CB2D78399C9}"/>
                  </a:ext>
                </a:extLst>
              </p:cNvPr>
              <p:cNvSpPr>
                <a:spLocks noGrp="1" noRot="1" noChangeAspect="1" noMove="1" noResize="1" noEditPoints="1" noAdjustHandles="1" noChangeArrowheads="1" noChangeShapeType="1" noTextEdit="1"/>
              </p:cNvSpPr>
              <p:nvPr>
                <p:ph idx="1"/>
              </p:nvPr>
            </p:nvSpPr>
            <p:spPr>
              <a:xfrm>
                <a:off x="246284" y="1198166"/>
                <a:ext cx="8897715" cy="2673838"/>
              </a:xfrm>
              <a:blipFill>
                <a:blip r:embed="rId2"/>
                <a:stretch>
                  <a:fillRect l="-205" t="-2968" b="-38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D1424F5-E2EE-A1AA-58A1-D693C3023C60}"/>
                  </a:ext>
                </a:extLst>
              </p:cNvPr>
              <p:cNvSpPr txBox="1"/>
              <p:nvPr/>
            </p:nvSpPr>
            <p:spPr>
              <a:xfrm>
                <a:off x="626532" y="3953284"/>
                <a:ext cx="7255181" cy="1077218"/>
              </a:xfrm>
              <a:prstGeom prst="rect">
                <a:avLst/>
              </a:prstGeom>
              <a:noFill/>
            </p:spPr>
            <p:txBody>
              <a:bodyPr wrap="square">
                <a:spAutoFit/>
              </a:bodyPr>
              <a:lstStyle/>
              <a:p>
                <a:pPr marL="118872" indent="0">
                  <a:buNone/>
                </a:pPr>
                <a:r>
                  <a:rPr lang="en-US" sz="3200" b="1">
                    <a:solidFill>
                      <a:srgbClr val="0070C0"/>
                    </a:solidFill>
                  </a:rPr>
                  <a:t>Theorem: </a:t>
                </a:r>
                <a:r>
                  <a:rPr lang="en-US" sz="3200">
                    <a:solidFill>
                      <a:schemeClr val="tx1"/>
                    </a:solidFill>
                  </a:rPr>
                  <a:t>if </a:t>
                </a:r>
                <a14:m>
                  <m:oMath xmlns:m="http://schemas.openxmlformats.org/officeDocument/2006/math">
                    <m:r>
                      <a:rPr lang="en-US" sz="3200" i="1">
                        <a:solidFill>
                          <a:schemeClr val="tx1"/>
                        </a:solidFill>
                        <a:latin typeface="Cambria Math" panose="02040503050406030204" pitchFamily="18" charset="0"/>
                      </a:rPr>
                      <m:t>𝑓</m:t>
                    </m:r>
                    <m:r>
                      <a:rPr lang="en-US" sz="3200" i="1">
                        <a:solidFill>
                          <a:schemeClr val="tx1"/>
                        </a:solidFill>
                        <a:latin typeface="Cambria Math" panose="02040503050406030204" pitchFamily="18" charset="0"/>
                      </a:rPr>
                      <m:t> </m:t>
                    </m:r>
                  </m:oMath>
                </a14:m>
                <a:r>
                  <a:rPr lang="en-US" sz="3200">
                    <a:solidFill>
                      <a:schemeClr val="tx1"/>
                    </a:solidFill>
                  </a:rPr>
                  <a:t>is sign invariant, then there exist functions </a:t>
                </a:r>
                <a14:m>
                  <m:oMath xmlns:m="http://schemas.openxmlformats.org/officeDocument/2006/math">
                    <m:r>
                      <a:rPr lang="en-US" sz="3200" b="0" i="1" smtClean="0">
                        <a:solidFill>
                          <a:schemeClr val="tx1"/>
                        </a:solidFill>
                        <a:latin typeface="Cambria Math" panose="02040503050406030204" pitchFamily="18" charset="0"/>
                      </a:rPr>
                      <m:t>𝜌</m:t>
                    </m:r>
                    <m:r>
                      <a:rPr lang="en-US" sz="3200" b="0" i="1" smtClean="0">
                        <a:solidFill>
                          <a:schemeClr val="tx1"/>
                        </a:solidFill>
                        <a:latin typeface="Cambria Math" panose="02040503050406030204" pitchFamily="18" charset="0"/>
                      </a:rPr>
                      <m:t>, </m:t>
                    </m:r>
                    <m:r>
                      <a:rPr lang="en-US" sz="3200" b="0" i="1" smtClean="0">
                        <a:solidFill>
                          <a:schemeClr val="tx1"/>
                        </a:solidFill>
                        <a:latin typeface="Cambria Math" panose="02040503050406030204" pitchFamily="18" charset="0"/>
                      </a:rPr>
                      <m:t>𝜙</m:t>
                    </m:r>
                  </m:oMath>
                </a14:m>
                <a:r>
                  <a:rPr lang="en-US" sz="3200">
                    <a:solidFill>
                      <a:schemeClr val="tx1"/>
                    </a:solidFill>
                  </a:rPr>
                  <a:t>  such that</a:t>
                </a:r>
                <a:endParaRPr lang="en-US" sz="3200" b="1"/>
              </a:p>
            </p:txBody>
          </p:sp>
        </mc:Choice>
        <mc:Fallback xmlns="">
          <p:sp>
            <p:nvSpPr>
              <p:cNvPr id="16" name="TextBox 15">
                <a:extLst>
                  <a:ext uri="{FF2B5EF4-FFF2-40B4-BE49-F238E27FC236}">
                    <a16:creationId xmlns:a16="http://schemas.microsoft.com/office/drawing/2014/main" id="{CD1424F5-E2EE-A1AA-58A1-D693C3023C60}"/>
                  </a:ext>
                </a:extLst>
              </p:cNvPr>
              <p:cNvSpPr txBox="1">
                <a:spLocks noRot="1" noChangeAspect="1" noMove="1" noResize="1" noEditPoints="1" noAdjustHandles="1" noChangeArrowheads="1" noChangeShapeType="1" noTextEdit="1"/>
              </p:cNvSpPr>
              <p:nvPr/>
            </p:nvSpPr>
            <p:spPr>
              <a:xfrm>
                <a:off x="626532" y="3953284"/>
                <a:ext cx="7255181" cy="1077218"/>
              </a:xfrm>
              <a:prstGeom prst="rect">
                <a:avLst/>
              </a:prstGeom>
              <a:blipFill>
                <a:blip r:embed="rId3"/>
                <a:stretch>
                  <a:fillRect l="-588" t="-6818" r="-3109" b="-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94A9CA2-29C1-AFBB-B9F8-96978F984440}"/>
                  </a:ext>
                </a:extLst>
              </p:cNvPr>
              <p:cNvSpPr txBox="1"/>
              <p:nvPr/>
            </p:nvSpPr>
            <p:spPr>
              <a:xfrm>
                <a:off x="972915" y="4953097"/>
                <a:ext cx="4605866" cy="944169"/>
              </a:xfrm>
              <a:prstGeom prst="rect">
                <a:avLst/>
              </a:prstGeom>
              <a:noFill/>
            </p:spPr>
            <p:txBody>
              <a:bodyPr wrap="square">
                <a:spAutoFit/>
              </a:bodyPr>
              <a:lstStyle/>
              <a:p>
                <a:pPr marL="118872" indent="0">
                  <a:buNone/>
                </a:pPr>
                <a14:m>
                  <m:oMathPara xmlns:m="http://schemas.openxmlformats.org/officeDocument/2006/math">
                    <m:oMathParaPr>
                      <m:jc m:val="centerGroup"/>
                    </m:oMathParaPr>
                    <m:oMath xmlns:m="http://schemas.openxmlformats.org/officeDocument/2006/math">
                      <m:sSub>
                        <m:sSubPr>
                          <m:ctrlPr>
                            <a:rPr lang="en-US" sz="2800" i="1" smtClean="0">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𝑓</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𝑣</m:t>
                          </m:r>
                        </m:e>
                        <m:sub>
                          <m:r>
                            <a:rPr lang="en-US" sz="2800" i="1">
                              <a:solidFill>
                                <a:schemeClr val="tx1"/>
                              </a:solidFill>
                              <a:latin typeface="Cambria Math" panose="02040503050406030204" pitchFamily="18" charset="0"/>
                            </a:rPr>
                            <m:t>1</m:t>
                          </m:r>
                        </m:sub>
                      </m:sSub>
                      <m:r>
                        <a:rPr lang="en-US" sz="2800" i="1">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𝑣</m:t>
                          </m:r>
                        </m:e>
                        <m:sub>
                          <m:r>
                            <a:rPr lang="en-US" sz="2800" i="1">
                              <a:solidFill>
                                <a:schemeClr val="tx1"/>
                              </a:solidFill>
                              <a:latin typeface="Cambria Math" panose="02040503050406030204" pitchFamily="18" charset="0"/>
                            </a:rPr>
                            <m:t>2</m:t>
                          </m:r>
                        </m:sub>
                      </m:sSub>
                      <m:r>
                        <a:rPr lang="en-US" sz="2800" i="1">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𝑣</m:t>
                          </m:r>
                        </m:e>
                        <m:sub>
                          <m:r>
                            <a:rPr lang="en-US" sz="2800" i="1">
                              <a:solidFill>
                                <a:schemeClr val="tx1"/>
                              </a:solidFill>
                              <a:latin typeface="Cambria Math" panose="02040503050406030204" pitchFamily="18" charset="0"/>
                            </a:rPr>
                            <m:t>𝑘</m:t>
                          </m:r>
                        </m:sub>
                      </m:sSub>
                      <m:r>
                        <a:rPr lang="en-US" sz="2800" i="1">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𝜌</m:t>
                      </m:r>
                      <m:r>
                        <a:rPr lang="en-US" sz="2800" b="0" i="1" smtClean="0">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𝜙</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1</m:t>
                          </m:r>
                        </m:sub>
                      </m:sSub>
                      <m:r>
                        <a:rPr lang="en-US" sz="2800" i="1">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𝜙</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𝑣</m:t>
                          </m:r>
                        </m:e>
                        <m:sub>
                          <m:r>
                            <a:rPr lang="en-US" sz="2800" i="1">
                              <a:solidFill>
                                <a:schemeClr val="tx1"/>
                              </a:solidFill>
                              <a:latin typeface="Cambria Math" panose="02040503050406030204" pitchFamily="18" charset="0"/>
                            </a:rPr>
                            <m:t>1</m:t>
                          </m:r>
                        </m:sub>
                      </m:sSub>
                      <m:r>
                        <a:rPr lang="en-US" sz="2800" i="1">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𝜙</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𝑘</m:t>
                          </m:r>
                        </m:sub>
                      </m:sSub>
                      <m:r>
                        <a:rPr lang="en-US" sz="2800" i="1">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𝜙</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𝑘</m:t>
                          </m:r>
                        </m:sub>
                      </m:sSub>
                      <m:r>
                        <a:rPr lang="en-US" sz="2800" i="1">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m:t>
                      </m:r>
                    </m:oMath>
                  </m:oMathPara>
                </a14:m>
                <a:endParaRPr lang="en-US" sz="2800" b="1">
                  <a:solidFill>
                    <a:schemeClr val="tx1"/>
                  </a:solidFill>
                </a:endParaRPr>
              </a:p>
            </p:txBody>
          </p:sp>
        </mc:Choice>
        <mc:Fallback xmlns="">
          <p:sp>
            <p:nvSpPr>
              <p:cNvPr id="3" name="TextBox 2">
                <a:extLst>
                  <a:ext uri="{FF2B5EF4-FFF2-40B4-BE49-F238E27FC236}">
                    <a16:creationId xmlns:a16="http://schemas.microsoft.com/office/drawing/2014/main" id="{D94A9CA2-29C1-AFBB-B9F8-96978F984440}"/>
                  </a:ext>
                </a:extLst>
              </p:cNvPr>
              <p:cNvSpPr txBox="1">
                <a:spLocks noRot="1" noChangeAspect="1" noMove="1" noResize="1" noEditPoints="1" noAdjustHandles="1" noChangeArrowheads="1" noChangeShapeType="1" noTextEdit="1"/>
              </p:cNvSpPr>
              <p:nvPr/>
            </p:nvSpPr>
            <p:spPr>
              <a:xfrm>
                <a:off x="972915" y="4953097"/>
                <a:ext cx="4605866" cy="944169"/>
              </a:xfrm>
              <a:prstGeom prst="rect">
                <a:avLst/>
              </a:prstGeom>
              <a:blipFill>
                <a:blip r:embed="rId4"/>
                <a:stretch>
                  <a:fillRect r="-42914"/>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DEC39E8-6E1C-0F62-7340-D388C33E263C}"/>
              </a:ext>
            </a:extLst>
          </p:cNvPr>
          <p:cNvSpPr txBox="1"/>
          <p:nvPr/>
        </p:nvSpPr>
        <p:spPr>
          <a:xfrm>
            <a:off x="626533" y="5909195"/>
            <a:ext cx="7794574" cy="523220"/>
          </a:xfrm>
          <a:prstGeom prst="rect">
            <a:avLst/>
          </a:prstGeom>
          <a:noFill/>
        </p:spPr>
        <p:txBody>
          <a:bodyPr wrap="square">
            <a:spAutoFit/>
          </a:bodyPr>
          <a:lstStyle/>
          <a:p>
            <a:r>
              <a:rPr lang="en-US" sz="2800" b="1" err="1">
                <a:solidFill>
                  <a:srgbClr val="C00000"/>
                </a:solidFill>
              </a:rPr>
              <a:t>SignNet</a:t>
            </a:r>
            <a:r>
              <a:rPr lang="en-US" sz="2800" b="1">
                <a:solidFill>
                  <a:srgbClr val="C00000"/>
                </a:solidFill>
              </a:rPr>
              <a:t> can express all sign invariant functions!!</a:t>
            </a:r>
            <a:endParaRPr lang="en-US" sz="2800"/>
          </a:p>
        </p:txBody>
      </p:sp>
    </p:spTree>
    <p:extLst>
      <p:ext uri="{BB962C8B-B14F-4D97-AF65-F5344CB8AC3E}">
        <p14:creationId xmlns:p14="http://schemas.microsoft.com/office/powerpoint/2010/main" val="8107301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246284" y="1100667"/>
                <a:ext cx="8897715" cy="5678091"/>
              </a:xfrm>
            </p:spPr>
            <p:txBody>
              <a:bodyPr>
                <a:normAutofit/>
              </a:bodyPr>
              <a:lstStyle/>
              <a:p>
                <a:r>
                  <a:rPr lang="en-US" b="1">
                    <a:solidFill>
                      <a:srgbClr val="0070C0"/>
                    </a:solidFill>
                  </a:rPr>
                  <a:t>Many eigenvector case</a:t>
                </a:r>
              </a:p>
              <a:p>
                <a:r>
                  <a:rPr lang="en-US" b="1">
                    <a:solidFill>
                      <a:srgbClr val="00B050"/>
                    </a:solidFill>
                  </a:rPr>
                  <a:t>Strategy: </a:t>
                </a:r>
                <a:r>
                  <a:rPr lang="en-US"/>
                  <a:t>design a neural network </a:t>
                </a:r>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𝑓</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𝑣</m:t>
                        </m:r>
                      </m:e>
                      <m:sub>
                        <m:r>
                          <a:rPr lang="en-US" sz="2800" b="0" i="1" smtClean="0">
                            <a:solidFill>
                              <a:schemeClr val="tx1"/>
                            </a:solidFill>
                            <a:latin typeface="Cambria Math" panose="02040503050406030204" pitchFamily="18" charset="0"/>
                          </a:rPr>
                          <m:t>1</m:t>
                        </m:r>
                      </m:sub>
                    </m:sSub>
                  </m:oMath>
                </a14:m>
                <a:r>
                  <a:rPr lang="en-US">
                    <a:solidFill>
                      <a:schemeClr val="tx1"/>
                    </a:solidFill>
                  </a:rPr>
                  <a:t>) such that</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smtClean="0">
                            <a:latin typeface="Cambria Math" panose="02040503050406030204" pitchFamily="18" charset="0"/>
                          </a:rPr>
                          <m:t>1</m:t>
                        </m:r>
                      </m:sub>
                    </m:sSub>
                    <m:r>
                      <a:rPr lang="en-US" i="1">
                        <a:latin typeface="Cambria Math" panose="02040503050406030204" pitchFamily="18" charset="0"/>
                      </a:rPr>
                      <m:t>)</m:t>
                    </m:r>
                  </m:oMath>
                </a14:m>
                <a:r>
                  <a:rPr lang="en-US"/>
                  <a:t> </a:t>
                </a:r>
                <a:r>
                  <a:rPr lang="en-US" b="1">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𝑣</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oMath>
                </a14:m>
                <a:r>
                  <a:rPr lang="en-US">
                    <a:solidFill>
                      <a:schemeClr val="tx1"/>
                    </a:solidFill>
                  </a:rPr>
                  <a:t> </a:t>
                </a:r>
              </a:p>
              <a:p>
                <a:r>
                  <a:rPr lang="en-US" b="1">
                    <a:solidFill>
                      <a:srgbClr val="00B050"/>
                    </a:solidFill>
                  </a:rPr>
                  <a:t>Proposition:</a:t>
                </a:r>
                <a:r>
                  <a:rPr lang="en-US">
                    <a:solidFill>
                      <a:srgbClr val="00B050"/>
                    </a:solidFill>
                  </a:rPr>
                  <a:t> </a:t>
                </a:r>
                <a14:m>
                  <m:oMath xmlns:m="http://schemas.openxmlformats.org/officeDocument/2006/math">
                    <m:r>
                      <a:rPr lang="en-US" sz="3200" b="0" i="1" smtClean="0">
                        <a:solidFill>
                          <a:schemeClr val="tx1"/>
                        </a:solidFill>
                        <a:latin typeface="Cambria Math" panose="02040503050406030204" pitchFamily="18" charset="0"/>
                      </a:rPr>
                      <m:t>𝑓</m:t>
                    </m:r>
                  </m:oMath>
                </a14:m>
                <a:r>
                  <a:rPr lang="en-US">
                    <a:solidFill>
                      <a:schemeClr val="tx1"/>
                    </a:solidFill>
                  </a:rPr>
                  <a:t> satisfies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a:t>
                </a:r>
                <a:r>
                  <a:rPr lang="en-US" b="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oMath>
                </a14:m>
                <a:r>
                  <a:rPr lang="en-US"/>
                  <a:t>  if and only if there is a </a:t>
                </a:r>
                <a14:m>
                  <m:oMath xmlns:m="http://schemas.openxmlformats.org/officeDocument/2006/math">
                    <m:r>
                      <a:rPr lang="en-US" b="0" i="1" smtClean="0">
                        <a:latin typeface="Cambria Math" panose="02040503050406030204" pitchFamily="18" charset="0"/>
                      </a:rPr>
                      <m:t>𝜙</m:t>
                    </m:r>
                  </m:oMath>
                </a14:m>
                <a:r>
                  <a:rPr lang="en-US">
                    <a:solidFill>
                      <a:schemeClr val="tx1"/>
                    </a:solidFill>
                  </a:rPr>
                  <a:t> such that</a:t>
                </a:r>
              </a:p>
              <a:p>
                <a:pPr marL="118872" indent="0">
                  <a:buNone/>
                </a:pPr>
                <a:r>
                  <a:rPr lang="en-US"/>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𝜙</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endParaRPr lang="en-US">
                  <a:solidFill>
                    <a:schemeClr val="tx1"/>
                  </a:solidFill>
                </a:endParaRPr>
              </a:p>
              <a:p>
                <a:pPr marL="118872" indent="0">
                  <a:buNone/>
                </a:pPr>
                <a:endParaRPr lang="en-US" b="0"/>
              </a:p>
              <a:p>
                <a:pPr marL="118872" indent="0">
                  <a:buNone/>
                </a:pPr>
                <a:endParaRPr lang="en-US"/>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mc:Choice>
        <mc:Fallback xmlns="">
          <p:sp>
            <p:nvSpPr>
              <p:cNvPr id="7" name="Content Placeholder 6">
                <a:extLst>
                  <a:ext uri="{FF2B5EF4-FFF2-40B4-BE49-F238E27FC236}">
                    <a16:creationId xmlns:a16="http://schemas.microsoft.com/office/drawing/2014/main" id="{1E14ABA1-4CD1-60C7-88B3-41D7D550F50A}"/>
                  </a:ext>
                </a:extLst>
              </p:cNvPr>
              <p:cNvSpPr>
                <a:spLocks noGrp="1" noRot="1" noChangeAspect="1" noMove="1" noResize="1" noEditPoints="1" noAdjustHandles="1" noChangeArrowheads="1" noChangeShapeType="1" noTextEdit="1"/>
              </p:cNvSpPr>
              <p:nvPr>
                <p:ph idx="1"/>
              </p:nvPr>
            </p:nvSpPr>
            <p:spPr>
              <a:xfrm>
                <a:off x="246284" y="1100667"/>
                <a:ext cx="8897715" cy="5678091"/>
              </a:xfrm>
              <a:blipFill>
                <a:blip r:embed="rId2"/>
                <a:stretch>
                  <a:fillRect l="-274" t="-64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82</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Invariant Neural Networks</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spTree>
    <p:extLst>
      <p:ext uri="{BB962C8B-B14F-4D97-AF65-F5344CB8AC3E}">
        <p14:creationId xmlns:p14="http://schemas.microsoft.com/office/powerpoint/2010/main" val="39939303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83</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err="1"/>
              <a:t>SignNet</a:t>
            </a:r>
            <a:r>
              <a:rPr lang="en-US" sz="3000"/>
              <a:t> in practice</a:t>
            </a:r>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pic>
        <p:nvPicPr>
          <p:cNvPr id="8" name="Picture 7">
            <a:extLst>
              <a:ext uri="{FF2B5EF4-FFF2-40B4-BE49-F238E27FC236}">
                <a16:creationId xmlns:a16="http://schemas.microsoft.com/office/drawing/2014/main" id="{DABD3758-E69A-418B-E1B0-AC59282427AB}"/>
              </a:ext>
            </a:extLst>
          </p:cNvPr>
          <p:cNvPicPr>
            <a:picLocks noChangeAspect="1"/>
          </p:cNvPicPr>
          <p:nvPr/>
        </p:nvPicPr>
        <p:blipFill>
          <a:blip r:embed="rId2"/>
          <a:stretch>
            <a:fillRect/>
          </a:stretch>
        </p:blipFill>
        <p:spPr>
          <a:xfrm>
            <a:off x="452081" y="3429000"/>
            <a:ext cx="7772400" cy="3181989"/>
          </a:xfrm>
          <a:prstGeom prst="rect">
            <a:avLst/>
          </a:prstGeom>
        </p:spPr>
      </p:pic>
      <p:sp>
        <p:nvSpPr>
          <p:cNvPr id="11" name="Content Placeholder 6">
            <a:extLst>
              <a:ext uri="{FF2B5EF4-FFF2-40B4-BE49-F238E27FC236}">
                <a16:creationId xmlns:a16="http://schemas.microsoft.com/office/drawing/2014/main" id="{E664A856-EC4F-4887-3C10-951515EDD845}"/>
              </a:ext>
            </a:extLst>
          </p:cNvPr>
          <p:cNvSpPr>
            <a:spLocks noGrp="1"/>
          </p:cNvSpPr>
          <p:nvPr>
            <p:ph idx="1"/>
          </p:nvPr>
        </p:nvSpPr>
        <p:spPr>
          <a:xfrm>
            <a:off x="120611" y="1297941"/>
            <a:ext cx="9144000" cy="2472266"/>
          </a:xfrm>
        </p:spPr>
        <p:txBody>
          <a:bodyPr>
            <a:normAutofit fontScale="70000" lnSpcReduction="20000"/>
          </a:bodyPr>
          <a:lstStyle/>
          <a:p>
            <a:r>
              <a:rPr lang="en-US" b="1">
                <a:solidFill>
                  <a:srgbClr val="0070C0"/>
                </a:solidFill>
              </a:rPr>
              <a:t>How to use </a:t>
            </a:r>
            <a:r>
              <a:rPr lang="en-US" b="1" err="1">
                <a:solidFill>
                  <a:srgbClr val="0070C0"/>
                </a:solidFill>
              </a:rPr>
              <a:t>SignNet</a:t>
            </a:r>
            <a:r>
              <a:rPr lang="en-US" b="1">
                <a:solidFill>
                  <a:srgbClr val="0070C0"/>
                </a:solidFill>
              </a:rPr>
              <a:t> in practice?</a:t>
            </a:r>
          </a:p>
          <a:p>
            <a:pPr lvl="1"/>
            <a:r>
              <a:rPr lang="en-US"/>
              <a:t>Step 1: Compute eigenvectors</a:t>
            </a:r>
          </a:p>
          <a:p>
            <a:pPr lvl="1"/>
            <a:r>
              <a:rPr lang="en-US"/>
              <a:t>Step 2: get eigenvector embeddings using </a:t>
            </a:r>
            <a:r>
              <a:rPr lang="en-US" err="1"/>
              <a:t>SignNet</a:t>
            </a:r>
            <a:endParaRPr lang="en-US"/>
          </a:p>
          <a:p>
            <a:pPr lvl="1"/>
            <a:r>
              <a:rPr lang="en-US"/>
              <a:t>Step 3: concatenate </a:t>
            </a:r>
            <a:r>
              <a:rPr lang="en-US" err="1"/>
              <a:t>SignNet</a:t>
            </a:r>
            <a:r>
              <a:rPr lang="en-US"/>
              <a:t> embeddings with node features X</a:t>
            </a:r>
          </a:p>
          <a:p>
            <a:pPr lvl="1"/>
            <a:r>
              <a:rPr lang="en-US"/>
              <a:t>Step 4: pass through main GNN/Transformer as usual. </a:t>
            </a:r>
          </a:p>
          <a:p>
            <a:pPr lvl="1"/>
            <a:r>
              <a:rPr lang="en-US"/>
              <a:t>Step 5: Backpropagate gradients to train </a:t>
            </a:r>
            <a:r>
              <a:rPr lang="en-US" err="1"/>
              <a:t>SignNet</a:t>
            </a:r>
            <a:r>
              <a:rPr lang="en-US"/>
              <a:t> + Prediction model jointly.</a:t>
            </a:r>
          </a:p>
          <a:p>
            <a:pPr marL="118872" indent="0">
              <a:buNone/>
            </a:pPr>
            <a:r>
              <a:rPr lang="en-US"/>
              <a:t>			</a:t>
            </a:r>
          </a:p>
          <a:p>
            <a:pPr marL="118872" indent="0">
              <a:buNone/>
            </a:pPr>
            <a:endParaRPr lang="en-US">
              <a:solidFill>
                <a:schemeClr val="tx1"/>
              </a:solidFill>
            </a:endParaRPr>
          </a:p>
          <a:p>
            <a:pPr marL="118872" indent="0">
              <a:buNone/>
            </a:pPr>
            <a:endParaRPr lang="en-US">
              <a:solidFill>
                <a:schemeClr val="tx1"/>
              </a:solidFill>
            </a:endParaRPr>
          </a:p>
          <a:p>
            <a:pPr marL="118872" indent="0">
              <a:buNone/>
            </a:pPr>
            <a:endParaRPr lang="en-US" b="1">
              <a:solidFill>
                <a:srgbClr val="C00000"/>
              </a:solidFill>
            </a:endParaRPr>
          </a:p>
        </p:txBody>
      </p:sp>
    </p:spTree>
    <p:extLst>
      <p:ext uri="{BB962C8B-B14F-4D97-AF65-F5344CB8AC3E}">
        <p14:creationId xmlns:p14="http://schemas.microsoft.com/office/powerpoint/2010/main" val="33104330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84</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Small molecule property prediction with </a:t>
            </a:r>
            <a:r>
              <a:rPr lang="en-US" sz="3000" err="1"/>
              <a:t>SignNet</a:t>
            </a:r>
            <a:endParaRPr lang="en-US" sz="3000"/>
          </a:p>
        </p:txBody>
      </p:sp>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pic>
        <p:nvPicPr>
          <p:cNvPr id="2" name="Picture 1">
            <a:extLst>
              <a:ext uri="{FF2B5EF4-FFF2-40B4-BE49-F238E27FC236}">
                <a16:creationId xmlns:a16="http://schemas.microsoft.com/office/drawing/2014/main" id="{37B997B9-D573-4A08-FD0C-B35C09CE59EF}"/>
              </a:ext>
            </a:extLst>
          </p:cNvPr>
          <p:cNvPicPr>
            <a:picLocks noChangeAspect="1"/>
          </p:cNvPicPr>
          <p:nvPr/>
        </p:nvPicPr>
        <p:blipFill rotWithShape="1">
          <a:blip r:embed="rId2"/>
          <a:srcRect r="50830" b="77763"/>
          <a:stretch/>
        </p:blipFill>
        <p:spPr>
          <a:xfrm>
            <a:off x="2251249" y="1970839"/>
            <a:ext cx="1910869" cy="616703"/>
          </a:xfrm>
          <a:prstGeom prst="rect">
            <a:avLst/>
          </a:prstGeom>
        </p:spPr>
      </p:pic>
      <p:sp>
        <p:nvSpPr>
          <p:cNvPr id="3" name="Content Placeholder 6">
            <a:extLst>
              <a:ext uri="{FF2B5EF4-FFF2-40B4-BE49-F238E27FC236}">
                <a16:creationId xmlns:a16="http://schemas.microsoft.com/office/drawing/2014/main" id="{8E31822F-69DE-A6BC-B1F6-E5754FA374E7}"/>
              </a:ext>
            </a:extLst>
          </p:cNvPr>
          <p:cNvSpPr>
            <a:spLocks noGrp="1"/>
          </p:cNvSpPr>
          <p:nvPr>
            <p:ph idx="1"/>
          </p:nvPr>
        </p:nvSpPr>
        <p:spPr>
          <a:xfrm>
            <a:off x="243753" y="1077273"/>
            <a:ext cx="8897715" cy="1587898"/>
          </a:xfrm>
        </p:spPr>
        <p:txBody>
          <a:bodyPr/>
          <a:lstStyle/>
          <a:p>
            <a:r>
              <a:rPr lang="en-US" b="1"/>
              <a:t>Task: </a:t>
            </a:r>
            <a:r>
              <a:rPr lang="en-US"/>
              <a:t>given a small molecule, predict its </a:t>
            </a:r>
            <a:r>
              <a:rPr lang="en-US" b="1">
                <a:solidFill>
                  <a:srgbClr val="0070C0"/>
                </a:solidFill>
              </a:rPr>
              <a:t>solubility</a:t>
            </a:r>
            <a:endParaRPr lang="en-US">
              <a:solidFill>
                <a:srgbClr val="0070C0"/>
              </a:solidFill>
            </a:endParaRPr>
          </a:p>
          <a:p>
            <a:pPr marL="118872" indent="0">
              <a:buNone/>
            </a:pPr>
            <a:endParaRPr lang="en-US" b="1">
              <a:solidFill>
                <a:srgbClr val="C00000"/>
              </a:solidFill>
            </a:endParaRPr>
          </a:p>
        </p:txBody>
      </p:sp>
      <p:pic>
        <p:nvPicPr>
          <p:cNvPr id="7" name="Picture 6">
            <a:extLst>
              <a:ext uri="{FF2B5EF4-FFF2-40B4-BE49-F238E27FC236}">
                <a16:creationId xmlns:a16="http://schemas.microsoft.com/office/drawing/2014/main" id="{03F83CA2-3B35-7F74-82C3-29CCCC849FAB}"/>
              </a:ext>
            </a:extLst>
          </p:cNvPr>
          <p:cNvPicPr>
            <a:picLocks noChangeAspect="1"/>
          </p:cNvPicPr>
          <p:nvPr/>
        </p:nvPicPr>
        <p:blipFill rotWithShape="1">
          <a:blip r:embed="rId3"/>
          <a:srcRect t="23693"/>
          <a:stretch/>
        </p:blipFill>
        <p:spPr>
          <a:xfrm>
            <a:off x="1374948" y="3643984"/>
            <a:ext cx="4559434" cy="2087503"/>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01B1781-A08D-8C2E-F508-C3151AABC0CE}"/>
                  </a:ext>
                </a:extLst>
              </p:cNvPr>
              <p:cNvSpPr txBox="1"/>
              <p:nvPr/>
            </p:nvSpPr>
            <p:spPr>
              <a:xfrm>
                <a:off x="1236134" y="1827063"/>
                <a:ext cx="1354666" cy="8617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5000" i="1">
                          <a:latin typeface="Cambria Math" panose="02040503050406030204" pitchFamily="18" charset="0"/>
                        </a:rPr>
                        <m:t>𝑓</m:t>
                      </m:r>
                      <m:r>
                        <a:rPr lang="en-US" sz="5000" i="1">
                          <a:latin typeface="Cambria Math" panose="02040503050406030204" pitchFamily="18" charset="0"/>
                        </a:rPr>
                        <m:t>(</m:t>
                      </m:r>
                    </m:oMath>
                  </m:oMathPara>
                </a14:m>
                <a:endParaRPr lang="en-US" sz="5000"/>
              </a:p>
            </p:txBody>
          </p:sp>
        </mc:Choice>
        <mc:Fallback xmlns="">
          <p:sp>
            <p:nvSpPr>
              <p:cNvPr id="13" name="TextBox 12">
                <a:extLst>
                  <a:ext uri="{FF2B5EF4-FFF2-40B4-BE49-F238E27FC236}">
                    <a16:creationId xmlns:a16="http://schemas.microsoft.com/office/drawing/2014/main" id="{E01B1781-A08D-8C2E-F508-C3151AABC0CE}"/>
                  </a:ext>
                </a:extLst>
              </p:cNvPr>
              <p:cNvSpPr txBox="1">
                <a:spLocks noRot="1" noChangeAspect="1" noMove="1" noResize="1" noEditPoints="1" noAdjustHandles="1" noChangeArrowheads="1" noChangeShapeType="1" noTextEdit="1"/>
              </p:cNvSpPr>
              <p:nvPr/>
            </p:nvSpPr>
            <p:spPr>
              <a:xfrm>
                <a:off x="1236134" y="1827063"/>
                <a:ext cx="1354666" cy="86177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99830F9-26B0-3AAE-5DA2-BE70E154E882}"/>
                  </a:ext>
                </a:extLst>
              </p:cNvPr>
              <p:cNvSpPr txBox="1"/>
              <p:nvPr/>
            </p:nvSpPr>
            <p:spPr>
              <a:xfrm>
                <a:off x="4015277" y="1773005"/>
                <a:ext cx="4559433" cy="861774"/>
              </a:xfrm>
              <a:prstGeom prst="rect">
                <a:avLst/>
              </a:prstGeom>
              <a:noFill/>
            </p:spPr>
            <p:txBody>
              <a:bodyPr wrap="square">
                <a:spAutoFit/>
              </a:bodyPr>
              <a:lstStyle/>
              <a:p>
                <a14:m>
                  <m:oMath xmlns:m="http://schemas.openxmlformats.org/officeDocument/2006/math">
                    <m:r>
                      <a:rPr lang="en-US" sz="5000" b="0" i="1" smtClean="0">
                        <a:latin typeface="Cambria Math" panose="02040503050406030204" pitchFamily="18" charset="0"/>
                      </a:rPr>
                      <m:t>)= </m:t>
                    </m:r>
                  </m:oMath>
                </a14:m>
                <a:r>
                  <a:rPr lang="en-US" sz="5000"/>
                  <a:t>solubulity</a:t>
                </a:r>
              </a:p>
            </p:txBody>
          </p:sp>
        </mc:Choice>
        <mc:Fallback xmlns="">
          <p:sp>
            <p:nvSpPr>
              <p:cNvPr id="14" name="TextBox 13">
                <a:extLst>
                  <a:ext uri="{FF2B5EF4-FFF2-40B4-BE49-F238E27FC236}">
                    <a16:creationId xmlns:a16="http://schemas.microsoft.com/office/drawing/2014/main" id="{B99830F9-26B0-3AAE-5DA2-BE70E154E882}"/>
                  </a:ext>
                </a:extLst>
              </p:cNvPr>
              <p:cNvSpPr txBox="1">
                <a:spLocks noRot="1" noChangeAspect="1" noMove="1" noResize="1" noEditPoints="1" noAdjustHandles="1" noChangeArrowheads="1" noChangeShapeType="1" noTextEdit="1"/>
              </p:cNvSpPr>
              <p:nvPr/>
            </p:nvSpPr>
            <p:spPr>
              <a:xfrm>
                <a:off x="4015277" y="1773005"/>
                <a:ext cx="4559433" cy="861774"/>
              </a:xfrm>
              <a:prstGeom prst="rect">
                <a:avLst/>
              </a:prstGeom>
              <a:blipFill>
                <a:blip r:embed="rId5"/>
                <a:stretch>
                  <a:fillRect t="-16312" b="-39007"/>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5CCF9765-EA4A-E9F0-FBE2-41B9ABF1BFE8}"/>
              </a:ext>
            </a:extLst>
          </p:cNvPr>
          <p:cNvCxnSpPr/>
          <p:nvPr/>
        </p:nvCxnSpPr>
        <p:spPr>
          <a:xfrm>
            <a:off x="4572000" y="3826933"/>
            <a:ext cx="1202267" cy="0"/>
          </a:xfrm>
          <a:prstGeom prst="straightConnector1">
            <a:avLst/>
          </a:prstGeom>
          <a:ln w="539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4DD0FDFA-E4DC-BBEE-2761-78F190F00A6D}"/>
              </a:ext>
            </a:extLst>
          </p:cNvPr>
          <p:cNvSpPr txBox="1"/>
          <p:nvPr/>
        </p:nvSpPr>
        <p:spPr>
          <a:xfrm>
            <a:off x="3856383" y="3094110"/>
            <a:ext cx="4605866" cy="523220"/>
          </a:xfrm>
          <a:prstGeom prst="rect">
            <a:avLst/>
          </a:prstGeom>
          <a:noFill/>
        </p:spPr>
        <p:txBody>
          <a:bodyPr wrap="square">
            <a:spAutoFit/>
          </a:bodyPr>
          <a:lstStyle/>
          <a:p>
            <a:r>
              <a:rPr lang="en-US" sz="2800" b="1">
                <a:solidFill>
                  <a:srgbClr val="C00000"/>
                </a:solidFill>
              </a:rPr>
              <a:t>50% reduction in test error </a:t>
            </a:r>
          </a:p>
        </p:txBody>
      </p:sp>
    </p:spTree>
    <p:extLst>
      <p:ext uri="{BB962C8B-B14F-4D97-AF65-F5344CB8AC3E}">
        <p14:creationId xmlns:p14="http://schemas.microsoft.com/office/powerpoint/2010/main" val="24806764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85FCF8-445D-5B4A-B833-F2BD3F2443B3}"/>
              </a:ext>
            </a:extLst>
          </p:cNvPr>
          <p:cNvSpPr>
            <a:spLocks noGrp="1"/>
          </p:cNvSpPr>
          <p:nvPr>
            <p:ph type="title"/>
          </p:nvPr>
        </p:nvSpPr>
        <p:spPr/>
        <p:txBody>
          <a:bodyPr/>
          <a:lstStyle/>
          <a:p>
            <a:r>
              <a:rPr kumimoji="1" lang="en-US" altLang="ja-JP"/>
              <a:t>Plan for Today</a:t>
            </a:r>
            <a:endParaRPr kumimoji="1" lang="ja-JP" altLang="en-US"/>
          </a:p>
        </p:txBody>
      </p:sp>
      <p:sp>
        <p:nvSpPr>
          <p:cNvPr id="3" name="コンテンツ プレースホルダー 2">
            <a:extLst>
              <a:ext uri="{FF2B5EF4-FFF2-40B4-BE49-F238E27FC236}">
                <a16:creationId xmlns:a16="http://schemas.microsoft.com/office/drawing/2014/main" id="{1D5462A2-0159-AC46-A081-E5B3F8FCA042}"/>
              </a:ext>
            </a:extLst>
          </p:cNvPr>
          <p:cNvSpPr>
            <a:spLocks noGrp="1"/>
          </p:cNvSpPr>
          <p:nvPr>
            <p:ph idx="1"/>
          </p:nvPr>
        </p:nvSpPr>
        <p:spPr>
          <a:xfrm>
            <a:off x="457200" y="1295400"/>
            <a:ext cx="7467600" cy="5562600"/>
          </a:xfrm>
        </p:spPr>
        <p:txBody>
          <a:bodyPr>
            <a:normAutofit/>
          </a:bodyPr>
          <a:lstStyle/>
          <a:p>
            <a:r>
              <a:rPr kumimoji="1" lang="en-US" altLang="ja-JP" sz="2800" b="1">
                <a:solidFill>
                  <a:srgbClr val="00B050"/>
                </a:solidFill>
              </a:rPr>
              <a:t>Part 1: </a:t>
            </a:r>
          </a:p>
          <a:p>
            <a:pPr lvl="1"/>
            <a:r>
              <a:rPr kumimoji="1" lang="en-US" altLang="ja-JP">
                <a:solidFill>
                  <a:srgbClr val="00B050"/>
                </a:solidFill>
              </a:rPr>
              <a:t>Transformers to message passing on fully connected graph</a:t>
            </a:r>
          </a:p>
          <a:p>
            <a:r>
              <a:rPr kumimoji="1" lang="en-US" altLang="ja-JP" sz="2800" b="1">
                <a:solidFill>
                  <a:srgbClr val="0000FF"/>
                </a:solidFill>
              </a:rPr>
              <a:t>Part 2:</a:t>
            </a:r>
          </a:p>
          <a:p>
            <a:pPr lvl="1"/>
            <a:r>
              <a:rPr kumimoji="1" lang="en-US" altLang="ja-JP">
                <a:solidFill>
                  <a:srgbClr val="0000FF"/>
                </a:solidFill>
              </a:rPr>
              <a:t>New design landscape for graph Transformers</a:t>
            </a:r>
          </a:p>
          <a:p>
            <a:pPr lvl="2"/>
            <a:r>
              <a:rPr kumimoji="1" lang="en-US" altLang="ja-JP">
                <a:solidFill>
                  <a:srgbClr val="0000FF"/>
                </a:solidFill>
              </a:rPr>
              <a:t>Tokenization</a:t>
            </a:r>
          </a:p>
          <a:p>
            <a:pPr lvl="2"/>
            <a:r>
              <a:rPr kumimoji="1" lang="en-US" altLang="ja-JP">
                <a:solidFill>
                  <a:srgbClr val="0000FF"/>
                </a:solidFill>
              </a:rPr>
              <a:t>Positional encoding</a:t>
            </a:r>
          </a:p>
          <a:p>
            <a:pPr lvl="2"/>
            <a:r>
              <a:rPr kumimoji="1" lang="en-US" altLang="ja-JP">
                <a:solidFill>
                  <a:srgbClr val="0000FF"/>
                </a:solidFill>
              </a:rPr>
              <a:t>Modified self-attention</a:t>
            </a:r>
          </a:p>
          <a:p>
            <a:r>
              <a:rPr kumimoji="1" lang="en-US" altLang="ja-JP" sz="2800" b="1">
                <a:solidFill>
                  <a:srgbClr val="7030A0"/>
                </a:solidFill>
              </a:rPr>
              <a:t>Part 3:</a:t>
            </a:r>
          </a:p>
          <a:p>
            <a:pPr lvl="1"/>
            <a:r>
              <a:rPr kumimoji="1" lang="en-US" altLang="ja-JP">
                <a:solidFill>
                  <a:srgbClr val="7030A0"/>
                </a:solidFill>
              </a:rPr>
              <a:t>Sign invariant Laplacian positional encodings for graph Transformers</a:t>
            </a:r>
          </a:p>
          <a:p>
            <a:endParaRPr kumimoji="1" lang="en-US" altLang="ja-JP" sz="3100" b="1">
              <a:solidFill>
                <a:srgbClr val="0000FF"/>
              </a:solidFill>
            </a:endParaRPr>
          </a:p>
        </p:txBody>
      </p:sp>
      <p:sp>
        <p:nvSpPr>
          <p:cNvPr id="4" name="日付プレースホルダー 3">
            <a:extLst>
              <a:ext uri="{FF2B5EF4-FFF2-40B4-BE49-F238E27FC236}">
                <a16:creationId xmlns:a16="http://schemas.microsoft.com/office/drawing/2014/main" id="{EDA26B38-3149-FF47-9066-F409F2FFFCCF}"/>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フッター プレースホルダー 4">
            <a:extLst>
              <a:ext uri="{FF2B5EF4-FFF2-40B4-BE49-F238E27FC236}">
                <a16:creationId xmlns:a16="http://schemas.microsoft.com/office/drawing/2014/main" id="{9FD4C96D-B653-F74D-8A9D-93A25CC0F187}"/>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2E2E6059-9A9E-2641-B06F-38FC0CAF3953}"/>
              </a:ext>
            </a:extLst>
          </p:cNvPr>
          <p:cNvSpPr>
            <a:spLocks noGrp="1"/>
          </p:cNvSpPr>
          <p:nvPr>
            <p:ph type="sldNum" sz="quarter" idx="12"/>
          </p:nvPr>
        </p:nvSpPr>
        <p:spPr/>
        <p:txBody>
          <a:bodyPr/>
          <a:lstStyle/>
          <a:p>
            <a:fld id="{19B12225-5612-419B-A8D5-4B8EEE4C217E}" type="slidenum">
              <a:rPr lang="en-US" smtClean="0"/>
              <a:pPr/>
              <a:t>85</a:t>
            </a:fld>
            <a:endParaRPr lang="en-US"/>
          </a:p>
        </p:txBody>
      </p:sp>
    </p:spTree>
    <p:extLst>
      <p:ext uri="{BB962C8B-B14F-4D97-AF65-F5344CB8AC3E}">
        <p14:creationId xmlns:p14="http://schemas.microsoft.com/office/powerpoint/2010/main" val="2359281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86</a:t>
            </a:fld>
            <a:endParaRPr lang="en-US"/>
          </a:p>
        </p:txBody>
      </p:sp>
      <p:grpSp>
        <p:nvGrpSpPr>
          <p:cNvPr id="12" name="Group 11">
            <a:extLst>
              <a:ext uri="{FF2B5EF4-FFF2-40B4-BE49-F238E27FC236}">
                <a16:creationId xmlns:a16="http://schemas.microsoft.com/office/drawing/2014/main" id="{5AED4527-46CF-C2BD-AA42-DEA1AFAD4655}"/>
              </a:ext>
            </a:extLst>
          </p:cNvPr>
          <p:cNvGrpSpPr/>
          <p:nvPr/>
        </p:nvGrpSpPr>
        <p:grpSpPr>
          <a:xfrm>
            <a:off x="-839526" y="2768378"/>
            <a:ext cx="5730363" cy="3501460"/>
            <a:chOff x="-541418" y="2470923"/>
            <a:chExt cx="5730363" cy="3501460"/>
          </a:xfrm>
        </p:grpSpPr>
        <p:grpSp>
          <p:nvGrpSpPr>
            <p:cNvPr id="2" name="Group 1">
              <a:extLst>
                <a:ext uri="{FF2B5EF4-FFF2-40B4-BE49-F238E27FC236}">
                  <a16:creationId xmlns:a16="http://schemas.microsoft.com/office/drawing/2014/main" id="{7A3E1A83-4122-9F5C-B82A-56F8442797A7}"/>
                </a:ext>
              </a:extLst>
            </p:cNvPr>
            <p:cNvGrpSpPr/>
            <p:nvPr/>
          </p:nvGrpSpPr>
          <p:grpSpPr>
            <a:xfrm>
              <a:off x="-541418" y="2470923"/>
              <a:ext cx="5294949" cy="3501460"/>
              <a:chOff x="-650087" y="1056857"/>
              <a:chExt cx="8715778" cy="5565521"/>
            </a:xfrm>
          </p:grpSpPr>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2">
                <a:extLst>
                  <a:ext uri="{28A0092B-C50C-407E-A947-70E740481C1C}">
                    <a14:useLocalDpi xmlns:a14="http://schemas.microsoft.com/office/drawing/2010/main" val="0"/>
                  </a:ext>
                </a:extLst>
              </a:blip>
              <a:srcRect r="63931"/>
              <a:stretch/>
            </p:blipFill>
            <p:spPr>
              <a:xfrm>
                <a:off x="1880731" y="1056857"/>
                <a:ext cx="1951640" cy="2155449"/>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3"/>
              <a:srcRect l="4033" b="2082"/>
              <a:stretch/>
            </p:blipFill>
            <p:spPr>
              <a:xfrm>
                <a:off x="3217636" y="2155510"/>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016782"/>
                <a:ext cx="2145716"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680817"/>
                <a:ext cx="1723421"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2891657"/>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311666"/>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1</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688800"/>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073569"/>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2</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2" y="6160713"/>
                <a:ext cx="3248518" cy="461665"/>
              </a:xfrm>
              <a:prstGeom prst="rect">
                <a:avLst/>
              </a:prstGeom>
              <a:noFill/>
            </p:spPr>
            <p:txBody>
              <a:bodyPr wrap="none" rtlCol="0">
                <a:spAutoFit/>
              </a:bodyPr>
              <a:lstStyle/>
              <a:p>
                <a:r>
                  <a:rPr lang="en-US" sz="2400" b="1">
                    <a:solidFill>
                      <a:srgbClr val="0070C0"/>
                    </a:solidFill>
                    <a:latin typeface="Calibri" panose="020F0502020204030204" pitchFamily="34" charset="0"/>
                    <a:cs typeface="Calibri" panose="020F0502020204030204" pitchFamily="34" charset="0"/>
                  </a:rPr>
                  <a:t>(4) Graph augmentation</a:t>
                </a:r>
              </a:p>
            </p:txBody>
          </p:sp>
          <p:sp>
            <p:nvSpPr>
              <p:cNvPr id="19" name="TextBox 18">
                <a:extLst>
                  <a:ext uri="{FF2B5EF4-FFF2-40B4-BE49-F238E27FC236}">
                    <a16:creationId xmlns:a16="http://schemas.microsoft.com/office/drawing/2014/main" id="{375C80C3-CB71-F948-9AC8-0C0F69FEDAD6}"/>
                  </a:ext>
                </a:extLst>
              </p:cNvPr>
              <p:cNvSpPr txBox="1"/>
              <p:nvPr/>
            </p:nvSpPr>
            <p:spPr>
              <a:xfrm>
                <a:off x="-650087" y="4019177"/>
                <a:ext cx="2876657" cy="733810"/>
              </a:xfrm>
              <a:prstGeom prst="rect">
                <a:avLst/>
              </a:prstGeom>
              <a:noFill/>
            </p:spPr>
            <p:txBody>
              <a:bodyPr wrap="square" rtlCol="0">
                <a:spAutoFit/>
              </a:bodyPr>
              <a:lstStyle/>
              <a:p>
                <a:endParaRPr lang="en-US" sz="2400" b="1">
                  <a:solidFill>
                    <a:srgbClr val="C00000"/>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grpSp>
        <p:sp>
          <p:nvSpPr>
            <p:cNvPr id="7" name="TextBox 6">
              <a:extLst>
                <a:ext uri="{FF2B5EF4-FFF2-40B4-BE49-F238E27FC236}">
                  <a16:creationId xmlns:a16="http://schemas.microsoft.com/office/drawing/2014/main" id="{CDA8F961-C368-0725-E9AB-94694EDC80F9}"/>
                </a:ext>
              </a:extLst>
            </p:cNvPr>
            <p:cNvSpPr txBox="1"/>
            <p:nvPr/>
          </p:nvSpPr>
          <p:spPr>
            <a:xfrm>
              <a:off x="501269" y="5411348"/>
              <a:ext cx="4687676" cy="307777"/>
            </a:xfrm>
            <a:prstGeom prst="rect">
              <a:avLst/>
            </a:prstGeom>
            <a:noFill/>
          </p:spPr>
          <p:txBody>
            <a:bodyPr wrap="square">
              <a:spAutoFit/>
            </a:bodyPr>
            <a:lstStyle/>
            <a:p>
              <a:r>
                <a:rPr lang="en-US" sz="1400" b="1">
                  <a:solidFill>
                    <a:srgbClr val="C00000"/>
                  </a:solidFill>
                  <a:latin typeface="Calibri" panose="020F0502020204030204" pitchFamily="34" charset="0"/>
                  <a:cs typeface="Calibri" panose="020F0502020204030204" pitchFamily="34" charset="0"/>
                </a:rPr>
                <a:t>(3) Layer connectivity</a:t>
              </a:r>
            </a:p>
          </p:txBody>
        </p:sp>
      </p:grpSp>
      <p:sp>
        <p:nvSpPr>
          <p:cNvPr id="23" name="TextBox 22">
            <a:extLst>
              <a:ext uri="{FF2B5EF4-FFF2-40B4-BE49-F238E27FC236}">
                <a16:creationId xmlns:a16="http://schemas.microsoft.com/office/drawing/2014/main" id="{BC6A91DA-6AD2-5158-23EB-99B483EA335B}"/>
              </a:ext>
            </a:extLst>
          </p:cNvPr>
          <p:cNvSpPr txBox="1"/>
          <p:nvPr/>
        </p:nvSpPr>
        <p:spPr>
          <a:xfrm>
            <a:off x="1524000" y="2556319"/>
            <a:ext cx="2320887" cy="369332"/>
          </a:xfrm>
          <a:prstGeom prst="rect">
            <a:avLst/>
          </a:prstGeom>
          <a:noFill/>
        </p:spPr>
        <p:txBody>
          <a:bodyPr wrap="square">
            <a:spAutoFit/>
          </a:bodyPr>
          <a:lstStyle/>
          <a:p>
            <a:r>
              <a:rPr lang="en-US" b="1"/>
              <a:t>GNN design space</a:t>
            </a:r>
          </a:p>
        </p:txBody>
      </p:sp>
      <p:sp>
        <p:nvSpPr>
          <p:cNvPr id="24" name="TextBox 23">
            <a:extLst>
              <a:ext uri="{FF2B5EF4-FFF2-40B4-BE49-F238E27FC236}">
                <a16:creationId xmlns:a16="http://schemas.microsoft.com/office/drawing/2014/main" id="{7281BDC2-C50F-7527-2ADC-963669045F7B}"/>
              </a:ext>
            </a:extLst>
          </p:cNvPr>
          <p:cNvSpPr txBox="1"/>
          <p:nvPr/>
        </p:nvSpPr>
        <p:spPr>
          <a:xfrm>
            <a:off x="5453349" y="2556319"/>
            <a:ext cx="3360145" cy="369332"/>
          </a:xfrm>
          <a:prstGeom prst="rect">
            <a:avLst/>
          </a:prstGeom>
          <a:noFill/>
        </p:spPr>
        <p:txBody>
          <a:bodyPr wrap="square">
            <a:spAutoFit/>
          </a:bodyPr>
          <a:lstStyle/>
          <a:p>
            <a:r>
              <a:rPr lang="en-US" b="1"/>
              <a:t>Graph Transformer design space</a:t>
            </a:r>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5"/>
            <a:ext cx="8861259" cy="1414358"/>
          </a:xfrm>
        </p:spPr>
        <p:txBody>
          <a:bodyPr>
            <a:normAutofit/>
          </a:bodyPr>
          <a:lstStyle/>
          <a:p>
            <a:r>
              <a:rPr lang="en-US" sz="2800"/>
              <a:t>New design space for graph Transformers</a:t>
            </a:r>
            <a:endParaRPr lang="en-US" sz="2800" b="1">
              <a:solidFill>
                <a:srgbClr val="0070C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27" name="Rounded Rectangle 26">
            <a:extLst>
              <a:ext uri="{FF2B5EF4-FFF2-40B4-BE49-F238E27FC236}">
                <a16:creationId xmlns:a16="http://schemas.microsoft.com/office/drawing/2014/main" id="{60635521-BD95-E73B-FEB7-F409AF174780}"/>
              </a:ext>
            </a:extLst>
          </p:cNvPr>
          <p:cNvSpPr/>
          <p:nvPr/>
        </p:nvSpPr>
        <p:spPr>
          <a:xfrm>
            <a:off x="104685" y="2475036"/>
            <a:ext cx="4930023"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B9F300E-CC8E-46B8-DDBE-E6D587A6E078}"/>
              </a:ext>
            </a:extLst>
          </p:cNvPr>
          <p:cNvSpPr/>
          <p:nvPr/>
        </p:nvSpPr>
        <p:spPr>
          <a:xfrm>
            <a:off x="5150160" y="2475036"/>
            <a:ext cx="3889155" cy="400288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TextBox 2">
            <a:extLst>
              <a:ext uri="{FF2B5EF4-FFF2-40B4-BE49-F238E27FC236}">
                <a16:creationId xmlns:a16="http://schemas.microsoft.com/office/drawing/2014/main" id="{59B3F60D-237E-8999-38B6-836DBDC5D57B}"/>
              </a:ext>
            </a:extLst>
          </p:cNvPr>
          <p:cNvSpPr txBox="1"/>
          <p:nvPr/>
        </p:nvSpPr>
        <p:spPr>
          <a:xfrm>
            <a:off x="5108723" y="4899752"/>
            <a:ext cx="1613622" cy="646331"/>
          </a:xfrm>
          <a:prstGeom prst="rect">
            <a:avLst/>
          </a:prstGeom>
          <a:noFill/>
        </p:spPr>
        <p:txBody>
          <a:bodyPr wrap="square">
            <a:spAutoFit/>
          </a:bodyPr>
          <a:lstStyle/>
          <a:p>
            <a:r>
              <a:rPr lang="en-US" b="1">
                <a:solidFill>
                  <a:srgbClr val="00B050"/>
                </a:solidFill>
              </a:rPr>
              <a:t>(2) Positional encoding</a:t>
            </a:r>
            <a:endParaRPr lang="en-US">
              <a:solidFill>
                <a:srgbClr val="00B050"/>
              </a:solidFill>
            </a:endParaRPr>
          </a:p>
        </p:txBody>
      </p:sp>
      <p:grpSp>
        <p:nvGrpSpPr>
          <p:cNvPr id="17" name="Group 16">
            <a:extLst>
              <a:ext uri="{FF2B5EF4-FFF2-40B4-BE49-F238E27FC236}">
                <a16:creationId xmlns:a16="http://schemas.microsoft.com/office/drawing/2014/main" id="{58C2E80D-ACEA-05E6-B9D5-A5BB9B38C726}"/>
              </a:ext>
            </a:extLst>
          </p:cNvPr>
          <p:cNvGrpSpPr/>
          <p:nvPr/>
        </p:nvGrpSpPr>
        <p:grpSpPr>
          <a:xfrm>
            <a:off x="6328340" y="3081249"/>
            <a:ext cx="2628347" cy="1714737"/>
            <a:chOff x="6557652" y="3117441"/>
            <a:chExt cx="2628347" cy="1714737"/>
          </a:xfrm>
        </p:grpSpPr>
        <p:sp>
          <p:nvSpPr>
            <p:cNvPr id="29" name="Rounded Rectangle 28">
              <a:extLst>
                <a:ext uri="{FF2B5EF4-FFF2-40B4-BE49-F238E27FC236}">
                  <a16:creationId xmlns:a16="http://schemas.microsoft.com/office/drawing/2014/main" id="{87C048B8-16DA-B73E-9B40-A524672DEF35}"/>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ECDD4E5D-4126-B4D6-AA0B-6E0090E0F76D}"/>
                </a:ext>
              </a:extLst>
            </p:cNvPr>
            <p:cNvSpPr/>
            <p:nvPr/>
          </p:nvSpPr>
          <p:spPr>
            <a:xfrm>
              <a:off x="6624824"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ADC1EA00-B882-D127-57C1-977BB38F34B5}"/>
                </a:ext>
              </a:extLst>
            </p:cNvPr>
            <p:cNvSpPr/>
            <p:nvPr/>
          </p:nvSpPr>
          <p:spPr>
            <a:xfrm>
              <a:off x="7153634"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D5FB2648-0428-FD6F-E8E8-E0127E55E982}"/>
                </a:ext>
              </a:extLst>
            </p:cNvPr>
            <p:cNvSpPr/>
            <p:nvPr/>
          </p:nvSpPr>
          <p:spPr>
            <a:xfrm>
              <a:off x="7700805"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52079EB6-FDBE-8681-F3A3-BA450D4705D3}"/>
                </a:ext>
              </a:extLst>
            </p:cNvPr>
            <p:cNvSpPr/>
            <p:nvPr/>
          </p:nvSpPr>
          <p:spPr>
            <a:xfrm>
              <a:off x="820941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3CFA31E7-6AE1-0997-1C60-40D1A6AF8A57}"/>
                </a:ext>
              </a:extLst>
            </p:cNvPr>
            <p:cNvSpPr/>
            <p:nvPr/>
          </p:nvSpPr>
          <p:spPr>
            <a:xfrm>
              <a:off x="8756588"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038CBB04-F689-5618-6C76-993FDF1FA1C2}"/>
                </a:ext>
              </a:extLst>
            </p:cNvPr>
            <p:cNvSpPr txBox="1">
              <a:spLocks/>
            </p:cNvSpPr>
            <p:nvPr/>
          </p:nvSpPr>
          <p:spPr>
            <a:xfrm>
              <a:off x="6892679" y="3638607"/>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grpSp>
      <p:graphicFrame>
        <p:nvGraphicFramePr>
          <p:cNvPr id="37" name="Table 36">
            <a:extLst>
              <a:ext uri="{FF2B5EF4-FFF2-40B4-BE49-F238E27FC236}">
                <a16:creationId xmlns:a16="http://schemas.microsoft.com/office/drawing/2014/main" id="{18DBB71C-7A48-7853-AC44-4A7DCC029705}"/>
              </a:ext>
            </a:extLst>
          </p:cNvPr>
          <p:cNvGraphicFramePr>
            <a:graphicFrameLocks noGrp="1"/>
          </p:cNvGraphicFramePr>
          <p:nvPr/>
        </p:nvGraphicFramePr>
        <p:xfrm>
          <a:off x="7151170"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38" name="Table 37">
            <a:extLst>
              <a:ext uri="{FF2B5EF4-FFF2-40B4-BE49-F238E27FC236}">
                <a16:creationId xmlns:a16="http://schemas.microsoft.com/office/drawing/2014/main" id="{A7D4DA4B-4382-00E6-7192-FB1FA7D1F361}"/>
              </a:ext>
            </a:extLst>
          </p:cNvPr>
          <p:cNvGraphicFramePr>
            <a:graphicFrameLocks noGrp="1"/>
          </p:cNvGraphicFramePr>
          <p:nvPr/>
        </p:nvGraphicFramePr>
        <p:xfrm>
          <a:off x="7624674"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1772104"/>
                  </a:ext>
                </a:extLst>
              </a:tr>
            </a:tbl>
          </a:graphicData>
        </a:graphic>
      </p:graphicFrame>
      <p:graphicFrame>
        <p:nvGraphicFramePr>
          <p:cNvPr id="39" name="Table 38">
            <a:extLst>
              <a:ext uri="{FF2B5EF4-FFF2-40B4-BE49-F238E27FC236}">
                <a16:creationId xmlns:a16="http://schemas.microsoft.com/office/drawing/2014/main" id="{1B82E098-DE90-5D61-3525-C647E9412E62}"/>
              </a:ext>
            </a:extLst>
          </p:cNvPr>
          <p:cNvGraphicFramePr>
            <a:graphicFrameLocks noGrp="1"/>
          </p:cNvGraphicFramePr>
          <p:nvPr/>
        </p:nvGraphicFramePr>
        <p:xfrm>
          <a:off x="8092877"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131772104"/>
                  </a:ext>
                </a:extLst>
              </a:tr>
            </a:tbl>
          </a:graphicData>
        </a:graphic>
      </p:graphicFrame>
      <p:graphicFrame>
        <p:nvGraphicFramePr>
          <p:cNvPr id="40" name="Table 39">
            <a:extLst>
              <a:ext uri="{FF2B5EF4-FFF2-40B4-BE49-F238E27FC236}">
                <a16:creationId xmlns:a16="http://schemas.microsoft.com/office/drawing/2014/main" id="{1211B73A-6151-B0F1-8E8A-7219852A1511}"/>
              </a:ext>
            </a:extLst>
          </p:cNvPr>
          <p:cNvGraphicFramePr>
            <a:graphicFrameLocks noGrp="1"/>
          </p:cNvGraphicFramePr>
          <p:nvPr/>
        </p:nvGraphicFramePr>
        <p:xfrm>
          <a:off x="6733420"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131772104"/>
                  </a:ext>
                </a:extLst>
              </a:tr>
            </a:tbl>
          </a:graphicData>
        </a:graphic>
      </p:graphicFrame>
      <p:graphicFrame>
        <p:nvGraphicFramePr>
          <p:cNvPr id="41" name="Table 40">
            <a:extLst>
              <a:ext uri="{FF2B5EF4-FFF2-40B4-BE49-F238E27FC236}">
                <a16:creationId xmlns:a16="http://schemas.microsoft.com/office/drawing/2014/main" id="{6ED17476-0CAA-5150-D8E4-B2A360C81A27}"/>
              </a:ext>
            </a:extLst>
          </p:cNvPr>
          <p:cNvGraphicFramePr>
            <a:graphicFrameLocks noGrp="1"/>
          </p:cNvGraphicFramePr>
          <p:nvPr/>
        </p:nvGraphicFramePr>
        <p:xfrm>
          <a:off x="8537604" y="5636534"/>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131772104"/>
                  </a:ext>
                </a:extLst>
              </a:tr>
            </a:tbl>
          </a:graphicData>
        </a:graphic>
      </p:graphicFrame>
      <p:graphicFrame>
        <p:nvGraphicFramePr>
          <p:cNvPr id="42" name="Table 41">
            <a:extLst>
              <a:ext uri="{FF2B5EF4-FFF2-40B4-BE49-F238E27FC236}">
                <a16:creationId xmlns:a16="http://schemas.microsoft.com/office/drawing/2014/main" id="{017BF8B7-E2C4-1BCD-E424-2845E9D7029F}"/>
              </a:ext>
            </a:extLst>
          </p:cNvPr>
          <p:cNvGraphicFramePr>
            <a:graphicFrameLocks noGrp="1"/>
          </p:cNvGraphicFramePr>
          <p:nvPr/>
        </p:nvGraphicFramePr>
        <p:xfrm>
          <a:off x="7093882"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extLst>
                  <a:ext uri="{0D108BD9-81ED-4DB2-BD59-A6C34878D82A}">
                    <a16:rowId xmlns:a16="http://schemas.microsoft.com/office/drawing/2014/main" val="4131772104"/>
                  </a:ext>
                </a:extLst>
              </a:tr>
            </a:tbl>
          </a:graphicData>
        </a:graphic>
      </p:graphicFrame>
      <p:graphicFrame>
        <p:nvGraphicFramePr>
          <p:cNvPr id="43" name="Table 42">
            <a:extLst>
              <a:ext uri="{FF2B5EF4-FFF2-40B4-BE49-F238E27FC236}">
                <a16:creationId xmlns:a16="http://schemas.microsoft.com/office/drawing/2014/main" id="{F1130B21-D0DE-5728-DE86-03BF0B5A4E7D}"/>
              </a:ext>
            </a:extLst>
          </p:cNvPr>
          <p:cNvGraphicFramePr>
            <a:graphicFrameLocks noGrp="1"/>
          </p:cNvGraphicFramePr>
          <p:nvPr/>
        </p:nvGraphicFramePr>
        <p:xfrm>
          <a:off x="7567386"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131772104"/>
                  </a:ext>
                </a:extLst>
              </a:tr>
            </a:tbl>
          </a:graphicData>
        </a:graphic>
      </p:graphicFrame>
      <p:graphicFrame>
        <p:nvGraphicFramePr>
          <p:cNvPr id="44" name="Table 43">
            <a:extLst>
              <a:ext uri="{FF2B5EF4-FFF2-40B4-BE49-F238E27FC236}">
                <a16:creationId xmlns:a16="http://schemas.microsoft.com/office/drawing/2014/main" id="{33332D39-5702-C350-3A36-5E03BAD7CF27}"/>
              </a:ext>
            </a:extLst>
          </p:cNvPr>
          <p:cNvGraphicFramePr>
            <a:graphicFrameLocks noGrp="1"/>
          </p:cNvGraphicFramePr>
          <p:nvPr/>
        </p:nvGraphicFramePr>
        <p:xfrm>
          <a:off x="8035589"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graphicFrame>
        <p:nvGraphicFramePr>
          <p:cNvPr id="45" name="Table 44">
            <a:extLst>
              <a:ext uri="{FF2B5EF4-FFF2-40B4-BE49-F238E27FC236}">
                <a16:creationId xmlns:a16="http://schemas.microsoft.com/office/drawing/2014/main" id="{C77DD336-6D06-0A08-10A3-E596886C855B}"/>
              </a:ext>
            </a:extLst>
          </p:cNvPr>
          <p:cNvGraphicFramePr>
            <a:graphicFrameLocks noGrp="1"/>
          </p:cNvGraphicFramePr>
          <p:nvPr/>
        </p:nvGraphicFramePr>
        <p:xfrm>
          <a:off x="6676132"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1772104"/>
                  </a:ext>
                </a:extLst>
              </a:tr>
            </a:tbl>
          </a:graphicData>
        </a:graphic>
      </p:graphicFrame>
      <p:graphicFrame>
        <p:nvGraphicFramePr>
          <p:cNvPr id="46" name="Table 45">
            <a:extLst>
              <a:ext uri="{FF2B5EF4-FFF2-40B4-BE49-F238E27FC236}">
                <a16:creationId xmlns:a16="http://schemas.microsoft.com/office/drawing/2014/main" id="{A01CA02D-83D1-AF7A-E13C-E818E72B1B7C}"/>
              </a:ext>
            </a:extLst>
          </p:cNvPr>
          <p:cNvGraphicFramePr>
            <a:graphicFrameLocks noGrp="1"/>
          </p:cNvGraphicFramePr>
          <p:nvPr/>
        </p:nvGraphicFramePr>
        <p:xfrm>
          <a:off x="8480316" y="4875762"/>
          <a:ext cx="208280" cy="42672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1764353"/>
                    </a:ext>
                  </a:extLst>
                </a:gridCol>
              </a:tblGrid>
              <a:tr h="207851">
                <a:tc>
                  <a:txBody>
                    <a:bodyPr/>
                    <a:lstStyle/>
                    <a:p>
                      <a:endParaRPr lang="en-US" sz="80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0262327"/>
                  </a:ext>
                </a:extLst>
              </a:tr>
              <a:tr h="207851">
                <a:tc>
                  <a:txBody>
                    <a:bodyPr/>
                    <a:lstStyle/>
                    <a:p>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131772104"/>
                  </a:ext>
                </a:extLst>
              </a:tr>
            </a:tbl>
          </a:graphicData>
        </a:graphic>
      </p:graphicFrame>
      <p:sp>
        <p:nvSpPr>
          <p:cNvPr id="47" name="TextBox 46">
            <a:extLst>
              <a:ext uri="{FF2B5EF4-FFF2-40B4-BE49-F238E27FC236}">
                <a16:creationId xmlns:a16="http://schemas.microsoft.com/office/drawing/2014/main" id="{8C4D0202-67BF-B253-5975-53BC0F225030}"/>
              </a:ext>
            </a:extLst>
          </p:cNvPr>
          <p:cNvSpPr txBox="1"/>
          <p:nvPr/>
        </p:nvSpPr>
        <p:spPr>
          <a:xfrm>
            <a:off x="6646267" y="5267202"/>
            <a:ext cx="235945" cy="369332"/>
          </a:xfrm>
          <a:prstGeom prst="rect">
            <a:avLst/>
          </a:prstGeom>
          <a:noFill/>
        </p:spPr>
        <p:txBody>
          <a:bodyPr wrap="square">
            <a:spAutoFit/>
          </a:bodyPr>
          <a:lstStyle/>
          <a:p>
            <a:r>
              <a:rPr lang="en-US"/>
              <a:t>+</a:t>
            </a:r>
          </a:p>
        </p:txBody>
      </p:sp>
      <p:sp>
        <p:nvSpPr>
          <p:cNvPr id="48" name="TextBox 47">
            <a:extLst>
              <a:ext uri="{FF2B5EF4-FFF2-40B4-BE49-F238E27FC236}">
                <a16:creationId xmlns:a16="http://schemas.microsoft.com/office/drawing/2014/main" id="{7DC89F1C-78F9-B95F-CBEA-E613C83B5024}"/>
              </a:ext>
            </a:extLst>
          </p:cNvPr>
          <p:cNvSpPr txBox="1"/>
          <p:nvPr/>
        </p:nvSpPr>
        <p:spPr>
          <a:xfrm>
            <a:off x="7065694" y="5278116"/>
            <a:ext cx="235945" cy="369332"/>
          </a:xfrm>
          <a:prstGeom prst="rect">
            <a:avLst/>
          </a:prstGeom>
          <a:noFill/>
        </p:spPr>
        <p:txBody>
          <a:bodyPr wrap="square">
            <a:spAutoFit/>
          </a:bodyPr>
          <a:lstStyle/>
          <a:p>
            <a:r>
              <a:rPr lang="en-US"/>
              <a:t>+</a:t>
            </a:r>
          </a:p>
        </p:txBody>
      </p:sp>
      <p:sp>
        <p:nvSpPr>
          <p:cNvPr id="49" name="TextBox 48">
            <a:extLst>
              <a:ext uri="{FF2B5EF4-FFF2-40B4-BE49-F238E27FC236}">
                <a16:creationId xmlns:a16="http://schemas.microsoft.com/office/drawing/2014/main" id="{84B09E81-7D8F-DEA8-8CBF-A6C8924F9044}"/>
              </a:ext>
            </a:extLst>
          </p:cNvPr>
          <p:cNvSpPr txBox="1"/>
          <p:nvPr/>
        </p:nvSpPr>
        <p:spPr>
          <a:xfrm>
            <a:off x="7534804" y="5278536"/>
            <a:ext cx="235945" cy="369332"/>
          </a:xfrm>
          <a:prstGeom prst="rect">
            <a:avLst/>
          </a:prstGeom>
          <a:noFill/>
        </p:spPr>
        <p:txBody>
          <a:bodyPr wrap="square">
            <a:spAutoFit/>
          </a:bodyPr>
          <a:lstStyle/>
          <a:p>
            <a:r>
              <a:rPr lang="en-US"/>
              <a:t>+</a:t>
            </a:r>
          </a:p>
        </p:txBody>
      </p:sp>
      <p:sp>
        <p:nvSpPr>
          <p:cNvPr id="50" name="TextBox 49">
            <a:extLst>
              <a:ext uri="{FF2B5EF4-FFF2-40B4-BE49-F238E27FC236}">
                <a16:creationId xmlns:a16="http://schemas.microsoft.com/office/drawing/2014/main" id="{BD18022C-3979-932A-91BF-78EAC487827A}"/>
              </a:ext>
            </a:extLst>
          </p:cNvPr>
          <p:cNvSpPr txBox="1"/>
          <p:nvPr/>
        </p:nvSpPr>
        <p:spPr>
          <a:xfrm>
            <a:off x="8000556" y="5273863"/>
            <a:ext cx="235945" cy="369332"/>
          </a:xfrm>
          <a:prstGeom prst="rect">
            <a:avLst/>
          </a:prstGeom>
          <a:noFill/>
        </p:spPr>
        <p:txBody>
          <a:bodyPr wrap="square">
            <a:spAutoFit/>
          </a:bodyPr>
          <a:lstStyle/>
          <a:p>
            <a:r>
              <a:rPr lang="en-US"/>
              <a:t>+</a:t>
            </a:r>
          </a:p>
        </p:txBody>
      </p:sp>
      <p:sp>
        <p:nvSpPr>
          <p:cNvPr id="51" name="TextBox 50">
            <a:extLst>
              <a:ext uri="{FF2B5EF4-FFF2-40B4-BE49-F238E27FC236}">
                <a16:creationId xmlns:a16="http://schemas.microsoft.com/office/drawing/2014/main" id="{2BC2223A-1179-EEFD-B3BE-9633954DBC44}"/>
              </a:ext>
            </a:extLst>
          </p:cNvPr>
          <p:cNvSpPr txBox="1"/>
          <p:nvPr/>
        </p:nvSpPr>
        <p:spPr>
          <a:xfrm>
            <a:off x="8459689" y="5272168"/>
            <a:ext cx="235945" cy="369332"/>
          </a:xfrm>
          <a:prstGeom prst="rect">
            <a:avLst/>
          </a:prstGeom>
          <a:noFill/>
        </p:spPr>
        <p:txBody>
          <a:bodyPr wrap="square">
            <a:spAutoFit/>
          </a:bodyPr>
          <a:lstStyle/>
          <a:p>
            <a:r>
              <a:rPr lang="en-US"/>
              <a:t>+</a:t>
            </a:r>
          </a:p>
        </p:txBody>
      </p:sp>
      <p:sp>
        <p:nvSpPr>
          <p:cNvPr id="52" name="TextBox 51">
            <a:extLst>
              <a:ext uri="{FF2B5EF4-FFF2-40B4-BE49-F238E27FC236}">
                <a16:creationId xmlns:a16="http://schemas.microsoft.com/office/drawing/2014/main" id="{8E294AA9-017F-E874-E4B4-FFAF98C3009D}"/>
              </a:ext>
            </a:extLst>
          </p:cNvPr>
          <p:cNvSpPr txBox="1"/>
          <p:nvPr/>
        </p:nvSpPr>
        <p:spPr>
          <a:xfrm>
            <a:off x="5461015" y="6108586"/>
            <a:ext cx="3551913" cy="369332"/>
          </a:xfrm>
          <a:prstGeom prst="rect">
            <a:avLst/>
          </a:prstGeom>
          <a:noFill/>
        </p:spPr>
        <p:txBody>
          <a:bodyPr wrap="square">
            <a:spAutoFit/>
          </a:bodyPr>
          <a:lstStyle/>
          <a:p>
            <a:r>
              <a:rPr lang="en-US" b="1">
                <a:solidFill>
                  <a:srgbClr val="C00000"/>
                </a:solidFill>
              </a:rPr>
              <a:t>(1) Input tokens</a:t>
            </a:r>
            <a:endParaRPr lang="en-US"/>
          </a:p>
        </p:txBody>
      </p:sp>
      <p:sp>
        <p:nvSpPr>
          <p:cNvPr id="53" name="TextBox 52">
            <a:extLst>
              <a:ext uri="{FF2B5EF4-FFF2-40B4-BE49-F238E27FC236}">
                <a16:creationId xmlns:a16="http://schemas.microsoft.com/office/drawing/2014/main" id="{BAE9B9B4-B6AE-42EF-30FA-6FCDAF3FE0F7}"/>
              </a:ext>
            </a:extLst>
          </p:cNvPr>
          <p:cNvSpPr txBox="1"/>
          <p:nvPr/>
        </p:nvSpPr>
        <p:spPr>
          <a:xfrm>
            <a:off x="6951061" y="4050222"/>
            <a:ext cx="1586543" cy="646331"/>
          </a:xfrm>
          <a:prstGeom prst="rect">
            <a:avLst/>
          </a:prstGeom>
          <a:noFill/>
        </p:spPr>
        <p:txBody>
          <a:bodyPr wrap="square">
            <a:spAutoFit/>
          </a:bodyPr>
          <a:lstStyle/>
          <a:p>
            <a:r>
              <a:rPr lang="en-US" b="1">
                <a:solidFill>
                  <a:srgbClr val="0070C0"/>
                </a:solidFill>
              </a:rPr>
              <a:t>(3) Modified Attention </a:t>
            </a:r>
            <a:endParaRPr lang="en-US">
              <a:solidFill>
                <a:srgbClr val="0070C0"/>
              </a:solidFill>
            </a:endParaRPr>
          </a:p>
        </p:txBody>
      </p:sp>
      <p:sp>
        <p:nvSpPr>
          <p:cNvPr id="56" name="Title 1">
            <a:extLst>
              <a:ext uri="{FF2B5EF4-FFF2-40B4-BE49-F238E27FC236}">
                <a16:creationId xmlns:a16="http://schemas.microsoft.com/office/drawing/2014/main" id="{CAEFFBA2-C150-4F42-6A07-685A31DF4EFC}"/>
              </a:ext>
            </a:extLst>
          </p:cNvPr>
          <p:cNvSpPr>
            <a:spLocks noGrp="1"/>
          </p:cNvSpPr>
          <p:nvPr>
            <p:ph type="title"/>
          </p:nvPr>
        </p:nvSpPr>
        <p:spPr>
          <a:xfrm>
            <a:off x="80378" y="76200"/>
            <a:ext cx="10211231" cy="987552"/>
          </a:xfrm>
        </p:spPr>
        <p:txBody>
          <a:bodyPr>
            <a:normAutofit/>
          </a:bodyPr>
          <a:lstStyle/>
          <a:p>
            <a:r>
              <a:rPr lang="en-US" sz="3000"/>
              <a:t>Summary: Graph Transformer Design Space</a:t>
            </a:r>
          </a:p>
        </p:txBody>
      </p:sp>
    </p:spTree>
    <p:extLst>
      <p:ext uri="{BB962C8B-B14F-4D97-AF65-F5344CB8AC3E}">
        <p14:creationId xmlns:p14="http://schemas.microsoft.com/office/powerpoint/2010/main" val="10832331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 name="Rounded Rectangle 61">
            <a:extLst>
              <a:ext uri="{FF2B5EF4-FFF2-40B4-BE49-F238E27FC236}">
                <a16:creationId xmlns:a16="http://schemas.microsoft.com/office/drawing/2014/main" id="{3371160D-559C-8945-F8EC-8E178C530CCB}"/>
              </a:ext>
            </a:extLst>
          </p:cNvPr>
          <p:cNvSpPr/>
          <p:nvPr/>
        </p:nvSpPr>
        <p:spPr>
          <a:xfrm>
            <a:off x="5654384" y="3701680"/>
            <a:ext cx="1238233" cy="71923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282741" y="1160625"/>
            <a:ext cx="8861259" cy="2441409"/>
          </a:xfrm>
        </p:spPr>
        <p:txBody>
          <a:bodyPr>
            <a:normAutofit fontScale="92500" lnSpcReduction="10000"/>
          </a:bodyPr>
          <a:lstStyle/>
          <a:p>
            <a:r>
              <a:rPr lang="en-US" sz="2800"/>
              <a:t>There is one other key missing piece we have not yet discussed</a:t>
            </a:r>
          </a:p>
          <a:p>
            <a:pPr marL="118872" indent="0">
              <a:buNone/>
            </a:pPr>
            <a:endParaRPr lang="en-US" sz="2800"/>
          </a:p>
          <a:p>
            <a:r>
              <a:rPr lang="en-US" sz="2800" b="1">
                <a:solidFill>
                  <a:srgbClr val="0070C0"/>
                </a:solidFill>
              </a:rPr>
              <a:t>First recall update formula</a:t>
            </a:r>
          </a:p>
          <a:p>
            <a:endParaRPr lang="en-US" sz="2800" b="1">
              <a:solidFill>
                <a:srgbClr val="0070C0"/>
              </a:solidFill>
            </a:endParaRPr>
          </a:p>
          <a:p>
            <a:r>
              <a:rPr lang="en-US" sz="2800" b="1">
                <a:solidFill>
                  <a:srgbClr val="0070C0"/>
                </a:solidFill>
              </a:rPr>
              <a:t>Key Observation: order of tokens does not matter!!!</a:t>
            </a:r>
          </a:p>
          <a:p>
            <a:endParaRPr lang="en-US" sz="2800" b="1">
              <a:solidFill>
                <a:srgbClr val="0070C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pPr marL="118872" indent="0">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87</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A final key piece: token ordering</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2"/>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00F21F1-626D-69BB-9263-3F0A521AB203}"/>
                  </a:ext>
                </a:extLst>
              </p:cNvPr>
              <p:cNvSpPr txBox="1"/>
              <p:nvPr/>
            </p:nvSpPr>
            <p:spPr>
              <a:xfrm>
                <a:off x="3966278" y="2091102"/>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2" name="TextBox 1">
                <a:extLst>
                  <a:ext uri="{FF2B5EF4-FFF2-40B4-BE49-F238E27FC236}">
                    <a16:creationId xmlns:a16="http://schemas.microsoft.com/office/drawing/2014/main" id="{600F21F1-626D-69BB-9263-3F0A521AB203}"/>
                  </a:ext>
                </a:extLst>
              </p:cNvPr>
              <p:cNvSpPr txBox="1">
                <a:spLocks noRot="1" noChangeAspect="1" noMove="1" noResize="1" noEditPoints="1" noAdjustHandles="1" noChangeArrowheads="1" noChangeShapeType="1" noTextEdit="1"/>
              </p:cNvSpPr>
              <p:nvPr/>
            </p:nvSpPr>
            <p:spPr>
              <a:xfrm>
                <a:off x="3966278" y="2091102"/>
                <a:ext cx="4605050" cy="926920"/>
              </a:xfrm>
              <a:prstGeom prst="rect">
                <a:avLst/>
              </a:prstGeom>
              <a:blipFill>
                <a:blip r:embed="rId3"/>
                <a:stretch>
                  <a:fillRect/>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BF04A41F-2582-8E3F-4ACE-EEC39F8CBF36}"/>
              </a:ext>
            </a:extLst>
          </p:cNvPr>
          <p:cNvGrpSpPr/>
          <p:nvPr/>
        </p:nvGrpSpPr>
        <p:grpSpPr>
          <a:xfrm>
            <a:off x="680000" y="3657698"/>
            <a:ext cx="2862063" cy="2826336"/>
            <a:chOff x="6366910" y="2754183"/>
            <a:chExt cx="2862063" cy="2826336"/>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51F6D1E-1115-26A4-018B-4B95E99954E1}"/>
                    </a:ext>
                  </a:extLst>
                </p:cNvPr>
                <p:cNvSpPr txBox="1"/>
                <p:nvPr/>
              </p:nvSpPr>
              <p:spPr>
                <a:xfrm flipH="1">
                  <a:off x="6366910"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C51F6D1E-1115-26A4-018B-4B95E99954E1}"/>
                    </a:ext>
                  </a:extLst>
                </p:cNvPr>
                <p:cNvSpPr txBox="1">
                  <a:spLocks noRot="1" noChangeAspect="1" noMove="1" noResize="1" noEditPoints="1" noAdjustHandles="1" noChangeArrowheads="1" noChangeShapeType="1" noTextEdit="1"/>
                </p:cNvSpPr>
                <p:nvPr/>
              </p:nvSpPr>
              <p:spPr>
                <a:xfrm flipH="1">
                  <a:off x="6366910" y="2754183"/>
                  <a:ext cx="536154" cy="276999"/>
                </a:xfrm>
                <a:prstGeom prst="rect">
                  <a:avLst/>
                </a:prstGeom>
                <a:blipFill>
                  <a:blip r:embed="rId4"/>
                  <a:stretch>
                    <a:fillRect b="-20000"/>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696CDCEA-9BD9-4E38-D63A-7688A7EC2DB4}"/>
                </a:ext>
              </a:extLst>
            </p:cNvPr>
            <p:cNvGrpSpPr/>
            <p:nvPr/>
          </p:nvGrpSpPr>
          <p:grpSpPr>
            <a:xfrm>
              <a:off x="6438556" y="2754183"/>
              <a:ext cx="2790417" cy="2826336"/>
              <a:chOff x="6438556" y="2754183"/>
              <a:chExt cx="2790417" cy="2826336"/>
            </a:xfrm>
          </p:grpSpPr>
          <p:sp>
            <p:nvSpPr>
              <p:cNvPr id="9" name="Rounded Rectangle 8">
                <a:extLst>
                  <a:ext uri="{FF2B5EF4-FFF2-40B4-BE49-F238E27FC236}">
                    <a16:creationId xmlns:a16="http://schemas.microsoft.com/office/drawing/2014/main" id="{9F56B76E-B69F-0819-8CE5-36DBF50D108D}"/>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4C178942-D1E1-02B7-52F5-0B90ABE4D040}"/>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5765F6B5-3C99-1257-1B22-6968AA3A7051}"/>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E532A5D0-28FE-230B-69D7-9E862735B22E}"/>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D7E19238-0A9A-3FF4-80BE-5378E62A3B7C}"/>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71258CC1-26D9-E060-7AB0-2215CBEA1475}"/>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176E0662-62BB-6E5B-3664-4E86A05401CD}"/>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E6D08A85-24FB-BB96-E8FB-7C8B582648D0}"/>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839EB74F-4203-7BA9-5D78-499B38FB2522}"/>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8F573C10-E407-E938-D5A0-0D16CA085C98}"/>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A9523436-FFF3-B74F-53D8-DFF6A4A5CD91}"/>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7E56DCD-3BD3-C87E-9D12-8D051172A33F}"/>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0" name="TextBox 19">
                    <a:extLst>
                      <a:ext uri="{FF2B5EF4-FFF2-40B4-BE49-F238E27FC236}">
                        <a16:creationId xmlns:a16="http://schemas.microsoft.com/office/drawing/2014/main" id="{B7E56DCD-3BD3-C87E-9D12-8D051172A33F}"/>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D44EE71-8DCD-9DB6-F8B9-4C3ACB6ED208}"/>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23" name="TextBox 22">
                    <a:extLst>
                      <a:ext uri="{FF2B5EF4-FFF2-40B4-BE49-F238E27FC236}">
                        <a16:creationId xmlns:a16="http://schemas.microsoft.com/office/drawing/2014/main" id="{2D44EE71-8DCD-9DB6-F8B9-4C3ACB6ED208}"/>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78F074C-F2EF-F2F8-A0C3-48334DEF3228}"/>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378F074C-F2EF-F2F8-A0C3-48334DEF3228}"/>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7"/>
                    <a:stretch>
                      <a:fillRect b="-17391"/>
                    </a:stretch>
                  </a:blipFill>
                </p:spPr>
                <p:txBody>
                  <a:bodyPr/>
                  <a:lstStyle/>
                  <a:p>
                    <a:r>
                      <a:rPr lang="en-US">
                        <a:noFill/>
                      </a:rPr>
                      <a:t> </a:t>
                    </a:r>
                  </a:p>
                </p:txBody>
              </p:sp>
            </mc:Fallback>
          </mc:AlternateContent>
          <p:sp>
            <p:nvSpPr>
              <p:cNvPr id="26" name="Content Placeholder 2">
                <a:extLst>
                  <a:ext uri="{FF2B5EF4-FFF2-40B4-BE49-F238E27FC236}">
                    <a16:creationId xmlns:a16="http://schemas.microsoft.com/office/drawing/2014/main" id="{6D30EBD8-6329-FBEB-5B4F-C68F637FA35F}"/>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217818BA-77BC-DA78-25F9-25D21EAC36DE}"/>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217818BA-77BC-DA78-25F9-25D21EAC36DE}"/>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8"/>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2D3A523-7BC5-8CF4-7557-CC25E8AA49A1}"/>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42D3A523-7BC5-8CF4-7557-CC25E8AA49A1}"/>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E5CA082-B955-FBDB-BD65-E13E820207CE}"/>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1" name="TextBox 30">
                    <a:extLst>
                      <a:ext uri="{FF2B5EF4-FFF2-40B4-BE49-F238E27FC236}">
                        <a16:creationId xmlns:a16="http://schemas.microsoft.com/office/drawing/2014/main" id="{0E5CA082-B955-FBDB-BD65-E13E820207CE}"/>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10"/>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42902C2-6067-16A3-6632-96E3AE1316CF}"/>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2" name="TextBox 31">
                    <a:extLst>
                      <a:ext uri="{FF2B5EF4-FFF2-40B4-BE49-F238E27FC236}">
                        <a16:creationId xmlns:a16="http://schemas.microsoft.com/office/drawing/2014/main" id="{042902C2-6067-16A3-6632-96E3AE1316CF}"/>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4EF8672-C35B-36C7-696D-73A3183C2A1D}"/>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33" name="TextBox 32">
                    <a:extLst>
                      <a:ext uri="{FF2B5EF4-FFF2-40B4-BE49-F238E27FC236}">
                        <a16:creationId xmlns:a16="http://schemas.microsoft.com/office/drawing/2014/main" id="{D4EF8672-C35B-36C7-696D-73A3183C2A1D}"/>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2"/>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62EFD3D-8156-7F80-DAB2-4384C3841B9A}"/>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34" name="TextBox 33">
                    <a:extLst>
                      <a:ext uri="{FF2B5EF4-FFF2-40B4-BE49-F238E27FC236}">
                        <a16:creationId xmlns:a16="http://schemas.microsoft.com/office/drawing/2014/main" id="{B62EFD3D-8156-7F80-DAB2-4384C3841B9A}"/>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3"/>
                    <a:stretch>
                      <a:fillRect b="-20000"/>
                    </a:stretch>
                  </a:blipFill>
                </p:spPr>
                <p:txBody>
                  <a:bodyPr/>
                  <a:lstStyle/>
                  <a:p>
                    <a:r>
                      <a:rPr lang="en-US">
                        <a:noFill/>
                      </a:rPr>
                      <a:t> </a:t>
                    </a:r>
                  </a:p>
                </p:txBody>
              </p:sp>
            </mc:Fallback>
          </mc:AlternateContent>
        </p:grpSp>
      </p:grpSp>
      <p:sp>
        <p:nvSpPr>
          <p:cNvPr id="35" name="Right Arrow 34">
            <a:extLst>
              <a:ext uri="{FF2B5EF4-FFF2-40B4-BE49-F238E27FC236}">
                <a16:creationId xmlns:a16="http://schemas.microsoft.com/office/drawing/2014/main" id="{DA292D38-557B-4C87-6679-998266D4230F}"/>
              </a:ext>
            </a:extLst>
          </p:cNvPr>
          <p:cNvSpPr/>
          <p:nvPr/>
        </p:nvSpPr>
        <p:spPr>
          <a:xfrm>
            <a:off x="3751650" y="5002329"/>
            <a:ext cx="1472388" cy="365036"/>
          </a:xfrm>
          <a:prstGeom prst="rightArrow">
            <a:avLst/>
          </a:prstGeom>
          <a:ln w="38100" cap="sq">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38" name="Group 37">
            <a:extLst>
              <a:ext uri="{FF2B5EF4-FFF2-40B4-BE49-F238E27FC236}">
                <a16:creationId xmlns:a16="http://schemas.microsoft.com/office/drawing/2014/main" id="{D304D870-E462-88CA-6A1E-3ECBE5FBF500}"/>
              </a:ext>
            </a:extLst>
          </p:cNvPr>
          <p:cNvGrpSpPr/>
          <p:nvPr/>
        </p:nvGrpSpPr>
        <p:grpSpPr>
          <a:xfrm>
            <a:off x="5800879" y="3707521"/>
            <a:ext cx="2862063" cy="2826336"/>
            <a:chOff x="6366910" y="2754183"/>
            <a:chExt cx="2862063" cy="2826336"/>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E78ED10-624B-D2D9-A077-A7AC12F2A76E}"/>
                    </a:ext>
                  </a:extLst>
                </p:cNvPr>
                <p:cNvSpPr txBox="1"/>
                <p:nvPr/>
              </p:nvSpPr>
              <p:spPr>
                <a:xfrm flipH="1">
                  <a:off x="6366910"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9" name="TextBox 38">
                  <a:extLst>
                    <a:ext uri="{FF2B5EF4-FFF2-40B4-BE49-F238E27FC236}">
                      <a16:creationId xmlns:a16="http://schemas.microsoft.com/office/drawing/2014/main" id="{0E78ED10-624B-D2D9-A077-A7AC12F2A76E}"/>
                    </a:ext>
                  </a:extLst>
                </p:cNvPr>
                <p:cNvSpPr txBox="1">
                  <a:spLocks noRot="1" noChangeAspect="1" noMove="1" noResize="1" noEditPoints="1" noAdjustHandles="1" noChangeArrowheads="1" noChangeShapeType="1" noTextEdit="1"/>
                </p:cNvSpPr>
                <p:nvPr/>
              </p:nvSpPr>
              <p:spPr>
                <a:xfrm flipH="1">
                  <a:off x="6366910" y="2754183"/>
                  <a:ext cx="536154" cy="276999"/>
                </a:xfrm>
                <a:prstGeom prst="rect">
                  <a:avLst/>
                </a:prstGeom>
                <a:blipFill>
                  <a:blip r:embed="rId10"/>
                  <a:stretch>
                    <a:fillRect b="-17391"/>
                  </a:stretch>
                </a:blipFill>
              </p:spPr>
              <p:txBody>
                <a:bodyPr/>
                <a:lstStyle/>
                <a:p>
                  <a:r>
                    <a:rPr lang="en-US">
                      <a:noFill/>
                    </a:rPr>
                    <a:t> </a:t>
                  </a:r>
                </a:p>
              </p:txBody>
            </p:sp>
          </mc:Fallback>
        </mc:AlternateContent>
        <p:grpSp>
          <p:nvGrpSpPr>
            <p:cNvPr id="40" name="Group 39">
              <a:extLst>
                <a:ext uri="{FF2B5EF4-FFF2-40B4-BE49-F238E27FC236}">
                  <a16:creationId xmlns:a16="http://schemas.microsoft.com/office/drawing/2014/main" id="{4A18CB7F-C95A-1F0F-7F05-EFD827E5A61F}"/>
                </a:ext>
              </a:extLst>
            </p:cNvPr>
            <p:cNvGrpSpPr/>
            <p:nvPr/>
          </p:nvGrpSpPr>
          <p:grpSpPr>
            <a:xfrm>
              <a:off x="6438556" y="2754183"/>
              <a:ext cx="2790417" cy="2826336"/>
              <a:chOff x="6438556" y="2754183"/>
              <a:chExt cx="2790417" cy="2826336"/>
            </a:xfrm>
          </p:grpSpPr>
          <p:sp>
            <p:nvSpPr>
              <p:cNvPr id="41" name="Rounded Rectangle 40">
                <a:extLst>
                  <a:ext uri="{FF2B5EF4-FFF2-40B4-BE49-F238E27FC236}">
                    <a16:creationId xmlns:a16="http://schemas.microsoft.com/office/drawing/2014/main" id="{62769168-7B3A-30AC-C49F-4B0DF4C84834}"/>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D305C082-6E9A-7628-A755-B9558E4EA9E0}"/>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259ACD55-8574-7246-60FF-836999910EF1}"/>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B968314-F4B7-3628-4A90-1737D1FECA3A}"/>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A65E1CAF-626A-6475-62C9-4826ECBDBD47}"/>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A14B0FD8-6F3F-7700-9546-EDFF89840984}"/>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0E1EDEB3-135C-86BC-F3CE-B5F1AF772F6D}"/>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186EF49E-0A5F-1DDE-F1E5-9E20BFA01AC3}"/>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5BA63299-36E5-2436-C640-32895BCAC031}"/>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6450E90F-D91D-7579-3E25-09B0FF4B9413}"/>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ECC7BB16-23F5-2306-CB2A-5994158CA8A1}"/>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FA1DDF2-B237-A8CE-8A3E-DB0FC1B0F4CA}"/>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3FA1DDF2-B237-A8CE-8A3E-DB0FC1B0F4CA}"/>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E3B5FCF4-5BAF-3F67-59CA-962C279C70FE}"/>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53" name="TextBox 52">
                    <a:extLst>
                      <a:ext uri="{FF2B5EF4-FFF2-40B4-BE49-F238E27FC236}">
                        <a16:creationId xmlns:a16="http://schemas.microsoft.com/office/drawing/2014/main" id="{E3B5FCF4-5BAF-3F67-59CA-962C279C70FE}"/>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59CE155-61D6-23F6-EC52-616155227394}"/>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54" name="TextBox 53">
                    <a:extLst>
                      <a:ext uri="{FF2B5EF4-FFF2-40B4-BE49-F238E27FC236}">
                        <a16:creationId xmlns:a16="http://schemas.microsoft.com/office/drawing/2014/main" id="{859CE155-61D6-23F6-EC52-616155227394}"/>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7"/>
                    <a:stretch>
                      <a:fillRect b="-17391"/>
                    </a:stretch>
                  </a:blipFill>
                </p:spPr>
                <p:txBody>
                  <a:bodyPr/>
                  <a:lstStyle/>
                  <a:p>
                    <a:r>
                      <a:rPr lang="en-US">
                        <a:noFill/>
                      </a:rPr>
                      <a:t> </a:t>
                    </a:r>
                  </a:p>
                </p:txBody>
              </p:sp>
            </mc:Fallback>
          </mc:AlternateContent>
          <p:sp>
            <p:nvSpPr>
              <p:cNvPr id="55" name="Content Placeholder 2">
                <a:extLst>
                  <a:ext uri="{FF2B5EF4-FFF2-40B4-BE49-F238E27FC236}">
                    <a16:creationId xmlns:a16="http://schemas.microsoft.com/office/drawing/2014/main" id="{5A218C49-0679-8BCC-7E9F-24887633983F}"/>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D52FC04F-28FA-4F15-EEFA-0FAF325798EB}"/>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56" name="TextBox 55">
                    <a:extLst>
                      <a:ext uri="{FF2B5EF4-FFF2-40B4-BE49-F238E27FC236}">
                        <a16:creationId xmlns:a16="http://schemas.microsoft.com/office/drawing/2014/main" id="{D52FC04F-28FA-4F15-EEFA-0FAF325798EB}"/>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8"/>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6B4C3585-62EB-2AEE-2EC7-00DA3079079D}"/>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6B4C3585-62EB-2AEE-2EC7-00DA3079079D}"/>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39E89253-528B-C59C-1FFB-050552324518}"/>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58" name="TextBox 57">
                    <a:extLst>
                      <a:ext uri="{FF2B5EF4-FFF2-40B4-BE49-F238E27FC236}">
                        <a16:creationId xmlns:a16="http://schemas.microsoft.com/office/drawing/2014/main" id="{39E89253-528B-C59C-1FFB-050552324518}"/>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B67217E-6EC1-71D8-A2D0-95572FBFCC26}"/>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59" name="TextBox 58">
                    <a:extLst>
                      <a:ext uri="{FF2B5EF4-FFF2-40B4-BE49-F238E27FC236}">
                        <a16:creationId xmlns:a16="http://schemas.microsoft.com/office/drawing/2014/main" id="{3B67217E-6EC1-71D8-A2D0-95572FBFCC26}"/>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1"/>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15FC4D7E-82F3-1FEC-5C24-7C63C27F7615}"/>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60" name="TextBox 59">
                    <a:extLst>
                      <a:ext uri="{FF2B5EF4-FFF2-40B4-BE49-F238E27FC236}">
                        <a16:creationId xmlns:a16="http://schemas.microsoft.com/office/drawing/2014/main" id="{15FC4D7E-82F3-1FEC-5C24-7C63C27F7615}"/>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7FC0F5B4-8126-902B-1F15-FE3ED963D92B}"/>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61" name="TextBox 60">
                    <a:extLst>
                      <a:ext uri="{FF2B5EF4-FFF2-40B4-BE49-F238E27FC236}">
                        <a16:creationId xmlns:a16="http://schemas.microsoft.com/office/drawing/2014/main" id="{7FC0F5B4-8126-902B-1F15-FE3ED963D92B}"/>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3"/>
                    <a:stretch>
                      <a:fillRect b="-17391"/>
                    </a:stretch>
                  </a:blipFill>
                </p:spPr>
                <p:txBody>
                  <a:bodyPr/>
                  <a:lstStyle/>
                  <a:p>
                    <a:r>
                      <a:rPr lang="en-US">
                        <a:noFill/>
                      </a:rPr>
                      <a:t> </a:t>
                    </a:r>
                  </a:p>
                </p:txBody>
              </p:sp>
            </mc:Fallback>
          </mc:AlternateContent>
        </p:grpSp>
      </p:grpSp>
      <p:sp>
        <p:nvSpPr>
          <p:cNvPr id="63" name="Rounded Rectangle 62">
            <a:extLst>
              <a:ext uri="{FF2B5EF4-FFF2-40B4-BE49-F238E27FC236}">
                <a16:creationId xmlns:a16="http://schemas.microsoft.com/office/drawing/2014/main" id="{717A74B2-CC24-C066-5CE8-8E5331D04041}"/>
              </a:ext>
            </a:extLst>
          </p:cNvPr>
          <p:cNvSpPr/>
          <p:nvPr/>
        </p:nvSpPr>
        <p:spPr>
          <a:xfrm>
            <a:off x="5710273" y="5892620"/>
            <a:ext cx="1238233" cy="71923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TextBox 63">
            <a:extLst>
              <a:ext uri="{FF2B5EF4-FFF2-40B4-BE49-F238E27FC236}">
                <a16:creationId xmlns:a16="http://schemas.microsoft.com/office/drawing/2014/main" id="{9E9928DA-FD79-072C-99BC-AC0E3AE27B1C}"/>
              </a:ext>
            </a:extLst>
          </p:cNvPr>
          <p:cNvSpPr txBox="1"/>
          <p:nvPr/>
        </p:nvSpPr>
        <p:spPr>
          <a:xfrm>
            <a:off x="3616559" y="6177754"/>
            <a:ext cx="4680856" cy="369332"/>
          </a:xfrm>
          <a:prstGeom prst="rect">
            <a:avLst/>
          </a:prstGeom>
          <a:noFill/>
        </p:spPr>
        <p:txBody>
          <a:bodyPr wrap="square">
            <a:spAutoFit/>
          </a:bodyPr>
          <a:lstStyle/>
          <a:p>
            <a:r>
              <a:rPr lang="en-US" b="1">
                <a:solidFill>
                  <a:srgbClr val="0070C0"/>
                </a:solidFill>
              </a:rPr>
              <a:t>Swap tokens 1 and 2</a:t>
            </a:r>
            <a:endParaRPr lang="en-US"/>
          </a:p>
        </p:txBody>
      </p:sp>
      <p:sp>
        <p:nvSpPr>
          <p:cNvPr id="65" name="TextBox 64">
            <a:extLst>
              <a:ext uri="{FF2B5EF4-FFF2-40B4-BE49-F238E27FC236}">
                <a16:creationId xmlns:a16="http://schemas.microsoft.com/office/drawing/2014/main" id="{DFBFB2B1-94C8-71DF-3336-A5E09F608799}"/>
              </a:ext>
            </a:extLst>
          </p:cNvPr>
          <p:cNvSpPr txBox="1"/>
          <p:nvPr/>
        </p:nvSpPr>
        <p:spPr>
          <a:xfrm>
            <a:off x="4552189" y="3391927"/>
            <a:ext cx="4680856" cy="369332"/>
          </a:xfrm>
          <a:prstGeom prst="rect">
            <a:avLst/>
          </a:prstGeom>
          <a:noFill/>
        </p:spPr>
        <p:txBody>
          <a:bodyPr wrap="square">
            <a:spAutoFit/>
          </a:bodyPr>
          <a:lstStyle/>
          <a:p>
            <a:r>
              <a:rPr lang="en-US" b="1">
                <a:solidFill>
                  <a:srgbClr val="0070C0"/>
                </a:solidFill>
              </a:rPr>
              <a:t>Outputs swap, but do not otherwise change</a:t>
            </a:r>
            <a:endParaRPr lang="en-US"/>
          </a:p>
        </p:txBody>
      </p:sp>
    </p:spTree>
    <p:extLst>
      <p:ext uri="{BB962C8B-B14F-4D97-AF65-F5344CB8AC3E}">
        <p14:creationId xmlns:p14="http://schemas.microsoft.com/office/powerpoint/2010/main" val="23385035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DCA69EC-A3DE-6985-1279-CC16CA78C747}"/>
              </a:ext>
            </a:extLst>
          </p:cNvPr>
          <p:cNvSpPr txBox="1">
            <a:spLocks/>
          </p:cNvSpPr>
          <p:nvPr/>
        </p:nvSpPr>
        <p:spPr>
          <a:xfrm>
            <a:off x="4984569" y="1509376"/>
            <a:ext cx="4475117" cy="171279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Transformer</a:t>
            </a:r>
          </a:p>
          <a:p>
            <a:pPr lvl="3"/>
            <a:r>
              <a:rPr lang="en-US" b="1">
                <a:solidFill>
                  <a:srgbClr val="00B050"/>
                </a:solidFill>
              </a:rPr>
              <a:t>(1) tokenizing</a:t>
            </a:r>
          </a:p>
          <a:p>
            <a:pPr lvl="3"/>
            <a:r>
              <a:rPr lang="en-US" b="1">
                <a:solidFill>
                  <a:srgbClr val="00B050"/>
                </a:solidFill>
              </a:rPr>
              <a:t>(2) self-attention</a:t>
            </a:r>
          </a:p>
          <a:p>
            <a:pPr lvl="3"/>
            <a:r>
              <a:rPr lang="en-US" b="1">
                <a:solidFill>
                  <a:srgbClr val="00B050"/>
                </a:solidFill>
              </a:rPr>
              <a:t>(3) positional encoding</a:t>
            </a:r>
            <a:endParaRPr lang="en-US" sz="2400"/>
          </a:p>
          <a:p>
            <a:pPr marL="118872" indent="0">
              <a:buFont typeface="Wingdings 2"/>
              <a:buNone/>
            </a:pPr>
            <a:endParaRPr lang="en-US" sz="24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
        <p:nvSpPr>
          <p:cNvPr id="25" name="Content Placeholder 2">
            <a:extLst>
              <a:ext uri="{FF2B5EF4-FFF2-40B4-BE49-F238E27FC236}">
                <a16:creationId xmlns:a16="http://schemas.microsoft.com/office/drawing/2014/main" id="{1E8B633D-7479-CA4A-40CC-F31201EF3C62}"/>
              </a:ext>
            </a:extLst>
          </p:cNvPr>
          <p:cNvSpPr>
            <a:spLocks noGrp="1"/>
          </p:cNvSpPr>
          <p:nvPr>
            <p:ph idx="1"/>
          </p:nvPr>
        </p:nvSpPr>
        <p:spPr>
          <a:xfrm>
            <a:off x="0" y="1076111"/>
            <a:ext cx="8861259" cy="5357345"/>
          </a:xfrm>
        </p:spPr>
        <p:txBody>
          <a:bodyPr>
            <a:normAutofit lnSpcReduction="10000"/>
          </a:bodyPr>
          <a:lstStyle/>
          <a:p>
            <a:r>
              <a:rPr lang="en-US" sz="2800"/>
              <a:t>A graph Transformer must take the following inputs:</a:t>
            </a:r>
          </a:p>
          <a:p>
            <a:pPr lvl="1"/>
            <a:r>
              <a:rPr lang="en-US" sz="2400" b="1">
                <a:solidFill>
                  <a:srgbClr val="0070C0"/>
                </a:solidFill>
              </a:rPr>
              <a:t>(1) Node features?</a:t>
            </a:r>
          </a:p>
          <a:p>
            <a:pPr lvl="1"/>
            <a:r>
              <a:rPr lang="en-US" sz="2400" b="1">
                <a:solidFill>
                  <a:srgbClr val="0070C0"/>
                </a:solidFill>
              </a:rPr>
              <a:t>(2) Adjacency information?</a:t>
            </a:r>
          </a:p>
          <a:p>
            <a:pPr lvl="1"/>
            <a:r>
              <a:rPr lang="en-US" sz="2400" b="1">
                <a:solidFill>
                  <a:srgbClr val="0070C0"/>
                </a:solidFill>
              </a:rPr>
              <a:t>(3) Edge features?</a:t>
            </a:r>
          </a:p>
          <a:p>
            <a:pPr marL="118872" indent="0">
              <a:buNone/>
            </a:pPr>
            <a:endParaRPr lang="en-US" sz="2800" b="1">
              <a:solidFill>
                <a:srgbClr val="00B0F0"/>
              </a:solidFill>
            </a:endParaRPr>
          </a:p>
          <a:p>
            <a:r>
              <a:rPr lang="en-US" sz="2800"/>
              <a:t>There are many ways to do this</a:t>
            </a:r>
          </a:p>
          <a:p>
            <a:r>
              <a:rPr lang="en-US" sz="2800"/>
              <a:t>Different approaches correspond to different “matchings” between graph inputs </a:t>
            </a:r>
            <a:r>
              <a:rPr lang="en-US" sz="2800" b="1">
                <a:solidFill>
                  <a:srgbClr val="0070C0"/>
                </a:solidFill>
              </a:rPr>
              <a:t>(1), (2), (3) </a:t>
            </a:r>
            <a:r>
              <a:rPr lang="en-US" sz="2800"/>
              <a:t>transformer components </a:t>
            </a:r>
            <a:r>
              <a:rPr lang="en-US" sz="2800" b="1">
                <a:solidFill>
                  <a:srgbClr val="00B050"/>
                </a:solidFill>
              </a:rPr>
              <a:t>(1), (2), (3)</a:t>
            </a:r>
          </a:p>
          <a:p>
            <a:r>
              <a:rPr lang="en-US" sz="2800"/>
              <a:t>Today: </a:t>
            </a:r>
          </a:p>
          <a:p>
            <a:pPr lvl="1"/>
            <a:r>
              <a:rPr lang="en-US" sz="2400"/>
              <a:t>node features </a:t>
            </a:r>
            <a:r>
              <a:rPr lang="en-US" sz="2400">
                <a:sym typeface="Wingdings" pitchFamily="2" charset="2"/>
              </a:rPr>
              <a:t> </a:t>
            </a:r>
            <a:r>
              <a:rPr lang="en-US" sz="2400" b="1">
                <a:solidFill>
                  <a:srgbClr val="00B050"/>
                </a:solidFill>
                <a:sym typeface="Wingdings" pitchFamily="2" charset="2"/>
              </a:rPr>
              <a:t>tokenizing</a:t>
            </a:r>
          </a:p>
          <a:p>
            <a:pPr lvl="1"/>
            <a:r>
              <a:rPr lang="en-US" sz="2400">
                <a:sym typeface="Wingdings" pitchFamily="2" charset="2"/>
              </a:rPr>
              <a:t> adjacency information</a:t>
            </a:r>
            <a:r>
              <a:rPr lang="en-US" sz="2400"/>
              <a:t> </a:t>
            </a:r>
            <a:r>
              <a:rPr lang="en-US" sz="2400">
                <a:sym typeface="Wingdings" pitchFamily="2" charset="2"/>
              </a:rPr>
              <a:t> </a:t>
            </a:r>
            <a:r>
              <a:rPr lang="en-US" sz="2400" b="1">
                <a:solidFill>
                  <a:srgbClr val="00B050"/>
                </a:solidFill>
                <a:sym typeface="Wingdings" pitchFamily="2" charset="2"/>
              </a:rPr>
              <a:t>positional encoding</a:t>
            </a:r>
          </a:p>
          <a:p>
            <a:pPr lvl="1"/>
            <a:r>
              <a:rPr lang="en-US" sz="2400"/>
              <a:t>(3) </a:t>
            </a:r>
            <a:r>
              <a:rPr lang="en-US" sz="2400">
                <a:sym typeface="Wingdings" pitchFamily="2" charset="2"/>
              </a:rPr>
              <a:t> (3)</a:t>
            </a:r>
            <a:endParaRPr lang="en-US" sz="2400"/>
          </a:p>
          <a:p>
            <a:endParaRPr lang="en-US" sz="2800"/>
          </a:p>
          <a:p>
            <a:endParaRPr lang="en-US" sz="2800"/>
          </a:p>
          <a:p>
            <a:endParaRPr lang="en-US" sz="2800"/>
          </a:p>
          <a:p>
            <a:endParaRPr lang="en-US" sz="2800"/>
          </a:p>
          <a:p>
            <a:pPr marL="118872" indent="0">
              <a:buNone/>
            </a:pPr>
            <a:endParaRPr lang="en-US" sz="2800" b="1"/>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88</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fontScale="90000"/>
          </a:bodyPr>
          <a:lstStyle/>
          <a:p>
            <a:r>
              <a:rPr lang="en-US"/>
              <a:t>Processing Graphs with Transformers</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2"/>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cxnSp>
        <p:nvCxnSpPr>
          <p:cNvPr id="7" name="Straight Arrow Connector 6">
            <a:extLst>
              <a:ext uri="{FF2B5EF4-FFF2-40B4-BE49-F238E27FC236}">
                <a16:creationId xmlns:a16="http://schemas.microsoft.com/office/drawing/2014/main" id="{16B38D3D-F0BF-E5CE-451F-EC004C035896}"/>
              </a:ext>
            </a:extLst>
          </p:cNvPr>
          <p:cNvCxnSpPr/>
          <p:nvPr/>
        </p:nvCxnSpPr>
        <p:spPr>
          <a:xfrm>
            <a:off x="3167743" y="1861457"/>
            <a:ext cx="2884714" cy="239486"/>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9DFF5A28-7CD2-49E5-2B63-2DE0E1B29C50}"/>
              </a:ext>
            </a:extLst>
          </p:cNvPr>
          <p:cNvCxnSpPr>
            <a:cxnSpLocks/>
          </p:cNvCxnSpPr>
          <p:nvPr/>
        </p:nvCxnSpPr>
        <p:spPr>
          <a:xfrm>
            <a:off x="4159432" y="2269084"/>
            <a:ext cx="1854925" cy="183940"/>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3A562689-9EF3-05DA-78DC-D86C8B38819E}"/>
              </a:ext>
            </a:extLst>
          </p:cNvPr>
          <p:cNvCxnSpPr>
            <a:cxnSpLocks/>
          </p:cNvCxnSpPr>
          <p:nvPr/>
        </p:nvCxnSpPr>
        <p:spPr>
          <a:xfrm>
            <a:off x="3069771" y="2745627"/>
            <a:ext cx="2944586" cy="21869"/>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E5F6D839-A9EF-421A-F59E-15933CA5CF0B}"/>
              </a:ext>
            </a:extLst>
          </p:cNvPr>
          <p:cNvSpPr txBox="1"/>
          <p:nvPr/>
        </p:nvSpPr>
        <p:spPr>
          <a:xfrm>
            <a:off x="4510406" y="2637038"/>
            <a:ext cx="1951601" cy="523220"/>
          </a:xfrm>
          <a:prstGeom prst="rect">
            <a:avLst/>
          </a:prstGeom>
          <a:noFill/>
        </p:spPr>
        <p:txBody>
          <a:bodyPr wrap="square">
            <a:spAutoFit/>
          </a:bodyPr>
          <a:lstStyle/>
          <a:p>
            <a:r>
              <a:rPr lang="en-US" sz="2800" b="1">
                <a:solidFill>
                  <a:srgbClr val="C00000"/>
                </a:solidFill>
              </a:rPr>
              <a:t>Today</a:t>
            </a:r>
            <a:endParaRPr lang="en-US" sz="2800"/>
          </a:p>
        </p:txBody>
      </p:sp>
    </p:spTree>
    <p:extLst>
      <p:ext uri="{BB962C8B-B14F-4D97-AF65-F5344CB8AC3E}">
        <p14:creationId xmlns:p14="http://schemas.microsoft.com/office/powerpoint/2010/main" val="24698392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89</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Components of a Transformer</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2"/>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sp>
        <p:nvSpPr>
          <p:cNvPr id="2" name="Rounded Rectangle 1">
            <a:extLst>
              <a:ext uri="{FF2B5EF4-FFF2-40B4-BE49-F238E27FC236}">
                <a16:creationId xmlns:a16="http://schemas.microsoft.com/office/drawing/2014/main" id="{F967A0FF-8FC5-5908-9909-621929A0F013}"/>
              </a:ext>
            </a:extLst>
          </p:cNvPr>
          <p:cNvSpPr/>
          <p:nvPr/>
        </p:nvSpPr>
        <p:spPr>
          <a:xfrm>
            <a:off x="1491857" y="3876798"/>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Rounded Rectangle 2">
            <a:extLst>
              <a:ext uri="{FF2B5EF4-FFF2-40B4-BE49-F238E27FC236}">
                <a16:creationId xmlns:a16="http://schemas.microsoft.com/office/drawing/2014/main" id="{26C343D1-3845-7FB4-49C9-BA45C61A8081}"/>
              </a:ext>
            </a:extLst>
          </p:cNvPr>
          <p:cNvSpPr/>
          <p:nvPr/>
        </p:nvSpPr>
        <p:spPr>
          <a:xfrm>
            <a:off x="1624504"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Rounded Rectangle 6">
            <a:extLst>
              <a:ext uri="{FF2B5EF4-FFF2-40B4-BE49-F238E27FC236}">
                <a16:creationId xmlns:a16="http://schemas.microsoft.com/office/drawing/2014/main" id="{A0D93F93-BC6C-3A45-74B2-3D40B559BF72}"/>
              </a:ext>
            </a:extLst>
          </p:cNvPr>
          <p:cNvSpPr/>
          <p:nvPr/>
        </p:nvSpPr>
        <p:spPr>
          <a:xfrm>
            <a:off x="2153314"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Rounded Rectangle 7">
            <a:extLst>
              <a:ext uri="{FF2B5EF4-FFF2-40B4-BE49-F238E27FC236}">
                <a16:creationId xmlns:a16="http://schemas.microsoft.com/office/drawing/2014/main" id="{07058E0D-5BEE-F4AA-0344-10FBC5001188}"/>
              </a:ext>
            </a:extLst>
          </p:cNvPr>
          <p:cNvSpPr/>
          <p:nvPr/>
        </p:nvSpPr>
        <p:spPr>
          <a:xfrm>
            <a:off x="2700485"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Rounded Rectangle 8">
            <a:extLst>
              <a:ext uri="{FF2B5EF4-FFF2-40B4-BE49-F238E27FC236}">
                <a16:creationId xmlns:a16="http://schemas.microsoft.com/office/drawing/2014/main" id="{C6D2A2CA-0078-3EF1-785E-ABE15B4B61D4}"/>
              </a:ext>
            </a:extLst>
          </p:cNvPr>
          <p:cNvSpPr/>
          <p:nvPr/>
        </p:nvSpPr>
        <p:spPr>
          <a:xfrm>
            <a:off x="3247656"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81CAD74C-ED17-6988-8B25-5F0AA046A056}"/>
              </a:ext>
            </a:extLst>
          </p:cNvPr>
          <p:cNvSpPr/>
          <p:nvPr/>
        </p:nvSpPr>
        <p:spPr>
          <a:xfrm>
            <a:off x="3776466"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EE71EAEC-997E-3610-3666-C1423546BB7C}"/>
              </a:ext>
            </a:extLst>
          </p:cNvPr>
          <p:cNvSpPr/>
          <p:nvPr/>
        </p:nvSpPr>
        <p:spPr>
          <a:xfrm>
            <a:off x="4323637"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0AF69ED6-BB03-9211-57F9-483B2D8A2F6D}"/>
              </a:ext>
            </a:extLst>
          </p:cNvPr>
          <p:cNvSpPr/>
          <p:nvPr/>
        </p:nvSpPr>
        <p:spPr>
          <a:xfrm>
            <a:off x="4832249"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B7C3E3D6-B458-8CFE-7629-8C550B1AD055}"/>
              </a:ext>
            </a:extLst>
          </p:cNvPr>
          <p:cNvSpPr/>
          <p:nvPr/>
        </p:nvSpPr>
        <p:spPr>
          <a:xfrm>
            <a:off x="5379420" y="5770925"/>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9069D276-A5E4-2766-EE04-F7CCEDC81E72}"/>
              </a:ext>
            </a:extLst>
          </p:cNvPr>
          <p:cNvSpPr/>
          <p:nvPr/>
        </p:nvSpPr>
        <p:spPr>
          <a:xfrm>
            <a:off x="1541433"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6515E68A-91A4-8878-3EB3-FA2415B584F0}"/>
              </a:ext>
            </a:extLst>
          </p:cNvPr>
          <p:cNvSpPr/>
          <p:nvPr/>
        </p:nvSpPr>
        <p:spPr>
          <a:xfrm>
            <a:off x="2070243"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FE5CBD8C-E237-2BD4-A3E9-CBA7E8AFEA31}"/>
              </a:ext>
            </a:extLst>
          </p:cNvPr>
          <p:cNvSpPr/>
          <p:nvPr/>
        </p:nvSpPr>
        <p:spPr>
          <a:xfrm>
            <a:off x="2654579"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E6B617F3-77F9-B756-8DDE-9B775975DE84}"/>
              </a:ext>
            </a:extLst>
          </p:cNvPr>
          <p:cNvSpPr/>
          <p:nvPr/>
        </p:nvSpPr>
        <p:spPr>
          <a:xfrm>
            <a:off x="3164585"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B939A283-FFE7-0E3E-5713-0FEA1E5A2F1E}"/>
              </a:ext>
            </a:extLst>
          </p:cNvPr>
          <p:cNvSpPr/>
          <p:nvPr/>
        </p:nvSpPr>
        <p:spPr>
          <a:xfrm>
            <a:off x="3693395"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D2A27ED5-0A62-E861-C9BE-25724821E7CA}"/>
              </a:ext>
            </a:extLst>
          </p:cNvPr>
          <p:cNvSpPr/>
          <p:nvPr/>
        </p:nvSpPr>
        <p:spPr>
          <a:xfrm>
            <a:off x="4240566"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C798C219-8435-81E5-2F95-A15318B8D875}"/>
              </a:ext>
            </a:extLst>
          </p:cNvPr>
          <p:cNvSpPr/>
          <p:nvPr/>
        </p:nvSpPr>
        <p:spPr>
          <a:xfrm>
            <a:off x="4749178"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15E0D4FE-A231-E4DB-001B-2D9F94C04A3A}"/>
              </a:ext>
            </a:extLst>
          </p:cNvPr>
          <p:cNvSpPr/>
          <p:nvPr/>
        </p:nvSpPr>
        <p:spPr>
          <a:xfrm>
            <a:off x="5296349" y="3429000"/>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AE04440-AF11-FFC8-4BAF-94A50988AA5E}"/>
                  </a:ext>
                </a:extLst>
              </p:cNvPr>
              <p:cNvSpPr txBox="1"/>
              <p:nvPr/>
            </p:nvSpPr>
            <p:spPr>
              <a:xfrm flipH="1">
                <a:off x="1552896" y="574283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DAE04440-AF11-FFC8-4BAF-94A50988AA5E}"/>
                  </a:ext>
                </a:extLst>
              </p:cNvPr>
              <p:cNvSpPr txBox="1">
                <a:spLocks noRot="1" noChangeAspect="1" noMove="1" noResize="1" noEditPoints="1" noAdjustHandles="1" noChangeArrowheads="1" noChangeShapeType="1" noTextEdit="1"/>
              </p:cNvSpPr>
              <p:nvPr/>
            </p:nvSpPr>
            <p:spPr>
              <a:xfrm flipH="1">
                <a:off x="1552896" y="5742832"/>
                <a:ext cx="536154" cy="276999"/>
              </a:xfrm>
              <a:prstGeom prst="rect">
                <a:avLst/>
              </a:prstGeom>
              <a:blipFill>
                <a:blip r:embed="rId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520BE0A-4E4B-3658-807C-0ECB88976EEB}"/>
                  </a:ext>
                </a:extLst>
              </p:cNvPr>
              <p:cNvSpPr txBox="1"/>
              <p:nvPr/>
            </p:nvSpPr>
            <p:spPr>
              <a:xfrm flipH="1">
                <a:off x="2057836" y="574283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26" name="TextBox 25">
                <a:extLst>
                  <a:ext uri="{FF2B5EF4-FFF2-40B4-BE49-F238E27FC236}">
                    <a16:creationId xmlns:a16="http://schemas.microsoft.com/office/drawing/2014/main" id="{1520BE0A-4E4B-3658-807C-0ECB88976EEB}"/>
                  </a:ext>
                </a:extLst>
              </p:cNvPr>
              <p:cNvSpPr txBox="1">
                <a:spLocks noRot="1" noChangeAspect="1" noMove="1" noResize="1" noEditPoints="1" noAdjustHandles="1" noChangeArrowheads="1" noChangeShapeType="1" noTextEdit="1"/>
              </p:cNvSpPr>
              <p:nvPr/>
            </p:nvSpPr>
            <p:spPr>
              <a:xfrm flipH="1">
                <a:off x="2057836" y="5742832"/>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883A372-4178-B340-7456-8C1311F6F7EE}"/>
                  </a:ext>
                </a:extLst>
              </p:cNvPr>
              <p:cNvSpPr txBox="1"/>
              <p:nvPr/>
            </p:nvSpPr>
            <p:spPr>
              <a:xfrm flipH="1">
                <a:off x="2612572" y="574283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0883A372-4178-B340-7456-8C1311F6F7EE}"/>
                  </a:ext>
                </a:extLst>
              </p:cNvPr>
              <p:cNvSpPr txBox="1">
                <a:spLocks noRot="1" noChangeAspect="1" noMove="1" noResize="1" noEditPoints="1" noAdjustHandles="1" noChangeArrowheads="1" noChangeShapeType="1" noTextEdit="1"/>
              </p:cNvSpPr>
              <p:nvPr/>
            </p:nvSpPr>
            <p:spPr>
              <a:xfrm flipH="1">
                <a:off x="2612572" y="5742832"/>
                <a:ext cx="536154" cy="276999"/>
              </a:xfrm>
              <a:prstGeom prst="rect">
                <a:avLst/>
              </a:prstGeom>
              <a:blipFill>
                <a:blip r:embed="rId5"/>
                <a:stretch>
                  <a:fillRect b="-17391"/>
                </a:stretch>
              </a:blipFill>
            </p:spPr>
            <p:txBody>
              <a:bodyPr/>
              <a:lstStyle/>
              <a:p>
                <a:r>
                  <a:rPr lang="en-US">
                    <a:noFill/>
                  </a:rPr>
                  <a:t> </a:t>
                </a:r>
              </a:p>
            </p:txBody>
          </p:sp>
        </mc:Fallback>
      </mc:AlternateContent>
      <p:sp>
        <p:nvSpPr>
          <p:cNvPr id="28" name="Content Placeholder 2">
            <a:extLst>
              <a:ext uri="{FF2B5EF4-FFF2-40B4-BE49-F238E27FC236}">
                <a16:creationId xmlns:a16="http://schemas.microsoft.com/office/drawing/2014/main" id="{50C37396-CB0B-8302-D4B4-8A9D80A62A96}"/>
              </a:ext>
            </a:extLst>
          </p:cNvPr>
          <p:cNvSpPr txBox="1">
            <a:spLocks/>
          </p:cNvSpPr>
          <p:nvPr/>
        </p:nvSpPr>
        <p:spPr>
          <a:xfrm>
            <a:off x="2611177" y="4188482"/>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30" name="Rounded Rectangle 29">
            <a:extLst>
              <a:ext uri="{FF2B5EF4-FFF2-40B4-BE49-F238E27FC236}">
                <a16:creationId xmlns:a16="http://schemas.microsoft.com/office/drawing/2014/main" id="{4821E0C2-2F6E-3610-9D15-2D1788E942DF}"/>
              </a:ext>
            </a:extLst>
          </p:cNvPr>
          <p:cNvSpPr/>
          <p:nvPr/>
        </p:nvSpPr>
        <p:spPr>
          <a:xfrm>
            <a:off x="1628397"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7E51992E-7F9F-7BA8-212F-2E3C41983A30}"/>
              </a:ext>
            </a:extLst>
          </p:cNvPr>
          <p:cNvSpPr/>
          <p:nvPr/>
        </p:nvSpPr>
        <p:spPr>
          <a:xfrm>
            <a:off x="2157207"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56318E40-B4B2-269F-746B-A5090DE4C5FB}"/>
              </a:ext>
            </a:extLst>
          </p:cNvPr>
          <p:cNvSpPr/>
          <p:nvPr/>
        </p:nvSpPr>
        <p:spPr>
          <a:xfrm>
            <a:off x="2741543"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60C94EA5-706F-74FB-61FF-DE3F3DE3FFE8}"/>
              </a:ext>
            </a:extLst>
          </p:cNvPr>
          <p:cNvSpPr/>
          <p:nvPr/>
        </p:nvSpPr>
        <p:spPr>
          <a:xfrm>
            <a:off x="3251549"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46694DF8-02AE-109E-EF23-5CC35B53B9AF}"/>
              </a:ext>
            </a:extLst>
          </p:cNvPr>
          <p:cNvSpPr/>
          <p:nvPr/>
        </p:nvSpPr>
        <p:spPr>
          <a:xfrm>
            <a:off x="3780359"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F2E958A4-70B0-FDEF-7116-A748ECC02211}"/>
              </a:ext>
            </a:extLst>
          </p:cNvPr>
          <p:cNvSpPr/>
          <p:nvPr/>
        </p:nvSpPr>
        <p:spPr>
          <a:xfrm>
            <a:off x="4836142"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7A57B132-762F-E500-A8BD-96ED484AD6AB}"/>
              </a:ext>
            </a:extLst>
          </p:cNvPr>
          <p:cNvSpPr/>
          <p:nvPr/>
        </p:nvSpPr>
        <p:spPr>
          <a:xfrm>
            <a:off x="5383313"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TextBox 37">
            <a:extLst>
              <a:ext uri="{FF2B5EF4-FFF2-40B4-BE49-F238E27FC236}">
                <a16:creationId xmlns:a16="http://schemas.microsoft.com/office/drawing/2014/main" id="{A370B6E8-20BB-7A98-5805-888B7CFDD4AB}"/>
              </a:ext>
            </a:extLst>
          </p:cNvPr>
          <p:cNvSpPr txBox="1"/>
          <p:nvPr/>
        </p:nvSpPr>
        <p:spPr>
          <a:xfrm>
            <a:off x="1658028" y="5442497"/>
            <a:ext cx="235945" cy="369332"/>
          </a:xfrm>
          <a:prstGeom prst="rect">
            <a:avLst/>
          </a:prstGeom>
          <a:noFill/>
        </p:spPr>
        <p:txBody>
          <a:bodyPr wrap="square">
            <a:spAutoFit/>
          </a:bodyPr>
          <a:lstStyle/>
          <a:p>
            <a:r>
              <a:rPr lang="en-US"/>
              <a:t>+</a:t>
            </a:r>
          </a:p>
        </p:txBody>
      </p:sp>
      <p:sp>
        <p:nvSpPr>
          <p:cNvPr id="39" name="TextBox 38">
            <a:extLst>
              <a:ext uri="{FF2B5EF4-FFF2-40B4-BE49-F238E27FC236}">
                <a16:creationId xmlns:a16="http://schemas.microsoft.com/office/drawing/2014/main" id="{7D70EC52-1F90-F6E1-C488-4A7130DA560D}"/>
              </a:ext>
            </a:extLst>
          </p:cNvPr>
          <p:cNvSpPr txBox="1"/>
          <p:nvPr/>
        </p:nvSpPr>
        <p:spPr>
          <a:xfrm>
            <a:off x="2194443" y="5442497"/>
            <a:ext cx="235945" cy="369332"/>
          </a:xfrm>
          <a:prstGeom prst="rect">
            <a:avLst/>
          </a:prstGeom>
          <a:noFill/>
        </p:spPr>
        <p:txBody>
          <a:bodyPr wrap="square">
            <a:spAutoFit/>
          </a:bodyPr>
          <a:lstStyle/>
          <a:p>
            <a:r>
              <a:rPr lang="en-US"/>
              <a:t>+</a:t>
            </a:r>
          </a:p>
        </p:txBody>
      </p:sp>
      <p:sp>
        <p:nvSpPr>
          <p:cNvPr id="40" name="TextBox 39">
            <a:extLst>
              <a:ext uri="{FF2B5EF4-FFF2-40B4-BE49-F238E27FC236}">
                <a16:creationId xmlns:a16="http://schemas.microsoft.com/office/drawing/2014/main" id="{E439A58D-6D70-6111-7884-B4E7C1297662}"/>
              </a:ext>
            </a:extLst>
          </p:cNvPr>
          <p:cNvSpPr txBox="1"/>
          <p:nvPr/>
        </p:nvSpPr>
        <p:spPr>
          <a:xfrm>
            <a:off x="2735324" y="5440503"/>
            <a:ext cx="235945" cy="369332"/>
          </a:xfrm>
          <a:prstGeom prst="rect">
            <a:avLst/>
          </a:prstGeom>
          <a:noFill/>
        </p:spPr>
        <p:txBody>
          <a:bodyPr wrap="square">
            <a:spAutoFit/>
          </a:bodyPr>
          <a:lstStyle/>
          <a:p>
            <a:r>
              <a:rPr lang="en-US"/>
              <a:t>+</a:t>
            </a:r>
          </a:p>
        </p:txBody>
      </p:sp>
      <p:sp>
        <p:nvSpPr>
          <p:cNvPr id="41" name="TextBox 40">
            <a:extLst>
              <a:ext uri="{FF2B5EF4-FFF2-40B4-BE49-F238E27FC236}">
                <a16:creationId xmlns:a16="http://schemas.microsoft.com/office/drawing/2014/main" id="{86D16F68-B767-46F2-4B1A-5AEF48250253}"/>
              </a:ext>
            </a:extLst>
          </p:cNvPr>
          <p:cNvSpPr txBox="1"/>
          <p:nvPr/>
        </p:nvSpPr>
        <p:spPr>
          <a:xfrm>
            <a:off x="3295023" y="5448200"/>
            <a:ext cx="235945" cy="369332"/>
          </a:xfrm>
          <a:prstGeom prst="rect">
            <a:avLst/>
          </a:prstGeom>
          <a:noFill/>
        </p:spPr>
        <p:txBody>
          <a:bodyPr wrap="square">
            <a:spAutoFit/>
          </a:bodyPr>
          <a:lstStyle/>
          <a:p>
            <a:r>
              <a:rPr lang="en-US"/>
              <a:t>+</a:t>
            </a:r>
          </a:p>
        </p:txBody>
      </p:sp>
      <p:sp>
        <p:nvSpPr>
          <p:cNvPr id="42" name="TextBox 41">
            <a:extLst>
              <a:ext uri="{FF2B5EF4-FFF2-40B4-BE49-F238E27FC236}">
                <a16:creationId xmlns:a16="http://schemas.microsoft.com/office/drawing/2014/main" id="{012A9C3D-991E-5077-2980-8BD69E274C0B}"/>
              </a:ext>
            </a:extLst>
          </p:cNvPr>
          <p:cNvSpPr txBox="1"/>
          <p:nvPr/>
        </p:nvSpPr>
        <p:spPr>
          <a:xfrm>
            <a:off x="3802916" y="5438435"/>
            <a:ext cx="235945" cy="369332"/>
          </a:xfrm>
          <a:prstGeom prst="rect">
            <a:avLst/>
          </a:prstGeom>
          <a:noFill/>
        </p:spPr>
        <p:txBody>
          <a:bodyPr wrap="square">
            <a:spAutoFit/>
          </a:bodyPr>
          <a:lstStyle/>
          <a:p>
            <a:r>
              <a:rPr lang="en-US"/>
              <a:t>+</a:t>
            </a:r>
          </a:p>
        </p:txBody>
      </p:sp>
      <p:sp>
        <p:nvSpPr>
          <p:cNvPr id="43" name="TextBox 42">
            <a:extLst>
              <a:ext uri="{FF2B5EF4-FFF2-40B4-BE49-F238E27FC236}">
                <a16:creationId xmlns:a16="http://schemas.microsoft.com/office/drawing/2014/main" id="{50042880-3E2A-D530-0AB7-18D124AECCBA}"/>
              </a:ext>
            </a:extLst>
          </p:cNvPr>
          <p:cNvSpPr txBox="1"/>
          <p:nvPr/>
        </p:nvSpPr>
        <p:spPr>
          <a:xfrm>
            <a:off x="4342565" y="5448200"/>
            <a:ext cx="235945" cy="369332"/>
          </a:xfrm>
          <a:prstGeom prst="rect">
            <a:avLst/>
          </a:prstGeom>
          <a:noFill/>
        </p:spPr>
        <p:txBody>
          <a:bodyPr wrap="square">
            <a:spAutoFit/>
          </a:bodyPr>
          <a:lstStyle/>
          <a:p>
            <a:r>
              <a:rPr lang="en-US"/>
              <a:t>+</a:t>
            </a:r>
          </a:p>
        </p:txBody>
      </p:sp>
      <p:sp>
        <p:nvSpPr>
          <p:cNvPr id="44" name="TextBox 43">
            <a:extLst>
              <a:ext uri="{FF2B5EF4-FFF2-40B4-BE49-F238E27FC236}">
                <a16:creationId xmlns:a16="http://schemas.microsoft.com/office/drawing/2014/main" id="{BDE3CF86-BA50-3EFE-1911-42E3CE092C59}"/>
              </a:ext>
            </a:extLst>
          </p:cNvPr>
          <p:cNvSpPr txBox="1"/>
          <p:nvPr/>
        </p:nvSpPr>
        <p:spPr>
          <a:xfrm>
            <a:off x="4884109" y="5460756"/>
            <a:ext cx="235945" cy="369332"/>
          </a:xfrm>
          <a:prstGeom prst="rect">
            <a:avLst/>
          </a:prstGeom>
          <a:noFill/>
        </p:spPr>
        <p:txBody>
          <a:bodyPr wrap="square">
            <a:spAutoFit/>
          </a:bodyPr>
          <a:lstStyle/>
          <a:p>
            <a:r>
              <a:rPr lang="en-US"/>
              <a:t>+</a:t>
            </a:r>
          </a:p>
        </p:txBody>
      </p:sp>
      <p:sp>
        <p:nvSpPr>
          <p:cNvPr id="45" name="TextBox 44">
            <a:extLst>
              <a:ext uri="{FF2B5EF4-FFF2-40B4-BE49-F238E27FC236}">
                <a16:creationId xmlns:a16="http://schemas.microsoft.com/office/drawing/2014/main" id="{3DBE3B41-C75A-4A5B-AF89-F8F987B946FF}"/>
              </a:ext>
            </a:extLst>
          </p:cNvPr>
          <p:cNvSpPr txBox="1"/>
          <p:nvPr/>
        </p:nvSpPr>
        <p:spPr>
          <a:xfrm>
            <a:off x="5413322" y="5448200"/>
            <a:ext cx="235945" cy="369332"/>
          </a:xfrm>
          <a:prstGeom prst="rect">
            <a:avLst/>
          </a:prstGeom>
          <a:noFill/>
        </p:spPr>
        <p:txBody>
          <a:bodyPr wrap="square">
            <a:spAutoFit/>
          </a:bodyPr>
          <a:lstStyle/>
          <a:p>
            <a:r>
              <a:rPr lang="en-US"/>
              <a:t>+</a:t>
            </a:r>
          </a:p>
        </p:txBody>
      </p:sp>
      <p:sp>
        <p:nvSpPr>
          <p:cNvPr id="46" name="TextBox 45">
            <a:extLst>
              <a:ext uri="{FF2B5EF4-FFF2-40B4-BE49-F238E27FC236}">
                <a16:creationId xmlns:a16="http://schemas.microsoft.com/office/drawing/2014/main" id="{37D57C5D-AF7A-1D13-FC67-78899C6562B1}"/>
              </a:ext>
            </a:extLst>
          </p:cNvPr>
          <p:cNvSpPr txBox="1"/>
          <p:nvPr/>
        </p:nvSpPr>
        <p:spPr>
          <a:xfrm>
            <a:off x="5951234" y="5044550"/>
            <a:ext cx="2134379" cy="646331"/>
          </a:xfrm>
          <a:prstGeom prst="rect">
            <a:avLst/>
          </a:prstGeom>
          <a:noFill/>
        </p:spPr>
        <p:txBody>
          <a:bodyPr wrap="square">
            <a:spAutoFit/>
          </a:bodyPr>
          <a:lstStyle/>
          <a:p>
            <a:r>
              <a:rPr lang="en-US" b="1">
                <a:solidFill>
                  <a:srgbClr val="00B050"/>
                </a:solidFill>
              </a:rPr>
              <a:t>(3) Positional encoding</a:t>
            </a:r>
            <a:endParaRPr lang="en-US">
              <a:solidFill>
                <a:srgbClr val="00B050"/>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2F2D3B9-7AE3-072A-0072-5D952343B851}"/>
                  </a:ext>
                </a:extLst>
              </p:cNvPr>
              <p:cNvSpPr txBox="1"/>
              <p:nvPr/>
            </p:nvSpPr>
            <p:spPr>
              <a:xfrm flipH="1">
                <a:off x="4253231" y="5733786"/>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47" name="TextBox 46">
                <a:extLst>
                  <a:ext uri="{FF2B5EF4-FFF2-40B4-BE49-F238E27FC236}">
                    <a16:creationId xmlns:a16="http://schemas.microsoft.com/office/drawing/2014/main" id="{E2F2D3B9-7AE3-072A-0072-5D952343B851}"/>
                  </a:ext>
                </a:extLst>
              </p:cNvPr>
              <p:cNvSpPr txBox="1">
                <a:spLocks noRot="1" noChangeAspect="1" noMove="1" noResize="1" noEditPoints="1" noAdjustHandles="1" noChangeArrowheads="1" noChangeShapeType="1" noTextEdit="1"/>
              </p:cNvSpPr>
              <p:nvPr/>
            </p:nvSpPr>
            <p:spPr>
              <a:xfrm flipH="1">
                <a:off x="4253231" y="5733786"/>
                <a:ext cx="536154" cy="276999"/>
              </a:xfrm>
              <a:prstGeom prst="rect">
                <a:avLst/>
              </a:prstGeom>
              <a:blipFill>
                <a:blip r:embed="rId6"/>
                <a:stretch>
                  <a:fillRect b="-20000"/>
                </a:stretch>
              </a:blipFill>
            </p:spPr>
            <p:txBody>
              <a:bodyPr/>
              <a:lstStyle/>
              <a:p>
                <a:r>
                  <a:rPr lang="en-US">
                    <a:noFill/>
                  </a:rPr>
                  <a:t> </a:t>
                </a:r>
              </a:p>
            </p:txBody>
          </p:sp>
        </mc:Fallback>
      </mc:AlternateContent>
      <p:sp>
        <p:nvSpPr>
          <p:cNvPr id="48" name="Rounded Rectangle 47">
            <a:extLst>
              <a:ext uri="{FF2B5EF4-FFF2-40B4-BE49-F238E27FC236}">
                <a16:creationId xmlns:a16="http://schemas.microsoft.com/office/drawing/2014/main" id="{3D1361DE-5F57-6498-A133-A3929D44D0AE}"/>
              </a:ext>
            </a:extLst>
          </p:cNvPr>
          <p:cNvSpPr/>
          <p:nvPr/>
        </p:nvSpPr>
        <p:spPr>
          <a:xfrm>
            <a:off x="4323637" y="5230013"/>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 name="TextBox 48">
            <a:extLst>
              <a:ext uri="{FF2B5EF4-FFF2-40B4-BE49-F238E27FC236}">
                <a16:creationId xmlns:a16="http://schemas.microsoft.com/office/drawing/2014/main" id="{826DC8BC-D2F7-3B84-0EB7-3DA6399E176F}"/>
              </a:ext>
            </a:extLst>
          </p:cNvPr>
          <p:cNvSpPr txBox="1"/>
          <p:nvPr/>
        </p:nvSpPr>
        <p:spPr>
          <a:xfrm>
            <a:off x="6025228" y="5650901"/>
            <a:ext cx="2134379" cy="369332"/>
          </a:xfrm>
          <a:prstGeom prst="rect">
            <a:avLst/>
          </a:prstGeom>
          <a:noFill/>
        </p:spPr>
        <p:txBody>
          <a:bodyPr wrap="square">
            <a:spAutoFit/>
          </a:bodyPr>
          <a:lstStyle/>
          <a:p>
            <a:r>
              <a:rPr lang="en-US" b="1">
                <a:solidFill>
                  <a:srgbClr val="00B050"/>
                </a:solidFill>
              </a:rPr>
              <a:t>(1) Tokens</a:t>
            </a:r>
            <a:endParaRPr lang="en-US">
              <a:solidFill>
                <a:srgbClr val="00B050"/>
              </a:solidFill>
            </a:endParaRPr>
          </a:p>
        </p:txBody>
      </p:sp>
      <p:sp>
        <p:nvSpPr>
          <p:cNvPr id="50" name="TextBox 49">
            <a:extLst>
              <a:ext uri="{FF2B5EF4-FFF2-40B4-BE49-F238E27FC236}">
                <a16:creationId xmlns:a16="http://schemas.microsoft.com/office/drawing/2014/main" id="{313916FE-8376-883A-BC75-3D4189A67628}"/>
              </a:ext>
            </a:extLst>
          </p:cNvPr>
          <p:cNvSpPr txBox="1"/>
          <p:nvPr/>
        </p:nvSpPr>
        <p:spPr>
          <a:xfrm>
            <a:off x="2578685" y="4641055"/>
            <a:ext cx="3070204" cy="369332"/>
          </a:xfrm>
          <a:prstGeom prst="rect">
            <a:avLst/>
          </a:prstGeom>
          <a:noFill/>
        </p:spPr>
        <p:txBody>
          <a:bodyPr wrap="square">
            <a:spAutoFit/>
          </a:bodyPr>
          <a:lstStyle/>
          <a:p>
            <a:r>
              <a:rPr lang="en-US" b="1">
                <a:solidFill>
                  <a:srgbClr val="00B050"/>
                </a:solidFill>
              </a:rPr>
              <a:t>(2) self-attention </a:t>
            </a:r>
            <a:endParaRPr lang="en-US">
              <a:solidFill>
                <a:srgbClr val="00B050"/>
              </a:solidFill>
            </a:endParaRPr>
          </a:p>
        </p:txBody>
      </p:sp>
      <p:sp>
        <p:nvSpPr>
          <p:cNvPr id="35" name="Content Placeholder 2">
            <a:extLst>
              <a:ext uri="{FF2B5EF4-FFF2-40B4-BE49-F238E27FC236}">
                <a16:creationId xmlns:a16="http://schemas.microsoft.com/office/drawing/2014/main" id="{198CF2CE-5695-5168-9006-7415AF2FC0A9}"/>
              </a:ext>
            </a:extLst>
          </p:cNvPr>
          <p:cNvSpPr txBox="1">
            <a:spLocks/>
          </p:cNvSpPr>
          <p:nvPr/>
        </p:nvSpPr>
        <p:spPr>
          <a:xfrm>
            <a:off x="3847652" y="1089322"/>
            <a:ext cx="6136883" cy="239052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graph data</a:t>
            </a:r>
          </a:p>
          <a:p>
            <a:pPr lvl="1"/>
            <a:r>
              <a:rPr lang="en-US" sz="2000" b="1">
                <a:solidFill>
                  <a:srgbClr val="00B0F0"/>
                </a:solidFill>
              </a:rPr>
              <a:t>(1) How to input node features?</a:t>
            </a:r>
          </a:p>
          <a:p>
            <a:pPr lvl="1"/>
            <a:r>
              <a:rPr lang="en-US" sz="2000" b="1">
                <a:solidFill>
                  <a:srgbClr val="00B0F0"/>
                </a:solidFill>
              </a:rPr>
              <a:t>(2) How to input adjacency information?</a:t>
            </a:r>
          </a:p>
          <a:p>
            <a:pPr lvl="1"/>
            <a:r>
              <a:rPr lang="en-US" sz="2000" b="1">
                <a:solidFill>
                  <a:srgbClr val="00B0F0"/>
                </a:solidFill>
              </a:rPr>
              <a:t>(3) How to input edge features?</a:t>
            </a: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
        <p:nvSpPr>
          <p:cNvPr id="52" name="Content Placeholder 2">
            <a:extLst>
              <a:ext uri="{FF2B5EF4-FFF2-40B4-BE49-F238E27FC236}">
                <a16:creationId xmlns:a16="http://schemas.microsoft.com/office/drawing/2014/main" id="{9FFA8591-4050-3106-07D5-93BE9248662C}"/>
              </a:ext>
            </a:extLst>
          </p:cNvPr>
          <p:cNvSpPr txBox="1">
            <a:spLocks/>
          </p:cNvSpPr>
          <p:nvPr/>
        </p:nvSpPr>
        <p:spPr>
          <a:xfrm>
            <a:off x="-62779" y="1107184"/>
            <a:ext cx="8959230" cy="4469516"/>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Key components of Transformer</a:t>
            </a:r>
          </a:p>
          <a:p>
            <a:pPr lvl="3"/>
            <a:r>
              <a:rPr lang="en-US" b="1">
                <a:solidFill>
                  <a:srgbClr val="00B050"/>
                </a:solidFill>
              </a:rPr>
              <a:t>(1) tokenizing</a:t>
            </a:r>
          </a:p>
          <a:p>
            <a:pPr lvl="3"/>
            <a:r>
              <a:rPr lang="en-US" b="1">
                <a:solidFill>
                  <a:srgbClr val="00B050"/>
                </a:solidFill>
              </a:rPr>
              <a:t>(2) positional encoding</a:t>
            </a:r>
          </a:p>
          <a:p>
            <a:pPr lvl="3"/>
            <a:r>
              <a:rPr lang="en-US" b="1">
                <a:solidFill>
                  <a:srgbClr val="00B050"/>
                </a:solidFill>
              </a:rPr>
              <a:t>(3) self-attention</a:t>
            </a:r>
          </a:p>
          <a:p>
            <a:pPr lvl="3"/>
            <a:endParaRPr lang="en-US" sz="2400" b="1">
              <a:solidFill>
                <a:srgbClr val="00B050"/>
              </a:solidFill>
            </a:endParaRPr>
          </a:p>
          <a:p>
            <a:r>
              <a:rPr lang="en-US" sz="2400"/>
              <a:t>Key question: what should these be for a graph input?</a:t>
            </a:r>
          </a:p>
          <a:p>
            <a:pPr marL="118872" indent="0">
              <a:buFont typeface="Wingdings 2"/>
              <a:buNone/>
            </a:pPr>
            <a:endParaRPr lang="en-US" sz="24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pPr marL="118872" indent="0">
              <a:buFont typeface="Wingdings 2"/>
              <a:buNone/>
            </a:pPr>
            <a:endParaRPr lang="en-US" sz="2800" b="1">
              <a:solidFill>
                <a:srgbClr val="00B0F0"/>
              </a:solidFill>
            </a:endParaRPr>
          </a:p>
          <a:p>
            <a:endParaRPr lang="en-US" sz="2800" b="1">
              <a:solidFill>
                <a:srgbClr val="00B0F0"/>
              </a:solidFill>
            </a:endParaRPr>
          </a:p>
          <a:p>
            <a:endParaRPr lang="en-US" sz="2800" b="1">
              <a:solidFill>
                <a:srgbClr val="00B0F0"/>
              </a:solidFill>
            </a:endParaRPr>
          </a:p>
          <a:p>
            <a:endParaRPr lang="en-US" sz="2800"/>
          </a:p>
          <a:p>
            <a:pPr marL="118872" indent="0">
              <a:buFont typeface="Wingdings 2"/>
              <a:buNone/>
            </a:pPr>
            <a:endParaRPr lang="en-US" sz="2800" b="1"/>
          </a:p>
        </p:txBody>
      </p:sp>
    </p:spTree>
    <p:extLst>
      <p:ext uri="{BB962C8B-B14F-4D97-AF65-F5344CB8AC3E}">
        <p14:creationId xmlns:p14="http://schemas.microsoft.com/office/powerpoint/2010/main" val="18906088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A final key piece: token ordering</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2"/>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sp>
        <p:nvSpPr>
          <p:cNvPr id="65" name="TextBox 64">
            <a:extLst>
              <a:ext uri="{FF2B5EF4-FFF2-40B4-BE49-F238E27FC236}">
                <a16:creationId xmlns:a16="http://schemas.microsoft.com/office/drawing/2014/main" id="{DFBFB2B1-94C8-71DF-3336-A5E09F608799}"/>
              </a:ext>
            </a:extLst>
          </p:cNvPr>
          <p:cNvSpPr txBox="1"/>
          <p:nvPr/>
        </p:nvSpPr>
        <p:spPr>
          <a:xfrm>
            <a:off x="2270568" y="1813469"/>
            <a:ext cx="4680856" cy="369332"/>
          </a:xfrm>
          <a:prstGeom prst="rect">
            <a:avLst/>
          </a:prstGeom>
          <a:noFill/>
        </p:spPr>
        <p:txBody>
          <a:bodyPr wrap="square">
            <a:spAutoFit/>
          </a:bodyPr>
          <a:lstStyle/>
          <a:p>
            <a:r>
              <a:rPr lang="en-US" b="1">
                <a:solidFill>
                  <a:srgbClr val="0070C0"/>
                </a:solidFill>
              </a:rPr>
              <a:t>Outputs swap, but do not otherwise change</a:t>
            </a:r>
            <a:endParaRPr lang="en-US"/>
          </a:p>
        </p:txBody>
      </p:sp>
      <p:sp>
        <p:nvSpPr>
          <p:cNvPr id="36" name="Rounded Rectangle 35">
            <a:extLst>
              <a:ext uri="{FF2B5EF4-FFF2-40B4-BE49-F238E27FC236}">
                <a16:creationId xmlns:a16="http://schemas.microsoft.com/office/drawing/2014/main" id="{0D3A3185-2F82-8FD6-809C-B4192D4F17BF}"/>
              </a:ext>
            </a:extLst>
          </p:cNvPr>
          <p:cNvSpPr/>
          <p:nvPr/>
        </p:nvSpPr>
        <p:spPr>
          <a:xfrm>
            <a:off x="134038" y="4432294"/>
            <a:ext cx="385223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F86C092D-F679-5BCB-F628-5E629A5DC70D}"/>
              </a:ext>
            </a:extLst>
          </p:cNvPr>
          <p:cNvSpPr/>
          <p:nvPr/>
        </p:nvSpPr>
        <p:spPr>
          <a:xfrm>
            <a:off x="49576"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6" name="Rounded Rectangle 65">
            <a:extLst>
              <a:ext uri="{FF2B5EF4-FFF2-40B4-BE49-F238E27FC236}">
                <a16:creationId xmlns:a16="http://schemas.microsoft.com/office/drawing/2014/main" id="{6630CEA5-2854-6C8D-ED6B-BE94DFE4EACA}"/>
              </a:ext>
            </a:extLst>
          </p:cNvPr>
          <p:cNvSpPr/>
          <p:nvPr/>
        </p:nvSpPr>
        <p:spPr>
          <a:xfrm>
            <a:off x="578386"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7" name="Rounded Rectangle 66">
            <a:extLst>
              <a:ext uri="{FF2B5EF4-FFF2-40B4-BE49-F238E27FC236}">
                <a16:creationId xmlns:a16="http://schemas.microsoft.com/office/drawing/2014/main" id="{D40872C9-6C5D-278C-EBED-B355DEA38C39}"/>
              </a:ext>
            </a:extLst>
          </p:cNvPr>
          <p:cNvSpPr/>
          <p:nvPr/>
        </p:nvSpPr>
        <p:spPr>
          <a:xfrm>
            <a:off x="1125557"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8" name="Rounded Rectangle 67">
            <a:extLst>
              <a:ext uri="{FF2B5EF4-FFF2-40B4-BE49-F238E27FC236}">
                <a16:creationId xmlns:a16="http://schemas.microsoft.com/office/drawing/2014/main" id="{77AE5A32-CB4E-E7E8-1C68-B8CA7417DF06}"/>
              </a:ext>
            </a:extLst>
          </p:cNvPr>
          <p:cNvSpPr/>
          <p:nvPr/>
        </p:nvSpPr>
        <p:spPr>
          <a:xfrm>
            <a:off x="1672728"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9" name="Rounded Rectangle 68">
            <a:extLst>
              <a:ext uri="{FF2B5EF4-FFF2-40B4-BE49-F238E27FC236}">
                <a16:creationId xmlns:a16="http://schemas.microsoft.com/office/drawing/2014/main" id="{987FD038-FE03-18AE-DA92-0F83F4D60DC7}"/>
              </a:ext>
            </a:extLst>
          </p:cNvPr>
          <p:cNvSpPr/>
          <p:nvPr/>
        </p:nvSpPr>
        <p:spPr>
          <a:xfrm>
            <a:off x="2201538"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0" name="Rounded Rectangle 69">
            <a:extLst>
              <a:ext uri="{FF2B5EF4-FFF2-40B4-BE49-F238E27FC236}">
                <a16:creationId xmlns:a16="http://schemas.microsoft.com/office/drawing/2014/main" id="{CD4137CD-6012-91A0-D703-FACEFFE20F48}"/>
              </a:ext>
            </a:extLst>
          </p:cNvPr>
          <p:cNvSpPr/>
          <p:nvPr/>
        </p:nvSpPr>
        <p:spPr>
          <a:xfrm>
            <a:off x="2748709"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1" name="Rounded Rectangle 70">
            <a:extLst>
              <a:ext uri="{FF2B5EF4-FFF2-40B4-BE49-F238E27FC236}">
                <a16:creationId xmlns:a16="http://schemas.microsoft.com/office/drawing/2014/main" id="{C13F6EF3-5E4C-ADCC-27F1-5D9AF30EF782}"/>
              </a:ext>
            </a:extLst>
          </p:cNvPr>
          <p:cNvSpPr/>
          <p:nvPr/>
        </p:nvSpPr>
        <p:spPr>
          <a:xfrm>
            <a:off x="3257321"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2" name="Rounded Rectangle 71">
            <a:extLst>
              <a:ext uri="{FF2B5EF4-FFF2-40B4-BE49-F238E27FC236}">
                <a16:creationId xmlns:a16="http://schemas.microsoft.com/office/drawing/2014/main" id="{B0AE6E3C-870B-A397-B890-D886B0EFB597}"/>
              </a:ext>
            </a:extLst>
          </p:cNvPr>
          <p:cNvSpPr/>
          <p:nvPr/>
        </p:nvSpPr>
        <p:spPr>
          <a:xfrm>
            <a:off x="3804492" y="398449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3" name="Content Placeholder 2">
            <a:extLst>
              <a:ext uri="{FF2B5EF4-FFF2-40B4-BE49-F238E27FC236}">
                <a16:creationId xmlns:a16="http://schemas.microsoft.com/office/drawing/2014/main" id="{6188E91C-C3BD-F534-653A-5D96F1ABA8DF}"/>
              </a:ext>
            </a:extLst>
          </p:cNvPr>
          <p:cNvSpPr txBox="1">
            <a:spLocks/>
          </p:cNvSpPr>
          <p:nvPr/>
        </p:nvSpPr>
        <p:spPr>
          <a:xfrm>
            <a:off x="1175379" y="4763386"/>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74" name="Rounded Rectangle 73">
            <a:extLst>
              <a:ext uri="{FF2B5EF4-FFF2-40B4-BE49-F238E27FC236}">
                <a16:creationId xmlns:a16="http://schemas.microsoft.com/office/drawing/2014/main" id="{799DFC9F-16AF-301F-1D39-45EE09003126}"/>
              </a:ext>
            </a:extLst>
          </p:cNvPr>
          <p:cNvSpPr/>
          <p:nvPr/>
        </p:nvSpPr>
        <p:spPr>
          <a:xfrm>
            <a:off x="1940805" y="3321734"/>
            <a:ext cx="352540" cy="253388"/>
          </a:xfrm>
          <a:prstGeom prst="roundRect">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971A9A19-E325-4370-4623-69EA6F263549}"/>
              </a:ext>
            </a:extLst>
          </p:cNvPr>
          <p:cNvCxnSpPr>
            <a:stCxn id="37" idx="0"/>
            <a:endCxn id="74" idx="1"/>
          </p:cNvCxnSpPr>
          <p:nvPr/>
        </p:nvCxnSpPr>
        <p:spPr>
          <a:xfrm flipV="1">
            <a:off x="225846" y="3448428"/>
            <a:ext cx="1714959" cy="53606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594B1EE3-B02C-990D-87B5-9D51901086BB}"/>
              </a:ext>
            </a:extLst>
          </p:cNvPr>
          <p:cNvCxnSpPr>
            <a:cxnSpLocks/>
          </p:cNvCxnSpPr>
          <p:nvPr/>
        </p:nvCxnSpPr>
        <p:spPr>
          <a:xfrm flipV="1">
            <a:off x="1931624" y="3653307"/>
            <a:ext cx="93644" cy="25996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BBA8CCE5-3593-1AF3-5726-1FF0C000F1F7}"/>
              </a:ext>
            </a:extLst>
          </p:cNvPr>
          <p:cNvCxnSpPr>
            <a:cxnSpLocks/>
          </p:cNvCxnSpPr>
          <p:nvPr/>
        </p:nvCxnSpPr>
        <p:spPr>
          <a:xfrm flipH="1" flipV="1">
            <a:off x="2322039" y="3688968"/>
            <a:ext cx="35570" cy="2219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7E41CF51-FBD1-0A9A-4860-D69D6F9E1FDA}"/>
              </a:ext>
            </a:extLst>
          </p:cNvPr>
          <p:cNvCxnSpPr>
            <a:cxnSpLocks/>
            <a:endCxn id="74" idx="3"/>
          </p:cNvCxnSpPr>
          <p:nvPr/>
        </p:nvCxnSpPr>
        <p:spPr>
          <a:xfrm flipH="1" flipV="1">
            <a:off x="2293345" y="3448428"/>
            <a:ext cx="1692925" cy="4540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9" name="TextBox 78">
            <a:extLst>
              <a:ext uri="{FF2B5EF4-FFF2-40B4-BE49-F238E27FC236}">
                <a16:creationId xmlns:a16="http://schemas.microsoft.com/office/drawing/2014/main" id="{DFD89F4E-99A3-5F93-42CA-4B9A1778FB22}"/>
              </a:ext>
            </a:extLst>
          </p:cNvPr>
          <p:cNvSpPr txBox="1"/>
          <p:nvPr/>
        </p:nvSpPr>
        <p:spPr>
          <a:xfrm>
            <a:off x="2431056" y="3099420"/>
            <a:ext cx="1951601" cy="523220"/>
          </a:xfrm>
          <a:prstGeom prst="rect">
            <a:avLst/>
          </a:prstGeom>
          <a:noFill/>
        </p:spPr>
        <p:txBody>
          <a:bodyPr wrap="square">
            <a:spAutoFit/>
          </a:bodyPr>
          <a:lstStyle/>
          <a:p>
            <a:r>
              <a:rPr lang="en-US" sz="2800" b="1">
                <a:solidFill>
                  <a:srgbClr val="C00000"/>
                </a:solidFill>
              </a:rPr>
              <a:t>Sum pool</a:t>
            </a:r>
            <a:endParaRPr lang="en-US" sz="2800"/>
          </a:p>
        </p:txBody>
      </p:sp>
      <p:sp>
        <p:nvSpPr>
          <p:cNvPr id="80" name="Rounded Rectangle 79">
            <a:extLst>
              <a:ext uri="{FF2B5EF4-FFF2-40B4-BE49-F238E27FC236}">
                <a16:creationId xmlns:a16="http://schemas.microsoft.com/office/drawing/2014/main" id="{25B790F3-B7E6-40D4-7222-BAC9167A0F4F}"/>
              </a:ext>
            </a:extLst>
          </p:cNvPr>
          <p:cNvSpPr/>
          <p:nvPr/>
        </p:nvSpPr>
        <p:spPr>
          <a:xfrm>
            <a:off x="134038"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1" name="Rounded Rectangle 80">
            <a:extLst>
              <a:ext uri="{FF2B5EF4-FFF2-40B4-BE49-F238E27FC236}">
                <a16:creationId xmlns:a16="http://schemas.microsoft.com/office/drawing/2014/main" id="{C967BAC0-1ED5-F6FC-05C6-91DC6CFC9BD1}"/>
              </a:ext>
            </a:extLst>
          </p:cNvPr>
          <p:cNvSpPr/>
          <p:nvPr/>
        </p:nvSpPr>
        <p:spPr>
          <a:xfrm>
            <a:off x="662848"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2" name="Rounded Rectangle 81">
            <a:extLst>
              <a:ext uri="{FF2B5EF4-FFF2-40B4-BE49-F238E27FC236}">
                <a16:creationId xmlns:a16="http://schemas.microsoft.com/office/drawing/2014/main" id="{1321993E-DDDF-8846-A6CC-ABC4382E74F8}"/>
              </a:ext>
            </a:extLst>
          </p:cNvPr>
          <p:cNvSpPr/>
          <p:nvPr/>
        </p:nvSpPr>
        <p:spPr>
          <a:xfrm>
            <a:off x="1210019"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3" name="Rounded Rectangle 82">
            <a:extLst>
              <a:ext uri="{FF2B5EF4-FFF2-40B4-BE49-F238E27FC236}">
                <a16:creationId xmlns:a16="http://schemas.microsoft.com/office/drawing/2014/main" id="{C5FE90B0-3A22-6C7B-4AA0-FCF5DAC09769}"/>
              </a:ext>
            </a:extLst>
          </p:cNvPr>
          <p:cNvSpPr/>
          <p:nvPr/>
        </p:nvSpPr>
        <p:spPr>
          <a:xfrm>
            <a:off x="1757190"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Rounded Rectangle 83">
            <a:extLst>
              <a:ext uri="{FF2B5EF4-FFF2-40B4-BE49-F238E27FC236}">
                <a16:creationId xmlns:a16="http://schemas.microsoft.com/office/drawing/2014/main" id="{FA8B24C6-F3AF-779F-8B72-4D0968267996}"/>
              </a:ext>
            </a:extLst>
          </p:cNvPr>
          <p:cNvSpPr/>
          <p:nvPr/>
        </p:nvSpPr>
        <p:spPr>
          <a:xfrm>
            <a:off x="2286000"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5" name="Rounded Rectangle 84">
            <a:extLst>
              <a:ext uri="{FF2B5EF4-FFF2-40B4-BE49-F238E27FC236}">
                <a16:creationId xmlns:a16="http://schemas.microsoft.com/office/drawing/2014/main" id="{8462235F-57C4-61E0-1EC1-EA1FBC793ECC}"/>
              </a:ext>
            </a:extLst>
          </p:cNvPr>
          <p:cNvSpPr/>
          <p:nvPr/>
        </p:nvSpPr>
        <p:spPr>
          <a:xfrm>
            <a:off x="2833171"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6" name="Rounded Rectangle 85">
            <a:extLst>
              <a:ext uri="{FF2B5EF4-FFF2-40B4-BE49-F238E27FC236}">
                <a16:creationId xmlns:a16="http://schemas.microsoft.com/office/drawing/2014/main" id="{EE7464BC-91FB-9571-0C94-3CCD4D4B7D48}"/>
              </a:ext>
            </a:extLst>
          </p:cNvPr>
          <p:cNvSpPr/>
          <p:nvPr/>
        </p:nvSpPr>
        <p:spPr>
          <a:xfrm>
            <a:off x="3341783"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7" name="Rounded Rectangle 86">
            <a:extLst>
              <a:ext uri="{FF2B5EF4-FFF2-40B4-BE49-F238E27FC236}">
                <a16:creationId xmlns:a16="http://schemas.microsoft.com/office/drawing/2014/main" id="{63CD18EB-647D-B6D0-6256-C697FBC80B65}"/>
              </a:ext>
            </a:extLst>
          </p:cNvPr>
          <p:cNvSpPr/>
          <p:nvPr/>
        </p:nvSpPr>
        <p:spPr>
          <a:xfrm>
            <a:off x="3888954" y="5834666"/>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430B8435-CE98-3F10-294D-BD61B62B36B8}"/>
                  </a:ext>
                </a:extLst>
              </p:cNvPr>
              <p:cNvSpPr txBox="1"/>
              <p:nvPr/>
            </p:nvSpPr>
            <p:spPr>
              <a:xfrm flipH="1">
                <a:off x="6243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88" name="TextBox 87">
                <a:extLst>
                  <a:ext uri="{FF2B5EF4-FFF2-40B4-BE49-F238E27FC236}">
                    <a16:creationId xmlns:a16="http://schemas.microsoft.com/office/drawing/2014/main" id="{430B8435-CE98-3F10-294D-BD61B62B36B8}"/>
                  </a:ext>
                </a:extLst>
              </p:cNvPr>
              <p:cNvSpPr txBox="1">
                <a:spLocks noRot="1" noChangeAspect="1" noMove="1" noResize="1" noEditPoints="1" noAdjustHandles="1" noChangeArrowheads="1" noChangeShapeType="1" noTextEdit="1"/>
              </p:cNvSpPr>
              <p:nvPr/>
            </p:nvSpPr>
            <p:spPr>
              <a:xfrm flipH="1">
                <a:off x="62430" y="5777998"/>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0EBB9452-9206-AD74-3F1C-2E34B106A69F}"/>
                  </a:ext>
                </a:extLst>
              </p:cNvPr>
              <p:cNvSpPr txBox="1"/>
              <p:nvPr/>
            </p:nvSpPr>
            <p:spPr>
              <a:xfrm flipH="1">
                <a:off x="56737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89" name="TextBox 88">
                <a:extLst>
                  <a:ext uri="{FF2B5EF4-FFF2-40B4-BE49-F238E27FC236}">
                    <a16:creationId xmlns:a16="http://schemas.microsoft.com/office/drawing/2014/main" id="{0EBB9452-9206-AD74-3F1C-2E34B106A69F}"/>
                  </a:ext>
                </a:extLst>
              </p:cNvPr>
              <p:cNvSpPr txBox="1">
                <a:spLocks noRot="1" noChangeAspect="1" noMove="1" noResize="1" noEditPoints="1" noAdjustHandles="1" noChangeArrowheads="1" noChangeShapeType="1" noTextEdit="1"/>
              </p:cNvSpPr>
              <p:nvPr/>
            </p:nvSpPr>
            <p:spPr>
              <a:xfrm flipH="1">
                <a:off x="567370" y="577799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DDEE87B4-D2A9-A89C-B74F-A19059CA6AFD}"/>
                  </a:ext>
                </a:extLst>
              </p:cNvPr>
              <p:cNvSpPr txBox="1"/>
              <p:nvPr/>
            </p:nvSpPr>
            <p:spPr>
              <a:xfrm flipH="1">
                <a:off x="1122106"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90" name="TextBox 89">
                <a:extLst>
                  <a:ext uri="{FF2B5EF4-FFF2-40B4-BE49-F238E27FC236}">
                    <a16:creationId xmlns:a16="http://schemas.microsoft.com/office/drawing/2014/main" id="{DDEE87B4-D2A9-A89C-B74F-A19059CA6AFD}"/>
                  </a:ext>
                </a:extLst>
              </p:cNvPr>
              <p:cNvSpPr txBox="1">
                <a:spLocks noRot="1" noChangeAspect="1" noMove="1" noResize="1" noEditPoints="1" noAdjustHandles="1" noChangeArrowheads="1" noChangeShapeType="1" noTextEdit="1"/>
              </p:cNvSpPr>
              <p:nvPr/>
            </p:nvSpPr>
            <p:spPr>
              <a:xfrm flipH="1">
                <a:off x="1122106" y="5777998"/>
                <a:ext cx="536154" cy="276999"/>
              </a:xfrm>
              <a:prstGeom prst="rect">
                <a:avLst/>
              </a:prstGeom>
              <a:blipFill>
                <a:blip r:embed="rId5"/>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0FF0041A-6C99-9938-BCD3-9BBF8B72E15D}"/>
                  </a:ext>
                </a:extLst>
              </p:cNvPr>
              <p:cNvSpPr txBox="1"/>
              <p:nvPr/>
            </p:nvSpPr>
            <p:spPr>
              <a:xfrm flipH="1">
                <a:off x="1672728"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91" name="TextBox 90">
                <a:extLst>
                  <a:ext uri="{FF2B5EF4-FFF2-40B4-BE49-F238E27FC236}">
                    <a16:creationId xmlns:a16="http://schemas.microsoft.com/office/drawing/2014/main" id="{0FF0041A-6C99-9938-BCD3-9BBF8B72E15D}"/>
                  </a:ext>
                </a:extLst>
              </p:cNvPr>
              <p:cNvSpPr txBox="1">
                <a:spLocks noRot="1" noChangeAspect="1" noMove="1" noResize="1" noEditPoints="1" noAdjustHandles="1" noChangeArrowheads="1" noChangeShapeType="1" noTextEdit="1"/>
              </p:cNvSpPr>
              <p:nvPr/>
            </p:nvSpPr>
            <p:spPr>
              <a:xfrm flipH="1">
                <a:off x="1672728" y="5777998"/>
                <a:ext cx="536154" cy="276999"/>
              </a:xfrm>
              <a:prstGeom prst="rect">
                <a:avLst/>
              </a:prstGeom>
              <a:blipFill>
                <a:blip r:embed="rId6"/>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60C65DE1-A0F8-9073-C7C0-1251CF52EFDE}"/>
                  </a:ext>
                </a:extLst>
              </p:cNvPr>
              <p:cNvSpPr txBox="1"/>
              <p:nvPr/>
            </p:nvSpPr>
            <p:spPr>
              <a:xfrm flipH="1">
                <a:off x="216298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92" name="TextBox 91">
                <a:extLst>
                  <a:ext uri="{FF2B5EF4-FFF2-40B4-BE49-F238E27FC236}">
                    <a16:creationId xmlns:a16="http://schemas.microsoft.com/office/drawing/2014/main" id="{60C65DE1-A0F8-9073-C7C0-1251CF52EFDE}"/>
                  </a:ext>
                </a:extLst>
              </p:cNvPr>
              <p:cNvSpPr txBox="1">
                <a:spLocks noRot="1" noChangeAspect="1" noMove="1" noResize="1" noEditPoints="1" noAdjustHandles="1" noChangeArrowheads="1" noChangeShapeType="1" noTextEdit="1"/>
              </p:cNvSpPr>
              <p:nvPr/>
            </p:nvSpPr>
            <p:spPr>
              <a:xfrm flipH="1">
                <a:off x="2162980" y="5777998"/>
                <a:ext cx="536154" cy="276999"/>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B47AF37F-2E27-DBD6-C10C-EA7B8A37933F}"/>
                  </a:ext>
                </a:extLst>
              </p:cNvPr>
              <p:cNvSpPr txBox="1"/>
              <p:nvPr/>
            </p:nvSpPr>
            <p:spPr>
              <a:xfrm flipH="1">
                <a:off x="2667920"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93" name="TextBox 92">
                <a:extLst>
                  <a:ext uri="{FF2B5EF4-FFF2-40B4-BE49-F238E27FC236}">
                    <a16:creationId xmlns:a16="http://schemas.microsoft.com/office/drawing/2014/main" id="{B47AF37F-2E27-DBD6-C10C-EA7B8A37933F}"/>
                  </a:ext>
                </a:extLst>
              </p:cNvPr>
              <p:cNvSpPr txBox="1">
                <a:spLocks noRot="1" noChangeAspect="1" noMove="1" noResize="1" noEditPoints="1" noAdjustHandles="1" noChangeArrowheads="1" noChangeShapeType="1" noTextEdit="1"/>
              </p:cNvSpPr>
              <p:nvPr/>
            </p:nvSpPr>
            <p:spPr>
              <a:xfrm flipH="1">
                <a:off x="2667920" y="5777998"/>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D963B67F-E85D-9DE5-8DE0-75D13629BF52}"/>
                  </a:ext>
                </a:extLst>
              </p:cNvPr>
              <p:cNvSpPr txBox="1"/>
              <p:nvPr/>
            </p:nvSpPr>
            <p:spPr>
              <a:xfrm flipH="1">
                <a:off x="3200622"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94" name="TextBox 93">
                <a:extLst>
                  <a:ext uri="{FF2B5EF4-FFF2-40B4-BE49-F238E27FC236}">
                    <a16:creationId xmlns:a16="http://schemas.microsoft.com/office/drawing/2014/main" id="{D963B67F-E85D-9DE5-8DE0-75D13629BF52}"/>
                  </a:ext>
                </a:extLst>
              </p:cNvPr>
              <p:cNvSpPr txBox="1">
                <a:spLocks noRot="1" noChangeAspect="1" noMove="1" noResize="1" noEditPoints="1" noAdjustHandles="1" noChangeArrowheads="1" noChangeShapeType="1" noTextEdit="1"/>
              </p:cNvSpPr>
              <p:nvPr/>
            </p:nvSpPr>
            <p:spPr>
              <a:xfrm flipH="1">
                <a:off x="3200622" y="5777998"/>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244BF441-34EE-248C-053F-2A1F13FE811D}"/>
                  </a:ext>
                </a:extLst>
              </p:cNvPr>
              <p:cNvSpPr txBox="1"/>
              <p:nvPr/>
            </p:nvSpPr>
            <p:spPr>
              <a:xfrm flipH="1">
                <a:off x="3773278" y="577799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95" name="TextBox 94">
                <a:extLst>
                  <a:ext uri="{FF2B5EF4-FFF2-40B4-BE49-F238E27FC236}">
                    <a16:creationId xmlns:a16="http://schemas.microsoft.com/office/drawing/2014/main" id="{244BF441-34EE-248C-053F-2A1F13FE811D}"/>
                  </a:ext>
                </a:extLst>
              </p:cNvPr>
              <p:cNvSpPr txBox="1">
                <a:spLocks noRot="1" noChangeAspect="1" noMove="1" noResize="1" noEditPoints="1" noAdjustHandles="1" noChangeArrowheads="1" noChangeShapeType="1" noTextEdit="1"/>
              </p:cNvSpPr>
              <p:nvPr/>
            </p:nvSpPr>
            <p:spPr>
              <a:xfrm flipH="1">
                <a:off x="3773278" y="5777998"/>
                <a:ext cx="536154" cy="276999"/>
              </a:xfrm>
              <a:prstGeom prst="rect">
                <a:avLst/>
              </a:prstGeom>
              <a:blipFill>
                <a:blip r:embed="rId10"/>
                <a:stretch>
                  <a:fillRect b="-17778"/>
                </a:stretch>
              </a:blipFill>
            </p:spPr>
            <p:txBody>
              <a:bodyPr/>
              <a:lstStyle/>
              <a:p>
                <a:r>
                  <a:rPr lang="en-US">
                    <a:noFill/>
                  </a:rPr>
                  <a:t> </a:t>
                </a:r>
              </a:p>
            </p:txBody>
          </p:sp>
        </mc:Fallback>
      </mc:AlternateContent>
      <p:sp>
        <p:nvSpPr>
          <p:cNvPr id="96" name="TextBox 95">
            <a:extLst>
              <a:ext uri="{FF2B5EF4-FFF2-40B4-BE49-F238E27FC236}">
                <a16:creationId xmlns:a16="http://schemas.microsoft.com/office/drawing/2014/main" id="{70798F49-D44F-C941-8BDA-D3EC6C42725F}"/>
              </a:ext>
            </a:extLst>
          </p:cNvPr>
          <p:cNvSpPr txBox="1"/>
          <p:nvPr/>
        </p:nvSpPr>
        <p:spPr>
          <a:xfrm>
            <a:off x="19711" y="6064308"/>
            <a:ext cx="926125" cy="369332"/>
          </a:xfrm>
          <a:prstGeom prst="rect">
            <a:avLst/>
          </a:prstGeom>
          <a:noFill/>
        </p:spPr>
        <p:txBody>
          <a:bodyPr wrap="square">
            <a:spAutoFit/>
          </a:bodyPr>
          <a:lstStyle/>
          <a:p>
            <a:r>
              <a:rPr lang="en-US" b="1"/>
              <a:t>The</a:t>
            </a:r>
            <a:endParaRPr lang="en-US"/>
          </a:p>
        </p:txBody>
      </p:sp>
      <p:sp>
        <p:nvSpPr>
          <p:cNvPr id="97" name="TextBox 96">
            <a:extLst>
              <a:ext uri="{FF2B5EF4-FFF2-40B4-BE49-F238E27FC236}">
                <a16:creationId xmlns:a16="http://schemas.microsoft.com/office/drawing/2014/main" id="{D90905BE-595F-494A-6598-0EAAF655E96E}"/>
              </a:ext>
            </a:extLst>
          </p:cNvPr>
          <p:cNvSpPr txBox="1"/>
          <p:nvPr/>
        </p:nvSpPr>
        <p:spPr>
          <a:xfrm>
            <a:off x="564209" y="6075278"/>
            <a:ext cx="926125" cy="369332"/>
          </a:xfrm>
          <a:prstGeom prst="rect">
            <a:avLst/>
          </a:prstGeom>
          <a:noFill/>
        </p:spPr>
        <p:txBody>
          <a:bodyPr wrap="square">
            <a:spAutoFit/>
          </a:bodyPr>
          <a:lstStyle/>
          <a:p>
            <a:r>
              <a:rPr lang="en-US" b="1"/>
              <a:t>cat</a:t>
            </a:r>
            <a:endParaRPr lang="en-US"/>
          </a:p>
        </p:txBody>
      </p:sp>
      <p:sp>
        <p:nvSpPr>
          <p:cNvPr id="98" name="TextBox 97">
            <a:extLst>
              <a:ext uri="{FF2B5EF4-FFF2-40B4-BE49-F238E27FC236}">
                <a16:creationId xmlns:a16="http://schemas.microsoft.com/office/drawing/2014/main" id="{80CC500A-77E7-C3CF-7890-9BB3775CE2FA}"/>
              </a:ext>
            </a:extLst>
          </p:cNvPr>
          <p:cNvSpPr txBox="1"/>
          <p:nvPr/>
        </p:nvSpPr>
        <p:spPr>
          <a:xfrm>
            <a:off x="1151699" y="6075278"/>
            <a:ext cx="926125" cy="369332"/>
          </a:xfrm>
          <a:prstGeom prst="rect">
            <a:avLst/>
          </a:prstGeom>
          <a:noFill/>
        </p:spPr>
        <p:txBody>
          <a:bodyPr wrap="square">
            <a:spAutoFit/>
          </a:bodyPr>
          <a:lstStyle/>
          <a:p>
            <a:r>
              <a:rPr lang="en-US" b="1"/>
              <a:t>sat</a:t>
            </a:r>
            <a:endParaRPr lang="en-US"/>
          </a:p>
        </p:txBody>
      </p:sp>
      <p:sp>
        <p:nvSpPr>
          <p:cNvPr id="99" name="TextBox 98">
            <a:extLst>
              <a:ext uri="{FF2B5EF4-FFF2-40B4-BE49-F238E27FC236}">
                <a16:creationId xmlns:a16="http://schemas.microsoft.com/office/drawing/2014/main" id="{D5EC40C5-0A23-01D9-72D7-AB7ECD0FB337}"/>
              </a:ext>
            </a:extLst>
          </p:cNvPr>
          <p:cNvSpPr txBox="1"/>
          <p:nvPr/>
        </p:nvSpPr>
        <p:spPr>
          <a:xfrm>
            <a:off x="1703720" y="6055789"/>
            <a:ext cx="926125" cy="369332"/>
          </a:xfrm>
          <a:prstGeom prst="rect">
            <a:avLst/>
          </a:prstGeom>
          <a:noFill/>
        </p:spPr>
        <p:txBody>
          <a:bodyPr wrap="square">
            <a:spAutoFit/>
          </a:bodyPr>
          <a:lstStyle/>
          <a:p>
            <a:r>
              <a:rPr lang="en-US" b="1"/>
              <a:t>on</a:t>
            </a:r>
            <a:endParaRPr lang="en-US"/>
          </a:p>
        </p:txBody>
      </p:sp>
      <p:sp>
        <p:nvSpPr>
          <p:cNvPr id="100" name="TextBox 99">
            <a:extLst>
              <a:ext uri="{FF2B5EF4-FFF2-40B4-BE49-F238E27FC236}">
                <a16:creationId xmlns:a16="http://schemas.microsoft.com/office/drawing/2014/main" id="{F52A9502-7A5D-6865-803D-5C48AAB34604}"/>
              </a:ext>
            </a:extLst>
          </p:cNvPr>
          <p:cNvSpPr txBox="1"/>
          <p:nvPr/>
        </p:nvSpPr>
        <p:spPr>
          <a:xfrm>
            <a:off x="2243767" y="6053528"/>
            <a:ext cx="926125" cy="369332"/>
          </a:xfrm>
          <a:prstGeom prst="rect">
            <a:avLst/>
          </a:prstGeom>
          <a:noFill/>
        </p:spPr>
        <p:txBody>
          <a:bodyPr wrap="square">
            <a:spAutoFit/>
          </a:bodyPr>
          <a:lstStyle/>
          <a:p>
            <a:r>
              <a:rPr lang="en-US" b="1"/>
              <a:t>the</a:t>
            </a:r>
            <a:endParaRPr lang="en-US"/>
          </a:p>
        </p:txBody>
      </p:sp>
      <p:sp>
        <p:nvSpPr>
          <p:cNvPr id="101" name="TextBox 100">
            <a:extLst>
              <a:ext uri="{FF2B5EF4-FFF2-40B4-BE49-F238E27FC236}">
                <a16:creationId xmlns:a16="http://schemas.microsoft.com/office/drawing/2014/main" id="{B0C6FDF1-EEF6-2607-9449-BD8E0BBB90DD}"/>
              </a:ext>
            </a:extLst>
          </p:cNvPr>
          <p:cNvSpPr txBox="1"/>
          <p:nvPr/>
        </p:nvSpPr>
        <p:spPr>
          <a:xfrm>
            <a:off x="2743318" y="6043940"/>
            <a:ext cx="926125" cy="369332"/>
          </a:xfrm>
          <a:prstGeom prst="rect">
            <a:avLst/>
          </a:prstGeom>
          <a:noFill/>
        </p:spPr>
        <p:txBody>
          <a:bodyPr wrap="square">
            <a:spAutoFit/>
          </a:bodyPr>
          <a:lstStyle/>
          <a:p>
            <a:r>
              <a:rPr lang="en-US" b="1"/>
              <a:t>mat</a:t>
            </a:r>
            <a:endParaRPr lang="en-US"/>
          </a:p>
        </p:txBody>
      </p:sp>
      <p:sp>
        <p:nvSpPr>
          <p:cNvPr id="102" name="TextBox 101">
            <a:extLst>
              <a:ext uri="{FF2B5EF4-FFF2-40B4-BE49-F238E27FC236}">
                <a16:creationId xmlns:a16="http://schemas.microsoft.com/office/drawing/2014/main" id="{D3A67D70-1F26-C73F-C18A-569180954595}"/>
              </a:ext>
            </a:extLst>
          </p:cNvPr>
          <p:cNvSpPr txBox="1"/>
          <p:nvPr/>
        </p:nvSpPr>
        <p:spPr>
          <a:xfrm>
            <a:off x="3242499" y="6043940"/>
            <a:ext cx="926125" cy="369332"/>
          </a:xfrm>
          <a:prstGeom prst="rect">
            <a:avLst/>
          </a:prstGeom>
          <a:noFill/>
        </p:spPr>
        <p:txBody>
          <a:bodyPr wrap="square">
            <a:spAutoFit/>
          </a:bodyPr>
          <a:lstStyle/>
          <a:p>
            <a:r>
              <a:rPr lang="en-US" b="1"/>
              <a:t>and</a:t>
            </a:r>
            <a:endParaRPr lang="en-US"/>
          </a:p>
        </p:txBody>
      </p:sp>
      <p:sp>
        <p:nvSpPr>
          <p:cNvPr id="103" name="TextBox 102">
            <a:extLst>
              <a:ext uri="{FF2B5EF4-FFF2-40B4-BE49-F238E27FC236}">
                <a16:creationId xmlns:a16="http://schemas.microsoft.com/office/drawing/2014/main" id="{4D21BC7D-330C-8275-A913-549556229131}"/>
              </a:ext>
            </a:extLst>
          </p:cNvPr>
          <p:cNvSpPr txBox="1"/>
          <p:nvPr/>
        </p:nvSpPr>
        <p:spPr>
          <a:xfrm>
            <a:off x="3742244" y="6031734"/>
            <a:ext cx="926125" cy="369332"/>
          </a:xfrm>
          <a:prstGeom prst="rect">
            <a:avLst/>
          </a:prstGeom>
          <a:noFill/>
        </p:spPr>
        <p:txBody>
          <a:bodyPr wrap="square">
            <a:spAutoFit/>
          </a:bodyPr>
          <a:lstStyle/>
          <a:p>
            <a:r>
              <a:rPr lang="en-US" b="1"/>
              <a:t>sang</a:t>
            </a:r>
            <a:endParaRPr lang="en-US"/>
          </a:p>
        </p:txBody>
      </p:sp>
      <p:sp>
        <p:nvSpPr>
          <p:cNvPr id="104" name="Date Placeholder 3">
            <a:extLst>
              <a:ext uri="{FF2B5EF4-FFF2-40B4-BE49-F238E27FC236}">
                <a16:creationId xmlns:a16="http://schemas.microsoft.com/office/drawing/2014/main" id="{E22B4DE9-6554-F2DE-3B88-D41F24E86E88}"/>
              </a:ext>
            </a:extLst>
          </p:cNvPr>
          <p:cNvSpPr>
            <a:spLocks noGrp="1"/>
          </p:cNvSpPr>
          <p:nvPr>
            <p:ph type="dt" sz="half" idx="10"/>
          </p:nvPr>
        </p:nvSpPr>
        <p:spPr>
          <a:xfrm>
            <a:off x="457200" y="6583680"/>
            <a:ext cx="2133600" cy="274320"/>
          </a:xfrm>
        </p:spPr>
        <p:txBody>
          <a:bodyPr/>
          <a:lstStyle/>
          <a:p>
            <a:fld id="{FB0C9494-93D6-B84F-9545-643E8D43A430}" type="datetime1">
              <a:rPr lang="en-US" smtClean="0"/>
              <a:t>10/17/2024</a:t>
            </a:fld>
            <a:endParaRPr lang="en-US"/>
          </a:p>
        </p:txBody>
      </p:sp>
      <p:sp>
        <p:nvSpPr>
          <p:cNvPr id="105" name="Footer Placeholder 4">
            <a:extLst>
              <a:ext uri="{FF2B5EF4-FFF2-40B4-BE49-F238E27FC236}">
                <a16:creationId xmlns:a16="http://schemas.microsoft.com/office/drawing/2014/main" id="{DB979273-DBE8-79A1-B166-BD8636925CFB}"/>
              </a:ext>
            </a:extLst>
          </p:cNvPr>
          <p:cNvSpPr>
            <a:spLocks noGrp="1"/>
          </p:cNvSpPr>
          <p:nvPr>
            <p:ph type="ftr" sz="quarter" idx="11"/>
          </p:nvPr>
        </p:nvSpPr>
        <p:spPr>
          <a:xfrm>
            <a:off x="2640596" y="6583680"/>
            <a:ext cx="5507719" cy="274320"/>
          </a:xfrm>
        </p:spPr>
        <p:txBody>
          <a:bodyPr/>
          <a:lstStyle/>
          <a:p>
            <a:r>
              <a:rPr lang="en-US"/>
              <a:t>Jure </a:t>
            </a:r>
            <a:r>
              <a:rPr lang="en-US" err="1"/>
              <a:t>Leskovec</a:t>
            </a:r>
            <a:r>
              <a:rPr lang="en-US"/>
              <a:t>, Stanford CS224W: Machine Learning with Graphs, http://cs224w.stanford.edu</a:t>
            </a:r>
          </a:p>
        </p:txBody>
      </p:sp>
      <p:sp>
        <p:nvSpPr>
          <p:cNvPr id="106" name="Slide Number Placeholder 5">
            <a:extLst>
              <a:ext uri="{FF2B5EF4-FFF2-40B4-BE49-F238E27FC236}">
                <a16:creationId xmlns:a16="http://schemas.microsoft.com/office/drawing/2014/main" id="{88A69B4D-177F-E5A5-C773-5A4DF900DBCE}"/>
              </a:ext>
            </a:extLst>
          </p:cNvPr>
          <p:cNvSpPr>
            <a:spLocks noGrp="1"/>
          </p:cNvSpPr>
          <p:nvPr>
            <p:ph type="sldNum" sz="quarter" idx="12"/>
          </p:nvPr>
        </p:nvSpPr>
        <p:spPr>
          <a:xfrm>
            <a:off x="8204396" y="6583680"/>
            <a:ext cx="733864" cy="274320"/>
          </a:xfrm>
        </p:spPr>
        <p:txBody>
          <a:bodyPr/>
          <a:lstStyle/>
          <a:p>
            <a:fld id="{19B12225-5612-419B-A8D5-4B8EEE4C217E}" type="slidenum">
              <a:rPr lang="en-US" smtClean="0"/>
              <a:pPr/>
              <a:t>90</a:t>
            </a:fld>
            <a:endParaRPr lang="en-US"/>
          </a:p>
        </p:txBody>
      </p:sp>
      <p:sp>
        <p:nvSpPr>
          <p:cNvPr id="107" name="Rounded Rectangle 106">
            <a:extLst>
              <a:ext uri="{FF2B5EF4-FFF2-40B4-BE49-F238E27FC236}">
                <a16:creationId xmlns:a16="http://schemas.microsoft.com/office/drawing/2014/main" id="{372DB65E-76E6-2FF6-50BB-12FA91C9862E}"/>
              </a:ext>
            </a:extLst>
          </p:cNvPr>
          <p:cNvSpPr/>
          <p:nvPr/>
        </p:nvSpPr>
        <p:spPr>
          <a:xfrm>
            <a:off x="4841695" y="4385506"/>
            <a:ext cx="385223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8" name="Rounded Rectangle 107">
            <a:extLst>
              <a:ext uri="{FF2B5EF4-FFF2-40B4-BE49-F238E27FC236}">
                <a16:creationId xmlns:a16="http://schemas.microsoft.com/office/drawing/2014/main" id="{588B86D5-5E7C-7EAC-F8DB-C6F61858BF25}"/>
              </a:ext>
            </a:extLst>
          </p:cNvPr>
          <p:cNvSpPr/>
          <p:nvPr/>
        </p:nvSpPr>
        <p:spPr>
          <a:xfrm>
            <a:off x="4757233"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9" name="Rounded Rectangle 108">
            <a:extLst>
              <a:ext uri="{FF2B5EF4-FFF2-40B4-BE49-F238E27FC236}">
                <a16:creationId xmlns:a16="http://schemas.microsoft.com/office/drawing/2014/main" id="{C6ACE0FD-6E0F-B6AB-4DE6-03719425BA5D}"/>
              </a:ext>
            </a:extLst>
          </p:cNvPr>
          <p:cNvSpPr/>
          <p:nvPr/>
        </p:nvSpPr>
        <p:spPr>
          <a:xfrm>
            <a:off x="5286043"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0" name="Rounded Rectangle 109">
            <a:extLst>
              <a:ext uri="{FF2B5EF4-FFF2-40B4-BE49-F238E27FC236}">
                <a16:creationId xmlns:a16="http://schemas.microsoft.com/office/drawing/2014/main" id="{45D97720-BEC0-BFF9-6633-85DA30A978A2}"/>
              </a:ext>
            </a:extLst>
          </p:cNvPr>
          <p:cNvSpPr/>
          <p:nvPr/>
        </p:nvSpPr>
        <p:spPr>
          <a:xfrm>
            <a:off x="5833214"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1" name="Rounded Rectangle 110">
            <a:extLst>
              <a:ext uri="{FF2B5EF4-FFF2-40B4-BE49-F238E27FC236}">
                <a16:creationId xmlns:a16="http://schemas.microsoft.com/office/drawing/2014/main" id="{A08D915B-3654-F2BF-A3EB-07690826D66D}"/>
              </a:ext>
            </a:extLst>
          </p:cNvPr>
          <p:cNvSpPr/>
          <p:nvPr/>
        </p:nvSpPr>
        <p:spPr>
          <a:xfrm>
            <a:off x="6380385"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2" name="Rounded Rectangle 111">
            <a:extLst>
              <a:ext uri="{FF2B5EF4-FFF2-40B4-BE49-F238E27FC236}">
                <a16:creationId xmlns:a16="http://schemas.microsoft.com/office/drawing/2014/main" id="{FA7D243E-B6ED-BDFB-A527-464C3B744343}"/>
              </a:ext>
            </a:extLst>
          </p:cNvPr>
          <p:cNvSpPr/>
          <p:nvPr/>
        </p:nvSpPr>
        <p:spPr>
          <a:xfrm>
            <a:off x="6909195"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3" name="Rounded Rectangle 112">
            <a:extLst>
              <a:ext uri="{FF2B5EF4-FFF2-40B4-BE49-F238E27FC236}">
                <a16:creationId xmlns:a16="http://schemas.microsoft.com/office/drawing/2014/main" id="{F569A8BC-6E7D-D7DA-F2BA-1FA5C4560943}"/>
              </a:ext>
            </a:extLst>
          </p:cNvPr>
          <p:cNvSpPr/>
          <p:nvPr/>
        </p:nvSpPr>
        <p:spPr>
          <a:xfrm>
            <a:off x="7456366"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4" name="Rounded Rectangle 113">
            <a:extLst>
              <a:ext uri="{FF2B5EF4-FFF2-40B4-BE49-F238E27FC236}">
                <a16:creationId xmlns:a16="http://schemas.microsoft.com/office/drawing/2014/main" id="{080FBCBB-903B-FAC5-3E38-DE05F5FBF332}"/>
              </a:ext>
            </a:extLst>
          </p:cNvPr>
          <p:cNvSpPr/>
          <p:nvPr/>
        </p:nvSpPr>
        <p:spPr>
          <a:xfrm>
            <a:off x="7964978"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5" name="Rounded Rectangle 114">
            <a:extLst>
              <a:ext uri="{FF2B5EF4-FFF2-40B4-BE49-F238E27FC236}">
                <a16:creationId xmlns:a16="http://schemas.microsoft.com/office/drawing/2014/main" id="{EC4185EC-6F9E-B3AE-3718-B036FFD1E24A}"/>
              </a:ext>
            </a:extLst>
          </p:cNvPr>
          <p:cNvSpPr/>
          <p:nvPr/>
        </p:nvSpPr>
        <p:spPr>
          <a:xfrm>
            <a:off x="8512149" y="393770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6" name="Content Placeholder 2">
            <a:extLst>
              <a:ext uri="{FF2B5EF4-FFF2-40B4-BE49-F238E27FC236}">
                <a16:creationId xmlns:a16="http://schemas.microsoft.com/office/drawing/2014/main" id="{12FF5B57-E2CA-0857-E3C2-62DF4C977411}"/>
              </a:ext>
            </a:extLst>
          </p:cNvPr>
          <p:cNvSpPr txBox="1">
            <a:spLocks/>
          </p:cNvSpPr>
          <p:nvPr/>
        </p:nvSpPr>
        <p:spPr>
          <a:xfrm>
            <a:off x="5883036" y="4716598"/>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17" name="Rounded Rectangle 116">
            <a:extLst>
              <a:ext uri="{FF2B5EF4-FFF2-40B4-BE49-F238E27FC236}">
                <a16:creationId xmlns:a16="http://schemas.microsoft.com/office/drawing/2014/main" id="{6FCF08E2-96A8-5DEE-BABE-B9CFA0DCFDA3}"/>
              </a:ext>
            </a:extLst>
          </p:cNvPr>
          <p:cNvSpPr/>
          <p:nvPr/>
        </p:nvSpPr>
        <p:spPr>
          <a:xfrm>
            <a:off x="6648462" y="3274946"/>
            <a:ext cx="352540" cy="253388"/>
          </a:xfrm>
          <a:prstGeom prst="roundRect">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55BD009A-2872-69DD-321F-5A540A79A14E}"/>
              </a:ext>
            </a:extLst>
          </p:cNvPr>
          <p:cNvCxnSpPr>
            <a:stCxn id="108" idx="0"/>
            <a:endCxn id="117" idx="1"/>
          </p:cNvCxnSpPr>
          <p:nvPr/>
        </p:nvCxnSpPr>
        <p:spPr>
          <a:xfrm flipV="1">
            <a:off x="4933503" y="3401640"/>
            <a:ext cx="1714959" cy="53606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19" name="Straight Arrow Connector 118">
            <a:extLst>
              <a:ext uri="{FF2B5EF4-FFF2-40B4-BE49-F238E27FC236}">
                <a16:creationId xmlns:a16="http://schemas.microsoft.com/office/drawing/2014/main" id="{21F26B20-C2F7-FB55-6A32-58F76515E7C9}"/>
              </a:ext>
            </a:extLst>
          </p:cNvPr>
          <p:cNvCxnSpPr>
            <a:cxnSpLocks/>
          </p:cNvCxnSpPr>
          <p:nvPr/>
        </p:nvCxnSpPr>
        <p:spPr>
          <a:xfrm flipV="1">
            <a:off x="6639281" y="3606519"/>
            <a:ext cx="93644" cy="25996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0" name="Straight Arrow Connector 119">
            <a:extLst>
              <a:ext uri="{FF2B5EF4-FFF2-40B4-BE49-F238E27FC236}">
                <a16:creationId xmlns:a16="http://schemas.microsoft.com/office/drawing/2014/main" id="{D361420C-0D12-6C38-D7A6-DEDA9BA69E5F}"/>
              </a:ext>
            </a:extLst>
          </p:cNvPr>
          <p:cNvCxnSpPr>
            <a:cxnSpLocks/>
          </p:cNvCxnSpPr>
          <p:nvPr/>
        </p:nvCxnSpPr>
        <p:spPr>
          <a:xfrm flipH="1" flipV="1">
            <a:off x="7029696" y="3642180"/>
            <a:ext cx="35570" cy="2219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1" name="Straight Arrow Connector 120">
            <a:extLst>
              <a:ext uri="{FF2B5EF4-FFF2-40B4-BE49-F238E27FC236}">
                <a16:creationId xmlns:a16="http://schemas.microsoft.com/office/drawing/2014/main" id="{2353035F-0570-7346-DB9C-367A34CE25ED}"/>
              </a:ext>
            </a:extLst>
          </p:cNvPr>
          <p:cNvCxnSpPr>
            <a:cxnSpLocks/>
            <a:endCxn id="117" idx="3"/>
          </p:cNvCxnSpPr>
          <p:nvPr/>
        </p:nvCxnSpPr>
        <p:spPr>
          <a:xfrm flipH="1" flipV="1">
            <a:off x="7001002" y="3401640"/>
            <a:ext cx="1692925" cy="4540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22" name="TextBox 121">
            <a:extLst>
              <a:ext uri="{FF2B5EF4-FFF2-40B4-BE49-F238E27FC236}">
                <a16:creationId xmlns:a16="http://schemas.microsoft.com/office/drawing/2014/main" id="{DDD891CF-2D46-14CC-DF9E-56C63E64326C}"/>
              </a:ext>
            </a:extLst>
          </p:cNvPr>
          <p:cNvSpPr txBox="1"/>
          <p:nvPr/>
        </p:nvSpPr>
        <p:spPr>
          <a:xfrm>
            <a:off x="7138713" y="3052632"/>
            <a:ext cx="1951601" cy="523220"/>
          </a:xfrm>
          <a:prstGeom prst="rect">
            <a:avLst/>
          </a:prstGeom>
          <a:noFill/>
        </p:spPr>
        <p:txBody>
          <a:bodyPr wrap="square">
            <a:spAutoFit/>
          </a:bodyPr>
          <a:lstStyle/>
          <a:p>
            <a:r>
              <a:rPr lang="en-US" sz="2800" b="1">
                <a:solidFill>
                  <a:srgbClr val="C00000"/>
                </a:solidFill>
              </a:rPr>
              <a:t>Sum pool</a:t>
            </a:r>
            <a:endParaRPr lang="en-US" sz="2800"/>
          </a:p>
        </p:txBody>
      </p:sp>
      <p:sp>
        <p:nvSpPr>
          <p:cNvPr id="123" name="Rounded Rectangle 122">
            <a:extLst>
              <a:ext uri="{FF2B5EF4-FFF2-40B4-BE49-F238E27FC236}">
                <a16:creationId xmlns:a16="http://schemas.microsoft.com/office/drawing/2014/main" id="{5584056D-EA14-ECB5-6AAB-F5CFC408C598}"/>
              </a:ext>
            </a:extLst>
          </p:cNvPr>
          <p:cNvSpPr/>
          <p:nvPr/>
        </p:nvSpPr>
        <p:spPr>
          <a:xfrm>
            <a:off x="4841695"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4" name="Rounded Rectangle 123">
            <a:extLst>
              <a:ext uri="{FF2B5EF4-FFF2-40B4-BE49-F238E27FC236}">
                <a16:creationId xmlns:a16="http://schemas.microsoft.com/office/drawing/2014/main" id="{33B10D1F-1C0C-355C-67BA-F01202BC6BB9}"/>
              </a:ext>
            </a:extLst>
          </p:cNvPr>
          <p:cNvSpPr/>
          <p:nvPr/>
        </p:nvSpPr>
        <p:spPr>
          <a:xfrm>
            <a:off x="5370505"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5" name="Rounded Rectangle 124">
            <a:extLst>
              <a:ext uri="{FF2B5EF4-FFF2-40B4-BE49-F238E27FC236}">
                <a16:creationId xmlns:a16="http://schemas.microsoft.com/office/drawing/2014/main" id="{FCE52DAB-9039-A681-68AA-30816E3AA554}"/>
              </a:ext>
            </a:extLst>
          </p:cNvPr>
          <p:cNvSpPr/>
          <p:nvPr/>
        </p:nvSpPr>
        <p:spPr>
          <a:xfrm>
            <a:off x="5917676"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6" name="Rounded Rectangle 125">
            <a:extLst>
              <a:ext uri="{FF2B5EF4-FFF2-40B4-BE49-F238E27FC236}">
                <a16:creationId xmlns:a16="http://schemas.microsoft.com/office/drawing/2014/main" id="{A507E6E0-459C-5EE9-9F3C-D16172FD3F4C}"/>
              </a:ext>
            </a:extLst>
          </p:cNvPr>
          <p:cNvSpPr/>
          <p:nvPr/>
        </p:nvSpPr>
        <p:spPr>
          <a:xfrm>
            <a:off x="6464847"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7" name="Rounded Rectangle 126">
            <a:extLst>
              <a:ext uri="{FF2B5EF4-FFF2-40B4-BE49-F238E27FC236}">
                <a16:creationId xmlns:a16="http://schemas.microsoft.com/office/drawing/2014/main" id="{916A121B-5CE9-A644-C6DA-F52E6033A92E}"/>
              </a:ext>
            </a:extLst>
          </p:cNvPr>
          <p:cNvSpPr/>
          <p:nvPr/>
        </p:nvSpPr>
        <p:spPr>
          <a:xfrm>
            <a:off x="6993657"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8" name="Rounded Rectangle 127">
            <a:extLst>
              <a:ext uri="{FF2B5EF4-FFF2-40B4-BE49-F238E27FC236}">
                <a16:creationId xmlns:a16="http://schemas.microsoft.com/office/drawing/2014/main" id="{3B894633-F48D-25B9-2314-82A17752C0AA}"/>
              </a:ext>
            </a:extLst>
          </p:cNvPr>
          <p:cNvSpPr/>
          <p:nvPr/>
        </p:nvSpPr>
        <p:spPr>
          <a:xfrm>
            <a:off x="7540828"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9" name="Rounded Rectangle 128">
            <a:extLst>
              <a:ext uri="{FF2B5EF4-FFF2-40B4-BE49-F238E27FC236}">
                <a16:creationId xmlns:a16="http://schemas.microsoft.com/office/drawing/2014/main" id="{665DA793-CC9B-978F-6841-94797A7CCAD2}"/>
              </a:ext>
            </a:extLst>
          </p:cNvPr>
          <p:cNvSpPr/>
          <p:nvPr/>
        </p:nvSpPr>
        <p:spPr>
          <a:xfrm>
            <a:off x="8049440"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0" name="Rounded Rectangle 129">
            <a:extLst>
              <a:ext uri="{FF2B5EF4-FFF2-40B4-BE49-F238E27FC236}">
                <a16:creationId xmlns:a16="http://schemas.microsoft.com/office/drawing/2014/main" id="{934023D5-D61F-1532-F87F-2A613417E883}"/>
              </a:ext>
            </a:extLst>
          </p:cNvPr>
          <p:cNvSpPr/>
          <p:nvPr/>
        </p:nvSpPr>
        <p:spPr>
          <a:xfrm>
            <a:off x="8596611" y="5787878"/>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C6435CCE-D37D-037B-7202-A3D3A49C0A50}"/>
                  </a:ext>
                </a:extLst>
              </p:cNvPr>
              <p:cNvSpPr txBox="1"/>
              <p:nvPr/>
            </p:nvSpPr>
            <p:spPr>
              <a:xfrm flipH="1">
                <a:off x="477008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131" name="TextBox 130">
                <a:extLst>
                  <a:ext uri="{FF2B5EF4-FFF2-40B4-BE49-F238E27FC236}">
                    <a16:creationId xmlns:a16="http://schemas.microsoft.com/office/drawing/2014/main" id="{C6435CCE-D37D-037B-7202-A3D3A49C0A50}"/>
                  </a:ext>
                </a:extLst>
              </p:cNvPr>
              <p:cNvSpPr txBox="1">
                <a:spLocks noRot="1" noChangeAspect="1" noMove="1" noResize="1" noEditPoints="1" noAdjustHandles="1" noChangeArrowheads="1" noChangeShapeType="1" noTextEdit="1"/>
              </p:cNvSpPr>
              <p:nvPr/>
            </p:nvSpPr>
            <p:spPr>
              <a:xfrm flipH="1">
                <a:off x="4770087" y="5731210"/>
                <a:ext cx="536154" cy="276999"/>
              </a:xfrm>
              <a:prstGeom prst="rect">
                <a:avLst/>
              </a:prstGeom>
              <a:blipFill>
                <a:blip r:embed="rId11"/>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2E484040-E919-99E7-2989-F16D9CFA09DE}"/>
                  </a:ext>
                </a:extLst>
              </p:cNvPr>
              <p:cNvSpPr txBox="1"/>
              <p:nvPr/>
            </p:nvSpPr>
            <p:spPr>
              <a:xfrm flipH="1">
                <a:off x="527502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132" name="TextBox 131">
                <a:extLst>
                  <a:ext uri="{FF2B5EF4-FFF2-40B4-BE49-F238E27FC236}">
                    <a16:creationId xmlns:a16="http://schemas.microsoft.com/office/drawing/2014/main" id="{2E484040-E919-99E7-2989-F16D9CFA09DE}"/>
                  </a:ext>
                </a:extLst>
              </p:cNvPr>
              <p:cNvSpPr txBox="1">
                <a:spLocks noRot="1" noChangeAspect="1" noMove="1" noResize="1" noEditPoints="1" noAdjustHandles="1" noChangeArrowheads="1" noChangeShapeType="1" noTextEdit="1"/>
              </p:cNvSpPr>
              <p:nvPr/>
            </p:nvSpPr>
            <p:spPr>
              <a:xfrm flipH="1">
                <a:off x="5275027" y="5731210"/>
                <a:ext cx="536154" cy="276999"/>
              </a:xfrm>
              <a:prstGeom prst="rect">
                <a:avLst/>
              </a:prstGeom>
              <a:blipFill>
                <a:blip r:embed="rId1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CAB5A409-2F95-87E1-ACC6-A1C1F3EFE517}"/>
                  </a:ext>
                </a:extLst>
              </p:cNvPr>
              <p:cNvSpPr txBox="1"/>
              <p:nvPr/>
            </p:nvSpPr>
            <p:spPr>
              <a:xfrm flipH="1">
                <a:off x="5829763"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133" name="TextBox 132">
                <a:extLst>
                  <a:ext uri="{FF2B5EF4-FFF2-40B4-BE49-F238E27FC236}">
                    <a16:creationId xmlns:a16="http://schemas.microsoft.com/office/drawing/2014/main" id="{CAB5A409-2F95-87E1-ACC6-A1C1F3EFE517}"/>
                  </a:ext>
                </a:extLst>
              </p:cNvPr>
              <p:cNvSpPr txBox="1">
                <a:spLocks noRot="1" noChangeAspect="1" noMove="1" noResize="1" noEditPoints="1" noAdjustHandles="1" noChangeArrowheads="1" noChangeShapeType="1" noTextEdit="1"/>
              </p:cNvSpPr>
              <p:nvPr/>
            </p:nvSpPr>
            <p:spPr>
              <a:xfrm flipH="1">
                <a:off x="5829763" y="5731210"/>
                <a:ext cx="536154" cy="276999"/>
              </a:xfrm>
              <a:prstGeom prst="rect">
                <a:avLst/>
              </a:prstGeom>
              <a:blipFill>
                <a:blip r:embed="rId1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DE8E955A-64AB-5F8C-9374-68F2446BBA8B}"/>
                  </a:ext>
                </a:extLst>
              </p:cNvPr>
              <p:cNvSpPr txBox="1"/>
              <p:nvPr/>
            </p:nvSpPr>
            <p:spPr>
              <a:xfrm flipH="1">
                <a:off x="6380385"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134" name="TextBox 133">
                <a:extLst>
                  <a:ext uri="{FF2B5EF4-FFF2-40B4-BE49-F238E27FC236}">
                    <a16:creationId xmlns:a16="http://schemas.microsoft.com/office/drawing/2014/main" id="{DE8E955A-64AB-5F8C-9374-68F2446BBA8B}"/>
                  </a:ext>
                </a:extLst>
              </p:cNvPr>
              <p:cNvSpPr txBox="1">
                <a:spLocks noRot="1" noChangeAspect="1" noMove="1" noResize="1" noEditPoints="1" noAdjustHandles="1" noChangeArrowheads="1" noChangeShapeType="1" noTextEdit="1"/>
              </p:cNvSpPr>
              <p:nvPr/>
            </p:nvSpPr>
            <p:spPr>
              <a:xfrm flipH="1">
                <a:off x="6380385" y="5731210"/>
                <a:ext cx="536154" cy="276999"/>
              </a:xfrm>
              <a:prstGeom prst="rect">
                <a:avLst/>
              </a:prstGeom>
              <a:blipFill>
                <a:blip r:embed="rId1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C8DB9F89-2291-575D-D21A-CA23D0ED1630}"/>
                  </a:ext>
                </a:extLst>
              </p:cNvPr>
              <p:cNvSpPr txBox="1"/>
              <p:nvPr/>
            </p:nvSpPr>
            <p:spPr>
              <a:xfrm flipH="1">
                <a:off x="687063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135" name="TextBox 134">
                <a:extLst>
                  <a:ext uri="{FF2B5EF4-FFF2-40B4-BE49-F238E27FC236}">
                    <a16:creationId xmlns:a16="http://schemas.microsoft.com/office/drawing/2014/main" id="{C8DB9F89-2291-575D-D21A-CA23D0ED1630}"/>
                  </a:ext>
                </a:extLst>
              </p:cNvPr>
              <p:cNvSpPr txBox="1">
                <a:spLocks noRot="1" noChangeAspect="1" noMove="1" noResize="1" noEditPoints="1" noAdjustHandles="1" noChangeArrowheads="1" noChangeShapeType="1" noTextEdit="1"/>
              </p:cNvSpPr>
              <p:nvPr/>
            </p:nvSpPr>
            <p:spPr>
              <a:xfrm flipH="1">
                <a:off x="6870637" y="5731210"/>
                <a:ext cx="536154" cy="276999"/>
              </a:xfrm>
              <a:prstGeom prst="rect">
                <a:avLst/>
              </a:prstGeom>
              <a:blipFill>
                <a:blip r:embed="rId7"/>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TextBox 135">
                <a:extLst>
                  <a:ext uri="{FF2B5EF4-FFF2-40B4-BE49-F238E27FC236}">
                    <a16:creationId xmlns:a16="http://schemas.microsoft.com/office/drawing/2014/main" id="{5A8840E0-1B83-213F-FEB3-7F07453DE747}"/>
                  </a:ext>
                </a:extLst>
              </p:cNvPr>
              <p:cNvSpPr txBox="1"/>
              <p:nvPr/>
            </p:nvSpPr>
            <p:spPr>
              <a:xfrm flipH="1">
                <a:off x="7375577"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6</m:t>
                          </m:r>
                        </m:sub>
                      </m:sSub>
                    </m:oMath>
                  </m:oMathPara>
                </a14:m>
                <a:endParaRPr lang="en-US">
                  <a:latin typeface="Arial" pitchFamily="34" charset="0"/>
                  <a:cs typeface="Arial" pitchFamily="34" charset="0"/>
                </a:endParaRPr>
              </a:p>
            </p:txBody>
          </p:sp>
        </mc:Choice>
        <mc:Fallback xmlns="">
          <p:sp>
            <p:nvSpPr>
              <p:cNvPr id="136" name="TextBox 135">
                <a:extLst>
                  <a:ext uri="{FF2B5EF4-FFF2-40B4-BE49-F238E27FC236}">
                    <a16:creationId xmlns:a16="http://schemas.microsoft.com/office/drawing/2014/main" id="{5A8840E0-1B83-213F-FEB3-7F07453DE747}"/>
                  </a:ext>
                </a:extLst>
              </p:cNvPr>
              <p:cNvSpPr txBox="1">
                <a:spLocks noRot="1" noChangeAspect="1" noMove="1" noResize="1" noEditPoints="1" noAdjustHandles="1" noChangeArrowheads="1" noChangeShapeType="1" noTextEdit="1"/>
              </p:cNvSpPr>
              <p:nvPr/>
            </p:nvSpPr>
            <p:spPr>
              <a:xfrm flipH="1">
                <a:off x="7375577" y="5731210"/>
                <a:ext cx="536154" cy="276999"/>
              </a:xfrm>
              <a:prstGeom prst="rect">
                <a:avLst/>
              </a:prstGeom>
              <a:blipFill>
                <a:blip r:embed="rId1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92C3B341-0482-C884-D164-F2D85CC701B2}"/>
                  </a:ext>
                </a:extLst>
              </p:cNvPr>
              <p:cNvSpPr txBox="1"/>
              <p:nvPr/>
            </p:nvSpPr>
            <p:spPr>
              <a:xfrm flipH="1">
                <a:off x="7908279"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7</m:t>
                          </m:r>
                        </m:sub>
                      </m:sSub>
                    </m:oMath>
                  </m:oMathPara>
                </a14:m>
                <a:endParaRPr lang="en-US">
                  <a:latin typeface="Arial" pitchFamily="34" charset="0"/>
                  <a:cs typeface="Arial" pitchFamily="34" charset="0"/>
                </a:endParaRPr>
              </a:p>
            </p:txBody>
          </p:sp>
        </mc:Choice>
        <mc:Fallback xmlns="">
          <p:sp>
            <p:nvSpPr>
              <p:cNvPr id="137" name="TextBox 136">
                <a:extLst>
                  <a:ext uri="{FF2B5EF4-FFF2-40B4-BE49-F238E27FC236}">
                    <a16:creationId xmlns:a16="http://schemas.microsoft.com/office/drawing/2014/main" id="{92C3B341-0482-C884-D164-F2D85CC701B2}"/>
                  </a:ext>
                </a:extLst>
              </p:cNvPr>
              <p:cNvSpPr txBox="1">
                <a:spLocks noRot="1" noChangeAspect="1" noMove="1" noResize="1" noEditPoints="1" noAdjustHandles="1" noChangeArrowheads="1" noChangeShapeType="1" noTextEdit="1"/>
              </p:cNvSpPr>
              <p:nvPr/>
            </p:nvSpPr>
            <p:spPr>
              <a:xfrm flipH="1">
                <a:off x="7908279" y="5731210"/>
                <a:ext cx="536154" cy="276999"/>
              </a:xfrm>
              <a:prstGeom prst="rect">
                <a:avLst/>
              </a:prstGeom>
              <a:blipFill>
                <a:blip r:embed="rId1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8" name="TextBox 137">
                <a:extLst>
                  <a:ext uri="{FF2B5EF4-FFF2-40B4-BE49-F238E27FC236}">
                    <a16:creationId xmlns:a16="http://schemas.microsoft.com/office/drawing/2014/main" id="{13B916B9-0CF2-9C3E-E013-37C8690F46FF}"/>
                  </a:ext>
                </a:extLst>
              </p:cNvPr>
              <p:cNvSpPr txBox="1"/>
              <p:nvPr/>
            </p:nvSpPr>
            <p:spPr>
              <a:xfrm flipH="1">
                <a:off x="8480935" y="573121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8</m:t>
                          </m:r>
                        </m:sub>
                      </m:sSub>
                    </m:oMath>
                  </m:oMathPara>
                </a14:m>
                <a:endParaRPr lang="en-US">
                  <a:latin typeface="Arial" pitchFamily="34" charset="0"/>
                  <a:cs typeface="Arial" pitchFamily="34" charset="0"/>
                </a:endParaRPr>
              </a:p>
            </p:txBody>
          </p:sp>
        </mc:Choice>
        <mc:Fallback xmlns="">
          <p:sp>
            <p:nvSpPr>
              <p:cNvPr id="138" name="TextBox 137">
                <a:extLst>
                  <a:ext uri="{FF2B5EF4-FFF2-40B4-BE49-F238E27FC236}">
                    <a16:creationId xmlns:a16="http://schemas.microsoft.com/office/drawing/2014/main" id="{13B916B9-0CF2-9C3E-E013-37C8690F46FF}"/>
                  </a:ext>
                </a:extLst>
              </p:cNvPr>
              <p:cNvSpPr txBox="1">
                <a:spLocks noRot="1" noChangeAspect="1" noMove="1" noResize="1" noEditPoints="1" noAdjustHandles="1" noChangeArrowheads="1" noChangeShapeType="1" noTextEdit="1"/>
              </p:cNvSpPr>
              <p:nvPr/>
            </p:nvSpPr>
            <p:spPr>
              <a:xfrm flipH="1">
                <a:off x="8480935" y="5731210"/>
                <a:ext cx="536154" cy="276999"/>
              </a:xfrm>
              <a:prstGeom prst="rect">
                <a:avLst/>
              </a:prstGeom>
              <a:blipFill>
                <a:blip r:embed="rId17"/>
                <a:stretch>
                  <a:fillRect b="-17391"/>
                </a:stretch>
              </a:blipFill>
            </p:spPr>
            <p:txBody>
              <a:bodyPr/>
              <a:lstStyle/>
              <a:p>
                <a:r>
                  <a:rPr lang="en-US">
                    <a:noFill/>
                  </a:rPr>
                  <a:t> </a:t>
                </a:r>
              </a:p>
            </p:txBody>
          </p:sp>
        </mc:Fallback>
      </mc:AlternateContent>
      <p:sp>
        <p:nvSpPr>
          <p:cNvPr id="139" name="TextBox 138">
            <a:extLst>
              <a:ext uri="{FF2B5EF4-FFF2-40B4-BE49-F238E27FC236}">
                <a16:creationId xmlns:a16="http://schemas.microsoft.com/office/drawing/2014/main" id="{A26DD142-CC16-6AA0-0FC9-D3D2CCF0531B}"/>
              </a:ext>
            </a:extLst>
          </p:cNvPr>
          <p:cNvSpPr txBox="1"/>
          <p:nvPr/>
        </p:nvSpPr>
        <p:spPr>
          <a:xfrm>
            <a:off x="4727368" y="6017520"/>
            <a:ext cx="926125" cy="369332"/>
          </a:xfrm>
          <a:prstGeom prst="rect">
            <a:avLst/>
          </a:prstGeom>
          <a:noFill/>
        </p:spPr>
        <p:txBody>
          <a:bodyPr wrap="square">
            <a:spAutoFit/>
          </a:bodyPr>
          <a:lstStyle/>
          <a:p>
            <a:r>
              <a:rPr lang="en-US" b="1"/>
              <a:t>The</a:t>
            </a:r>
            <a:endParaRPr lang="en-US"/>
          </a:p>
        </p:txBody>
      </p:sp>
      <p:sp>
        <p:nvSpPr>
          <p:cNvPr id="140" name="TextBox 139">
            <a:extLst>
              <a:ext uri="{FF2B5EF4-FFF2-40B4-BE49-F238E27FC236}">
                <a16:creationId xmlns:a16="http://schemas.microsoft.com/office/drawing/2014/main" id="{91D8E0BA-BFCA-1F9E-220E-EDE8E72AB4FB}"/>
              </a:ext>
            </a:extLst>
          </p:cNvPr>
          <p:cNvSpPr txBox="1"/>
          <p:nvPr/>
        </p:nvSpPr>
        <p:spPr>
          <a:xfrm>
            <a:off x="5271866" y="6028490"/>
            <a:ext cx="926125" cy="369332"/>
          </a:xfrm>
          <a:prstGeom prst="rect">
            <a:avLst/>
          </a:prstGeom>
          <a:noFill/>
        </p:spPr>
        <p:txBody>
          <a:bodyPr wrap="square">
            <a:spAutoFit/>
          </a:bodyPr>
          <a:lstStyle/>
          <a:p>
            <a:r>
              <a:rPr lang="en-US" b="1"/>
              <a:t>cat</a:t>
            </a:r>
            <a:endParaRPr lang="en-US"/>
          </a:p>
        </p:txBody>
      </p:sp>
      <p:sp>
        <p:nvSpPr>
          <p:cNvPr id="141" name="TextBox 140">
            <a:extLst>
              <a:ext uri="{FF2B5EF4-FFF2-40B4-BE49-F238E27FC236}">
                <a16:creationId xmlns:a16="http://schemas.microsoft.com/office/drawing/2014/main" id="{CCF937A4-A697-C332-D6D8-DF5509E06F1E}"/>
              </a:ext>
            </a:extLst>
          </p:cNvPr>
          <p:cNvSpPr txBox="1"/>
          <p:nvPr/>
        </p:nvSpPr>
        <p:spPr>
          <a:xfrm>
            <a:off x="5859356" y="6028490"/>
            <a:ext cx="926125" cy="369332"/>
          </a:xfrm>
          <a:prstGeom prst="rect">
            <a:avLst/>
          </a:prstGeom>
          <a:noFill/>
        </p:spPr>
        <p:txBody>
          <a:bodyPr wrap="square">
            <a:spAutoFit/>
          </a:bodyPr>
          <a:lstStyle/>
          <a:p>
            <a:r>
              <a:rPr lang="en-US" b="1"/>
              <a:t>sat</a:t>
            </a:r>
            <a:endParaRPr lang="en-US"/>
          </a:p>
        </p:txBody>
      </p:sp>
      <p:sp>
        <p:nvSpPr>
          <p:cNvPr id="142" name="TextBox 141">
            <a:extLst>
              <a:ext uri="{FF2B5EF4-FFF2-40B4-BE49-F238E27FC236}">
                <a16:creationId xmlns:a16="http://schemas.microsoft.com/office/drawing/2014/main" id="{009A1FC4-4837-D958-82FB-42B7361E0354}"/>
              </a:ext>
            </a:extLst>
          </p:cNvPr>
          <p:cNvSpPr txBox="1"/>
          <p:nvPr/>
        </p:nvSpPr>
        <p:spPr>
          <a:xfrm>
            <a:off x="6411377" y="6009001"/>
            <a:ext cx="926125" cy="369332"/>
          </a:xfrm>
          <a:prstGeom prst="rect">
            <a:avLst/>
          </a:prstGeom>
          <a:noFill/>
        </p:spPr>
        <p:txBody>
          <a:bodyPr wrap="square">
            <a:spAutoFit/>
          </a:bodyPr>
          <a:lstStyle/>
          <a:p>
            <a:r>
              <a:rPr lang="en-US" b="1"/>
              <a:t>on</a:t>
            </a:r>
            <a:endParaRPr lang="en-US"/>
          </a:p>
        </p:txBody>
      </p:sp>
      <p:sp>
        <p:nvSpPr>
          <p:cNvPr id="143" name="TextBox 142">
            <a:extLst>
              <a:ext uri="{FF2B5EF4-FFF2-40B4-BE49-F238E27FC236}">
                <a16:creationId xmlns:a16="http://schemas.microsoft.com/office/drawing/2014/main" id="{B40F14A9-A81C-1DC5-56FA-EC55BD5D8D98}"/>
              </a:ext>
            </a:extLst>
          </p:cNvPr>
          <p:cNvSpPr txBox="1"/>
          <p:nvPr/>
        </p:nvSpPr>
        <p:spPr>
          <a:xfrm>
            <a:off x="6951424" y="6006740"/>
            <a:ext cx="926125" cy="369332"/>
          </a:xfrm>
          <a:prstGeom prst="rect">
            <a:avLst/>
          </a:prstGeom>
          <a:noFill/>
        </p:spPr>
        <p:txBody>
          <a:bodyPr wrap="square">
            <a:spAutoFit/>
          </a:bodyPr>
          <a:lstStyle/>
          <a:p>
            <a:r>
              <a:rPr lang="en-US" b="1"/>
              <a:t>the</a:t>
            </a:r>
            <a:endParaRPr lang="en-US"/>
          </a:p>
        </p:txBody>
      </p:sp>
      <p:sp>
        <p:nvSpPr>
          <p:cNvPr id="144" name="TextBox 143">
            <a:extLst>
              <a:ext uri="{FF2B5EF4-FFF2-40B4-BE49-F238E27FC236}">
                <a16:creationId xmlns:a16="http://schemas.microsoft.com/office/drawing/2014/main" id="{3C507373-046B-5FDC-7585-747CAF41F57C}"/>
              </a:ext>
            </a:extLst>
          </p:cNvPr>
          <p:cNvSpPr txBox="1"/>
          <p:nvPr/>
        </p:nvSpPr>
        <p:spPr>
          <a:xfrm>
            <a:off x="7450975" y="5997152"/>
            <a:ext cx="926125" cy="369332"/>
          </a:xfrm>
          <a:prstGeom prst="rect">
            <a:avLst/>
          </a:prstGeom>
          <a:noFill/>
        </p:spPr>
        <p:txBody>
          <a:bodyPr wrap="square">
            <a:spAutoFit/>
          </a:bodyPr>
          <a:lstStyle/>
          <a:p>
            <a:r>
              <a:rPr lang="en-US" b="1"/>
              <a:t>mat</a:t>
            </a:r>
            <a:endParaRPr lang="en-US"/>
          </a:p>
        </p:txBody>
      </p:sp>
      <p:sp>
        <p:nvSpPr>
          <p:cNvPr id="145" name="TextBox 144">
            <a:extLst>
              <a:ext uri="{FF2B5EF4-FFF2-40B4-BE49-F238E27FC236}">
                <a16:creationId xmlns:a16="http://schemas.microsoft.com/office/drawing/2014/main" id="{17D4238D-0C6A-DA05-C05F-AE221FB1854A}"/>
              </a:ext>
            </a:extLst>
          </p:cNvPr>
          <p:cNvSpPr txBox="1"/>
          <p:nvPr/>
        </p:nvSpPr>
        <p:spPr>
          <a:xfrm>
            <a:off x="7950156" y="5997152"/>
            <a:ext cx="926125" cy="369332"/>
          </a:xfrm>
          <a:prstGeom prst="rect">
            <a:avLst/>
          </a:prstGeom>
          <a:noFill/>
        </p:spPr>
        <p:txBody>
          <a:bodyPr wrap="square">
            <a:spAutoFit/>
          </a:bodyPr>
          <a:lstStyle/>
          <a:p>
            <a:r>
              <a:rPr lang="en-US" b="1"/>
              <a:t>and</a:t>
            </a:r>
            <a:endParaRPr lang="en-US"/>
          </a:p>
        </p:txBody>
      </p:sp>
      <p:sp>
        <p:nvSpPr>
          <p:cNvPr id="146" name="TextBox 145">
            <a:extLst>
              <a:ext uri="{FF2B5EF4-FFF2-40B4-BE49-F238E27FC236}">
                <a16:creationId xmlns:a16="http://schemas.microsoft.com/office/drawing/2014/main" id="{3724A7A9-A3EC-7C6E-1779-4BFA90D11C74}"/>
              </a:ext>
            </a:extLst>
          </p:cNvPr>
          <p:cNvSpPr txBox="1"/>
          <p:nvPr/>
        </p:nvSpPr>
        <p:spPr>
          <a:xfrm>
            <a:off x="8449901" y="5984946"/>
            <a:ext cx="926125" cy="369332"/>
          </a:xfrm>
          <a:prstGeom prst="rect">
            <a:avLst/>
          </a:prstGeom>
          <a:noFill/>
        </p:spPr>
        <p:txBody>
          <a:bodyPr wrap="square">
            <a:spAutoFit/>
          </a:bodyPr>
          <a:lstStyle/>
          <a:p>
            <a:r>
              <a:rPr lang="en-US" b="1"/>
              <a:t>sang</a:t>
            </a:r>
            <a:endParaRPr lang="en-US"/>
          </a:p>
        </p:txBody>
      </p:sp>
    </p:spTree>
    <p:extLst>
      <p:ext uri="{BB962C8B-B14F-4D97-AF65-F5344CB8AC3E}">
        <p14:creationId xmlns:p14="http://schemas.microsoft.com/office/powerpoint/2010/main" val="15368407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 name="Rounded Rectangle 61">
            <a:extLst>
              <a:ext uri="{FF2B5EF4-FFF2-40B4-BE49-F238E27FC236}">
                <a16:creationId xmlns:a16="http://schemas.microsoft.com/office/drawing/2014/main" id="{3371160D-559C-8945-F8EC-8E178C530CCB}"/>
              </a:ext>
            </a:extLst>
          </p:cNvPr>
          <p:cNvSpPr/>
          <p:nvPr/>
        </p:nvSpPr>
        <p:spPr>
          <a:xfrm>
            <a:off x="5654384" y="3701680"/>
            <a:ext cx="1238233" cy="71923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10/17/2024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91</a:t>
            </a:fld>
            <a:endParaRPr lang="en-US"/>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A final key piece: token ordering</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2"/>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00F21F1-626D-69BB-9263-3F0A521AB203}"/>
                  </a:ext>
                </a:extLst>
              </p:cNvPr>
              <p:cNvSpPr txBox="1"/>
              <p:nvPr/>
            </p:nvSpPr>
            <p:spPr>
              <a:xfrm>
                <a:off x="3966278" y="2091102"/>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2" name="TextBox 1">
                <a:extLst>
                  <a:ext uri="{FF2B5EF4-FFF2-40B4-BE49-F238E27FC236}">
                    <a16:creationId xmlns:a16="http://schemas.microsoft.com/office/drawing/2014/main" id="{600F21F1-626D-69BB-9263-3F0A521AB203}"/>
                  </a:ext>
                </a:extLst>
              </p:cNvPr>
              <p:cNvSpPr txBox="1">
                <a:spLocks noRot="1" noChangeAspect="1" noMove="1" noResize="1" noEditPoints="1" noAdjustHandles="1" noChangeArrowheads="1" noChangeShapeType="1" noTextEdit="1"/>
              </p:cNvSpPr>
              <p:nvPr/>
            </p:nvSpPr>
            <p:spPr>
              <a:xfrm>
                <a:off x="3966278" y="2091102"/>
                <a:ext cx="4605050" cy="926920"/>
              </a:xfrm>
              <a:prstGeom prst="rect">
                <a:avLst/>
              </a:prstGeom>
              <a:blipFill>
                <a:blip r:embed="rId3"/>
                <a:stretch>
                  <a:fillRect/>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BF04A41F-2582-8E3F-4ACE-EEC39F8CBF36}"/>
              </a:ext>
            </a:extLst>
          </p:cNvPr>
          <p:cNvGrpSpPr/>
          <p:nvPr/>
        </p:nvGrpSpPr>
        <p:grpSpPr>
          <a:xfrm>
            <a:off x="680000" y="3657698"/>
            <a:ext cx="2862063" cy="2826336"/>
            <a:chOff x="6366910" y="2754183"/>
            <a:chExt cx="2862063" cy="2826336"/>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51F6D1E-1115-26A4-018B-4B95E99954E1}"/>
                    </a:ext>
                  </a:extLst>
                </p:cNvPr>
                <p:cNvSpPr txBox="1"/>
                <p:nvPr/>
              </p:nvSpPr>
              <p:spPr>
                <a:xfrm flipH="1">
                  <a:off x="6366910"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C51F6D1E-1115-26A4-018B-4B95E99954E1}"/>
                    </a:ext>
                  </a:extLst>
                </p:cNvPr>
                <p:cNvSpPr txBox="1">
                  <a:spLocks noRot="1" noChangeAspect="1" noMove="1" noResize="1" noEditPoints="1" noAdjustHandles="1" noChangeArrowheads="1" noChangeShapeType="1" noTextEdit="1"/>
                </p:cNvSpPr>
                <p:nvPr/>
              </p:nvSpPr>
              <p:spPr>
                <a:xfrm flipH="1">
                  <a:off x="6366910" y="2754183"/>
                  <a:ext cx="536154" cy="276999"/>
                </a:xfrm>
                <a:prstGeom prst="rect">
                  <a:avLst/>
                </a:prstGeom>
                <a:blipFill>
                  <a:blip r:embed="rId4"/>
                  <a:stretch>
                    <a:fillRect b="-20000"/>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696CDCEA-9BD9-4E38-D63A-7688A7EC2DB4}"/>
                </a:ext>
              </a:extLst>
            </p:cNvPr>
            <p:cNvGrpSpPr/>
            <p:nvPr/>
          </p:nvGrpSpPr>
          <p:grpSpPr>
            <a:xfrm>
              <a:off x="6438556" y="2754183"/>
              <a:ext cx="2790417" cy="2826336"/>
              <a:chOff x="6438556" y="2754183"/>
              <a:chExt cx="2790417" cy="2826336"/>
            </a:xfrm>
          </p:grpSpPr>
          <p:sp>
            <p:nvSpPr>
              <p:cNvPr id="9" name="Rounded Rectangle 8">
                <a:extLst>
                  <a:ext uri="{FF2B5EF4-FFF2-40B4-BE49-F238E27FC236}">
                    <a16:creationId xmlns:a16="http://schemas.microsoft.com/office/drawing/2014/main" id="{9F56B76E-B69F-0819-8CE5-36DBF50D108D}"/>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4C178942-D1E1-02B7-52F5-0B90ABE4D040}"/>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5765F6B5-3C99-1257-1B22-6968AA3A7051}"/>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E532A5D0-28FE-230B-69D7-9E862735B22E}"/>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D7E19238-0A9A-3FF4-80BE-5378E62A3B7C}"/>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71258CC1-26D9-E060-7AB0-2215CBEA1475}"/>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176E0662-62BB-6E5B-3664-4E86A05401CD}"/>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E6D08A85-24FB-BB96-E8FB-7C8B582648D0}"/>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839EB74F-4203-7BA9-5D78-499B38FB2522}"/>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8F573C10-E407-E938-D5A0-0D16CA085C98}"/>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A9523436-FFF3-B74F-53D8-DFF6A4A5CD91}"/>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7E56DCD-3BD3-C87E-9D12-8D051172A33F}"/>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0" name="TextBox 19">
                    <a:extLst>
                      <a:ext uri="{FF2B5EF4-FFF2-40B4-BE49-F238E27FC236}">
                        <a16:creationId xmlns:a16="http://schemas.microsoft.com/office/drawing/2014/main" id="{B7E56DCD-3BD3-C87E-9D12-8D051172A33F}"/>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D44EE71-8DCD-9DB6-F8B9-4C3ACB6ED208}"/>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23" name="TextBox 22">
                    <a:extLst>
                      <a:ext uri="{FF2B5EF4-FFF2-40B4-BE49-F238E27FC236}">
                        <a16:creationId xmlns:a16="http://schemas.microsoft.com/office/drawing/2014/main" id="{2D44EE71-8DCD-9DB6-F8B9-4C3ACB6ED208}"/>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78F074C-F2EF-F2F8-A0C3-48334DEF3228}"/>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378F074C-F2EF-F2F8-A0C3-48334DEF3228}"/>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7"/>
                    <a:stretch>
                      <a:fillRect b="-17391"/>
                    </a:stretch>
                  </a:blipFill>
                </p:spPr>
                <p:txBody>
                  <a:bodyPr/>
                  <a:lstStyle/>
                  <a:p>
                    <a:r>
                      <a:rPr lang="en-US">
                        <a:noFill/>
                      </a:rPr>
                      <a:t> </a:t>
                    </a:r>
                  </a:p>
                </p:txBody>
              </p:sp>
            </mc:Fallback>
          </mc:AlternateContent>
          <p:sp>
            <p:nvSpPr>
              <p:cNvPr id="26" name="Content Placeholder 2">
                <a:extLst>
                  <a:ext uri="{FF2B5EF4-FFF2-40B4-BE49-F238E27FC236}">
                    <a16:creationId xmlns:a16="http://schemas.microsoft.com/office/drawing/2014/main" id="{6D30EBD8-6329-FBEB-5B4F-C68F637FA35F}"/>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217818BA-77BC-DA78-25F9-25D21EAC36DE}"/>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217818BA-77BC-DA78-25F9-25D21EAC36DE}"/>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8"/>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2D3A523-7BC5-8CF4-7557-CC25E8AA49A1}"/>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42D3A523-7BC5-8CF4-7557-CC25E8AA49A1}"/>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E5CA082-B955-FBDB-BD65-E13E820207CE}"/>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1" name="TextBox 30">
                    <a:extLst>
                      <a:ext uri="{FF2B5EF4-FFF2-40B4-BE49-F238E27FC236}">
                        <a16:creationId xmlns:a16="http://schemas.microsoft.com/office/drawing/2014/main" id="{0E5CA082-B955-FBDB-BD65-E13E820207CE}"/>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10"/>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42902C2-6067-16A3-6632-96E3AE1316CF}"/>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2" name="TextBox 31">
                    <a:extLst>
                      <a:ext uri="{FF2B5EF4-FFF2-40B4-BE49-F238E27FC236}">
                        <a16:creationId xmlns:a16="http://schemas.microsoft.com/office/drawing/2014/main" id="{042902C2-6067-16A3-6632-96E3AE1316CF}"/>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4EF8672-C35B-36C7-696D-73A3183C2A1D}"/>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33" name="TextBox 32">
                    <a:extLst>
                      <a:ext uri="{FF2B5EF4-FFF2-40B4-BE49-F238E27FC236}">
                        <a16:creationId xmlns:a16="http://schemas.microsoft.com/office/drawing/2014/main" id="{D4EF8672-C35B-36C7-696D-73A3183C2A1D}"/>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2"/>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62EFD3D-8156-7F80-DAB2-4384C3841B9A}"/>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34" name="TextBox 33">
                    <a:extLst>
                      <a:ext uri="{FF2B5EF4-FFF2-40B4-BE49-F238E27FC236}">
                        <a16:creationId xmlns:a16="http://schemas.microsoft.com/office/drawing/2014/main" id="{B62EFD3D-8156-7F80-DAB2-4384C3841B9A}"/>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3"/>
                    <a:stretch>
                      <a:fillRect b="-20000"/>
                    </a:stretch>
                  </a:blipFill>
                </p:spPr>
                <p:txBody>
                  <a:bodyPr/>
                  <a:lstStyle/>
                  <a:p>
                    <a:r>
                      <a:rPr lang="en-US">
                        <a:noFill/>
                      </a:rPr>
                      <a:t> </a:t>
                    </a:r>
                  </a:p>
                </p:txBody>
              </p:sp>
            </mc:Fallback>
          </mc:AlternateContent>
        </p:grpSp>
      </p:grpSp>
      <p:sp>
        <p:nvSpPr>
          <p:cNvPr id="35" name="Right Arrow 34">
            <a:extLst>
              <a:ext uri="{FF2B5EF4-FFF2-40B4-BE49-F238E27FC236}">
                <a16:creationId xmlns:a16="http://schemas.microsoft.com/office/drawing/2014/main" id="{DA292D38-557B-4C87-6679-998266D4230F}"/>
              </a:ext>
            </a:extLst>
          </p:cNvPr>
          <p:cNvSpPr/>
          <p:nvPr/>
        </p:nvSpPr>
        <p:spPr>
          <a:xfrm>
            <a:off x="3751650" y="5002329"/>
            <a:ext cx="1472388" cy="365036"/>
          </a:xfrm>
          <a:prstGeom prst="rightArrow">
            <a:avLst/>
          </a:prstGeom>
          <a:ln w="38100" cap="sq">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38" name="Group 37">
            <a:extLst>
              <a:ext uri="{FF2B5EF4-FFF2-40B4-BE49-F238E27FC236}">
                <a16:creationId xmlns:a16="http://schemas.microsoft.com/office/drawing/2014/main" id="{D304D870-E462-88CA-6A1E-3ECBE5FBF500}"/>
              </a:ext>
            </a:extLst>
          </p:cNvPr>
          <p:cNvGrpSpPr/>
          <p:nvPr/>
        </p:nvGrpSpPr>
        <p:grpSpPr>
          <a:xfrm>
            <a:off x="5800879" y="3707521"/>
            <a:ext cx="2862063" cy="2826336"/>
            <a:chOff x="6366910" y="2754183"/>
            <a:chExt cx="2862063" cy="2826336"/>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E78ED10-624B-D2D9-A077-A7AC12F2A76E}"/>
                    </a:ext>
                  </a:extLst>
                </p:cNvPr>
                <p:cNvSpPr txBox="1"/>
                <p:nvPr/>
              </p:nvSpPr>
              <p:spPr>
                <a:xfrm flipH="1">
                  <a:off x="6366910"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9" name="TextBox 38">
                  <a:extLst>
                    <a:ext uri="{FF2B5EF4-FFF2-40B4-BE49-F238E27FC236}">
                      <a16:creationId xmlns:a16="http://schemas.microsoft.com/office/drawing/2014/main" id="{0E78ED10-624B-D2D9-A077-A7AC12F2A76E}"/>
                    </a:ext>
                  </a:extLst>
                </p:cNvPr>
                <p:cNvSpPr txBox="1">
                  <a:spLocks noRot="1" noChangeAspect="1" noMove="1" noResize="1" noEditPoints="1" noAdjustHandles="1" noChangeArrowheads="1" noChangeShapeType="1" noTextEdit="1"/>
                </p:cNvSpPr>
                <p:nvPr/>
              </p:nvSpPr>
              <p:spPr>
                <a:xfrm flipH="1">
                  <a:off x="6366910" y="2754183"/>
                  <a:ext cx="536154" cy="276999"/>
                </a:xfrm>
                <a:prstGeom prst="rect">
                  <a:avLst/>
                </a:prstGeom>
                <a:blipFill>
                  <a:blip r:embed="rId10"/>
                  <a:stretch>
                    <a:fillRect b="-17391"/>
                  </a:stretch>
                </a:blipFill>
              </p:spPr>
              <p:txBody>
                <a:bodyPr/>
                <a:lstStyle/>
                <a:p>
                  <a:r>
                    <a:rPr lang="en-US">
                      <a:noFill/>
                    </a:rPr>
                    <a:t> </a:t>
                  </a:r>
                </a:p>
              </p:txBody>
            </p:sp>
          </mc:Fallback>
        </mc:AlternateContent>
        <p:grpSp>
          <p:nvGrpSpPr>
            <p:cNvPr id="40" name="Group 39">
              <a:extLst>
                <a:ext uri="{FF2B5EF4-FFF2-40B4-BE49-F238E27FC236}">
                  <a16:creationId xmlns:a16="http://schemas.microsoft.com/office/drawing/2014/main" id="{4A18CB7F-C95A-1F0F-7F05-EFD827E5A61F}"/>
                </a:ext>
              </a:extLst>
            </p:cNvPr>
            <p:cNvGrpSpPr/>
            <p:nvPr/>
          </p:nvGrpSpPr>
          <p:grpSpPr>
            <a:xfrm>
              <a:off x="6438556" y="2754183"/>
              <a:ext cx="2790417" cy="2826336"/>
              <a:chOff x="6438556" y="2754183"/>
              <a:chExt cx="2790417" cy="2826336"/>
            </a:xfrm>
          </p:grpSpPr>
          <p:sp>
            <p:nvSpPr>
              <p:cNvPr id="41" name="Rounded Rectangle 40">
                <a:extLst>
                  <a:ext uri="{FF2B5EF4-FFF2-40B4-BE49-F238E27FC236}">
                    <a16:creationId xmlns:a16="http://schemas.microsoft.com/office/drawing/2014/main" id="{62769168-7B3A-30AC-C49F-4B0DF4C84834}"/>
                  </a:ext>
                </a:extLst>
              </p:cNvPr>
              <p:cNvSpPr/>
              <p:nvPr/>
            </p:nvSpPr>
            <p:spPr>
              <a:xfrm>
                <a:off x="6557652" y="3565239"/>
                <a:ext cx="2548822"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D305C082-6E9A-7628-A755-B9558E4EA9E0}"/>
                  </a:ext>
                </a:extLst>
              </p:cNvPr>
              <p:cNvSpPr/>
              <p:nvPr/>
            </p:nvSpPr>
            <p:spPr>
              <a:xfrm>
                <a:off x="652301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259ACD55-8574-7246-60FF-836999910EF1}"/>
                  </a:ext>
                </a:extLst>
              </p:cNvPr>
              <p:cNvSpPr/>
              <p:nvPr/>
            </p:nvSpPr>
            <p:spPr>
              <a:xfrm>
                <a:off x="7051828"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B968314-F4B7-3628-4A90-1737D1FECA3A}"/>
                  </a:ext>
                </a:extLst>
              </p:cNvPr>
              <p:cNvSpPr/>
              <p:nvPr/>
            </p:nvSpPr>
            <p:spPr>
              <a:xfrm>
                <a:off x="7598999"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A65E1CAF-626A-6475-62C9-4826ECBDBD47}"/>
                  </a:ext>
                </a:extLst>
              </p:cNvPr>
              <p:cNvSpPr/>
              <p:nvPr/>
            </p:nvSpPr>
            <p:spPr>
              <a:xfrm>
                <a:off x="8107611"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A14B0FD8-6F3F-7700-9546-EDFF89840984}"/>
                  </a:ext>
                </a:extLst>
              </p:cNvPr>
              <p:cNvSpPr/>
              <p:nvPr/>
            </p:nvSpPr>
            <p:spPr>
              <a:xfrm>
                <a:off x="8654782" y="496761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0E1EDEB3-135C-86BC-F3CE-B5F1AF772F6D}"/>
                  </a:ext>
                </a:extLst>
              </p:cNvPr>
              <p:cNvSpPr/>
              <p:nvPr/>
            </p:nvSpPr>
            <p:spPr>
              <a:xfrm>
                <a:off x="643855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186EF49E-0A5F-1DDE-F1E5-9E20BFA01AC3}"/>
                  </a:ext>
                </a:extLst>
              </p:cNvPr>
              <p:cNvSpPr/>
              <p:nvPr/>
            </p:nvSpPr>
            <p:spPr>
              <a:xfrm>
                <a:off x="6967366"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5BA63299-36E5-2436-C640-32895BCAC031}"/>
                  </a:ext>
                </a:extLst>
              </p:cNvPr>
              <p:cNvSpPr/>
              <p:nvPr/>
            </p:nvSpPr>
            <p:spPr>
              <a:xfrm>
                <a:off x="7514537"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6450E90F-D91D-7579-3E25-09B0FF4B9413}"/>
                  </a:ext>
                </a:extLst>
              </p:cNvPr>
              <p:cNvSpPr/>
              <p:nvPr/>
            </p:nvSpPr>
            <p:spPr>
              <a:xfrm>
                <a:off x="8023149"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ECC7BB16-23F5-2306-CB2A-5994158CA8A1}"/>
                  </a:ext>
                </a:extLst>
              </p:cNvPr>
              <p:cNvSpPr/>
              <p:nvPr/>
            </p:nvSpPr>
            <p:spPr>
              <a:xfrm>
                <a:off x="8570320" y="31174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FA1DDF2-B237-A8CE-8A3E-DB0FC1B0F4CA}"/>
                      </a:ext>
                    </a:extLst>
                  </p:cNvPr>
                  <p:cNvSpPr txBox="1"/>
                  <p:nvPr/>
                </p:nvSpPr>
                <p:spPr>
                  <a:xfrm flipH="1">
                    <a:off x="6568478"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3FA1DDF2-B237-A8CE-8A3E-DB0FC1B0F4CA}"/>
                      </a:ext>
                    </a:extLst>
                  </p:cNvPr>
                  <p:cNvSpPr txBox="1">
                    <a:spLocks noRot="1" noChangeAspect="1" noMove="1" noResize="1" noEditPoints="1" noAdjustHandles="1" noChangeArrowheads="1" noChangeShapeType="1" noTextEdit="1"/>
                  </p:cNvSpPr>
                  <p:nvPr/>
                </p:nvSpPr>
                <p:spPr>
                  <a:xfrm flipH="1">
                    <a:off x="6568478" y="5303520"/>
                    <a:ext cx="536154" cy="276999"/>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E3B5FCF4-5BAF-3F67-59CA-962C279C70FE}"/>
                      </a:ext>
                    </a:extLst>
                  </p:cNvPr>
                  <p:cNvSpPr txBox="1"/>
                  <p:nvPr/>
                </p:nvSpPr>
                <p:spPr>
                  <a:xfrm flipH="1">
                    <a:off x="7011680"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53" name="TextBox 52">
                    <a:extLst>
                      <a:ext uri="{FF2B5EF4-FFF2-40B4-BE49-F238E27FC236}">
                        <a16:creationId xmlns:a16="http://schemas.microsoft.com/office/drawing/2014/main" id="{E3B5FCF4-5BAF-3F67-59CA-962C279C70FE}"/>
                      </a:ext>
                    </a:extLst>
                  </p:cNvPr>
                  <p:cNvSpPr txBox="1">
                    <a:spLocks noRot="1" noChangeAspect="1" noMove="1" noResize="1" noEditPoints="1" noAdjustHandles="1" noChangeArrowheads="1" noChangeShapeType="1" noTextEdit="1"/>
                  </p:cNvSpPr>
                  <p:nvPr/>
                </p:nvSpPr>
                <p:spPr>
                  <a:xfrm flipH="1">
                    <a:off x="7011680" y="5303520"/>
                    <a:ext cx="536154" cy="276999"/>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59CE155-61D6-23F6-EC52-616155227394}"/>
                      </a:ext>
                    </a:extLst>
                  </p:cNvPr>
                  <p:cNvSpPr txBox="1"/>
                  <p:nvPr/>
                </p:nvSpPr>
                <p:spPr>
                  <a:xfrm flipH="1">
                    <a:off x="7517162"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54" name="TextBox 53">
                    <a:extLst>
                      <a:ext uri="{FF2B5EF4-FFF2-40B4-BE49-F238E27FC236}">
                        <a16:creationId xmlns:a16="http://schemas.microsoft.com/office/drawing/2014/main" id="{859CE155-61D6-23F6-EC52-616155227394}"/>
                      </a:ext>
                    </a:extLst>
                  </p:cNvPr>
                  <p:cNvSpPr txBox="1">
                    <a:spLocks noRot="1" noChangeAspect="1" noMove="1" noResize="1" noEditPoints="1" noAdjustHandles="1" noChangeArrowheads="1" noChangeShapeType="1" noTextEdit="1"/>
                  </p:cNvSpPr>
                  <p:nvPr/>
                </p:nvSpPr>
                <p:spPr>
                  <a:xfrm flipH="1">
                    <a:off x="7517162" y="5303520"/>
                    <a:ext cx="536154" cy="276999"/>
                  </a:xfrm>
                  <a:prstGeom prst="rect">
                    <a:avLst/>
                  </a:prstGeom>
                  <a:blipFill>
                    <a:blip r:embed="rId7"/>
                    <a:stretch>
                      <a:fillRect b="-17391"/>
                    </a:stretch>
                  </a:blipFill>
                </p:spPr>
                <p:txBody>
                  <a:bodyPr/>
                  <a:lstStyle/>
                  <a:p>
                    <a:r>
                      <a:rPr lang="en-US">
                        <a:noFill/>
                      </a:rPr>
                      <a:t> </a:t>
                    </a:r>
                  </a:p>
                </p:txBody>
              </p:sp>
            </mc:Fallback>
          </mc:AlternateContent>
          <p:sp>
            <p:nvSpPr>
              <p:cNvPr id="55" name="Content Placeholder 2">
                <a:extLst>
                  <a:ext uri="{FF2B5EF4-FFF2-40B4-BE49-F238E27FC236}">
                    <a16:creationId xmlns:a16="http://schemas.microsoft.com/office/drawing/2014/main" id="{5A218C49-0679-8BCC-7E9F-24887633983F}"/>
                  </a:ext>
                </a:extLst>
              </p:cNvPr>
              <p:cNvSpPr txBox="1">
                <a:spLocks/>
              </p:cNvSpPr>
              <p:nvPr/>
            </p:nvSpPr>
            <p:spPr>
              <a:xfrm>
                <a:off x="6935653" y="387692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D52FC04F-28FA-4F15-EEFA-0FAF325798EB}"/>
                      </a:ext>
                    </a:extLst>
                  </p:cNvPr>
                  <p:cNvSpPr txBox="1"/>
                  <p:nvPr/>
                </p:nvSpPr>
                <p:spPr>
                  <a:xfrm flipH="1">
                    <a:off x="8607846"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56" name="TextBox 55">
                    <a:extLst>
                      <a:ext uri="{FF2B5EF4-FFF2-40B4-BE49-F238E27FC236}">
                        <a16:creationId xmlns:a16="http://schemas.microsoft.com/office/drawing/2014/main" id="{D52FC04F-28FA-4F15-EEFA-0FAF325798EB}"/>
                      </a:ext>
                    </a:extLst>
                  </p:cNvPr>
                  <p:cNvSpPr txBox="1">
                    <a:spLocks noRot="1" noChangeAspect="1" noMove="1" noResize="1" noEditPoints="1" noAdjustHandles="1" noChangeArrowheads="1" noChangeShapeType="1" noTextEdit="1"/>
                  </p:cNvSpPr>
                  <p:nvPr/>
                </p:nvSpPr>
                <p:spPr>
                  <a:xfrm flipH="1">
                    <a:off x="8607846" y="5303520"/>
                    <a:ext cx="536154" cy="276999"/>
                  </a:xfrm>
                  <a:prstGeom prst="rect">
                    <a:avLst/>
                  </a:prstGeom>
                  <a:blipFill>
                    <a:blip r:embed="rId8"/>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6B4C3585-62EB-2AEE-2EC7-00DA3079079D}"/>
                      </a:ext>
                    </a:extLst>
                  </p:cNvPr>
                  <p:cNvSpPr txBox="1"/>
                  <p:nvPr/>
                </p:nvSpPr>
                <p:spPr>
                  <a:xfrm flipH="1">
                    <a:off x="8015804" y="5303520"/>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6B4C3585-62EB-2AEE-2EC7-00DA3079079D}"/>
                      </a:ext>
                    </a:extLst>
                  </p:cNvPr>
                  <p:cNvSpPr txBox="1">
                    <a:spLocks noRot="1" noChangeAspect="1" noMove="1" noResize="1" noEditPoints="1" noAdjustHandles="1" noChangeArrowheads="1" noChangeShapeType="1" noTextEdit="1"/>
                  </p:cNvSpPr>
                  <p:nvPr/>
                </p:nvSpPr>
                <p:spPr>
                  <a:xfrm flipH="1">
                    <a:off x="8015804" y="5303520"/>
                    <a:ext cx="536154" cy="276999"/>
                  </a:xfrm>
                  <a:prstGeom prst="rect">
                    <a:avLst/>
                  </a:prstGeom>
                  <a:blipFill>
                    <a:blip r:embed="rId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39E89253-528B-C59C-1FFB-050552324518}"/>
                      </a:ext>
                    </a:extLst>
                  </p:cNvPr>
                  <p:cNvSpPr txBox="1"/>
                  <p:nvPr/>
                </p:nvSpPr>
                <p:spPr>
                  <a:xfrm flipH="1">
                    <a:off x="6810112"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58" name="TextBox 57">
                    <a:extLst>
                      <a:ext uri="{FF2B5EF4-FFF2-40B4-BE49-F238E27FC236}">
                        <a16:creationId xmlns:a16="http://schemas.microsoft.com/office/drawing/2014/main" id="{39E89253-528B-C59C-1FFB-050552324518}"/>
                      </a:ext>
                    </a:extLst>
                  </p:cNvPr>
                  <p:cNvSpPr txBox="1">
                    <a:spLocks noRot="1" noChangeAspect="1" noMove="1" noResize="1" noEditPoints="1" noAdjustHandles="1" noChangeArrowheads="1" noChangeShapeType="1" noTextEdit="1"/>
                  </p:cNvSpPr>
                  <p:nvPr/>
                </p:nvSpPr>
                <p:spPr>
                  <a:xfrm flipH="1">
                    <a:off x="6810112" y="2754183"/>
                    <a:ext cx="536154"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B67217E-6EC1-71D8-A2D0-95572FBFCC26}"/>
                      </a:ext>
                    </a:extLst>
                  </p:cNvPr>
                  <p:cNvSpPr txBox="1"/>
                  <p:nvPr/>
                </p:nvSpPr>
                <p:spPr>
                  <a:xfrm flipH="1">
                    <a:off x="7315594"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59" name="TextBox 58">
                    <a:extLst>
                      <a:ext uri="{FF2B5EF4-FFF2-40B4-BE49-F238E27FC236}">
                        <a16:creationId xmlns:a16="http://schemas.microsoft.com/office/drawing/2014/main" id="{3B67217E-6EC1-71D8-A2D0-95572FBFCC26}"/>
                      </a:ext>
                    </a:extLst>
                  </p:cNvPr>
                  <p:cNvSpPr txBox="1">
                    <a:spLocks noRot="1" noChangeAspect="1" noMove="1" noResize="1" noEditPoints="1" noAdjustHandles="1" noChangeArrowheads="1" noChangeShapeType="1" noTextEdit="1"/>
                  </p:cNvSpPr>
                  <p:nvPr/>
                </p:nvSpPr>
                <p:spPr>
                  <a:xfrm flipH="1">
                    <a:off x="7315594" y="2754183"/>
                    <a:ext cx="536154" cy="276999"/>
                  </a:xfrm>
                  <a:prstGeom prst="rect">
                    <a:avLst/>
                  </a:prstGeom>
                  <a:blipFill>
                    <a:blip r:embed="rId11"/>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15FC4D7E-82F3-1FEC-5C24-7C63C27F7615}"/>
                      </a:ext>
                    </a:extLst>
                  </p:cNvPr>
                  <p:cNvSpPr txBox="1"/>
                  <p:nvPr/>
                </p:nvSpPr>
                <p:spPr>
                  <a:xfrm flipH="1">
                    <a:off x="8406278"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5</m:t>
                              </m:r>
                            </m:sub>
                          </m:sSub>
                        </m:oMath>
                      </m:oMathPara>
                    </a14:m>
                    <a:endParaRPr lang="en-US">
                      <a:latin typeface="Arial" pitchFamily="34" charset="0"/>
                      <a:cs typeface="Arial" pitchFamily="34" charset="0"/>
                    </a:endParaRPr>
                  </a:p>
                </p:txBody>
              </p:sp>
            </mc:Choice>
            <mc:Fallback xmlns="">
              <p:sp>
                <p:nvSpPr>
                  <p:cNvPr id="60" name="TextBox 59">
                    <a:extLst>
                      <a:ext uri="{FF2B5EF4-FFF2-40B4-BE49-F238E27FC236}">
                        <a16:creationId xmlns:a16="http://schemas.microsoft.com/office/drawing/2014/main" id="{15FC4D7E-82F3-1FEC-5C24-7C63C27F7615}"/>
                      </a:ext>
                    </a:extLst>
                  </p:cNvPr>
                  <p:cNvSpPr txBox="1">
                    <a:spLocks noRot="1" noChangeAspect="1" noMove="1" noResize="1" noEditPoints="1" noAdjustHandles="1" noChangeArrowheads="1" noChangeShapeType="1" noTextEdit="1"/>
                  </p:cNvSpPr>
                  <p:nvPr/>
                </p:nvSpPr>
                <p:spPr>
                  <a:xfrm flipH="1">
                    <a:off x="8406278" y="2754183"/>
                    <a:ext cx="536154" cy="276999"/>
                  </a:xfrm>
                  <a:prstGeom prst="rect">
                    <a:avLst/>
                  </a:prstGeom>
                  <a:blipFill>
                    <a:blip r:embed="rId1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7FC0F5B4-8126-902B-1F15-FE3ED963D92B}"/>
                      </a:ext>
                    </a:extLst>
                  </p:cNvPr>
                  <p:cNvSpPr txBox="1"/>
                  <p:nvPr/>
                </p:nvSpPr>
                <p:spPr>
                  <a:xfrm flipH="1">
                    <a:off x="7814236" y="2754183"/>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4</m:t>
                              </m:r>
                            </m:sub>
                          </m:sSub>
                        </m:oMath>
                      </m:oMathPara>
                    </a14:m>
                    <a:endParaRPr lang="en-US">
                      <a:latin typeface="Arial" pitchFamily="34" charset="0"/>
                      <a:cs typeface="Arial" pitchFamily="34" charset="0"/>
                    </a:endParaRPr>
                  </a:p>
                </p:txBody>
              </p:sp>
            </mc:Choice>
            <mc:Fallback xmlns="">
              <p:sp>
                <p:nvSpPr>
                  <p:cNvPr id="61" name="TextBox 60">
                    <a:extLst>
                      <a:ext uri="{FF2B5EF4-FFF2-40B4-BE49-F238E27FC236}">
                        <a16:creationId xmlns:a16="http://schemas.microsoft.com/office/drawing/2014/main" id="{7FC0F5B4-8126-902B-1F15-FE3ED963D92B}"/>
                      </a:ext>
                    </a:extLst>
                  </p:cNvPr>
                  <p:cNvSpPr txBox="1">
                    <a:spLocks noRot="1" noChangeAspect="1" noMove="1" noResize="1" noEditPoints="1" noAdjustHandles="1" noChangeArrowheads="1" noChangeShapeType="1" noTextEdit="1"/>
                  </p:cNvSpPr>
                  <p:nvPr/>
                </p:nvSpPr>
                <p:spPr>
                  <a:xfrm flipH="1">
                    <a:off x="7814236" y="2754183"/>
                    <a:ext cx="536154" cy="276999"/>
                  </a:xfrm>
                  <a:prstGeom prst="rect">
                    <a:avLst/>
                  </a:prstGeom>
                  <a:blipFill>
                    <a:blip r:embed="rId13"/>
                    <a:stretch>
                      <a:fillRect b="-17391"/>
                    </a:stretch>
                  </a:blipFill>
                </p:spPr>
                <p:txBody>
                  <a:bodyPr/>
                  <a:lstStyle/>
                  <a:p>
                    <a:r>
                      <a:rPr lang="en-US">
                        <a:noFill/>
                      </a:rPr>
                      <a:t> </a:t>
                    </a:r>
                  </a:p>
                </p:txBody>
              </p:sp>
            </mc:Fallback>
          </mc:AlternateContent>
        </p:grpSp>
      </p:grpSp>
      <p:sp>
        <p:nvSpPr>
          <p:cNvPr id="63" name="Rounded Rectangle 62">
            <a:extLst>
              <a:ext uri="{FF2B5EF4-FFF2-40B4-BE49-F238E27FC236}">
                <a16:creationId xmlns:a16="http://schemas.microsoft.com/office/drawing/2014/main" id="{717A74B2-CC24-C066-5CE8-8E5331D04041}"/>
              </a:ext>
            </a:extLst>
          </p:cNvPr>
          <p:cNvSpPr/>
          <p:nvPr/>
        </p:nvSpPr>
        <p:spPr>
          <a:xfrm>
            <a:off x="5710273" y="5892620"/>
            <a:ext cx="1238233" cy="719237"/>
          </a:xfrm>
          <a:prstGeom prst="roundRect">
            <a:avLst/>
          </a:prstGeom>
          <a:solidFill>
            <a:schemeClr val="accent3">
              <a:alpha val="41000"/>
            </a:schemeClr>
          </a:solidFill>
          <a:ln w="38100">
            <a:solidFill>
              <a:schemeClr val="accent3">
                <a:alpha val="41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TextBox 63">
            <a:extLst>
              <a:ext uri="{FF2B5EF4-FFF2-40B4-BE49-F238E27FC236}">
                <a16:creationId xmlns:a16="http://schemas.microsoft.com/office/drawing/2014/main" id="{9E9928DA-FD79-072C-99BC-AC0E3AE27B1C}"/>
              </a:ext>
            </a:extLst>
          </p:cNvPr>
          <p:cNvSpPr txBox="1"/>
          <p:nvPr/>
        </p:nvSpPr>
        <p:spPr>
          <a:xfrm>
            <a:off x="3616559" y="6177754"/>
            <a:ext cx="4680856" cy="369332"/>
          </a:xfrm>
          <a:prstGeom prst="rect">
            <a:avLst/>
          </a:prstGeom>
          <a:noFill/>
        </p:spPr>
        <p:txBody>
          <a:bodyPr wrap="square">
            <a:spAutoFit/>
          </a:bodyPr>
          <a:lstStyle/>
          <a:p>
            <a:r>
              <a:rPr lang="en-US" b="1">
                <a:solidFill>
                  <a:srgbClr val="0070C0"/>
                </a:solidFill>
              </a:rPr>
              <a:t>Swap tokens 1 and 2</a:t>
            </a:r>
            <a:endParaRPr lang="en-US"/>
          </a:p>
        </p:txBody>
      </p:sp>
      <p:sp>
        <p:nvSpPr>
          <p:cNvPr id="65" name="TextBox 64">
            <a:extLst>
              <a:ext uri="{FF2B5EF4-FFF2-40B4-BE49-F238E27FC236}">
                <a16:creationId xmlns:a16="http://schemas.microsoft.com/office/drawing/2014/main" id="{DFBFB2B1-94C8-71DF-3336-A5E09F608799}"/>
              </a:ext>
            </a:extLst>
          </p:cNvPr>
          <p:cNvSpPr txBox="1"/>
          <p:nvPr/>
        </p:nvSpPr>
        <p:spPr>
          <a:xfrm>
            <a:off x="4552189" y="3391927"/>
            <a:ext cx="4680856" cy="369332"/>
          </a:xfrm>
          <a:prstGeom prst="rect">
            <a:avLst/>
          </a:prstGeom>
          <a:noFill/>
        </p:spPr>
        <p:txBody>
          <a:bodyPr wrap="square">
            <a:spAutoFit/>
          </a:bodyPr>
          <a:lstStyle/>
          <a:p>
            <a:r>
              <a:rPr lang="en-US" b="1">
                <a:solidFill>
                  <a:srgbClr val="0070C0"/>
                </a:solidFill>
              </a:rPr>
              <a:t>Outputs swap, but do not otherwise change</a:t>
            </a:r>
            <a:endParaRPr lang="en-US"/>
          </a:p>
        </p:txBody>
      </p:sp>
    </p:spTree>
    <p:extLst>
      <p:ext uri="{BB962C8B-B14F-4D97-AF65-F5344CB8AC3E}">
        <p14:creationId xmlns:p14="http://schemas.microsoft.com/office/powerpoint/2010/main" val="35320820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E14ABA1-4CD1-60C7-88B3-41D7D550F50A}"/>
              </a:ext>
            </a:extLst>
          </p:cNvPr>
          <p:cNvSpPr>
            <a:spLocks noGrp="1"/>
          </p:cNvSpPr>
          <p:nvPr>
            <p:ph idx="1"/>
          </p:nvPr>
        </p:nvSpPr>
        <p:spPr>
          <a:xfrm>
            <a:off x="579567" y="1405810"/>
            <a:ext cx="8735883" cy="5257801"/>
          </a:xfrm>
        </p:spPr>
        <p:txBody>
          <a:bodyPr/>
          <a:lstStyle/>
          <a:p>
            <a:r>
              <a:rPr lang="en-US"/>
              <a:t>Both </a:t>
            </a:r>
          </a:p>
          <a:p>
            <a:r>
              <a:rPr lang="en-US"/>
              <a:t>But when we use them as positional encodings we </a:t>
            </a:r>
            <a:r>
              <a:rPr lang="en-US" b="1"/>
              <a:t>pick one arbitrarily</a:t>
            </a:r>
          </a:p>
          <a:p>
            <a:r>
              <a:rPr lang="en-US" b="1">
                <a:solidFill>
                  <a:srgbClr val="C00000"/>
                </a:solidFill>
              </a:rPr>
              <a:t>Why does this matter for positional encodings?</a:t>
            </a:r>
          </a:p>
          <a:p>
            <a:pPr marL="118872" indent="0">
              <a:buNone/>
            </a:pPr>
            <a:endParaRPr lang="en-US" b="1">
              <a:solidFill>
                <a:srgbClr val="C00000"/>
              </a:solidFill>
            </a:endParaRP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92</a:t>
            </a:fld>
            <a:endParaRPr lang="en-US"/>
          </a:p>
        </p:txBody>
      </p:sp>
      <p:sp>
        <p:nvSpPr>
          <p:cNvPr id="9" name="Title 1">
            <a:extLst>
              <a:ext uri="{FF2B5EF4-FFF2-40B4-BE49-F238E27FC236}">
                <a16:creationId xmlns:a16="http://schemas.microsoft.com/office/drawing/2014/main" id="{DF4CD137-FDEE-9F9D-064C-2F690777A8BF}"/>
              </a:ext>
            </a:extLst>
          </p:cNvPr>
          <p:cNvSpPr>
            <a:spLocks noGrp="1"/>
          </p:cNvSpPr>
          <p:nvPr>
            <p:ph type="title"/>
          </p:nvPr>
        </p:nvSpPr>
        <p:spPr>
          <a:xfrm>
            <a:off x="452081" y="194389"/>
            <a:ext cx="8481061" cy="695731"/>
          </a:xfrm>
        </p:spPr>
        <p:txBody>
          <a:bodyPr>
            <a:normAutofit/>
          </a:bodyPr>
          <a:lstStyle/>
          <a:p>
            <a:r>
              <a:rPr lang="en-US" sz="3000"/>
              <a:t>Sign Ambiguity is a Problem</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676CAE-E710-405B-C281-9509A267452A}"/>
                  </a:ext>
                </a:extLst>
              </p:cNvPr>
              <p:cNvSpPr txBox="1"/>
              <p:nvPr/>
            </p:nvSpPr>
            <p:spPr>
              <a:xfrm>
                <a:off x="1814330" y="1504667"/>
                <a:ext cx="4500745" cy="523220"/>
              </a:xfrm>
              <a:prstGeom prst="rect">
                <a:avLst/>
              </a:prstGeom>
              <a:noFill/>
            </p:spPr>
            <p:txBody>
              <a:bodyPr wrap="square">
                <a:spAutoFit/>
              </a:bodyPr>
              <a:lstStyle/>
              <a:p>
                <a14:m>
                  <m:oMath xmlns:m="http://schemas.openxmlformats.org/officeDocument/2006/math">
                    <m:r>
                      <a:rPr lang="en-US" sz="2800" i="1" smtClean="0">
                        <a:latin typeface="Cambria Math" panose="02040503050406030204" pitchFamily="18" charset="0"/>
                      </a:rPr>
                      <m:t>𝑣</m:t>
                    </m:r>
                  </m:oMath>
                </a14:m>
                <a:r>
                  <a:rPr lang="en-US" sz="2800"/>
                  <a:t> and </a:t>
                </a:r>
                <a14:m>
                  <m:oMath xmlns:m="http://schemas.openxmlformats.org/officeDocument/2006/math">
                    <m:r>
                      <a:rPr lang="en-US" sz="2800" b="0" i="0" smtClean="0">
                        <a:latin typeface="Cambria Math" panose="02040503050406030204" pitchFamily="18" charset="0"/>
                      </a:rPr>
                      <m:t>−</m:t>
                    </m:r>
                    <m:r>
                      <a:rPr lang="en-US" sz="2800" i="1">
                        <a:latin typeface="Cambria Math" panose="02040503050406030204" pitchFamily="18" charset="0"/>
                      </a:rPr>
                      <m:t>𝑣</m:t>
                    </m:r>
                  </m:oMath>
                </a14:m>
                <a:r>
                  <a:rPr lang="en-US" sz="2800"/>
                  <a:t> are eigenvectors </a:t>
                </a:r>
              </a:p>
            </p:txBody>
          </p:sp>
        </mc:Choice>
        <mc:Fallback xmlns="">
          <p:sp>
            <p:nvSpPr>
              <p:cNvPr id="2" name="TextBox 1">
                <a:extLst>
                  <a:ext uri="{FF2B5EF4-FFF2-40B4-BE49-F238E27FC236}">
                    <a16:creationId xmlns:a16="http://schemas.microsoft.com/office/drawing/2014/main" id="{E8676CAE-E710-405B-C281-9509A267452A}"/>
                  </a:ext>
                </a:extLst>
              </p:cNvPr>
              <p:cNvSpPr txBox="1">
                <a:spLocks noRot="1" noChangeAspect="1" noMove="1" noResize="1" noEditPoints="1" noAdjustHandles="1" noChangeArrowheads="1" noChangeShapeType="1" noTextEdit="1"/>
              </p:cNvSpPr>
              <p:nvPr/>
            </p:nvSpPr>
            <p:spPr>
              <a:xfrm>
                <a:off x="1814330" y="1504667"/>
                <a:ext cx="4500745" cy="523220"/>
              </a:xfrm>
              <a:prstGeom prst="rect">
                <a:avLst/>
              </a:prstGeom>
              <a:blipFill>
                <a:blip r:embed="rId2"/>
                <a:stretch>
                  <a:fillRect t="-11628" b="-32558"/>
                </a:stretch>
              </a:blipFill>
            </p:spPr>
            <p:txBody>
              <a:bodyPr/>
              <a:lstStyle/>
              <a:p>
                <a:r>
                  <a:rPr lang="en-US">
                    <a:noFill/>
                  </a:rPr>
                  <a:t> </a:t>
                </a:r>
              </a:p>
            </p:txBody>
          </p:sp>
        </mc:Fallback>
      </mc:AlternateContent>
      <p:sp>
        <p:nvSpPr>
          <p:cNvPr id="12" name="Footer Placeholder 4">
            <a:extLst>
              <a:ext uri="{FF2B5EF4-FFF2-40B4-BE49-F238E27FC236}">
                <a16:creationId xmlns:a16="http://schemas.microsoft.com/office/drawing/2014/main" id="{23B5B6BA-BE3F-304B-B6E3-0A53D2F2AC4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a:t>
            </a:r>
            <a:r>
              <a:rPr lang="en-US" err="1"/>
              <a:t>Leskovec</a:t>
            </a:r>
            <a:r>
              <a:rPr lang="en-US"/>
              <a:t>, Stanford CS224W: Machine Learning with Graphs</a:t>
            </a:r>
          </a:p>
        </p:txBody>
      </p:sp>
      <p:graphicFrame>
        <p:nvGraphicFramePr>
          <p:cNvPr id="13" name="Table 12">
            <a:extLst>
              <a:ext uri="{FF2B5EF4-FFF2-40B4-BE49-F238E27FC236}">
                <a16:creationId xmlns:a16="http://schemas.microsoft.com/office/drawing/2014/main" id="{B2A1C147-9A19-F7CD-9CAE-5629DC29BD4F}"/>
              </a:ext>
            </a:extLst>
          </p:cNvPr>
          <p:cNvGraphicFramePr>
            <a:graphicFrameLocks noGrp="1"/>
          </p:cNvGraphicFramePr>
          <p:nvPr/>
        </p:nvGraphicFramePr>
        <p:xfrm>
          <a:off x="7676265" y="3982873"/>
          <a:ext cx="1221450" cy="1463040"/>
        </p:xfrm>
        <a:graphic>
          <a:graphicData uri="http://schemas.openxmlformats.org/drawingml/2006/table">
            <a:tbl>
              <a:tblPr firstRow="1" bandRow="1">
                <a:tableStyleId>{073A0DAA-6AF3-43AB-8588-CEC1D06C72B9}</a:tableStyleId>
              </a:tblPr>
              <a:tblGrid>
                <a:gridCol w="407150">
                  <a:extLst>
                    <a:ext uri="{9D8B030D-6E8A-4147-A177-3AD203B41FA5}">
                      <a16:colId xmlns:a16="http://schemas.microsoft.com/office/drawing/2014/main" val="1382185629"/>
                    </a:ext>
                  </a:extLst>
                </a:gridCol>
                <a:gridCol w="407150">
                  <a:extLst>
                    <a:ext uri="{9D8B030D-6E8A-4147-A177-3AD203B41FA5}">
                      <a16:colId xmlns:a16="http://schemas.microsoft.com/office/drawing/2014/main" val="3438628990"/>
                    </a:ext>
                  </a:extLst>
                </a:gridCol>
                <a:gridCol w="407150">
                  <a:extLst>
                    <a:ext uri="{9D8B030D-6E8A-4147-A177-3AD203B41FA5}">
                      <a16:colId xmlns:a16="http://schemas.microsoft.com/office/drawing/2014/main" val="4121296628"/>
                    </a:ext>
                  </a:extLst>
                </a:gridCol>
              </a:tblGrid>
              <a:tr h="344305">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104519"/>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201428"/>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22202417"/>
                  </a:ext>
                </a:extLst>
              </a:tr>
              <a:tr h="344305">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209245"/>
                  </a:ext>
                </a:extLst>
              </a:tr>
            </a:tbl>
          </a:graphicData>
        </a:graphic>
      </p:graphicFrame>
      <p:sp>
        <p:nvSpPr>
          <p:cNvPr id="19" name="Rounded Rectangle 18">
            <a:extLst>
              <a:ext uri="{FF2B5EF4-FFF2-40B4-BE49-F238E27FC236}">
                <a16:creationId xmlns:a16="http://schemas.microsoft.com/office/drawing/2014/main" id="{5B243411-38D8-15F6-D300-4F95B14A4FEC}"/>
              </a:ext>
            </a:extLst>
          </p:cNvPr>
          <p:cNvSpPr/>
          <p:nvPr/>
        </p:nvSpPr>
        <p:spPr>
          <a:xfrm>
            <a:off x="2917885" y="4180737"/>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F0278D-3F70-4CD8-421E-ACB238798735}"/>
              </a:ext>
            </a:extLst>
          </p:cNvPr>
          <p:cNvSpPr/>
          <p:nvPr/>
        </p:nvSpPr>
        <p:spPr>
          <a:xfrm>
            <a:off x="305053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C007756E-484D-F235-1BE3-2C147DD0C649}"/>
              </a:ext>
            </a:extLst>
          </p:cNvPr>
          <p:cNvSpPr/>
          <p:nvPr/>
        </p:nvSpPr>
        <p:spPr>
          <a:xfrm>
            <a:off x="3579342"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8F460B05-C2B9-2F99-63AC-387EF68076F0}"/>
              </a:ext>
            </a:extLst>
          </p:cNvPr>
          <p:cNvSpPr/>
          <p:nvPr/>
        </p:nvSpPr>
        <p:spPr>
          <a:xfrm>
            <a:off x="4126513"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6BBE4661-CE8C-86C0-1F1D-48F43819B650}"/>
              </a:ext>
            </a:extLst>
          </p:cNvPr>
          <p:cNvSpPr/>
          <p:nvPr/>
        </p:nvSpPr>
        <p:spPr>
          <a:xfrm>
            <a:off x="467368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0FF79A60-91C1-FE4C-B467-27E367E26EDF}"/>
              </a:ext>
            </a:extLst>
          </p:cNvPr>
          <p:cNvSpPr/>
          <p:nvPr/>
        </p:nvSpPr>
        <p:spPr>
          <a:xfrm>
            <a:off x="5202494"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B7EA49C4-4482-2DDA-DB68-B374AE1096CA}"/>
              </a:ext>
            </a:extLst>
          </p:cNvPr>
          <p:cNvSpPr/>
          <p:nvPr/>
        </p:nvSpPr>
        <p:spPr>
          <a:xfrm>
            <a:off x="5749665"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ACCEDC9-09A3-8C97-BDE2-4B971DEE6AA7}"/>
              </a:ext>
            </a:extLst>
          </p:cNvPr>
          <p:cNvSpPr/>
          <p:nvPr/>
        </p:nvSpPr>
        <p:spPr>
          <a:xfrm>
            <a:off x="6258277"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D61F9B25-4CA4-BAB3-A9E8-B7E5C99314AB}"/>
              </a:ext>
            </a:extLst>
          </p:cNvPr>
          <p:cNvSpPr/>
          <p:nvPr/>
        </p:nvSpPr>
        <p:spPr>
          <a:xfrm>
            <a:off x="6805448" y="607486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2560E13A-5659-CF93-BCF3-D8D5B909EFE2}"/>
              </a:ext>
            </a:extLst>
          </p:cNvPr>
          <p:cNvSpPr/>
          <p:nvPr/>
        </p:nvSpPr>
        <p:spPr>
          <a:xfrm>
            <a:off x="296746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AACD654-F097-2E20-6287-EFB83292FAF5}"/>
              </a:ext>
            </a:extLst>
          </p:cNvPr>
          <p:cNvSpPr/>
          <p:nvPr/>
        </p:nvSpPr>
        <p:spPr>
          <a:xfrm>
            <a:off x="3496271"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F9BCCA89-8E9B-CED4-1327-3E641FE84F5D}"/>
              </a:ext>
            </a:extLst>
          </p:cNvPr>
          <p:cNvSpPr/>
          <p:nvPr/>
        </p:nvSpPr>
        <p:spPr>
          <a:xfrm>
            <a:off x="408060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7A0896D-00F2-9B5D-80F5-36ED28C90B7A}"/>
              </a:ext>
            </a:extLst>
          </p:cNvPr>
          <p:cNvSpPr/>
          <p:nvPr/>
        </p:nvSpPr>
        <p:spPr>
          <a:xfrm>
            <a:off x="459061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5F0466F4-3E13-21F4-51F3-D4ABDA371F64}"/>
              </a:ext>
            </a:extLst>
          </p:cNvPr>
          <p:cNvSpPr/>
          <p:nvPr/>
        </p:nvSpPr>
        <p:spPr>
          <a:xfrm>
            <a:off x="5119423"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0645407C-AAA6-8E3A-66FD-33AF8E13A5C6}"/>
              </a:ext>
            </a:extLst>
          </p:cNvPr>
          <p:cNvSpPr/>
          <p:nvPr/>
        </p:nvSpPr>
        <p:spPr>
          <a:xfrm>
            <a:off x="5666594"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6F1AC458-220F-4D18-23A4-BEB6A45F4C36}"/>
              </a:ext>
            </a:extLst>
          </p:cNvPr>
          <p:cNvSpPr/>
          <p:nvPr/>
        </p:nvSpPr>
        <p:spPr>
          <a:xfrm>
            <a:off x="6175206"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4E60EA9D-3AB5-341F-26CD-747A22872A97}"/>
              </a:ext>
            </a:extLst>
          </p:cNvPr>
          <p:cNvSpPr/>
          <p:nvPr/>
        </p:nvSpPr>
        <p:spPr>
          <a:xfrm>
            <a:off x="6722377" y="3732939"/>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60A61B0-CF10-AA87-07DB-FD5FDB9276F3}"/>
                  </a:ext>
                </a:extLst>
              </p:cNvPr>
              <p:cNvSpPr txBox="1"/>
              <p:nvPr/>
            </p:nvSpPr>
            <p:spPr>
              <a:xfrm flipH="1">
                <a:off x="297892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36" name="TextBox 35">
                <a:extLst>
                  <a:ext uri="{FF2B5EF4-FFF2-40B4-BE49-F238E27FC236}">
                    <a16:creationId xmlns:a16="http://schemas.microsoft.com/office/drawing/2014/main" id="{460A61B0-CF10-AA87-07DB-FD5FDB9276F3}"/>
                  </a:ext>
                </a:extLst>
              </p:cNvPr>
              <p:cNvSpPr txBox="1">
                <a:spLocks noRot="1" noChangeAspect="1" noMove="1" noResize="1" noEditPoints="1" noAdjustHandles="1" noChangeArrowheads="1" noChangeShapeType="1" noTextEdit="1"/>
              </p:cNvSpPr>
              <p:nvPr/>
            </p:nvSpPr>
            <p:spPr>
              <a:xfrm flipH="1">
                <a:off x="2978924" y="6032488"/>
                <a:ext cx="536154" cy="276999"/>
              </a:xfrm>
              <a:prstGeom prst="rect">
                <a:avLst/>
              </a:prstGeom>
              <a:blipFill>
                <a:blip r:embed="rId3"/>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3F23491-0989-5EA1-083A-50BC69696627}"/>
                  </a:ext>
                </a:extLst>
              </p:cNvPr>
              <p:cNvSpPr txBox="1"/>
              <p:nvPr/>
            </p:nvSpPr>
            <p:spPr>
              <a:xfrm flipH="1">
                <a:off x="3483864" y="603248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37" name="TextBox 36">
                <a:extLst>
                  <a:ext uri="{FF2B5EF4-FFF2-40B4-BE49-F238E27FC236}">
                    <a16:creationId xmlns:a16="http://schemas.microsoft.com/office/drawing/2014/main" id="{63F23491-0989-5EA1-083A-50BC69696627}"/>
                  </a:ext>
                </a:extLst>
              </p:cNvPr>
              <p:cNvSpPr txBox="1">
                <a:spLocks noRot="1" noChangeAspect="1" noMove="1" noResize="1" noEditPoints="1" noAdjustHandles="1" noChangeArrowheads="1" noChangeShapeType="1" noTextEdit="1"/>
              </p:cNvSpPr>
              <p:nvPr/>
            </p:nvSpPr>
            <p:spPr>
              <a:xfrm flipH="1">
                <a:off x="3483864" y="6032488"/>
                <a:ext cx="536154"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6100589-37B4-0442-A97B-75C6F2A8D66B}"/>
                  </a:ext>
                </a:extLst>
              </p:cNvPr>
              <p:cNvSpPr txBox="1"/>
              <p:nvPr/>
            </p:nvSpPr>
            <p:spPr>
              <a:xfrm flipH="1">
                <a:off x="4038600" y="603248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8" name="TextBox 37">
                <a:extLst>
                  <a:ext uri="{FF2B5EF4-FFF2-40B4-BE49-F238E27FC236}">
                    <a16:creationId xmlns:a16="http://schemas.microsoft.com/office/drawing/2014/main" id="{36100589-37B4-0442-A97B-75C6F2A8D66B}"/>
                  </a:ext>
                </a:extLst>
              </p:cNvPr>
              <p:cNvSpPr txBox="1">
                <a:spLocks noRot="1" noChangeAspect="1" noMove="1" noResize="1" noEditPoints="1" noAdjustHandles="1" noChangeArrowheads="1" noChangeShapeType="1" noTextEdit="1"/>
              </p:cNvSpPr>
              <p:nvPr/>
            </p:nvSpPr>
            <p:spPr>
              <a:xfrm flipH="1">
                <a:off x="4038600" y="6032485"/>
                <a:ext cx="536154" cy="276999"/>
              </a:xfrm>
              <a:prstGeom prst="rect">
                <a:avLst/>
              </a:prstGeom>
              <a:blipFill>
                <a:blip r:embed="rId5"/>
                <a:stretch>
                  <a:fillRect b="-17778"/>
                </a:stretch>
              </a:blipFill>
            </p:spPr>
            <p:txBody>
              <a:bodyPr/>
              <a:lstStyle/>
              <a:p>
                <a:r>
                  <a:rPr lang="en-US">
                    <a:noFill/>
                  </a:rPr>
                  <a:t> </a:t>
                </a:r>
              </a:p>
            </p:txBody>
          </p:sp>
        </mc:Fallback>
      </mc:AlternateContent>
      <p:sp>
        <p:nvSpPr>
          <p:cNvPr id="39" name="Content Placeholder 2">
            <a:extLst>
              <a:ext uri="{FF2B5EF4-FFF2-40B4-BE49-F238E27FC236}">
                <a16:creationId xmlns:a16="http://schemas.microsoft.com/office/drawing/2014/main" id="{40D8783B-8324-691C-6EFE-A24FED77851F}"/>
              </a:ext>
            </a:extLst>
          </p:cNvPr>
          <p:cNvSpPr txBox="1">
            <a:spLocks/>
          </p:cNvSpPr>
          <p:nvPr/>
        </p:nvSpPr>
        <p:spPr>
          <a:xfrm>
            <a:off x="4037205" y="4492421"/>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40" name="Rounded Rectangle 39">
            <a:extLst>
              <a:ext uri="{FF2B5EF4-FFF2-40B4-BE49-F238E27FC236}">
                <a16:creationId xmlns:a16="http://schemas.microsoft.com/office/drawing/2014/main" id="{4F09C89B-E56A-BFAC-497C-B8EA8458E8AB}"/>
              </a:ext>
            </a:extLst>
          </p:cNvPr>
          <p:cNvSpPr/>
          <p:nvPr/>
        </p:nvSpPr>
        <p:spPr>
          <a:xfrm>
            <a:off x="305442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705344FB-8519-0F89-14C2-628424EA6300}"/>
              </a:ext>
            </a:extLst>
          </p:cNvPr>
          <p:cNvSpPr/>
          <p:nvPr/>
        </p:nvSpPr>
        <p:spPr>
          <a:xfrm>
            <a:off x="3583235"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3C91E864-DD6B-CEA7-ECF3-2975409E4679}"/>
              </a:ext>
            </a:extLst>
          </p:cNvPr>
          <p:cNvSpPr/>
          <p:nvPr/>
        </p:nvSpPr>
        <p:spPr>
          <a:xfrm>
            <a:off x="416757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D62679DA-397B-C8A4-FB40-97F03CE78F6D}"/>
              </a:ext>
            </a:extLst>
          </p:cNvPr>
          <p:cNvSpPr/>
          <p:nvPr/>
        </p:nvSpPr>
        <p:spPr>
          <a:xfrm>
            <a:off x="467757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01E8A26-02EA-6FF1-BE30-DEB086DB5B6F}"/>
              </a:ext>
            </a:extLst>
          </p:cNvPr>
          <p:cNvSpPr/>
          <p:nvPr/>
        </p:nvSpPr>
        <p:spPr>
          <a:xfrm>
            <a:off x="5206387"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95FAE5B-C9B3-17D0-2D8A-330EE54854ED}"/>
              </a:ext>
            </a:extLst>
          </p:cNvPr>
          <p:cNvSpPr/>
          <p:nvPr/>
        </p:nvSpPr>
        <p:spPr>
          <a:xfrm>
            <a:off x="5753558" y="5533952"/>
            <a:ext cx="352540" cy="253388"/>
          </a:xfrm>
          <a:prstGeom prst="roundRect">
            <a:avLst/>
          </a:prstGeom>
          <a:solidFill>
            <a:schemeClr val="accent3">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F3D5704C-4657-80CE-06FF-C7F7CE0FAF5D}"/>
              </a:ext>
            </a:extLst>
          </p:cNvPr>
          <p:cNvSpPr/>
          <p:nvPr/>
        </p:nvSpPr>
        <p:spPr>
          <a:xfrm>
            <a:off x="6262170"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8A874528-68EE-1F00-F021-C242AA24CB1E}"/>
              </a:ext>
            </a:extLst>
          </p:cNvPr>
          <p:cNvSpPr/>
          <p:nvPr/>
        </p:nvSpPr>
        <p:spPr>
          <a:xfrm>
            <a:off x="6809341" y="553395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A9966C1D-DDC9-D35D-5F95-9A77B6BA26C1}"/>
              </a:ext>
            </a:extLst>
          </p:cNvPr>
          <p:cNvSpPr txBox="1"/>
          <p:nvPr/>
        </p:nvSpPr>
        <p:spPr>
          <a:xfrm>
            <a:off x="3084056" y="5746436"/>
            <a:ext cx="235945" cy="369332"/>
          </a:xfrm>
          <a:prstGeom prst="rect">
            <a:avLst/>
          </a:prstGeom>
          <a:noFill/>
        </p:spPr>
        <p:txBody>
          <a:bodyPr wrap="square">
            <a:spAutoFit/>
          </a:bodyPr>
          <a:lstStyle/>
          <a:p>
            <a:r>
              <a:rPr lang="en-US"/>
              <a:t>+</a:t>
            </a:r>
          </a:p>
        </p:txBody>
      </p:sp>
      <p:sp>
        <p:nvSpPr>
          <p:cNvPr id="49" name="TextBox 48">
            <a:extLst>
              <a:ext uri="{FF2B5EF4-FFF2-40B4-BE49-F238E27FC236}">
                <a16:creationId xmlns:a16="http://schemas.microsoft.com/office/drawing/2014/main" id="{EF7B6C9B-25FD-5C4D-2CB9-E391868763A2}"/>
              </a:ext>
            </a:extLst>
          </p:cNvPr>
          <p:cNvSpPr txBox="1"/>
          <p:nvPr/>
        </p:nvSpPr>
        <p:spPr>
          <a:xfrm>
            <a:off x="3620471" y="5746436"/>
            <a:ext cx="235945" cy="369332"/>
          </a:xfrm>
          <a:prstGeom prst="rect">
            <a:avLst/>
          </a:prstGeom>
          <a:noFill/>
        </p:spPr>
        <p:txBody>
          <a:bodyPr wrap="square">
            <a:spAutoFit/>
          </a:bodyPr>
          <a:lstStyle/>
          <a:p>
            <a:r>
              <a:rPr lang="en-US"/>
              <a:t>+</a:t>
            </a:r>
          </a:p>
        </p:txBody>
      </p:sp>
      <p:sp>
        <p:nvSpPr>
          <p:cNvPr id="50" name="TextBox 49">
            <a:extLst>
              <a:ext uri="{FF2B5EF4-FFF2-40B4-BE49-F238E27FC236}">
                <a16:creationId xmlns:a16="http://schemas.microsoft.com/office/drawing/2014/main" id="{BEF6CC8A-E064-9802-2589-6184E8D11F1A}"/>
              </a:ext>
            </a:extLst>
          </p:cNvPr>
          <p:cNvSpPr txBox="1"/>
          <p:nvPr/>
        </p:nvSpPr>
        <p:spPr>
          <a:xfrm>
            <a:off x="4161352" y="5744442"/>
            <a:ext cx="235945" cy="369332"/>
          </a:xfrm>
          <a:prstGeom prst="rect">
            <a:avLst/>
          </a:prstGeom>
          <a:noFill/>
        </p:spPr>
        <p:txBody>
          <a:bodyPr wrap="square">
            <a:spAutoFit/>
          </a:bodyPr>
          <a:lstStyle/>
          <a:p>
            <a:r>
              <a:rPr lang="en-US"/>
              <a:t>+</a:t>
            </a:r>
          </a:p>
        </p:txBody>
      </p:sp>
      <p:sp>
        <p:nvSpPr>
          <p:cNvPr id="51" name="TextBox 50">
            <a:extLst>
              <a:ext uri="{FF2B5EF4-FFF2-40B4-BE49-F238E27FC236}">
                <a16:creationId xmlns:a16="http://schemas.microsoft.com/office/drawing/2014/main" id="{06A66F28-35A9-2E85-7274-E8538C4B4A2E}"/>
              </a:ext>
            </a:extLst>
          </p:cNvPr>
          <p:cNvSpPr txBox="1"/>
          <p:nvPr/>
        </p:nvSpPr>
        <p:spPr>
          <a:xfrm>
            <a:off x="4721051" y="5752139"/>
            <a:ext cx="235945" cy="369332"/>
          </a:xfrm>
          <a:prstGeom prst="rect">
            <a:avLst/>
          </a:prstGeom>
          <a:noFill/>
        </p:spPr>
        <p:txBody>
          <a:bodyPr wrap="square">
            <a:spAutoFit/>
          </a:bodyPr>
          <a:lstStyle/>
          <a:p>
            <a:r>
              <a:rPr lang="en-US"/>
              <a:t>+</a:t>
            </a:r>
          </a:p>
        </p:txBody>
      </p:sp>
      <p:sp>
        <p:nvSpPr>
          <p:cNvPr id="52" name="TextBox 51">
            <a:extLst>
              <a:ext uri="{FF2B5EF4-FFF2-40B4-BE49-F238E27FC236}">
                <a16:creationId xmlns:a16="http://schemas.microsoft.com/office/drawing/2014/main" id="{DF646B67-8386-3EFA-B105-FE074652E222}"/>
              </a:ext>
            </a:extLst>
          </p:cNvPr>
          <p:cNvSpPr txBox="1"/>
          <p:nvPr/>
        </p:nvSpPr>
        <p:spPr>
          <a:xfrm>
            <a:off x="5228944" y="5742374"/>
            <a:ext cx="235945" cy="369332"/>
          </a:xfrm>
          <a:prstGeom prst="rect">
            <a:avLst/>
          </a:prstGeom>
          <a:noFill/>
        </p:spPr>
        <p:txBody>
          <a:bodyPr wrap="square">
            <a:spAutoFit/>
          </a:bodyPr>
          <a:lstStyle/>
          <a:p>
            <a:r>
              <a:rPr lang="en-US"/>
              <a:t>+</a:t>
            </a:r>
          </a:p>
        </p:txBody>
      </p:sp>
      <p:sp>
        <p:nvSpPr>
          <p:cNvPr id="53" name="TextBox 52">
            <a:extLst>
              <a:ext uri="{FF2B5EF4-FFF2-40B4-BE49-F238E27FC236}">
                <a16:creationId xmlns:a16="http://schemas.microsoft.com/office/drawing/2014/main" id="{6511E121-D636-934C-5CAA-49DA06345CB5}"/>
              </a:ext>
            </a:extLst>
          </p:cNvPr>
          <p:cNvSpPr txBox="1"/>
          <p:nvPr/>
        </p:nvSpPr>
        <p:spPr>
          <a:xfrm>
            <a:off x="5768593" y="5752139"/>
            <a:ext cx="235945" cy="369332"/>
          </a:xfrm>
          <a:prstGeom prst="rect">
            <a:avLst/>
          </a:prstGeom>
          <a:noFill/>
        </p:spPr>
        <p:txBody>
          <a:bodyPr wrap="square">
            <a:spAutoFit/>
          </a:bodyPr>
          <a:lstStyle/>
          <a:p>
            <a:r>
              <a:rPr lang="en-US"/>
              <a:t>+</a:t>
            </a:r>
          </a:p>
        </p:txBody>
      </p:sp>
      <p:sp>
        <p:nvSpPr>
          <p:cNvPr id="54" name="TextBox 53">
            <a:extLst>
              <a:ext uri="{FF2B5EF4-FFF2-40B4-BE49-F238E27FC236}">
                <a16:creationId xmlns:a16="http://schemas.microsoft.com/office/drawing/2014/main" id="{802E891B-AEDE-7E34-DD6D-93A54CA3F99D}"/>
              </a:ext>
            </a:extLst>
          </p:cNvPr>
          <p:cNvSpPr txBox="1"/>
          <p:nvPr/>
        </p:nvSpPr>
        <p:spPr>
          <a:xfrm>
            <a:off x="6310137" y="5764695"/>
            <a:ext cx="235945" cy="369332"/>
          </a:xfrm>
          <a:prstGeom prst="rect">
            <a:avLst/>
          </a:prstGeom>
          <a:noFill/>
        </p:spPr>
        <p:txBody>
          <a:bodyPr wrap="square">
            <a:spAutoFit/>
          </a:bodyPr>
          <a:lstStyle/>
          <a:p>
            <a:r>
              <a:rPr lang="en-US"/>
              <a:t>+</a:t>
            </a:r>
          </a:p>
        </p:txBody>
      </p:sp>
      <p:sp>
        <p:nvSpPr>
          <p:cNvPr id="55" name="TextBox 54">
            <a:extLst>
              <a:ext uri="{FF2B5EF4-FFF2-40B4-BE49-F238E27FC236}">
                <a16:creationId xmlns:a16="http://schemas.microsoft.com/office/drawing/2014/main" id="{B66A68A7-0880-EE52-6B5A-A8F1A6BFE2CF}"/>
              </a:ext>
            </a:extLst>
          </p:cNvPr>
          <p:cNvSpPr txBox="1"/>
          <p:nvPr/>
        </p:nvSpPr>
        <p:spPr>
          <a:xfrm>
            <a:off x="6839350" y="5752139"/>
            <a:ext cx="235945" cy="369332"/>
          </a:xfrm>
          <a:prstGeom prst="rect">
            <a:avLst/>
          </a:prstGeom>
          <a:noFill/>
        </p:spPr>
        <p:txBody>
          <a:bodyPr wrap="square">
            <a:spAutoFit/>
          </a:bodyPr>
          <a:lstStyle/>
          <a:p>
            <a:r>
              <a:rPr lang="en-US"/>
              <a:t>+</a:t>
            </a:r>
          </a:p>
        </p:txBody>
      </p:sp>
      <p:cxnSp>
        <p:nvCxnSpPr>
          <p:cNvPr id="56" name="Straight Connector 55">
            <a:extLst>
              <a:ext uri="{FF2B5EF4-FFF2-40B4-BE49-F238E27FC236}">
                <a16:creationId xmlns:a16="http://schemas.microsoft.com/office/drawing/2014/main" id="{1723CEEC-848F-78A7-D034-6602EF5F9E7D}"/>
              </a:ext>
            </a:extLst>
          </p:cNvPr>
          <p:cNvCxnSpPr>
            <a:cxnSpLocks/>
          </p:cNvCxnSpPr>
          <p:nvPr/>
        </p:nvCxnSpPr>
        <p:spPr>
          <a:xfrm flipH="1">
            <a:off x="5904131" y="4953746"/>
            <a:ext cx="1772134" cy="452130"/>
          </a:xfrm>
          <a:prstGeom prst="line">
            <a:avLst/>
          </a:prstGeom>
          <a:ln w="44450">
            <a:tailEnd type="stealt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68D21C3-65AA-3DA1-75E5-F342C125201E}"/>
                  </a:ext>
                </a:extLst>
              </p:cNvPr>
              <p:cNvSpPr txBox="1"/>
              <p:nvPr/>
            </p:nvSpPr>
            <p:spPr>
              <a:xfrm flipH="1">
                <a:off x="5679259" y="6023438"/>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868D21C3-65AA-3DA1-75E5-F342C125201E}"/>
                  </a:ext>
                </a:extLst>
              </p:cNvPr>
              <p:cNvSpPr txBox="1">
                <a:spLocks noRot="1" noChangeAspect="1" noMove="1" noResize="1" noEditPoints="1" noAdjustHandles="1" noChangeArrowheads="1" noChangeShapeType="1" noTextEdit="1"/>
              </p:cNvSpPr>
              <p:nvPr/>
            </p:nvSpPr>
            <p:spPr>
              <a:xfrm flipH="1">
                <a:off x="5679259" y="6023438"/>
                <a:ext cx="536154" cy="276999"/>
              </a:xfrm>
              <a:prstGeom prst="rect">
                <a:avLst/>
              </a:prstGeom>
              <a:blipFill>
                <a:blip r:embed="rId6"/>
                <a:stretch>
                  <a:fillRect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AA6D3F0-A5E5-1F33-B18A-E61E0A5AF3FE}"/>
                  </a:ext>
                </a:extLst>
              </p:cNvPr>
              <p:cNvSpPr txBox="1"/>
              <p:nvPr/>
            </p:nvSpPr>
            <p:spPr>
              <a:xfrm>
                <a:off x="7737483" y="3496488"/>
                <a:ext cx="4679156" cy="369332"/>
              </a:xfrm>
              <a:prstGeom prst="rect">
                <a:avLst/>
              </a:prstGeom>
              <a:noFill/>
            </p:spPr>
            <p:txBody>
              <a:bodyPr wrap="square">
                <a:spAutoFit/>
              </a:bodyPr>
              <a:lstStyle/>
              <a:p>
                <a14:m>
                  <m:oMath xmlns:m="http://schemas.openxmlformats.org/officeDocument/2006/math">
                    <m:sSub>
                      <m:sSubPr>
                        <m:ctrlPr>
                          <a:rPr lang="en-US" sz="1800" b="1" i="1" smtClean="0">
                            <a:solidFill>
                              <a:srgbClr val="C00000"/>
                            </a:solidFill>
                            <a:latin typeface="Cambria Math" panose="02040503050406030204" pitchFamily="18" charset="0"/>
                          </a:rPr>
                        </m:ctrlPr>
                      </m:sSubPr>
                      <m:e>
                        <m:r>
                          <a:rPr lang="en-US" sz="1800" b="1" i="1" smtClean="0">
                            <a:solidFill>
                              <a:srgbClr val="C00000"/>
                            </a:solidFill>
                            <a:latin typeface="Cambria Math" panose="02040503050406030204" pitchFamily="18" charset="0"/>
                          </a:rPr>
                          <m:t>−</m:t>
                        </m:r>
                        <m:r>
                          <a:rPr lang="en-US" sz="1800" b="1" i="1" smtClean="0">
                            <a:solidFill>
                              <a:srgbClr val="C00000"/>
                            </a:solidFill>
                            <a:latin typeface="Cambria Math" panose="02040503050406030204" pitchFamily="18" charset="0"/>
                          </a:rPr>
                          <m:t>𝒗</m:t>
                        </m:r>
                      </m:e>
                      <m:sub>
                        <m:r>
                          <a:rPr lang="en-US" sz="1800" b="1" i="1" smtClean="0">
                            <a:solidFill>
                              <a:srgbClr val="C00000"/>
                            </a:solidFill>
                            <a:latin typeface="Cambria Math" panose="02040503050406030204" pitchFamily="18" charset="0"/>
                          </a:rPr>
                          <m:t>𝟏</m:t>
                        </m:r>
                      </m:sub>
                    </m:sSub>
                    <m:r>
                      <a:rPr lang="en-US" sz="1800" b="0" i="1" smtClean="0">
                        <a:solidFill>
                          <a:srgbClr val="0070C0"/>
                        </a:solidFill>
                        <a:latin typeface="Cambria Math" panose="02040503050406030204" pitchFamily="18" charset="0"/>
                      </a:rPr>
                      <m:t>, </m:t>
                    </m:r>
                    <m:sSub>
                      <m:sSubPr>
                        <m:ctrlPr>
                          <a:rPr lang="en-US" sz="1800" b="0" i="1" smtClean="0">
                            <a:solidFill>
                              <a:srgbClr val="0070C0"/>
                            </a:solidFill>
                            <a:latin typeface="Cambria Math" panose="02040503050406030204" pitchFamily="18" charset="0"/>
                          </a:rPr>
                        </m:ctrlPr>
                      </m:sSubPr>
                      <m:e>
                        <m:r>
                          <a:rPr lang="en-US" sz="1800" b="0" i="1" smtClean="0">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2</m:t>
                        </m:r>
                      </m:sub>
                    </m:sSub>
                  </m:oMath>
                </a14:m>
                <a:r>
                  <a:rPr lang="en-US" sz="1800" b="0">
                    <a:solidFill>
                      <a:srgbClr val="0070C0"/>
                    </a:solidFill>
                  </a:rPr>
                  <a:t>, </a:t>
                </a:r>
                <a14:m>
                  <m:oMath xmlns:m="http://schemas.openxmlformats.org/officeDocument/2006/math">
                    <m:sSub>
                      <m:sSubPr>
                        <m:ctrlPr>
                          <a:rPr lang="en-US" sz="1800" i="1">
                            <a:solidFill>
                              <a:srgbClr val="0070C0"/>
                            </a:solidFill>
                            <a:latin typeface="Cambria Math" panose="02040503050406030204" pitchFamily="18" charset="0"/>
                          </a:rPr>
                        </m:ctrlPr>
                      </m:sSubPr>
                      <m:e>
                        <m:r>
                          <a:rPr lang="en-US" sz="1800" i="1">
                            <a:solidFill>
                              <a:srgbClr val="0070C0"/>
                            </a:solidFill>
                            <a:latin typeface="Cambria Math" panose="02040503050406030204" pitchFamily="18" charset="0"/>
                          </a:rPr>
                          <m:t>𝑣</m:t>
                        </m:r>
                      </m:e>
                      <m:sub>
                        <m:r>
                          <a:rPr lang="en-US" sz="1800" b="0" i="1" smtClean="0">
                            <a:solidFill>
                              <a:srgbClr val="0070C0"/>
                            </a:solidFill>
                            <a:latin typeface="Cambria Math" panose="02040503050406030204" pitchFamily="18" charset="0"/>
                          </a:rPr>
                          <m:t>3</m:t>
                        </m:r>
                      </m:sub>
                    </m:sSub>
                  </m:oMath>
                </a14:m>
                <a:r>
                  <a:rPr lang="en-US" sz="1800" b="0">
                    <a:solidFill>
                      <a:srgbClr val="0070C0"/>
                    </a:solidFill>
                  </a:rPr>
                  <a:t> </a:t>
                </a:r>
                <a:endParaRPr lang="en-US"/>
              </a:p>
            </p:txBody>
          </p:sp>
        </mc:Choice>
        <mc:Fallback xmlns="">
          <p:sp>
            <p:nvSpPr>
              <p:cNvPr id="61" name="TextBox 60">
                <a:extLst>
                  <a:ext uri="{FF2B5EF4-FFF2-40B4-BE49-F238E27FC236}">
                    <a16:creationId xmlns:a16="http://schemas.microsoft.com/office/drawing/2014/main" id="{2AA6D3F0-A5E5-1F33-B18A-E61E0A5AF3FE}"/>
                  </a:ext>
                </a:extLst>
              </p:cNvPr>
              <p:cNvSpPr txBox="1">
                <a:spLocks noRot="1" noChangeAspect="1" noMove="1" noResize="1" noEditPoints="1" noAdjustHandles="1" noChangeArrowheads="1" noChangeShapeType="1" noTextEdit="1"/>
              </p:cNvSpPr>
              <p:nvPr/>
            </p:nvSpPr>
            <p:spPr>
              <a:xfrm>
                <a:off x="7737483" y="3496488"/>
                <a:ext cx="4679156" cy="369332"/>
              </a:xfrm>
              <a:prstGeom prst="rect">
                <a:avLst/>
              </a:prstGeom>
              <a:blipFill>
                <a:blip r:embed="rId7"/>
                <a:stretch>
                  <a:fillRect t="-10000" b="-26667"/>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24719CF8-8F05-A1B2-DD40-1E02CA6FEEA5}"/>
              </a:ext>
            </a:extLst>
          </p:cNvPr>
          <p:cNvSpPr txBox="1">
            <a:spLocks/>
          </p:cNvSpPr>
          <p:nvPr/>
        </p:nvSpPr>
        <p:spPr>
          <a:xfrm>
            <a:off x="28381" y="3595346"/>
            <a:ext cx="2988084" cy="3167122"/>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400"/>
              <a:t>What if we picked the other sign? </a:t>
            </a:r>
          </a:p>
          <a:p>
            <a:r>
              <a:rPr lang="en-US" sz="2400">
                <a:solidFill>
                  <a:srgbClr val="7030A0"/>
                </a:solidFill>
              </a:rPr>
              <a:t>The input to the model changes!</a:t>
            </a:r>
          </a:p>
          <a:p>
            <a:r>
              <a:rPr lang="en-US" sz="2400">
                <a:solidFill>
                  <a:srgbClr val="7030A0"/>
                </a:solidFill>
              </a:rPr>
              <a:t>This will change the models predictions!</a:t>
            </a:r>
          </a:p>
          <a:p>
            <a:r>
              <a:rPr lang="en-US" sz="2400">
                <a:solidFill>
                  <a:srgbClr val="7030A0"/>
                </a:solidFill>
              </a:rPr>
              <a:t>But the sign shouldn’t do this!!!</a:t>
            </a:r>
          </a:p>
          <a:p>
            <a:pPr lvl="1"/>
            <a:endParaRPr lang="en-US" sz="2400">
              <a:solidFill>
                <a:srgbClr val="0070C0"/>
              </a:solidFill>
            </a:endParaRPr>
          </a:p>
          <a:p>
            <a:pPr lvl="1"/>
            <a:endParaRPr lang="en-US" sz="2400">
              <a:solidFill>
                <a:srgbClr val="0070C0"/>
              </a:solidFill>
            </a:endParaRPr>
          </a:p>
          <a:p>
            <a:pPr lvl="1"/>
            <a:endParaRPr lang="en-US" sz="2400">
              <a:solidFill>
                <a:srgbClr val="0070C0"/>
              </a:solidFill>
            </a:endParaRPr>
          </a:p>
        </p:txBody>
      </p:sp>
    </p:spTree>
    <p:extLst>
      <p:ext uri="{BB962C8B-B14F-4D97-AF65-F5344CB8AC3E}">
        <p14:creationId xmlns:p14="http://schemas.microsoft.com/office/powerpoint/2010/main" val="27825631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88" name="Content Placeholder 2">
            <a:extLst>
              <a:ext uri="{FF2B5EF4-FFF2-40B4-BE49-F238E27FC236}">
                <a16:creationId xmlns:a16="http://schemas.microsoft.com/office/drawing/2014/main" id="{7F701BD9-E227-3B41-8A54-285D62D979D5}"/>
              </a:ext>
            </a:extLst>
          </p:cNvPr>
          <p:cNvSpPr>
            <a:spLocks noGrp="1"/>
          </p:cNvSpPr>
          <p:nvPr>
            <p:ph idx="1"/>
          </p:nvPr>
        </p:nvSpPr>
        <p:spPr>
          <a:xfrm>
            <a:off x="-6536" y="2564251"/>
            <a:ext cx="4363702" cy="1443374"/>
          </a:xfrm>
        </p:spPr>
        <p:txBody>
          <a:bodyPr>
            <a:normAutofit/>
          </a:bodyPr>
          <a:lstStyle/>
          <a:p>
            <a:r>
              <a:rPr lang="en-US" sz="2000"/>
              <a:t>This formula gives the embedding for </a:t>
            </a:r>
            <a:r>
              <a:rPr lang="en-US" sz="2000" b="1"/>
              <a:t>all tokens </a:t>
            </a:r>
            <a:r>
              <a:rPr lang="en-US" sz="2000"/>
              <a:t>simultaneously</a:t>
            </a:r>
          </a:p>
          <a:p>
            <a:r>
              <a:rPr lang="en-US" sz="2000"/>
              <a:t>If we simplify to just token       what does the update look like? </a:t>
            </a:r>
          </a:p>
          <a:p>
            <a:pPr marL="118872" indent="0">
              <a:buNone/>
            </a:pPr>
            <a:endParaRPr lang="en-US" sz="2000" b="1">
              <a:solidFill>
                <a:srgbClr val="00B0F0"/>
              </a:solidFill>
            </a:endParaRPr>
          </a:p>
          <a:p>
            <a:pPr marL="118872" indent="0">
              <a:buNone/>
            </a:pPr>
            <a:endParaRPr lang="en-US" sz="2000" b="1">
              <a:solidFill>
                <a:srgbClr val="00B0F0"/>
              </a:solidFill>
            </a:endParaRPr>
          </a:p>
          <a:p>
            <a:pPr marL="118872" indent="0">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27210" y="3926931"/>
                <a:ext cx="4605050" cy="8814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27210" y="3926931"/>
                <a:ext cx="4605050" cy="881460"/>
              </a:xfrm>
              <a:prstGeom prst="rect">
                <a:avLst/>
              </a:prstGeom>
              <a:blipFill>
                <a:blip r:embed="rId3"/>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Closer Look at Self-Attention</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93</a:t>
            </a:fld>
            <a:endParaRPr lang="en-US"/>
          </a:p>
        </p:txBody>
      </p:sp>
      <p:grpSp>
        <p:nvGrpSpPr>
          <p:cNvPr id="19485" name="Group 19484">
            <a:extLst>
              <a:ext uri="{FF2B5EF4-FFF2-40B4-BE49-F238E27FC236}">
                <a16:creationId xmlns:a16="http://schemas.microsoft.com/office/drawing/2014/main" id="{FDFA70F9-B2AB-AFA6-001E-202EA8878913}"/>
              </a:ext>
            </a:extLst>
          </p:cNvPr>
          <p:cNvGrpSpPr/>
          <p:nvPr/>
        </p:nvGrpSpPr>
        <p:grpSpPr>
          <a:xfrm>
            <a:off x="-580227" y="1611782"/>
            <a:ext cx="6233783" cy="952468"/>
            <a:chOff x="-346569" y="1523392"/>
            <a:chExt cx="6233783" cy="952468"/>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r>
                              <a:rPr lang="en-US" i="1">
                                <a:solidFill>
                                  <a:schemeClr val="tx1"/>
                                </a:solidFill>
                                <a:latin typeface="Cambria Math" panose="02040503050406030204" pitchFamily="18" charset="0"/>
                              </a:rPr>
                              <m:t>𝑄</m:t>
                            </m:r>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4"/>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4B8141D-1DA6-436D-2BDE-48C39694A552}"/>
                    </a:ext>
                  </a:extLst>
                </p:cNvPr>
                <p:cNvSpPr txBox="1"/>
                <p:nvPr/>
              </p:nvSpPr>
              <p:spPr>
                <a:xfrm>
                  <a:off x="1282164" y="1968990"/>
                  <a:ext cx="4605050" cy="506870"/>
                </a:xfrm>
                <a:prstGeom prst="rect">
                  <a:avLst/>
                </a:prstGeom>
                <a:solidFill>
                  <a:schemeClr val="bg1"/>
                </a:solidFill>
              </p:spPr>
              <p:txBody>
                <a:bodyPr wrap="square">
                  <a:spAutoFit/>
                </a:bodyPr>
                <a:lstStyle/>
                <a:p>
                  <a14:m>
                    <m:oMath xmlns:m="http://schemas.openxmlformats.org/officeDocument/2006/math">
                      <m:r>
                        <a:rPr lang="en-US" i="0" smtClean="0">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𝐾</m:t>
                                      </m:r>
                                    </m:sup>
                                  </m:sSup>
                                </m:e>
                              </m:d>
                            </m:e>
                            <m:sup>
                              <m:r>
                                <a:rPr lang="en-US" i="1">
                                  <a:solidFill>
                                    <a:schemeClr val="tx1"/>
                                  </a:solidFill>
                                  <a:latin typeface="Cambria Math" panose="02040503050406030204" pitchFamily="18" charset="0"/>
                                </a:rPr>
                                <m:t>𝑇</m:t>
                              </m:r>
                            </m:sup>
                          </m:sSup>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𝑄</m:t>
                              </m:r>
                            </m:sup>
                          </m:sSup>
                          <m:r>
                            <a:rPr lang="en-US" b="0" i="1" smtClean="0">
                              <a:solidFill>
                                <a:schemeClr val="tx1"/>
                              </a:solidFill>
                              <a:latin typeface="Cambria Math" panose="02040503050406030204" pitchFamily="18" charset="0"/>
                            </a:rPr>
                            <m:t>)</m:t>
                          </m:r>
                        </m:e>
                      </m:d>
                    </m:oMath>
                  </a14:m>
                  <a:r>
                    <a:rPr lang="en-US"/>
                    <a:t> </a:t>
                  </a:r>
                  <a14:m>
                    <m:oMath xmlns:m="http://schemas.openxmlformats.org/officeDocument/2006/math">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i="1">
                              <a:latin typeface="Cambria Math" panose="02040503050406030204" pitchFamily="18" charset="0"/>
                            </a:rPr>
                            <m:t>𝑉</m:t>
                          </m:r>
                        </m:sup>
                      </m:sSup>
                    </m:oMath>
                  </a14:m>
                  <a:endParaRPr lang="en-US"/>
                </a:p>
              </p:txBody>
            </p:sp>
          </mc:Choice>
          <mc:Fallback xmlns="">
            <p:sp>
              <p:nvSpPr>
                <p:cNvPr id="40" name="TextBox 39">
                  <a:extLst>
                    <a:ext uri="{FF2B5EF4-FFF2-40B4-BE49-F238E27FC236}">
                      <a16:creationId xmlns:a16="http://schemas.microsoft.com/office/drawing/2014/main" id="{34B8141D-1DA6-436D-2BDE-48C39694A552}"/>
                    </a:ext>
                  </a:extLst>
                </p:cNvPr>
                <p:cNvSpPr txBox="1">
                  <a:spLocks noRot="1" noChangeAspect="1" noMove="1" noResize="1" noEditPoints="1" noAdjustHandles="1" noChangeArrowheads="1" noChangeShapeType="1" noTextEdit="1"/>
                </p:cNvSpPr>
                <p:nvPr/>
              </p:nvSpPr>
              <p:spPr>
                <a:xfrm>
                  <a:off x="1282164" y="1968990"/>
                  <a:ext cx="4605050" cy="506870"/>
                </a:xfrm>
                <a:prstGeom prst="rect">
                  <a:avLst/>
                </a:prstGeom>
                <a:blipFill>
                  <a:blip r:embed="rId5"/>
                  <a:stretch>
                    <a:fillRect/>
                  </a:stretch>
                </a:blipFill>
              </p:spPr>
              <p:txBody>
                <a:bodyPr/>
                <a:lstStyle/>
                <a:p>
                  <a:r>
                    <a:rPr lang="en-US">
                      <a:noFill/>
                    </a:rPr>
                    <a:t> </a:t>
                  </a:r>
                </a:p>
              </p:txBody>
            </p:sp>
          </mc:Fallback>
        </mc:AlternateContent>
      </p:grpSp>
      <p:grpSp>
        <p:nvGrpSpPr>
          <p:cNvPr id="19486" name="Group 19485">
            <a:extLst>
              <a:ext uri="{FF2B5EF4-FFF2-40B4-BE49-F238E27FC236}">
                <a16:creationId xmlns:a16="http://schemas.microsoft.com/office/drawing/2014/main" id="{68AD6383-9FB9-3958-293F-7F23F7CCACBF}"/>
              </a:ext>
            </a:extLst>
          </p:cNvPr>
          <p:cNvGrpSpPr/>
          <p:nvPr/>
        </p:nvGrpSpPr>
        <p:grpSpPr>
          <a:xfrm>
            <a:off x="3898928" y="2497016"/>
            <a:ext cx="6022838" cy="3462221"/>
            <a:chOff x="2269475" y="2999446"/>
            <a:chExt cx="6022838" cy="3462221"/>
          </a:xfrm>
        </p:grpSpPr>
        <p:sp>
          <p:nvSpPr>
            <p:cNvPr id="21" name="TextBox 20">
              <a:extLst>
                <a:ext uri="{FF2B5EF4-FFF2-40B4-BE49-F238E27FC236}">
                  <a16:creationId xmlns:a16="http://schemas.microsoft.com/office/drawing/2014/main" id="{853D5162-818E-687A-70DC-03BE81CC7CD8}"/>
                </a:ext>
              </a:extLst>
            </p:cNvPr>
            <p:cNvSpPr txBox="1"/>
            <p:nvPr/>
          </p:nvSpPr>
          <p:spPr>
            <a:xfrm>
              <a:off x="2269475" y="3285647"/>
              <a:ext cx="4605050" cy="369332"/>
            </a:xfrm>
            <a:prstGeom prst="rect">
              <a:avLst/>
            </a:prstGeom>
            <a:noFill/>
          </p:spPr>
          <p:txBody>
            <a:bodyPr wrap="square">
              <a:spAutoFit/>
            </a:bodyPr>
            <a:lstStyle/>
            <a:p>
              <a:endParaRPr lang="en-US"/>
            </a:p>
          </p:txBody>
        </p:sp>
        <p:sp>
          <p:nvSpPr>
            <p:cNvPr id="23" name="TextBox 22">
              <a:extLst>
                <a:ext uri="{FF2B5EF4-FFF2-40B4-BE49-F238E27FC236}">
                  <a16:creationId xmlns:a16="http://schemas.microsoft.com/office/drawing/2014/main" id="{22052878-BA0B-BE13-006A-4614D59BC49D}"/>
                </a:ext>
              </a:extLst>
            </p:cNvPr>
            <p:cNvSpPr txBox="1"/>
            <p:nvPr/>
          </p:nvSpPr>
          <p:spPr>
            <a:xfrm>
              <a:off x="2269475" y="3285647"/>
              <a:ext cx="4605050" cy="369332"/>
            </a:xfrm>
            <a:prstGeom prst="rect">
              <a:avLst/>
            </a:prstGeom>
            <a:noFill/>
          </p:spPr>
          <p:txBody>
            <a:bodyPr wrap="square">
              <a:spAutoFit/>
            </a:bodyPr>
            <a:lstStyle/>
            <a:p>
              <a:endParaRPr lang="en-US"/>
            </a:p>
          </p:txBody>
        </p:sp>
        <p:sp>
          <p:nvSpPr>
            <p:cNvPr id="25" name="TextBox 24">
              <a:extLst>
                <a:ext uri="{FF2B5EF4-FFF2-40B4-BE49-F238E27FC236}">
                  <a16:creationId xmlns:a16="http://schemas.microsoft.com/office/drawing/2014/main" id="{5029F17A-72A1-C868-F1B3-A5178441D8BE}"/>
                </a:ext>
              </a:extLst>
            </p:cNvPr>
            <p:cNvSpPr txBox="1"/>
            <p:nvPr/>
          </p:nvSpPr>
          <p:spPr>
            <a:xfrm>
              <a:off x="2269475" y="3285647"/>
              <a:ext cx="4605050" cy="369332"/>
            </a:xfrm>
            <a:prstGeom prst="rect">
              <a:avLst/>
            </a:prstGeom>
            <a:noFill/>
          </p:spPr>
          <p:txBody>
            <a:bodyPr wrap="square">
              <a:spAutoFit/>
            </a:bodyPr>
            <a:lstStyle/>
            <a:p>
              <a:endParaRPr lang="en-US"/>
            </a:p>
          </p:txBody>
        </p:sp>
        <p:sp>
          <p:nvSpPr>
            <p:cNvPr id="27" name="TextBox 26">
              <a:extLst>
                <a:ext uri="{FF2B5EF4-FFF2-40B4-BE49-F238E27FC236}">
                  <a16:creationId xmlns:a16="http://schemas.microsoft.com/office/drawing/2014/main" id="{7FD46C2D-79D5-E485-4DD1-75FF96F591AF}"/>
                </a:ext>
              </a:extLst>
            </p:cNvPr>
            <p:cNvSpPr txBox="1"/>
            <p:nvPr/>
          </p:nvSpPr>
          <p:spPr>
            <a:xfrm>
              <a:off x="2269475" y="3285647"/>
              <a:ext cx="4605050" cy="369332"/>
            </a:xfrm>
            <a:prstGeom prst="rect">
              <a:avLst/>
            </a:prstGeom>
            <a:noFill/>
          </p:spPr>
          <p:txBody>
            <a:bodyPr wrap="square">
              <a:spAutoFit/>
            </a:bodyPr>
            <a:lstStyle/>
            <a:p>
              <a:endParaRPr lang="en-US"/>
            </a:p>
          </p:txBody>
        </p:sp>
        <p:sp>
          <p:nvSpPr>
            <p:cNvPr id="29" name="TextBox 28">
              <a:extLst>
                <a:ext uri="{FF2B5EF4-FFF2-40B4-BE49-F238E27FC236}">
                  <a16:creationId xmlns:a16="http://schemas.microsoft.com/office/drawing/2014/main" id="{92BE69EC-01A8-E248-E641-095CB6BB2DDE}"/>
                </a:ext>
              </a:extLst>
            </p:cNvPr>
            <p:cNvSpPr txBox="1"/>
            <p:nvPr/>
          </p:nvSpPr>
          <p:spPr>
            <a:xfrm>
              <a:off x="2269475" y="3285647"/>
              <a:ext cx="4605050" cy="369332"/>
            </a:xfrm>
            <a:prstGeom prst="rect">
              <a:avLst/>
            </a:prstGeom>
            <a:noFill/>
          </p:spPr>
          <p:txBody>
            <a:bodyPr wrap="square">
              <a:spAutoFit/>
            </a:bodyPr>
            <a:lstStyle/>
            <a:p>
              <a:endParaRPr lang="en-US"/>
            </a:p>
          </p:txBody>
        </p:sp>
        <p:cxnSp>
          <p:nvCxnSpPr>
            <p:cNvPr id="42" name="Straight Arrow Connector 41">
              <a:extLst>
                <a:ext uri="{FF2B5EF4-FFF2-40B4-BE49-F238E27FC236}">
                  <a16:creationId xmlns:a16="http://schemas.microsoft.com/office/drawing/2014/main" id="{DF7E014E-C923-99AC-76F2-01CCA81C21E9}"/>
                </a:ext>
              </a:extLst>
            </p:cNvPr>
            <p:cNvCxnSpPr>
              <a:cxnSpLocks/>
            </p:cNvCxnSpPr>
            <p:nvPr/>
          </p:nvCxnSpPr>
          <p:spPr>
            <a:xfrm flipH="1">
              <a:off x="4928199" y="6128013"/>
              <a:ext cx="1902499" cy="28139"/>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43" name="Rounded Rectangle 42">
              <a:extLst>
                <a:ext uri="{FF2B5EF4-FFF2-40B4-BE49-F238E27FC236}">
                  <a16:creationId xmlns:a16="http://schemas.microsoft.com/office/drawing/2014/main" id="{D08DA99F-296E-D046-AEC8-B43AEA169774}"/>
                </a:ext>
              </a:extLst>
            </p:cNvPr>
            <p:cNvSpPr/>
            <p:nvPr/>
          </p:nvSpPr>
          <p:spPr>
            <a:xfrm>
              <a:off x="3136375" y="4067669"/>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9D8CC686-6EFA-7495-9F5D-6900F9E1FAD5}"/>
                </a:ext>
              </a:extLst>
            </p:cNvPr>
            <p:cNvSpPr/>
            <p:nvPr/>
          </p:nvSpPr>
          <p:spPr>
            <a:xfrm>
              <a:off x="3270413"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10510C52-6D8F-AA4F-7BFB-9AFD39AD181F}"/>
                </a:ext>
              </a:extLst>
            </p:cNvPr>
            <p:cNvSpPr/>
            <p:nvPr/>
          </p:nvSpPr>
          <p:spPr>
            <a:xfrm>
              <a:off x="3799223"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BEE71D90-3A2B-AAE3-1958-E6832DDE04AB}"/>
                </a:ext>
              </a:extLst>
            </p:cNvPr>
            <p:cNvSpPr/>
            <p:nvPr/>
          </p:nvSpPr>
          <p:spPr>
            <a:xfrm>
              <a:off x="4346394"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1780C692-F0D3-A83E-E18D-4EEAEC0D730E}"/>
                </a:ext>
              </a:extLst>
            </p:cNvPr>
            <p:cNvSpPr/>
            <p:nvPr/>
          </p:nvSpPr>
          <p:spPr>
            <a:xfrm>
              <a:off x="4893565"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BCB5917A-94C6-B85C-B016-FC49AFEBC5A0}"/>
                </a:ext>
              </a:extLst>
            </p:cNvPr>
            <p:cNvSpPr/>
            <p:nvPr/>
          </p:nvSpPr>
          <p:spPr>
            <a:xfrm>
              <a:off x="5422375"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43436928-4C56-845C-88C0-9682078D1E5D}"/>
                </a:ext>
              </a:extLst>
            </p:cNvPr>
            <p:cNvSpPr/>
            <p:nvPr/>
          </p:nvSpPr>
          <p:spPr>
            <a:xfrm>
              <a:off x="5969546"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791B43E3-E2A0-8C94-FA5E-7745458AF99C}"/>
                </a:ext>
              </a:extLst>
            </p:cNvPr>
            <p:cNvSpPr/>
            <p:nvPr/>
          </p:nvSpPr>
          <p:spPr>
            <a:xfrm>
              <a:off x="6478158"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591C07FE-A293-077F-AF4B-AD1C7F7FBC24}"/>
                </a:ext>
              </a:extLst>
            </p:cNvPr>
            <p:cNvSpPr/>
            <p:nvPr/>
          </p:nvSpPr>
          <p:spPr>
            <a:xfrm>
              <a:off x="7025329"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2" name="Rounded Rectangle 51">
              <a:extLst>
                <a:ext uri="{FF2B5EF4-FFF2-40B4-BE49-F238E27FC236}">
                  <a16:creationId xmlns:a16="http://schemas.microsoft.com/office/drawing/2014/main" id="{150B916A-241D-0914-A67E-50405637B23E}"/>
                </a:ext>
              </a:extLst>
            </p:cNvPr>
            <p:cNvSpPr/>
            <p:nvPr/>
          </p:nvSpPr>
          <p:spPr>
            <a:xfrm>
              <a:off x="3185951"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3" name="Rounded Rectangle 52">
              <a:extLst>
                <a:ext uri="{FF2B5EF4-FFF2-40B4-BE49-F238E27FC236}">
                  <a16:creationId xmlns:a16="http://schemas.microsoft.com/office/drawing/2014/main" id="{C8015D80-1727-36D5-8421-6DAECC5C9793}"/>
                </a:ext>
              </a:extLst>
            </p:cNvPr>
            <p:cNvSpPr/>
            <p:nvPr/>
          </p:nvSpPr>
          <p:spPr>
            <a:xfrm>
              <a:off x="3714761"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B6C214FD-67B1-1B53-4108-F1CF1975E132}"/>
                </a:ext>
              </a:extLst>
            </p:cNvPr>
            <p:cNvSpPr/>
            <p:nvPr/>
          </p:nvSpPr>
          <p:spPr>
            <a:xfrm>
              <a:off x="4261932"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018B80BD-ED3C-69DD-6F20-BD6CE0BECE51}"/>
                </a:ext>
              </a:extLst>
            </p:cNvPr>
            <p:cNvSpPr/>
            <p:nvPr/>
          </p:nvSpPr>
          <p:spPr>
            <a:xfrm>
              <a:off x="4809103"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Rounded Rectangle 55">
              <a:extLst>
                <a:ext uri="{FF2B5EF4-FFF2-40B4-BE49-F238E27FC236}">
                  <a16:creationId xmlns:a16="http://schemas.microsoft.com/office/drawing/2014/main" id="{C7513B01-A3C8-BC10-C504-43765809FAEC}"/>
                </a:ext>
              </a:extLst>
            </p:cNvPr>
            <p:cNvSpPr/>
            <p:nvPr/>
          </p:nvSpPr>
          <p:spPr>
            <a:xfrm>
              <a:off x="5337913"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Rounded Rectangle 56">
              <a:extLst>
                <a:ext uri="{FF2B5EF4-FFF2-40B4-BE49-F238E27FC236}">
                  <a16:creationId xmlns:a16="http://schemas.microsoft.com/office/drawing/2014/main" id="{2978C1EB-EE63-4747-17F8-330DB4D369BB}"/>
                </a:ext>
              </a:extLst>
            </p:cNvPr>
            <p:cNvSpPr/>
            <p:nvPr/>
          </p:nvSpPr>
          <p:spPr>
            <a:xfrm>
              <a:off x="5885084"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8" name="Rounded Rectangle 57">
              <a:extLst>
                <a:ext uri="{FF2B5EF4-FFF2-40B4-BE49-F238E27FC236}">
                  <a16:creationId xmlns:a16="http://schemas.microsoft.com/office/drawing/2014/main" id="{8AB129C4-956A-CCBF-CAE0-97E2D08DEEDF}"/>
                </a:ext>
              </a:extLst>
            </p:cNvPr>
            <p:cNvSpPr/>
            <p:nvPr/>
          </p:nvSpPr>
          <p:spPr>
            <a:xfrm>
              <a:off x="6393696"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Rounded Rectangle 58">
              <a:extLst>
                <a:ext uri="{FF2B5EF4-FFF2-40B4-BE49-F238E27FC236}">
                  <a16:creationId xmlns:a16="http://schemas.microsoft.com/office/drawing/2014/main" id="{922A7EDF-4469-BEA0-8A62-91966214080A}"/>
                </a:ext>
              </a:extLst>
            </p:cNvPr>
            <p:cNvSpPr/>
            <p:nvPr/>
          </p:nvSpPr>
          <p:spPr>
            <a:xfrm>
              <a:off x="6940867"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682E80D8-2EEF-42D2-F7AA-DB60E13CB73C}"/>
                    </a:ext>
                  </a:extLst>
                </p:cNvPr>
                <p:cNvSpPr txBox="1"/>
                <p:nvPr/>
              </p:nvSpPr>
              <p:spPr>
                <a:xfrm flipH="1">
                  <a:off x="3198805" y="58705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60" name="TextBox 59">
                  <a:extLst>
                    <a:ext uri="{FF2B5EF4-FFF2-40B4-BE49-F238E27FC236}">
                      <a16:creationId xmlns:a16="http://schemas.microsoft.com/office/drawing/2014/main" id="{682E80D8-2EEF-42D2-F7AA-DB60E13CB73C}"/>
                    </a:ext>
                  </a:extLst>
                </p:cNvPr>
                <p:cNvSpPr txBox="1">
                  <a:spLocks noRot="1" noChangeAspect="1" noMove="1" noResize="1" noEditPoints="1" noAdjustHandles="1" noChangeArrowheads="1" noChangeShapeType="1" noTextEdit="1"/>
                </p:cNvSpPr>
                <p:nvPr/>
              </p:nvSpPr>
              <p:spPr>
                <a:xfrm flipH="1">
                  <a:off x="3198805" y="5870579"/>
                  <a:ext cx="536154" cy="276999"/>
                </a:xfrm>
                <a:prstGeom prst="rect">
                  <a:avLst/>
                </a:prstGeom>
                <a:blipFill>
                  <a:blip r:embed="rId6"/>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17260A75-AE2E-7F73-67AF-6DF4E84E9DF3}"/>
                    </a:ext>
                  </a:extLst>
                </p:cNvPr>
                <p:cNvSpPr txBox="1"/>
                <p:nvPr/>
              </p:nvSpPr>
              <p:spPr>
                <a:xfrm flipH="1">
                  <a:off x="3703745" y="58705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61" name="TextBox 60">
                  <a:extLst>
                    <a:ext uri="{FF2B5EF4-FFF2-40B4-BE49-F238E27FC236}">
                      <a16:creationId xmlns:a16="http://schemas.microsoft.com/office/drawing/2014/main" id="{17260A75-AE2E-7F73-67AF-6DF4E84E9DF3}"/>
                    </a:ext>
                  </a:extLst>
                </p:cNvPr>
                <p:cNvSpPr txBox="1">
                  <a:spLocks noRot="1" noChangeAspect="1" noMove="1" noResize="1" noEditPoints="1" noAdjustHandles="1" noChangeArrowheads="1" noChangeShapeType="1" noTextEdit="1"/>
                </p:cNvSpPr>
                <p:nvPr/>
              </p:nvSpPr>
              <p:spPr>
                <a:xfrm flipH="1">
                  <a:off x="3703745" y="5870579"/>
                  <a:ext cx="536154" cy="276999"/>
                </a:xfrm>
                <a:prstGeom prst="rect">
                  <a:avLst/>
                </a:prstGeom>
                <a:blipFill>
                  <a:blip r:embed="rId7"/>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F8ED7537-A3B6-EF90-3370-3F20E98F5E4B}"/>
                    </a:ext>
                  </a:extLst>
                </p:cNvPr>
                <p:cNvSpPr txBox="1"/>
                <p:nvPr/>
              </p:nvSpPr>
              <p:spPr>
                <a:xfrm flipH="1">
                  <a:off x="4258481" y="58705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62" name="TextBox 61">
                  <a:extLst>
                    <a:ext uri="{FF2B5EF4-FFF2-40B4-BE49-F238E27FC236}">
                      <a16:creationId xmlns:a16="http://schemas.microsoft.com/office/drawing/2014/main" id="{F8ED7537-A3B6-EF90-3370-3F20E98F5E4B}"/>
                    </a:ext>
                  </a:extLst>
                </p:cNvPr>
                <p:cNvSpPr txBox="1">
                  <a:spLocks noRot="1" noChangeAspect="1" noMove="1" noResize="1" noEditPoints="1" noAdjustHandles="1" noChangeArrowheads="1" noChangeShapeType="1" noTextEdit="1"/>
                </p:cNvSpPr>
                <p:nvPr/>
              </p:nvSpPr>
              <p:spPr>
                <a:xfrm flipH="1">
                  <a:off x="4258481" y="5870579"/>
                  <a:ext cx="536154" cy="276999"/>
                </a:xfrm>
                <a:prstGeom prst="rect">
                  <a:avLst/>
                </a:prstGeom>
                <a:blipFill>
                  <a:blip r:embed="rId8"/>
                  <a:stretch>
                    <a:fillRect b="-17778"/>
                  </a:stretch>
                </a:blipFill>
              </p:spPr>
              <p:txBody>
                <a:bodyPr/>
                <a:lstStyle/>
                <a:p>
                  <a:r>
                    <a:rPr lang="en-US">
                      <a:noFill/>
                    </a:rPr>
                    <a:t> </a:t>
                  </a:r>
                </a:p>
              </p:txBody>
            </p:sp>
          </mc:Fallback>
        </mc:AlternateContent>
        <p:sp>
          <p:nvSpPr>
            <p:cNvPr id="63" name="Content Placeholder 2">
              <a:extLst>
                <a:ext uri="{FF2B5EF4-FFF2-40B4-BE49-F238E27FC236}">
                  <a16:creationId xmlns:a16="http://schemas.microsoft.com/office/drawing/2014/main" id="{B69BAEDC-CA96-B48A-EA88-36FE5C03435F}"/>
                </a:ext>
              </a:extLst>
            </p:cNvPr>
            <p:cNvSpPr txBox="1">
              <a:spLocks/>
            </p:cNvSpPr>
            <p:nvPr/>
          </p:nvSpPr>
          <p:spPr>
            <a:xfrm>
              <a:off x="4738424" y="437935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19456" name="TextBox 19455">
              <a:extLst>
                <a:ext uri="{FF2B5EF4-FFF2-40B4-BE49-F238E27FC236}">
                  <a16:creationId xmlns:a16="http://schemas.microsoft.com/office/drawing/2014/main" id="{D57D7855-37E4-614C-9F0E-654CA7595679}"/>
                </a:ext>
              </a:extLst>
            </p:cNvPr>
            <p:cNvSpPr txBox="1"/>
            <p:nvPr/>
          </p:nvSpPr>
          <p:spPr>
            <a:xfrm>
              <a:off x="6356098" y="6092335"/>
              <a:ext cx="1936215" cy="369332"/>
            </a:xfrm>
            <a:prstGeom prst="rect">
              <a:avLst/>
            </a:prstGeom>
            <a:noFill/>
          </p:spPr>
          <p:txBody>
            <a:bodyPr wrap="square">
              <a:spAutoFit/>
            </a:bodyPr>
            <a:lstStyle/>
            <a:p>
              <a:r>
                <a:rPr lang="en-US" b="1">
                  <a:solidFill>
                    <a:srgbClr val="C00000"/>
                  </a:solidFill>
                </a:rPr>
                <a:t>Input tokens</a:t>
              </a:r>
              <a:endParaRPr lang="en-US"/>
            </a:p>
          </p:txBody>
        </p:sp>
        <p:sp>
          <p:nvSpPr>
            <p:cNvPr id="19459" name="TextBox 19458">
              <a:extLst>
                <a:ext uri="{FF2B5EF4-FFF2-40B4-BE49-F238E27FC236}">
                  <a16:creationId xmlns:a16="http://schemas.microsoft.com/office/drawing/2014/main" id="{32AA2000-6B1D-8FCD-42C9-286B0B11CD29}"/>
                </a:ext>
              </a:extLst>
            </p:cNvPr>
            <p:cNvSpPr txBox="1"/>
            <p:nvPr/>
          </p:nvSpPr>
          <p:spPr>
            <a:xfrm>
              <a:off x="4528172" y="2999446"/>
              <a:ext cx="1709451" cy="523220"/>
            </a:xfrm>
            <a:prstGeom prst="rect">
              <a:avLst/>
            </a:prstGeom>
            <a:noFill/>
          </p:spPr>
          <p:txBody>
            <a:bodyPr wrap="square">
              <a:spAutoFit/>
            </a:bodyPr>
            <a:lstStyle/>
            <a:p>
              <a:r>
                <a:rPr lang="en-US" sz="2800" b="1">
                  <a:solidFill>
                    <a:srgbClr val="00B0F0"/>
                  </a:solidFill>
                </a:rPr>
                <a:t>OUTPUT</a:t>
              </a:r>
              <a:endParaRPr lang="en-US" sz="2800"/>
            </a:p>
          </p:txBody>
        </p:sp>
      </p:grpSp>
      <p:grpSp>
        <p:nvGrpSpPr>
          <p:cNvPr id="19482" name="Group 19481">
            <a:extLst>
              <a:ext uri="{FF2B5EF4-FFF2-40B4-BE49-F238E27FC236}">
                <a16:creationId xmlns:a16="http://schemas.microsoft.com/office/drawing/2014/main" id="{F7BF46D6-9DED-4BAF-1638-507F8D4E8C31}"/>
              </a:ext>
            </a:extLst>
          </p:cNvPr>
          <p:cNvGrpSpPr/>
          <p:nvPr/>
        </p:nvGrpSpPr>
        <p:grpSpPr>
          <a:xfrm>
            <a:off x="6991251" y="1207962"/>
            <a:ext cx="2426289" cy="1247275"/>
            <a:chOff x="510784" y="4238093"/>
            <a:chExt cx="2426289" cy="1247275"/>
          </a:xfrm>
        </p:grpSpPr>
        <mc:AlternateContent xmlns:mc="http://schemas.openxmlformats.org/markup-compatibility/2006" xmlns:a14="http://schemas.microsoft.com/office/drawing/2010/main">
          <mc:Choice Requires="a14">
            <p:sp>
              <p:nvSpPr>
                <p:cNvPr id="19472" name="TextBox 19471">
                  <a:extLst>
                    <a:ext uri="{FF2B5EF4-FFF2-40B4-BE49-F238E27FC236}">
                      <a16:creationId xmlns:a16="http://schemas.microsoft.com/office/drawing/2014/main" id="{88418B61-9BCC-0240-195F-56FE30609520}"/>
                    </a:ext>
                  </a:extLst>
                </p:cNvPr>
                <p:cNvSpPr txBox="1"/>
                <p:nvPr/>
              </p:nvSpPr>
              <p:spPr>
                <a:xfrm flipH="1">
                  <a:off x="510784" y="5022923"/>
                  <a:ext cx="86851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Arial" pitchFamily="34" charset="0"/>
                          </a:rPr>
                          <m:t>𝑋</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19472" name="TextBox 19471">
                  <a:extLst>
                    <a:ext uri="{FF2B5EF4-FFF2-40B4-BE49-F238E27FC236}">
                      <a16:creationId xmlns:a16="http://schemas.microsoft.com/office/drawing/2014/main" id="{88418B61-9BCC-0240-195F-56FE30609520}"/>
                    </a:ext>
                  </a:extLst>
                </p:cNvPr>
                <p:cNvSpPr txBox="1">
                  <a:spLocks noRot="1" noChangeAspect="1" noMove="1" noResize="1" noEditPoints="1" noAdjustHandles="1" noChangeArrowheads="1" noChangeShapeType="1" noTextEdit="1"/>
                </p:cNvSpPr>
                <p:nvPr/>
              </p:nvSpPr>
              <p:spPr>
                <a:xfrm flipH="1">
                  <a:off x="510784" y="5022923"/>
                  <a:ext cx="868515" cy="276999"/>
                </a:xfrm>
                <a:prstGeom prst="rect">
                  <a:avLst/>
                </a:prstGeom>
                <a:blipFill>
                  <a:blip r:embed="rId9"/>
                  <a:stretch>
                    <a:fillRect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73" name="TextBox 19472">
                  <a:extLst>
                    <a:ext uri="{FF2B5EF4-FFF2-40B4-BE49-F238E27FC236}">
                      <a16:creationId xmlns:a16="http://schemas.microsoft.com/office/drawing/2014/main" id="{09845D8D-D5C3-66A3-4412-DFFBF8601425}"/>
                    </a:ext>
                  </a:extLst>
                </p:cNvPr>
                <p:cNvSpPr txBox="1"/>
                <p:nvPr/>
              </p:nvSpPr>
              <p:spPr>
                <a:xfrm flipH="1">
                  <a:off x="1601846" y="504292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473" name="TextBox 19472">
                  <a:extLst>
                    <a:ext uri="{FF2B5EF4-FFF2-40B4-BE49-F238E27FC236}">
                      <a16:creationId xmlns:a16="http://schemas.microsoft.com/office/drawing/2014/main" id="{09845D8D-D5C3-66A3-4412-DFFBF8601425}"/>
                    </a:ext>
                  </a:extLst>
                </p:cNvPr>
                <p:cNvSpPr txBox="1">
                  <a:spLocks noRot="1" noChangeAspect="1" noMove="1" noResize="1" noEditPoints="1" noAdjustHandles="1" noChangeArrowheads="1" noChangeShapeType="1" noTextEdit="1"/>
                </p:cNvSpPr>
                <p:nvPr/>
              </p:nvSpPr>
              <p:spPr>
                <a:xfrm flipH="1">
                  <a:off x="1601846" y="5042922"/>
                  <a:ext cx="536154" cy="276999"/>
                </a:xfrm>
                <a:prstGeom prst="rect">
                  <a:avLst/>
                </a:prstGeom>
                <a:blipFill>
                  <a:blip r:embed="rId10"/>
                  <a:stretch>
                    <a:fillRect b="-19565"/>
                  </a:stretch>
                </a:blipFill>
              </p:spPr>
              <p:txBody>
                <a:bodyPr/>
                <a:lstStyle/>
                <a:p>
                  <a:r>
                    <a:rPr lang="en-US">
                      <a:noFill/>
                    </a:rPr>
                    <a:t> </a:t>
                  </a:r>
                </a:p>
              </p:txBody>
            </p:sp>
          </mc:Fallback>
        </mc:AlternateContent>
        <p:cxnSp>
          <p:nvCxnSpPr>
            <p:cNvPr id="19475" name="Straight Connector 19474">
              <a:extLst>
                <a:ext uri="{FF2B5EF4-FFF2-40B4-BE49-F238E27FC236}">
                  <a16:creationId xmlns:a16="http://schemas.microsoft.com/office/drawing/2014/main" id="{BEF72C86-22DA-1962-7EF2-31641517073D}"/>
                </a:ext>
              </a:extLst>
            </p:cNvPr>
            <p:cNvCxnSpPr/>
            <p:nvPr/>
          </p:nvCxnSpPr>
          <p:spPr>
            <a:xfrm>
              <a:off x="1401124" y="5181421"/>
              <a:ext cx="304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476" name="Straight Connector 19475">
              <a:extLst>
                <a:ext uri="{FF2B5EF4-FFF2-40B4-BE49-F238E27FC236}">
                  <a16:creationId xmlns:a16="http://schemas.microsoft.com/office/drawing/2014/main" id="{67566D1B-35B5-CD9B-8B9A-F42D69EF8C93}"/>
                </a:ext>
              </a:extLst>
            </p:cNvPr>
            <p:cNvCxnSpPr/>
            <p:nvPr/>
          </p:nvCxnSpPr>
          <p:spPr>
            <a:xfrm>
              <a:off x="2006501" y="5177010"/>
              <a:ext cx="304800" cy="0"/>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479" name="TextBox 19478">
                  <a:extLst>
                    <a:ext uri="{FF2B5EF4-FFF2-40B4-BE49-F238E27FC236}">
                      <a16:creationId xmlns:a16="http://schemas.microsoft.com/office/drawing/2014/main" id="{79CC0042-B13D-29DA-DBD3-1F7DB5144A90}"/>
                    </a:ext>
                  </a:extLst>
                </p:cNvPr>
                <p:cNvSpPr txBox="1"/>
                <p:nvPr/>
              </p:nvSpPr>
              <p:spPr>
                <a:xfrm>
                  <a:off x="799290" y="4777482"/>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79" name="TextBox 19478">
                  <a:extLst>
                    <a:ext uri="{FF2B5EF4-FFF2-40B4-BE49-F238E27FC236}">
                      <a16:creationId xmlns:a16="http://schemas.microsoft.com/office/drawing/2014/main" id="{79CC0042-B13D-29DA-DBD3-1F7DB5144A90}"/>
                    </a:ext>
                  </a:extLst>
                </p:cNvPr>
                <p:cNvSpPr txBox="1">
                  <a:spLocks noRot="1" noChangeAspect="1" noMove="1" noResize="1" noEditPoints="1" noAdjustHandles="1" noChangeArrowheads="1" noChangeShapeType="1" noTextEdit="1"/>
                </p:cNvSpPr>
                <p:nvPr/>
              </p:nvSpPr>
              <p:spPr>
                <a:xfrm>
                  <a:off x="799290" y="4777482"/>
                  <a:ext cx="925320" cy="70788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80" name="TextBox 19479">
                  <a:extLst>
                    <a:ext uri="{FF2B5EF4-FFF2-40B4-BE49-F238E27FC236}">
                      <a16:creationId xmlns:a16="http://schemas.microsoft.com/office/drawing/2014/main" id="{9DEDB9BA-B28F-D151-7EB5-362402D79B54}"/>
                    </a:ext>
                  </a:extLst>
                </p:cNvPr>
                <p:cNvSpPr txBox="1"/>
                <p:nvPr/>
              </p:nvSpPr>
              <p:spPr>
                <a:xfrm>
                  <a:off x="2011753" y="4768001"/>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80" name="TextBox 19479">
                  <a:extLst>
                    <a:ext uri="{FF2B5EF4-FFF2-40B4-BE49-F238E27FC236}">
                      <a16:creationId xmlns:a16="http://schemas.microsoft.com/office/drawing/2014/main" id="{9DEDB9BA-B28F-D151-7EB5-362402D79B54}"/>
                    </a:ext>
                  </a:extLst>
                </p:cNvPr>
                <p:cNvSpPr txBox="1">
                  <a:spLocks noRot="1" noChangeAspect="1" noMove="1" noResize="1" noEditPoints="1" noAdjustHandles="1" noChangeArrowheads="1" noChangeShapeType="1" noTextEdit="1"/>
                </p:cNvSpPr>
                <p:nvPr/>
              </p:nvSpPr>
              <p:spPr>
                <a:xfrm>
                  <a:off x="2011753" y="4768001"/>
                  <a:ext cx="925320" cy="707886"/>
                </a:xfrm>
                <a:prstGeom prst="rect">
                  <a:avLst/>
                </a:prstGeom>
                <a:blipFill>
                  <a:blip r:embed="rId12"/>
                  <a:stretch>
                    <a:fillRect/>
                  </a:stretch>
                </a:blipFill>
              </p:spPr>
              <p:txBody>
                <a:bodyPr/>
                <a:lstStyle/>
                <a:p>
                  <a:r>
                    <a:rPr lang="en-US">
                      <a:noFill/>
                    </a:rPr>
                    <a:t> </a:t>
                  </a:r>
                </a:p>
              </p:txBody>
            </p:sp>
          </mc:Fallback>
        </mc:AlternateContent>
        <p:sp>
          <p:nvSpPr>
            <p:cNvPr id="19481" name="TextBox 19480">
              <a:extLst>
                <a:ext uri="{FF2B5EF4-FFF2-40B4-BE49-F238E27FC236}">
                  <a16:creationId xmlns:a16="http://schemas.microsoft.com/office/drawing/2014/main" id="{D4E3D04E-1E7E-EC19-2E94-D17F1729F4B8}"/>
                </a:ext>
              </a:extLst>
            </p:cNvPr>
            <p:cNvSpPr txBox="1"/>
            <p:nvPr/>
          </p:nvSpPr>
          <p:spPr>
            <a:xfrm>
              <a:off x="562040" y="4238093"/>
              <a:ext cx="1731781" cy="369332"/>
            </a:xfrm>
            <a:prstGeom prst="rect">
              <a:avLst/>
            </a:prstGeom>
            <a:noFill/>
          </p:spPr>
          <p:txBody>
            <a:bodyPr wrap="square">
              <a:spAutoFit/>
            </a:bodyPr>
            <a:lstStyle/>
            <a:p>
              <a:r>
                <a:rPr lang="en-US" b="1">
                  <a:solidFill>
                    <a:srgbClr val="C00000"/>
                  </a:solidFill>
                </a:rPr>
                <a:t>All inputs</a:t>
              </a:r>
              <a:endParaRPr lang="en-US"/>
            </a:p>
          </p:txBody>
        </p:sp>
      </p:gr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082954" y="3218105"/>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𝑖</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082954" y="3218105"/>
                <a:ext cx="536154" cy="307777"/>
              </a:xfrm>
              <a:prstGeom prst="rect">
                <a:avLst/>
              </a:prstGeom>
              <a:blipFill>
                <a:blip r:embed="rId13"/>
                <a:stretch>
                  <a:fillRect b="-2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91" name="TextBox 19490">
                <a:extLst>
                  <a:ext uri="{FF2B5EF4-FFF2-40B4-BE49-F238E27FC236}">
                    <a16:creationId xmlns:a16="http://schemas.microsoft.com/office/drawing/2014/main" id="{6EC54AC3-2DF8-FF8B-DCBA-2E39033810F6}"/>
                  </a:ext>
                </a:extLst>
              </p:cNvPr>
              <p:cNvSpPr txBox="1"/>
              <p:nvPr/>
            </p:nvSpPr>
            <p:spPr>
              <a:xfrm flipH="1">
                <a:off x="7027311" y="522860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491" name="TextBox 19490">
                <a:extLst>
                  <a:ext uri="{FF2B5EF4-FFF2-40B4-BE49-F238E27FC236}">
                    <a16:creationId xmlns:a16="http://schemas.microsoft.com/office/drawing/2014/main" id="{6EC54AC3-2DF8-FF8B-DCBA-2E39033810F6}"/>
                  </a:ext>
                </a:extLst>
              </p:cNvPr>
              <p:cNvSpPr txBox="1">
                <a:spLocks noRot="1" noChangeAspect="1" noMove="1" noResize="1" noEditPoints="1" noAdjustHandles="1" noChangeArrowheads="1" noChangeShapeType="1" noTextEdit="1"/>
              </p:cNvSpPr>
              <p:nvPr/>
            </p:nvSpPr>
            <p:spPr>
              <a:xfrm flipH="1">
                <a:off x="7027311" y="5228609"/>
                <a:ext cx="536154" cy="276999"/>
              </a:xfrm>
              <a:prstGeom prst="rect">
                <a:avLst/>
              </a:prstGeom>
              <a:blipFill>
                <a:blip r:embed="rId14"/>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92" name="TextBox 19491">
                <a:extLst>
                  <a:ext uri="{FF2B5EF4-FFF2-40B4-BE49-F238E27FC236}">
                    <a16:creationId xmlns:a16="http://schemas.microsoft.com/office/drawing/2014/main" id="{A07C2786-7B05-B180-95DD-E0391DC5B17D}"/>
                  </a:ext>
                </a:extLst>
              </p:cNvPr>
              <p:cNvSpPr txBox="1"/>
              <p:nvPr/>
            </p:nvSpPr>
            <p:spPr>
              <a:xfrm flipH="1">
                <a:off x="7011680" y="2827864"/>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492" name="TextBox 19491">
                <a:extLst>
                  <a:ext uri="{FF2B5EF4-FFF2-40B4-BE49-F238E27FC236}">
                    <a16:creationId xmlns:a16="http://schemas.microsoft.com/office/drawing/2014/main" id="{A07C2786-7B05-B180-95DD-E0391DC5B17D}"/>
                  </a:ext>
                </a:extLst>
              </p:cNvPr>
              <p:cNvSpPr txBox="1">
                <a:spLocks noRot="1" noChangeAspect="1" noMove="1" noResize="1" noEditPoints="1" noAdjustHandles="1" noChangeArrowheads="1" noChangeShapeType="1" noTextEdit="1"/>
              </p:cNvSpPr>
              <p:nvPr/>
            </p:nvSpPr>
            <p:spPr>
              <a:xfrm flipH="1">
                <a:off x="7011680" y="2827864"/>
                <a:ext cx="536154" cy="276999"/>
              </a:xfrm>
              <a:prstGeom prst="rect">
                <a:avLst/>
              </a:prstGeom>
              <a:blipFill>
                <a:blip r:embed="rId15"/>
                <a:stretch>
                  <a:fillRect b="-20000"/>
                </a:stretch>
              </a:blipFill>
            </p:spPr>
            <p:txBody>
              <a:bodyPr/>
              <a:lstStyle/>
              <a:p>
                <a:r>
                  <a:rPr lang="en-US">
                    <a:noFill/>
                  </a:rPr>
                  <a:t> </a:t>
                </a:r>
              </a:p>
            </p:txBody>
          </p:sp>
        </mc:Fallback>
      </mc:AlternateContent>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9" y="1139088"/>
            <a:ext cx="4987951" cy="59329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Formula for attention update: </a:t>
            </a: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AlternateContent xmlns:mc="http://schemas.openxmlformats.org/markup-compatibility/2006" xmlns:a14="http://schemas.microsoft.com/office/drawing/2010/main">
        <mc:Choice Requires="a14">
          <p:sp>
            <p:nvSpPr>
              <p:cNvPr id="19497" name="TextBox 19496">
                <a:extLst>
                  <a:ext uri="{FF2B5EF4-FFF2-40B4-BE49-F238E27FC236}">
                    <a16:creationId xmlns:a16="http://schemas.microsoft.com/office/drawing/2014/main" id="{B90634CD-98CD-31D1-C13A-5DE7D44748E3}"/>
                  </a:ext>
                </a:extLst>
              </p:cNvPr>
              <p:cNvSpPr txBox="1"/>
              <p:nvPr/>
            </p:nvSpPr>
            <p:spPr>
              <a:xfrm>
                <a:off x="-438710" y="4777544"/>
                <a:ext cx="4605050" cy="88690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f>
                            <m:fPr>
                              <m:ctrlPr>
                                <a:rPr lang="en-US" i="1">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sup>
                              </m:sSup>
                            </m:num>
                            <m:den>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𝑙</m:t>
                                  </m:r>
                                </m:sub>
                                <m:sup/>
                                <m:e>
                                  <m:sSup>
                                    <m:sSupPr>
                                      <m:ctrlPr>
                                        <a:rPr lang="en-US" i="1">
                                          <a:latin typeface="Cambria Math" panose="02040503050406030204" pitchFamily="18" charset="0"/>
                                        </a:rPr>
                                      </m:ctrlPr>
                                    </m:sSupPr>
                                    <m:e>
                                      <m:r>
                                        <a:rPr lang="en-US" i="1">
                                          <a:latin typeface="Cambria Math" panose="02040503050406030204" pitchFamily="18" charset="0"/>
                                        </a:rPr>
                                        <m:t>𝑒</m:t>
                                      </m:r>
                                    </m:e>
                                    <m:sup>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𝑖</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𝑙</m:t>
                                          </m:r>
                                        </m:sub>
                                      </m:sSub>
                                    </m:sup>
                                  </m:sSup>
                                </m:e>
                              </m:nary>
                            </m:den>
                          </m:f>
                          <m:sSub>
                            <m:sSubPr>
                              <m:ctrlPr>
                                <a:rPr lang="en-US" i="1">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𝑣</m:t>
                              </m:r>
                            </m:e>
                            <m:sub>
                              <m:r>
                                <a:rPr lang="en-US" i="1">
                                  <a:latin typeface="Cambria Math" panose="02040503050406030204" pitchFamily="18" charset="0"/>
                                </a:rPr>
                                <m:t>𝑗</m:t>
                              </m:r>
                            </m:sub>
                          </m:sSub>
                        </m:e>
                      </m:nary>
                    </m:oMath>
                  </m:oMathPara>
                </a14:m>
                <a:endParaRPr lang="en-US">
                  <a:solidFill>
                    <a:schemeClr val="tx1"/>
                  </a:solidFill>
                </a:endParaRPr>
              </a:p>
            </p:txBody>
          </p:sp>
        </mc:Choice>
        <mc:Fallback xmlns="">
          <p:sp>
            <p:nvSpPr>
              <p:cNvPr id="19497" name="TextBox 19496">
                <a:extLst>
                  <a:ext uri="{FF2B5EF4-FFF2-40B4-BE49-F238E27FC236}">
                    <a16:creationId xmlns:a16="http://schemas.microsoft.com/office/drawing/2014/main" id="{B90634CD-98CD-31D1-C13A-5DE7D44748E3}"/>
                  </a:ext>
                </a:extLst>
              </p:cNvPr>
              <p:cNvSpPr txBox="1">
                <a:spLocks noRot="1" noChangeAspect="1" noMove="1" noResize="1" noEditPoints="1" noAdjustHandles="1" noChangeArrowheads="1" noChangeShapeType="1" noTextEdit="1"/>
              </p:cNvSpPr>
              <p:nvPr/>
            </p:nvSpPr>
            <p:spPr>
              <a:xfrm>
                <a:off x="-438710" y="4777544"/>
                <a:ext cx="4605050" cy="886909"/>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98" name="TextBox 19497">
                <a:extLst>
                  <a:ext uri="{FF2B5EF4-FFF2-40B4-BE49-F238E27FC236}">
                    <a16:creationId xmlns:a16="http://schemas.microsoft.com/office/drawing/2014/main" id="{767938FB-E176-5D74-47A5-7F62DD824189}"/>
                  </a:ext>
                </a:extLst>
              </p:cNvPr>
              <p:cNvSpPr txBox="1"/>
              <p:nvPr/>
            </p:nvSpPr>
            <p:spPr>
              <a:xfrm>
                <a:off x="-438710" y="5721136"/>
                <a:ext cx="4605050" cy="88690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f>
                            <m:fPr>
                              <m:ctrlPr>
                                <a:rPr lang="en-US" i="1">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sup>
                              </m:sSup>
                            </m:num>
                            <m:den>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𝑙</m:t>
                                  </m:r>
                                </m:sub>
                                <m:sup/>
                                <m:e>
                                  <m:sSup>
                                    <m:sSupPr>
                                      <m:ctrlPr>
                                        <a:rPr lang="en-US" i="1">
                                          <a:latin typeface="Cambria Math" panose="02040503050406030204" pitchFamily="18" charset="0"/>
                                        </a:rPr>
                                      </m:ctrlPr>
                                    </m:sSupPr>
                                    <m:e>
                                      <m:r>
                                        <a:rPr lang="en-US" i="1">
                                          <a:latin typeface="Cambria Math" panose="02040503050406030204" pitchFamily="18" charset="0"/>
                                        </a:rPr>
                                        <m:t>𝑒</m:t>
                                      </m:r>
                                    </m:e>
                                    <m:sup>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𝑖</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𝑙</m:t>
                                          </m:r>
                                        </m:sub>
                                      </m:sSub>
                                    </m:sup>
                                  </m:sSup>
                                </m:e>
                              </m:nary>
                            </m:den>
                          </m:f>
                          <m:sSub>
                            <m:sSubPr>
                              <m:ctrlPr>
                                <a:rPr lang="en-US" i="1">
                                  <a:latin typeface="Cambria Math" panose="02040503050406030204" pitchFamily="18" charset="0"/>
                                </a:rPr>
                              </m:ctrlPr>
                            </m:sSubPr>
                            <m:e>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i="1">
                                  <a:latin typeface="Cambria Math" panose="02040503050406030204" pitchFamily="18" charset="0"/>
                                </a:rPr>
                                <m:t>𝑗</m:t>
                              </m:r>
                            </m:sub>
                          </m:sSub>
                        </m:e>
                      </m:nary>
                    </m:oMath>
                  </m:oMathPara>
                </a14:m>
                <a:endParaRPr lang="en-US">
                  <a:solidFill>
                    <a:schemeClr val="tx1"/>
                  </a:solidFill>
                </a:endParaRPr>
              </a:p>
            </p:txBody>
          </p:sp>
        </mc:Choice>
        <mc:Fallback xmlns="">
          <p:sp>
            <p:nvSpPr>
              <p:cNvPr id="19498" name="TextBox 19497">
                <a:extLst>
                  <a:ext uri="{FF2B5EF4-FFF2-40B4-BE49-F238E27FC236}">
                    <a16:creationId xmlns:a16="http://schemas.microsoft.com/office/drawing/2014/main" id="{767938FB-E176-5D74-47A5-7F62DD824189}"/>
                  </a:ext>
                </a:extLst>
              </p:cNvPr>
              <p:cNvSpPr txBox="1">
                <a:spLocks noRot="1" noChangeAspect="1" noMove="1" noResize="1" noEditPoints="1" noAdjustHandles="1" noChangeArrowheads="1" noChangeShapeType="1" noTextEdit="1"/>
              </p:cNvSpPr>
              <p:nvPr/>
            </p:nvSpPr>
            <p:spPr>
              <a:xfrm>
                <a:off x="-438710" y="5721136"/>
                <a:ext cx="4605050" cy="886909"/>
              </a:xfrm>
              <a:prstGeom prst="rect">
                <a:avLst/>
              </a:prstGeom>
              <a:blipFill>
                <a:blip r:embed="rId17"/>
                <a:stretch>
                  <a:fillRect/>
                </a:stretch>
              </a:blipFill>
            </p:spPr>
            <p:txBody>
              <a:bodyPr/>
              <a:lstStyle/>
              <a:p>
                <a:r>
                  <a:rPr lang="en-US">
                    <a:noFill/>
                  </a:rPr>
                  <a:t> </a:t>
                </a:r>
              </a:p>
            </p:txBody>
          </p:sp>
        </mc:Fallback>
      </mc:AlternateContent>
      <p:sp>
        <p:nvSpPr>
          <p:cNvPr id="19499" name="TextBox 19498">
            <a:extLst>
              <a:ext uri="{FF2B5EF4-FFF2-40B4-BE49-F238E27FC236}">
                <a16:creationId xmlns:a16="http://schemas.microsoft.com/office/drawing/2014/main" id="{B866F0B5-7FF5-E6D9-3EA4-5B6C1C5B3E3E}"/>
              </a:ext>
            </a:extLst>
          </p:cNvPr>
          <p:cNvSpPr txBox="1"/>
          <p:nvPr/>
        </p:nvSpPr>
        <p:spPr>
          <a:xfrm>
            <a:off x="3807255" y="6022106"/>
            <a:ext cx="2387229" cy="369332"/>
          </a:xfrm>
          <a:prstGeom prst="rect">
            <a:avLst/>
          </a:prstGeom>
          <a:noFill/>
        </p:spPr>
        <p:txBody>
          <a:bodyPr wrap="square">
            <a:spAutoFit/>
          </a:bodyPr>
          <a:lstStyle/>
          <a:p>
            <a:r>
              <a:rPr lang="en-US" b="1">
                <a:solidFill>
                  <a:srgbClr val="C00000"/>
                </a:solidFill>
              </a:rPr>
              <a:t>is a combination of all </a:t>
            </a:r>
            <a:endParaRPr lang="en-US"/>
          </a:p>
        </p:txBody>
      </p:sp>
      <mc:AlternateContent xmlns:mc="http://schemas.openxmlformats.org/markup-compatibility/2006" xmlns:a14="http://schemas.microsoft.com/office/drawing/2010/main">
        <mc:Choice Requires="a14">
          <p:sp>
            <p:nvSpPr>
              <p:cNvPr id="19500" name="TextBox 19499">
                <a:extLst>
                  <a:ext uri="{FF2B5EF4-FFF2-40B4-BE49-F238E27FC236}">
                    <a16:creationId xmlns:a16="http://schemas.microsoft.com/office/drawing/2014/main" id="{90A94B66-B9E0-320F-3586-D0A1D186A41A}"/>
                  </a:ext>
                </a:extLst>
              </p:cNvPr>
              <p:cNvSpPr txBox="1"/>
              <p:nvPr/>
            </p:nvSpPr>
            <p:spPr>
              <a:xfrm flipH="1">
                <a:off x="6021498" y="6057115"/>
                <a:ext cx="536154"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𝑗</m:t>
                          </m:r>
                        </m:sub>
                      </m:sSub>
                    </m:oMath>
                  </m:oMathPara>
                </a14:m>
                <a:endParaRPr lang="en-US">
                  <a:latin typeface="Arial" pitchFamily="34" charset="0"/>
                  <a:cs typeface="Arial" pitchFamily="34" charset="0"/>
                </a:endParaRPr>
              </a:p>
            </p:txBody>
          </p:sp>
        </mc:Choice>
        <mc:Fallback xmlns="">
          <p:sp>
            <p:nvSpPr>
              <p:cNvPr id="19500" name="TextBox 19499">
                <a:extLst>
                  <a:ext uri="{FF2B5EF4-FFF2-40B4-BE49-F238E27FC236}">
                    <a16:creationId xmlns:a16="http://schemas.microsoft.com/office/drawing/2014/main" id="{90A94B66-B9E0-320F-3586-D0A1D186A41A}"/>
                  </a:ext>
                </a:extLst>
              </p:cNvPr>
              <p:cNvSpPr txBox="1">
                <a:spLocks noRot="1" noChangeAspect="1" noMove="1" noResize="1" noEditPoints="1" noAdjustHandles="1" noChangeArrowheads="1" noChangeShapeType="1" noTextEdit="1"/>
              </p:cNvSpPr>
              <p:nvPr/>
            </p:nvSpPr>
            <p:spPr>
              <a:xfrm flipH="1">
                <a:off x="6021498" y="6057115"/>
                <a:ext cx="536154" cy="299313"/>
              </a:xfrm>
              <a:prstGeom prst="rect">
                <a:avLst/>
              </a:prstGeom>
              <a:blipFill>
                <a:blip r:embed="rId18"/>
                <a:stretch>
                  <a:fillRect b="-265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01" name="TextBox 19500">
                <a:extLst>
                  <a:ext uri="{FF2B5EF4-FFF2-40B4-BE49-F238E27FC236}">
                    <a16:creationId xmlns:a16="http://schemas.microsoft.com/office/drawing/2014/main" id="{FD575BA1-59FC-86CC-0958-BEF5C96811F9}"/>
                  </a:ext>
                </a:extLst>
              </p:cNvPr>
              <p:cNvSpPr txBox="1"/>
              <p:nvPr/>
            </p:nvSpPr>
            <p:spPr>
              <a:xfrm flipH="1">
                <a:off x="3454630" y="60317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501" name="TextBox 19500">
                <a:extLst>
                  <a:ext uri="{FF2B5EF4-FFF2-40B4-BE49-F238E27FC236}">
                    <a16:creationId xmlns:a16="http://schemas.microsoft.com/office/drawing/2014/main" id="{FD575BA1-59FC-86CC-0958-BEF5C96811F9}"/>
                  </a:ext>
                </a:extLst>
              </p:cNvPr>
              <p:cNvSpPr txBox="1">
                <a:spLocks noRot="1" noChangeAspect="1" noMove="1" noResize="1" noEditPoints="1" noAdjustHandles="1" noChangeArrowheads="1" noChangeShapeType="1" noTextEdit="1"/>
              </p:cNvSpPr>
              <p:nvPr/>
            </p:nvSpPr>
            <p:spPr>
              <a:xfrm flipH="1">
                <a:off x="3454630" y="6031779"/>
                <a:ext cx="536154" cy="276999"/>
              </a:xfrm>
              <a:prstGeom prst="rect">
                <a:avLst/>
              </a:prstGeom>
              <a:blipFill>
                <a:blip r:embed="rId19"/>
                <a:stretch>
                  <a:fillRect b="-19565"/>
                </a:stretch>
              </a:blipFill>
            </p:spPr>
            <p:txBody>
              <a:bodyPr/>
              <a:lstStyle/>
              <a:p>
                <a:r>
                  <a:rPr lang="en-US">
                    <a:noFill/>
                  </a:rPr>
                  <a:t> </a:t>
                </a:r>
              </a:p>
            </p:txBody>
          </p:sp>
        </mc:Fallback>
      </mc:AlternateContent>
    </p:spTree>
    <p:extLst>
      <p:ext uri="{BB962C8B-B14F-4D97-AF65-F5344CB8AC3E}">
        <p14:creationId xmlns:p14="http://schemas.microsoft.com/office/powerpoint/2010/main" val="25971605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EB06BE1A-23A8-D379-1841-514DFECCC6FE}"/>
              </a:ext>
            </a:extLst>
          </p:cNvPr>
          <p:cNvSpPr txBox="1">
            <a:spLocks/>
          </p:cNvSpPr>
          <p:nvPr/>
        </p:nvSpPr>
        <p:spPr>
          <a:xfrm>
            <a:off x="-6537" y="2564250"/>
            <a:ext cx="4925443" cy="455791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This formula gives the embedding for </a:t>
            </a:r>
            <a:r>
              <a:rPr lang="en-US" sz="2000" b="1"/>
              <a:t>all tokens </a:t>
            </a:r>
            <a:r>
              <a:rPr lang="en-US" sz="2000"/>
              <a:t>simultaneously</a:t>
            </a:r>
          </a:p>
          <a:p>
            <a:r>
              <a:rPr lang="en-US" sz="2000"/>
              <a:t>If we simplify to just token       what does the update look like?</a:t>
            </a:r>
          </a:p>
          <a:p>
            <a:pPr marL="118872" indent="0">
              <a:buNone/>
            </a:pPr>
            <a:endParaRPr lang="en-US" sz="2000"/>
          </a:p>
          <a:p>
            <a:endParaRPr lang="en-US" sz="2000"/>
          </a:p>
          <a:p>
            <a:pPr marL="118872" indent="0">
              <a:buNone/>
            </a:pPr>
            <a:endParaRPr lang="en-US" sz="2000"/>
          </a:p>
          <a:p>
            <a:r>
              <a:rPr lang="en-US" sz="2000"/>
              <a:t>Steps for computing new embedding:</a:t>
            </a:r>
          </a:p>
          <a:p>
            <a:pPr lvl="1"/>
            <a:r>
              <a:rPr lang="en-US" sz="2000" b="1">
                <a:solidFill>
                  <a:srgbClr val="C00000"/>
                </a:solidFill>
              </a:rPr>
              <a:t>1. Compute message from j:</a:t>
            </a:r>
          </a:p>
          <a:p>
            <a:pPr lvl="1"/>
            <a:r>
              <a:rPr lang="en-US" sz="2000" b="1">
                <a:solidFill>
                  <a:srgbClr val="C00000"/>
                </a:solidFill>
              </a:rPr>
              <a:t>2. Compute for 1: </a:t>
            </a:r>
          </a:p>
          <a:p>
            <a:pPr lvl="1"/>
            <a:r>
              <a:rPr lang="en-US" sz="2000" b="1">
                <a:solidFill>
                  <a:srgbClr val="C00000"/>
                </a:solidFill>
              </a:rPr>
              <a:t>3. Aggregate all messages:</a:t>
            </a:r>
            <a:endParaRPr lang="en-US" sz="2000"/>
          </a:p>
          <a:p>
            <a:pPr marL="118872" indent="0">
              <a:buFont typeface="Wingdings 2"/>
              <a:buNone/>
            </a:pPr>
            <a:endParaRPr lang="en-US" sz="2000" b="1">
              <a:solidFill>
                <a:srgbClr val="00B0F0"/>
              </a:solidFill>
            </a:endParaRPr>
          </a:p>
          <a:p>
            <a:pPr lvl="1"/>
            <a:endParaRPr lang="en-US" sz="1600"/>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43571" y="3853021"/>
                <a:ext cx="4605050" cy="9269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5</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43571" y="3853021"/>
                <a:ext cx="4605050" cy="926920"/>
              </a:xfrm>
              <a:prstGeom prst="rect">
                <a:avLst/>
              </a:prstGeom>
              <a:blipFill>
                <a:blip r:embed="rId3"/>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Closer Look at Self-Attention</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94</a:t>
            </a:fld>
            <a:endParaRPr lang="en-US"/>
          </a:p>
        </p:txBody>
      </p:sp>
      <p:grpSp>
        <p:nvGrpSpPr>
          <p:cNvPr id="19485" name="Group 19484">
            <a:extLst>
              <a:ext uri="{FF2B5EF4-FFF2-40B4-BE49-F238E27FC236}">
                <a16:creationId xmlns:a16="http://schemas.microsoft.com/office/drawing/2014/main" id="{FDFA70F9-B2AB-AFA6-001E-202EA8878913}"/>
              </a:ext>
            </a:extLst>
          </p:cNvPr>
          <p:cNvGrpSpPr/>
          <p:nvPr/>
        </p:nvGrpSpPr>
        <p:grpSpPr>
          <a:xfrm>
            <a:off x="-580227" y="1611782"/>
            <a:ext cx="6233783" cy="952468"/>
            <a:chOff x="-346569" y="1523392"/>
            <a:chExt cx="6233783" cy="952468"/>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r>
                              <a:rPr lang="en-US" i="1">
                                <a:solidFill>
                                  <a:schemeClr val="tx1"/>
                                </a:solidFill>
                                <a:latin typeface="Cambria Math" panose="02040503050406030204" pitchFamily="18" charset="0"/>
                              </a:rPr>
                              <m:t>𝑄</m:t>
                            </m:r>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4"/>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4B8141D-1DA6-436D-2BDE-48C39694A552}"/>
                    </a:ext>
                  </a:extLst>
                </p:cNvPr>
                <p:cNvSpPr txBox="1"/>
                <p:nvPr/>
              </p:nvSpPr>
              <p:spPr>
                <a:xfrm>
                  <a:off x="1282164" y="1968990"/>
                  <a:ext cx="4605050" cy="506870"/>
                </a:xfrm>
                <a:prstGeom prst="rect">
                  <a:avLst/>
                </a:prstGeom>
                <a:solidFill>
                  <a:schemeClr val="bg1"/>
                </a:solidFill>
              </p:spPr>
              <p:txBody>
                <a:bodyPr wrap="square">
                  <a:spAutoFit/>
                </a:bodyPr>
                <a:lstStyle/>
                <a:p>
                  <a14:m>
                    <m:oMath xmlns:m="http://schemas.openxmlformats.org/officeDocument/2006/math">
                      <m:r>
                        <a:rPr lang="en-US" i="0" smtClean="0">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𝐾</m:t>
                                      </m:r>
                                    </m:sup>
                                  </m:sSup>
                                </m:e>
                              </m:d>
                            </m:e>
                            <m:sup>
                              <m:r>
                                <a:rPr lang="en-US" i="1">
                                  <a:solidFill>
                                    <a:schemeClr val="tx1"/>
                                  </a:solidFill>
                                  <a:latin typeface="Cambria Math" panose="02040503050406030204" pitchFamily="18" charset="0"/>
                                </a:rPr>
                                <m:t>𝑇</m:t>
                              </m:r>
                            </m:sup>
                          </m:sSup>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𝑄</m:t>
                              </m:r>
                            </m:sup>
                          </m:sSup>
                          <m:r>
                            <a:rPr lang="en-US" b="0" i="1" smtClean="0">
                              <a:solidFill>
                                <a:schemeClr val="tx1"/>
                              </a:solidFill>
                              <a:latin typeface="Cambria Math" panose="02040503050406030204" pitchFamily="18" charset="0"/>
                            </a:rPr>
                            <m:t>)</m:t>
                          </m:r>
                        </m:e>
                      </m:d>
                    </m:oMath>
                  </a14:m>
                  <a:r>
                    <a:rPr lang="en-US"/>
                    <a:t> </a:t>
                  </a:r>
                  <a14:m>
                    <m:oMath xmlns:m="http://schemas.openxmlformats.org/officeDocument/2006/math">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i="1">
                              <a:latin typeface="Cambria Math" panose="02040503050406030204" pitchFamily="18" charset="0"/>
                            </a:rPr>
                            <m:t>𝑉</m:t>
                          </m:r>
                        </m:sup>
                      </m:sSup>
                    </m:oMath>
                  </a14:m>
                  <a:endParaRPr lang="en-US"/>
                </a:p>
              </p:txBody>
            </p:sp>
          </mc:Choice>
          <mc:Fallback xmlns="">
            <p:sp>
              <p:nvSpPr>
                <p:cNvPr id="40" name="TextBox 39">
                  <a:extLst>
                    <a:ext uri="{FF2B5EF4-FFF2-40B4-BE49-F238E27FC236}">
                      <a16:creationId xmlns:a16="http://schemas.microsoft.com/office/drawing/2014/main" id="{34B8141D-1DA6-436D-2BDE-48C39694A552}"/>
                    </a:ext>
                  </a:extLst>
                </p:cNvPr>
                <p:cNvSpPr txBox="1">
                  <a:spLocks noRot="1" noChangeAspect="1" noMove="1" noResize="1" noEditPoints="1" noAdjustHandles="1" noChangeArrowheads="1" noChangeShapeType="1" noTextEdit="1"/>
                </p:cNvSpPr>
                <p:nvPr/>
              </p:nvSpPr>
              <p:spPr>
                <a:xfrm>
                  <a:off x="1282164" y="1968990"/>
                  <a:ext cx="4605050" cy="506870"/>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082954" y="3218105"/>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1</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082954" y="3218105"/>
                <a:ext cx="536154" cy="307777"/>
              </a:xfrm>
              <a:prstGeom prst="rect">
                <a:avLst/>
              </a:prstGeom>
              <a:blipFill>
                <a:blip r:embed="rId6"/>
                <a:stretch>
                  <a:fillRect b="-20000"/>
                </a:stretch>
              </a:blipFill>
            </p:spPr>
            <p:txBody>
              <a:bodyPr/>
              <a:lstStyle/>
              <a:p>
                <a:r>
                  <a:rPr lang="en-US">
                    <a:noFill/>
                  </a:rPr>
                  <a:t> </a:t>
                </a:r>
              </a:p>
            </p:txBody>
          </p:sp>
        </mc:Fallback>
      </mc:AlternateContent>
      <p:grpSp>
        <p:nvGrpSpPr>
          <p:cNvPr id="19457" name="Group 19456">
            <a:extLst>
              <a:ext uri="{FF2B5EF4-FFF2-40B4-BE49-F238E27FC236}">
                <a16:creationId xmlns:a16="http://schemas.microsoft.com/office/drawing/2014/main" id="{CB9B6C76-5FEB-3580-8E46-28745DEB2872}"/>
              </a:ext>
            </a:extLst>
          </p:cNvPr>
          <p:cNvGrpSpPr/>
          <p:nvPr/>
        </p:nvGrpSpPr>
        <p:grpSpPr>
          <a:xfrm>
            <a:off x="4632345" y="1310016"/>
            <a:ext cx="2547965" cy="911142"/>
            <a:chOff x="389108" y="4574226"/>
            <a:chExt cx="2547965" cy="911142"/>
          </a:xfrm>
        </p:grpSpPr>
        <mc:AlternateContent xmlns:mc="http://schemas.openxmlformats.org/markup-compatibility/2006" xmlns:a14="http://schemas.microsoft.com/office/drawing/2010/main">
          <mc:Choice Requires="a14">
            <p:sp>
              <p:nvSpPr>
                <p:cNvPr id="19458" name="TextBox 19457">
                  <a:extLst>
                    <a:ext uri="{FF2B5EF4-FFF2-40B4-BE49-F238E27FC236}">
                      <a16:creationId xmlns:a16="http://schemas.microsoft.com/office/drawing/2014/main" id="{068BE7B9-837B-E278-2A39-416829D4B1F4}"/>
                    </a:ext>
                  </a:extLst>
                </p:cNvPr>
                <p:cNvSpPr txBox="1"/>
                <p:nvPr/>
              </p:nvSpPr>
              <p:spPr>
                <a:xfrm flipH="1">
                  <a:off x="510784" y="5022923"/>
                  <a:ext cx="86851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Arial" pitchFamily="34" charset="0"/>
                          </a:rPr>
                          <m:t>𝑋</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19458" name="TextBox 19457">
                  <a:extLst>
                    <a:ext uri="{FF2B5EF4-FFF2-40B4-BE49-F238E27FC236}">
                      <a16:creationId xmlns:a16="http://schemas.microsoft.com/office/drawing/2014/main" id="{068BE7B9-837B-E278-2A39-416829D4B1F4}"/>
                    </a:ext>
                  </a:extLst>
                </p:cNvPr>
                <p:cNvSpPr txBox="1">
                  <a:spLocks noRot="1" noChangeAspect="1" noMove="1" noResize="1" noEditPoints="1" noAdjustHandles="1" noChangeArrowheads="1" noChangeShapeType="1" noTextEdit="1"/>
                </p:cNvSpPr>
                <p:nvPr/>
              </p:nvSpPr>
              <p:spPr>
                <a:xfrm flipH="1">
                  <a:off x="510784" y="5022923"/>
                  <a:ext cx="868515" cy="276999"/>
                </a:xfrm>
                <a:prstGeom prst="rect">
                  <a:avLst/>
                </a:prstGeom>
                <a:blipFill>
                  <a:blip r:embed="rId7"/>
                  <a:stretch>
                    <a:fillRect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0" name="TextBox 19459">
                  <a:extLst>
                    <a:ext uri="{FF2B5EF4-FFF2-40B4-BE49-F238E27FC236}">
                      <a16:creationId xmlns:a16="http://schemas.microsoft.com/office/drawing/2014/main" id="{C195BFFC-9C35-8615-B2CD-94A08BAD3778}"/>
                    </a:ext>
                  </a:extLst>
                </p:cNvPr>
                <p:cNvSpPr txBox="1"/>
                <p:nvPr/>
              </p:nvSpPr>
              <p:spPr>
                <a:xfrm flipH="1">
                  <a:off x="1601846" y="5042922"/>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460" name="TextBox 19459">
                  <a:extLst>
                    <a:ext uri="{FF2B5EF4-FFF2-40B4-BE49-F238E27FC236}">
                      <a16:creationId xmlns:a16="http://schemas.microsoft.com/office/drawing/2014/main" id="{C195BFFC-9C35-8615-B2CD-94A08BAD3778}"/>
                    </a:ext>
                  </a:extLst>
                </p:cNvPr>
                <p:cNvSpPr txBox="1">
                  <a:spLocks noRot="1" noChangeAspect="1" noMove="1" noResize="1" noEditPoints="1" noAdjustHandles="1" noChangeArrowheads="1" noChangeShapeType="1" noTextEdit="1"/>
                </p:cNvSpPr>
                <p:nvPr/>
              </p:nvSpPr>
              <p:spPr>
                <a:xfrm flipH="1">
                  <a:off x="1601846" y="5042922"/>
                  <a:ext cx="536154" cy="276999"/>
                </a:xfrm>
                <a:prstGeom prst="rect">
                  <a:avLst/>
                </a:prstGeom>
                <a:blipFill>
                  <a:blip r:embed="rId8"/>
                  <a:stretch>
                    <a:fillRect b="-20000"/>
                  </a:stretch>
                </a:blipFill>
              </p:spPr>
              <p:txBody>
                <a:bodyPr/>
                <a:lstStyle/>
                <a:p>
                  <a:r>
                    <a:rPr lang="en-US">
                      <a:noFill/>
                    </a:rPr>
                    <a:t> </a:t>
                  </a:r>
                </a:p>
              </p:txBody>
            </p:sp>
          </mc:Fallback>
        </mc:AlternateContent>
        <p:cxnSp>
          <p:nvCxnSpPr>
            <p:cNvPr id="19461" name="Straight Connector 19460">
              <a:extLst>
                <a:ext uri="{FF2B5EF4-FFF2-40B4-BE49-F238E27FC236}">
                  <a16:creationId xmlns:a16="http://schemas.microsoft.com/office/drawing/2014/main" id="{37B2819A-1956-0C4C-F1A4-E60913080ACD}"/>
                </a:ext>
              </a:extLst>
            </p:cNvPr>
            <p:cNvCxnSpPr/>
            <p:nvPr/>
          </p:nvCxnSpPr>
          <p:spPr>
            <a:xfrm>
              <a:off x="1401124" y="5181421"/>
              <a:ext cx="304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462" name="Straight Connector 19461">
              <a:extLst>
                <a:ext uri="{FF2B5EF4-FFF2-40B4-BE49-F238E27FC236}">
                  <a16:creationId xmlns:a16="http://schemas.microsoft.com/office/drawing/2014/main" id="{7FEF4650-7395-DDE7-3162-5321799BF917}"/>
                </a:ext>
              </a:extLst>
            </p:cNvPr>
            <p:cNvCxnSpPr/>
            <p:nvPr/>
          </p:nvCxnSpPr>
          <p:spPr>
            <a:xfrm>
              <a:off x="2006501" y="5177010"/>
              <a:ext cx="304800" cy="0"/>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463" name="TextBox 19462">
                  <a:extLst>
                    <a:ext uri="{FF2B5EF4-FFF2-40B4-BE49-F238E27FC236}">
                      <a16:creationId xmlns:a16="http://schemas.microsoft.com/office/drawing/2014/main" id="{47F04830-EC9E-6786-3804-EBF3D82D5E57}"/>
                    </a:ext>
                  </a:extLst>
                </p:cNvPr>
                <p:cNvSpPr txBox="1"/>
                <p:nvPr/>
              </p:nvSpPr>
              <p:spPr>
                <a:xfrm>
                  <a:off x="799290" y="4777482"/>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63" name="TextBox 19462">
                  <a:extLst>
                    <a:ext uri="{FF2B5EF4-FFF2-40B4-BE49-F238E27FC236}">
                      <a16:creationId xmlns:a16="http://schemas.microsoft.com/office/drawing/2014/main" id="{47F04830-EC9E-6786-3804-EBF3D82D5E57}"/>
                    </a:ext>
                  </a:extLst>
                </p:cNvPr>
                <p:cNvSpPr txBox="1">
                  <a:spLocks noRot="1" noChangeAspect="1" noMove="1" noResize="1" noEditPoints="1" noAdjustHandles="1" noChangeArrowheads="1" noChangeShapeType="1" noTextEdit="1"/>
                </p:cNvSpPr>
                <p:nvPr/>
              </p:nvSpPr>
              <p:spPr>
                <a:xfrm>
                  <a:off x="799290" y="4777482"/>
                  <a:ext cx="925320" cy="70788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64" name="TextBox 19463">
                  <a:extLst>
                    <a:ext uri="{FF2B5EF4-FFF2-40B4-BE49-F238E27FC236}">
                      <a16:creationId xmlns:a16="http://schemas.microsoft.com/office/drawing/2014/main" id="{0FD44389-C7CA-BF51-ACDB-5C78C72278C0}"/>
                    </a:ext>
                  </a:extLst>
                </p:cNvPr>
                <p:cNvSpPr txBox="1"/>
                <p:nvPr/>
              </p:nvSpPr>
              <p:spPr>
                <a:xfrm>
                  <a:off x="2011753" y="4768001"/>
                  <a:ext cx="92532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cs typeface="Arial" pitchFamily="34" charset="0"/>
                          </a:rPr>
                          <m:t>]</m:t>
                        </m:r>
                      </m:oMath>
                    </m:oMathPara>
                  </a14:m>
                  <a:endParaRPr lang="en-US" sz="4000"/>
                </a:p>
              </p:txBody>
            </p:sp>
          </mc:Choice>
          <mc:Fallback xmlns="">
            <p:sp>
              <p:nvSpPr>
                <p:cNvPr id="19464" name="TextBox 19463">
                  <a:extLst>
                    <a:ext uri="{FF2B5EF4-FFF2-40B4-BE49-F238E27FC236}">
                      <a16:creationId xmlns:a16="http://schemas.microsoft.com/office/drawing/2014/main" id="{0FD44389-C7CA-BF51-ACDB-5C78C72278C0}"/>
                    </a:ext>
                  </a:extLst>
                </p:cNvPr>
                <p:cNvSpPr txBox="1">
                  <a:spLocks noRot="1" noChangeAspect="1" noMove="1" noResize="1" noEditPoints="1" noAdjustHandles="1" noChangeArrowheads="1" noChangeShapeType="1" noTextEdit="1"/>
                </p:cNvSpPr>
                <p:nvPr/>
              </p:nvSpPr>
              <p:spPr>
                <a:xfrm>
                  <a:off x="2011753" y="4768001"/>
                  <a:ext cx="925320" cy="707886"/>
                </a:xfrm>
                <a:prstGeom prst="rect">
                  <a:avLst/>
                </a:prstGeom>
                <a:blipFill>
                  <a:blip r:embed="rId10"/>
                  <a:stretch>
                    <a:fillRect/>
                  </a:stretch>
                </a:blipFill>
              </p:spPr>
              <p:txBody>
                <a:bodyPr/>
                <a:lstStyle/>
                <a:p>
                  <a:r>
                    <a:rPr lang="en-US">
                      <a:noFill/>
                    </a:rPr>
                    <a:t> </a:t>
                  </a:r>
                </a:p>
              </p:txBody>
            </p:sp>
          </mc:Fallback>
        </mc:AlternateContent>
        <p:sp>
          <p:nvSpPr>
            <p:cNvPr id="19465" name="TextBox 19464">
              <a:extLst>
                <a:ext uri="{FF2B5EF4-FFF2-40B4-BE49-F238E27FC236}">
                  <a16:creationId xmlns:a16="http://schemas.microsoft.com/office/drawing/2014/main" id="{B675C7C4-7CB1-8C7E-3AB4-21EA12579A0C}"/>
                </a:ext>
              </a:extLst>
            </p:cNvPr>
            <p:cNvSpPr txBox="1"/>
            <p:nvPr/>
          </p:nvSpPr>
          <p:spPr>
            <a:xfrm>
              <a:off x="389108" y="4574226"/>
              <a:ext cx="2510080" cy="369332"/>
            </a:xfrm>
            <a:prstGeom prst="rect">
              <a:avLst/>
            </a:prstGeom>
            <a:noFill/>
          </p:spPr>
          <p:txBody>
            <a:bodyPr wrap="square">
              <a:spAutoFit/>
            </a:bodyPr>
            <a:lstStyle/>
            <a:p>
              <a:r>
                <a:rPr lang="en-US" b="1">
                  <a:solidFill>
                    <a:srgbClr val="C00000"/>
                  </a:solidFill>
                </a:rPr>
                <a:t>Inputs stored row-wise</a:t>
              </a:r>
              <a:endParaRPr lang="en-US"/>
            </a:p>
          </p:txBody>
        </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AB82673-88A7-5472-CC04-84B03DE47E1F}"/>
                  </a:ext>
                </a:extLst>
              </p:cNvPr>
              <p:cNvSpPr txBox="1"/>
              <p:nvPr/>
            </p:nvSpPr>
            <p:spPr>
              <a:xfrm flipH="1">
                <a:off x="3806793" y="5642452"/>
                <a:ext cx="2754857" cy="8236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𝐴𝑔𝑔</m:t>
                          </m:r>
                          <m:d>
                            <m:dPr>
                              <m:ctrlPr>
                                <a:rPr lang="en-US" b="0" i="1" smtClean="0">
                                  <a:latin typeface="Cambria Math" panose="02040503050406030204" pitchFamily="18" charset="0"/>
                                  <a:cs typeface="Arial" pitchFamily="34" charset="0"/>
                                </a:rPr>
                              </m:ctrlPr>
                            </m:dPr>
                            <m:e>
                              <m:d>
                                <m:dPr>
                                  <m:begChr m:val="{"/>
                                  <m:endChr m:val="}"/>
                                  <m:ctrlPr>
                                    <a:rPr lang="en-US" b="0" i="1" smtClean="0">
                                      <a:latin typeface="Cambria Math" panose="02040503050406030204" pitchFamily="18" charset="0"/>
                                      <a:cs typeface="Arial" pitchFamily="34" charset="0"/>
                                    </a:rPr>
                                  </m:ctrlPr>
                                </m:dPr>
                                <m:e>
                                  <m:r>
                                    <a:rPr lang="en-US" b="0" i="1" smtClean="0">
                                      <a:latin typeface="Cambria Math" panose="02040503050406030204" pitchFamily="18" charset="0"/>
                                      <a:cs typeface="Arial" pitchFamily="34" charset="0"/>
                                    </a:rPr>
                                    <m:t>𝑀𝑆𝐺</m:t>
                                  </m:r>
                                  <m:d>
                                    <m:dPr>
                                      <m:ctrlPr>
                                        <a:rPr lang="en-US" b="0" i="1" smtClean="0">
                                          <a:latin typeface="Cambria Math" panose="02040503050406030204" pitchFamily="18" charset="0"/>
                                          <a:cs typeface="Arial" pitchFamily="34" charset="0"/>
                                        </a:rPr>
                                      </m:ctrlPr>
                                    </m:dPr>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𝑗</m:t>
                                          </m:r>
                                        </m:sub>
                                      </m:sSub>
                                    </m:e>
                                  </m:d>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e>
                              </m:d>
                              <m:r>
                                <a:rPr lang="en-US" b="0" i="1" smtClean="0">
                                  <a:latin typeface="Cambria Math" panose="02040503050406030204" pitchFamily="18" charset="0"/>
                                  <a:cs typeface="Arial" pitchFamily="34" charset="0"/>
                                </a:rPr>
                                <m:t>, </m:t>
                              </m:r>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𝑞</m:t>
                                  </m:r>
                                </m:e>
                                <m:sub>
                                  <m:r>
                                    <a:rPr lang="en-US" b="0" i="1" smtClean="0">
                                      <a:latin typeface="Cambria Math" panose="02040503050406030204" pitchFamily="18" charset="0"/>
                                      <a:cs typeface="Arial" pitchFamily="34" charset="0"/>
                                    </a:rPr>
                                    <m:t>1</m:t>
                                  </m:r>
                                </m:sub>
                              </m:sSub>
                            </m:e>
                          </m:d>
                          <m:r>
                            <a:rPr lang="en-US" b="0" i="1" smtClean="0">
                              <a:latin typeface="Cambria Math" panose="02040503050406030204" pitchFamily="18" charset="0"/>
                              <a:cs typeface="Arial" pitchFamily="34"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𝑠𝑜𝑓𝑡𝑚𝑎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b="0" i="1" smtClean="0">
                                          <a:latin typeface="Cambria Math" panose="02040503050406030204" pitchFamily="18" charset="0"/>
                                        </a:rPr>
                                        <m:t>1</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e>
                        <m:sub>
                          <m:r>
                            <a:rPr lang="en-US" b="0" i="1" smtClean="0">
                              <a:latin typeface="Cambria Math" panose="02040503050406030204" pitchFamily="18" charset="0"/>
                              <a:cs typeface="Arial" pitchFamily="34" charset="0"/>
                            </a:rPr>
                            <m:t> </m:t>
                          </m:r>
                        </m:sub>
                      </m:sSub>
                    </m:oMath>
                  </m:oMathPara>
                </a14:m>
                <a:endParaRPr lang="en-US">
                  <a:latin typeface="Arial" pitchFamily="34" charset="0"/>
                  <a:cs typeface="Arial" pitchFamily="34" charset="0"/>
                </a:endParaRPr>
              </a:p>
            </p:txBody>
          </p:sp>
        </mc:Choice>
        <mc:Fallback xmlns="">
          <p:sp>
            <p:nvSpPr>
              <p:cNvPr id="9" name="TextBox 8">
                <a:extLst>
                  <a:ext uri="{FF2B5EF4-FFF2-40B4-BE49-F238E27FC236}">
                    <a16:creationId xmlns:a16="http://schemas.microsoft.com/office/drawing/2014/main" id="{AAB82673-88A7-5472-CC04-84B03DE47E1F}"/>
                  </a:ext>
                </a:extLst>
              </p:cNvPr>
              <p:cNvSpPr txBox="1">
                <a:spLocks noRot="1" noChangeAspect="1" noMove="1" noResize="1" noEditPoints="1" noAdjustHandles="1" noChangeArrowheads="1" noChangeShapeType="1" noTextEdit="1"/>
              </p:cNvSpPr>
              <p:nvPr/>
            </p:nvSpPr>
            <p:spPr>
              <a:xfrm flipH="1">
                <a:off x="3806793" y="5642452"/>
                <a:ext cx="2754857" cy="823623"/>
              </a:xfrm>
              <a:prstGeom prst="rect">
                <a:avLst/>
              </a:prstGeom>
              <a:blipFill>
                <a:blip r:embed="rId11"/>
                <a:stretch>
                  <a:fillRect r="-672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E58266B-766B-E311-FB84-1A3E5716148F}"/>
                  </a:ext>
                </a:extLst>
              </p:cNvPr>
              <p:cNvSpPr txBox="1"/>
              <p:nvPr/>
            </p:nvSpPr>
            <p:spPr>
              <a:xfrm>
                <a:off x="3800122" y="5468544"/>
                <a:ext cx="1322713" cy="370230"/>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a14:m>
                <a:r>
                  <a:rPr lang="en-US"/>
                  <a:t> </a:t>
                </a:r>
              </a:p>
            </p:txBody>
          </p:sp>
        </mc:Choice>
        <mc:Fallback xmlns="">
          <p:sp>
            <p:nvSpPr>
              <p:cNvPr id="10" name="TextBox 9">
                <a:extLst>
                  <a:ext uri="{FF2B5EF4-FFF2-40B4-BE49-F238E27FC236}">
                    <a16:creationId xmlns:a16="http://schemas.microsoft.com/office/drawing/2014/main" id="{8E58266B-766B-E311-FB84-1A3E5716148F}"/>
                  </a:ext>
                </a:extLst>
              </p:cNvPr>
              <p:cNvSpPr txBox="1">
                <a:spLocks noRot="1" noChangeAspect="1" noMove="1" noResize="1" noEditPoints="1" noAdjustHandles="1" noChangeArrowheads="1" noChangeShapeType="1" noTextEdit="1"/>
              </p:cNvSpPr>
              <p:nvPr/>
            </p:nvSpPr>
            <p:spPr>
              <a:xfrm>
                <a:off x="3800122" y="5468544"/>
                <a:ext cx="1322713" cy="370230"/>
              </a:xfrm>
              <a:prstGeom prst="rect">
                <a:avLst/>
              </a:prstGeom>
              <a:blipFill>
                <a:blip r:embed="rId12"/>
                <a:stretch>
                  <a:fillRect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F4D0E44-C9D6-F6F9-B868-A5FFD5C74454}"/>
                  </a:ext>
                </a:extLst>
              </p:cNvPr>
              <p:cNvSpPr txBox="1"/>
              <p:nvPr/>
            </p:nvSpPr>
            <p:spPr>
              <a:xfrm>
                <a:off x="3810635" y="5113452"/>
                <a:ext cx="4605050" cy="411395"/>
              </a:xfrm>
              <a:prstGeom prst="rect">
                <a:avLst/>
              </a:prstGeom>
              <a:noFill/>
            </p:spPr>
            <p:txBody>
              <a:bodyPr wrap="square">
                <a:spAutoFit/>
              </a:bodyPr>
              <a:lstStyle/>
              <a:p>
                <a14:m>
                  <m:oMath xmlns:m="http://schemas.openxmlformats.org/officeDocument/2006/math">
                    <m:r>
                      <a:rPr lang="en-US" b="0" i="1" smtClean="0">
                        <a:latin typeface="Cambria Math" panose="02040503050406030204" pitchFamily="18" charset="0"/>
                      </a:rPr>
                      <m:t>𝑀𝑆𝐺</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e>
                    </m:d>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0" i="1" smtClean="0">
                                <a:latin typeface="Cambria Math" panose="02040503050406030204" pitchFamily="18" charset="0"/>
                              </a:rPr>
                              <m:t>𝑣</m:t>
                            </m:r>
                          </m:e>
                          <m:sub>
                            <m:r>
                              <a:rPr lang="en-US" i="1">
                                <a:latin typeface="Cambria Math" panose="02040503050406030204" pitchFamily="18" charset="0"/>
                              </a:rPr>
                              <m:t>𝑗</m:t>
                            </m:r>
                          </m:sub>
                        </m:sSub>
                        <m:r>
                          <a:rPr lang="en-US" b="0" i="1" smtClean="0">
                            <a:latin typeface="Cambria Math" panose="02040503050406030204" pitchFamily="18" charset="0"/>
                          </a:rPr>
                          <m:t>,</m:t>
                        </m:r>
                        <m:r>
                          <a:rPr lang="en-US" i="1">
                            <a:latin typeface="Cambria Math" panose="02040503050406030204" pitchFamily="18" charset="0"/>
                          </a:rPr>
                          <m:t> </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r>
                          <a:rPr lang="en-US" i="1">
                            <a:latin typeface="Cambria Math" panose="02040503050406030204" pitchFamily="18" charset="0"/>
                          </a:rPr>
                          <m:t>𝑥</m:t>
                        </m:r>
                      </m:e>
                      <m:sub>
                        <m:r>
                          <a:rPr lang="en-US" i="1">
                            <a:latin typeface="Cambria Math" panose="02040503050406030204" pitchFamily="18" charset="0"/>
                          </a:rPr>
                          <m:t>𝑗</m:t>
                        </m:r>
                      </m:sub>
                    </m:sSub>
                  </m:oMath>
                </a14:m>
                <a:r>
                  <a:rPr lang="en-US"/>
                  <a:t>)</a:t>
                </a:r>
              </a:p>
            </p:txBody>
          </p:sp>
        </mc:Choice>
        <mc:Fallback xmlns="">
          <p:sp>
            <p:nvSpPr>
              <p:cNvPr id="11" name="TextBox 10">
                <a:extLst>
                  <a:ext uri="{FF2B5EF4-FFF2-40B4-BE49-F238E27FC236}">
                    <a16:creationId xmlns:a16="http://schemas.microsoft.com/office/drawing/2014/main" id="{2F4D0E44-C9D6-F6F9-B868-A5FFD5C74454}"/>
                  </a:ext>
                </a:extLst>
              </p:cNvPr>
              <p:cNvSpPr txBox="1">
                <a:spLocks noRot="1" noChangeAspect="1" noMove="1" noResize="1" noEditPoints="1" noAdjustHandles="1" noChangeArrowheads="1" noChangeShapeType="1" noTextEdit="1"/>
              </p:cNvSpPr>
              <p:nvPr/>
            </p:nvSpPr>
            <p:spPr>
              <a:xfrm>
                <a:off x="3810635" y="5113452"/>
                <a:ext cx="4605050" cy="411395"/>
              </a:xfrm>
              <a:prstGeom prst="rect">
                <a:avLst/>
              </a:prstGeom>
              <a:blipFill>
                <a:blip r:embed="rId13"/>
                <a:stretch>
                  <a:fillRect t="-2985" b="-19403"/>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0CD0A78B-B11E-A6FD-BA11-8852D1A37768}"/>
              </a:ext>
            </a:extLst>
          </p:cNvPr>
          <p:cNvSpPr txBox="1"/>
          <p:nvPr/>
        </p:nvSpPr>
        <p:spPr>
          <a:xfrm>
            <a:off x="3530735" y="4131815"/>
            <a:ext cx="3948904" cy="369332"/>
          </a:xfrm>
          <a:prstGeom prst="rect">
            <a:avLst/>
          </a:prstGeom>
          <a:noFill/>
        </p:spPr>
        <p:txBody>
          <a:bodyPr wrap="square">
            <a:spAutoFit/>
          </a:bodyPr>
          <a:lstStyle/>
          <a:p>
            <a:r>
              <a:rPr lang="en-US" sz="1800" b="1">
                <a:solidFill>
                  <a:srgbClr val="C00000"/>
                </a:solidFill>
              </a:rPr>
              <a:t>How to interpret this?</a:t>
            </a:r>
            <a:endParaRPr lang="en-US"/>
          </a:p>
        </p:txBody>
      </p:sp>
      <p:sp>
        <p:nvSpPr>
          <p:cNvPr id="18" name="Oval 17">
            <a:extLst>
              <a:ext uri="{FF2B5EF4-FFF2-40B4-BE49-F238E27FC236}">
                <a16:creationId xmlns:a16="http://schemas.microsoft.com/office/drawing/2014/main" id="{510A1E30-7EBF-4B6A-C044-BF51C9D27022}"/>
              </a:ext>
            </a:extLst>
          </p:cNvPr>
          <p:cNvSpPr/>
          <p:nvPr/>
        </p:nvSpPr>
        <p:spPr>
          <a:xfrm>
            <a:off x="6146507"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9" name="Oval 18">
            <a:extLst>
              <a:ext uri="{FF2B5EF4-FFF2-40B4-BE49-F238E27FC236}">
                <a16:creationId xmlns:a16="http://schemas.microsoft.com/office/drawing/2014/main" id="{55668532-CA12-437D-B8EC-C76388B789DD}"/>
              </a:ext>
            </a:extLst>
          </p:cNvPr>
          <p:cNvSpPr/>
          <p:nvPr/>
        </p:nvSpPr>
        <p:spPr>
          <a:xfrm>
            <a:off x="6381334" y="3519051"/>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20" name="Oval 19">
            <a:extLst>
              <a:ext uri="{FF2B5EF4-FFF2-40B4-BE49-F238E27FC236}">
                <a16:creationId xmlns:a16="http://schemas.microsoft.com/office/drawing/2014/main" id="{70457D2A-3ED6-6B5C-7A46-B987FDF17329}"/>
              </a:ext>
            </a:extLst>
          </p:cNvPr>
          <p:cNvSpPr/>
          <p:nvPr/>
        </p:nvSpPr>
        <p:spPr>
          <a:xfrm>
            <a:off x="7100758"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21" name="Oval 20">
            <a:extLst>
              <a:ext uri="{FF2B5EF4-FFF2-40B4-BE49-F238E27FC236}">
                <a16:creationId xmlns:a16="http://schemas.microsoft.com/office/drawing/2014/main" id="{544276AA-CF5E-69AD-BF1B-F95A5D69A5B0}"/>
              </a:ext>
            </a:extLst>
          </p:cNvPr>
          <p:cNvSpPr/>
          <p:nvPr/>
        </p:nvSpPr>
        <p:spPr>
          <a:xfrm>
            <a:off x="5641965"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22" name="Oval 21">
            <a:extLst>
              <a:ext uri="{FF2B5EF4-FFF2-40B4-BE49-F238E27FC236}">
                <a16:creationId xmlns:a16="http://schemas.microsoft.com/office/drawing/2014/main" id="{BD1F5198-09F7-95A2-74CC-CFDA2E98FC1B}"/>
              </a:ext>
            </a:extLst>
          </p:cNvPr>
          <p:cNvSpPr/>
          <p:nvPr/>
        </p:nvSpPr>
        <p:spPr>
          <a:xfrm>
            <a:off x="6611389"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23" name="TextBox 22">
            <a:extLst>
              <a:ext uri="{FF2B5EF4-FFF2-40B4-BE49-F238E27FC236}">
                <a16:creationId xmlns:a16="http://schemas.microsoft.com/office/drawing/2014/main" id="{3C1FBB76-F67C-C77D-7CED-3C758B89A3EA}"/>
              </a:ext>
            </a:extLst>
          </p:cNvPr>
          <p:cNvSpPr txBox="1"/>
          <p:nvPr/>
        </p:nvSpPr>
        <p:spPr>
          <a:xfrm>
            <a:off x="6372897" y="3456299"/>
            <a:ext cx="460253" cy="369332"/>
          </a:xfrm>
          <a:prstGeom prst="rect">
            <a:avLst/>
          </a:prstGeom>
          <a:noFill/>
        </p:spPr>
        <p:txBody>
          <a:bodyPr wrap="square">
            <a:spAutoFit/>
          </a:bodyPr>
          <a:lstStyle/>
          <a:p>
            <a:r>
              <a:rPr lang="en-US" b="1">
                <a:solidFill>
                  <a:srgbClr val="C00000"/>
                </a:solidFill>
              </a:rPr>
              <a:t>1 </a:t>
            </a:r>
            <a:endParaRPr lang="en-US"/>
          </a:p>
        </p:txBody>
      </p:sp>
      <p:cxnSp>
        <p:nvCxnSpPr>
          <p:cNvPr id="24" name="Straight Arrow Connector 23">
            <a:extLst>
              <a:ext uri="{FF2B5EF4-FFF2-40B4-BE49-F238E27FC236}">
                <a16:creationId xmlns:a16="http://schemas.microsoft.com/office/drawing/2014/main" id="{9B597623-B121-A5C4-8352-A8F75077F178}"/>
              </a:ext>
            </a:extLst>
          </p:cNvPr>
          <p:cNvCxnSpPr>
            <a:stCxn id="21" idx="5"/>
            <a:endCxn id="19" idx="1"/>
          </p:cNvCxnSpPr>
          <p:nvPr/>
        </p:nvCxnSpPr>
        <p:spPr>
          <a:xfrm>
            <a:off x="5903647" y="2913442"/>
            <a:ext cx="522585"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610C8AD-44A0-463A-F111-DEC72A183804}"/>
              </a:ext>
            </a:extLst>
          </p:cNvPr>
          <p:cNvCxnSpPr>
            <a:cxnSpLocks/>
            <a:stCxn id="18" idx="4"/>
          </p:cNvCxnSpPr>
          <p:nvPr/>
        </p:nvCxnSpPr>
        <p:spPr>
          <a:xfrm>
            <a:off x="6299797" y="2958340"/>
            <a:ext cx="204302" cy="57942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F660FF15-8D74-3A79-1561-71420626E572}"/>
              </a:ext>
            </a:extLst>
          </p:cNvPr>
          <p:cNvCxnSpPr>
            <a:cxnSpLocks/>
            <a:stCxn id="22" idx="4"/>
            <a:endCxn id="19" idx="7"/>
          </p:cNvCxnSpPr>
          <p:nvPr/>
        </p:nvCxnSpPr>
        <p:spPr>
          <a:xfrm flipH="1">
            <a:off x="6643016" y="2958340"/>
            <a:ext cx="121663" cy="60560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E7D48D91-8A5D-C8B1-BDA3-7F2A9BFCF806}"/>
              </a:ext>
            </a:extLst>
          </p:cNvPr>
          <p:cNvCxnSpPr>
            <a:cxnSpLocks/>
            <a:stCxn id="20" idx="3"/>
          </p:cNvCxnSpPr>
          <p:nvPr/>
        </p:nvCxnSpPr>
        <p:spPr>
          <a:xfrm flipH="1">
            <a:off x="6685404" y="2913442"/>
            <a:ext cx="460252"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E7F9B9C-D555-6DDA-D2F7-1BDB7C800597}"/>
                  </a:ext>
                </a:extLst>
              </p:cNvPr>
              <p:cNvSpPr txBox="1"/>
              <p:nvPr/>
            </p:nvSpPr>
            <p:spPr>
              <a:xfrm>
                <a:off x="5440106" y="3042872"/>
                <a:ext cx="81280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2</m:t>
                          </m:r>
                        </m:sub>
                      </m:sSub>
                    </m:oMath>
                  </m:oMathPara>
                </a14:m>
                <a:endParaRPr lang="en-US"/>
              </a:p>
            </p:txBody>
          </p:sp>
        </mc:Choice>
        <mc:Fallback xmlns="">
          <p:sp>
            <p:nvSpPr>
              <p:cNvPr id="28" name="TextBox 27">
                <a:extLst>
                  <a:ext uri="{FF2B5EF4-FFF2-40B4-BE49-F238E27FC236}">
                    <a16:creationId xmlns:a16="http://schemas.microsoft.com/office/drawing/2014/main" id="{8E7F9B9C-D555-6DDA-D2F7-1BDB7C800597}"/>
                  </a:ext>
                </a:extLst>
              </p:cNvPr>
              <p:cNvSpPr txBox="1">
                <a:spLocks noRot="1" noChangeAspect="1" noMove="1" noResize="1" noEditPoints="1" noAdjustHandles="1" noChangeArrowheads="1" noChangeShapeType="1" noTextEdit="1"/>
              </p:cNvSpPr>
              <p:nvPr/>
            </p:nvSpPr>
            <p:spPr>
              <a:xfrm>
                <a:off x="5440106" y="3042872"/>
                <a:ext cx="812809" cy="369332"/>
              </a:xfrm>
              <a:prstGeom prst="rect">
                <a:avLst/>
              </a:prstGeom>
              <a:blipFill>
                <a:blip r:embed="rId14"/>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25CCF69B-C2C3-5154-CFDE-72E2A6003ABE}"/>
              </a:ext>
            </a:extLst>
          </p:cNvPr>
          <p:cNvSpPr txBox="1"/>
          <p:nvPr/>
        </p:nvSpPr>
        <p:spPr>
          <a:xfrm>
            <a:off x="5653159" y="2615590"/>
            <a:ext cx="460253" cy="369332"/>
          </a:xfrm>
          <a:prstGeom prst="rect">
            <a:avLst/>
          </a:prstGeom>
          <a:noFill/>
        </p:spPr>
        <p:txBody>
          <a:bodyPr wrap="square">
            <a:spAutoFit/>
          </a:bodyPr>
          <a:lstStyle/>
          <a:p>
            <a:r>
              <a:rPr lang="en-US" b="1">
                <a:solidFill>
                  <a:srgbClr val="C00000"/>
                </a:solidFill>
              </a:rPr>
              <a:t>2 </a:t>
            </a:r>
            <a:endParaRPr lang="en-US"/>
          </a:p>
        </p:txBody>
      </p:sp>
      <p:sp>
        <p:nvSpPr>
          <p:cNvPr id="7" name="TextBox 6">
            <a:extLst>
              <a:ext uri="{FF2B5EF4-FFF2-40B4-BE49-F238E27FC236}">
                <a16:creationId xmlns:a16="http://schemas.microsoft.com/office/drawing/2014/main" id="{3A3B67A0-1B5A-8B07-281F-42DEFE86EAE6}"/>
              </a:ext>
            </a:extLst>
          </p:cNvPr>
          <p:cNvSpPr txBox="1"/>
          <p:nvPr/>
        </p:nvSpPr>
        <p:spPr>
          <a:xfrm>
            <a:off x="6160873" y="2606919"/>
            <a:ext cx="460253" cy="369332"/>
          </a:xfrm>
          <a:prstGeom prst="rect">
            <a:avLst/>
          </a:prstGeom>
          <a:noFill/>
        </p:spPr>
        <p:txBody>
          <a:bodyPr wrap="square">
            <a:spAutoFit/>
          </a:bodyPr>
          <a:lstStyle/>
          <a:p>
            <a:r>
              <a:rPr lang="en-US" b="1">
                <a:solidFill>
                  <a:srgbClr val="C00000"/>
                </a:solidFill>
              </a:rPr>
              <a:t>3 </a:t>
            </a:r>
            <a:endParaRPr lang="en-US"/>
          </a:p>
        </p:txBody>
      </p:sp>
      <p:sp>
        <p:nvSpPr>
          <p:cNvPr id="8" name="TextBox 7">
            <a:extLst>
              <a:ext uri="{FF2B5EF4-FFF2-40B4-BE49-F238E27FC236}">
                <a16:creationId xmlns:a16="http://schemas.microsoft.com/office/drawing/2014/main" id="{B809EF4F-A5DE-C9EC-389D-0AC25AECE11A}"/>
              </a:ext>
            </a:extLst>
          </p:cNvPr>
          <p:cNvSpPr txBox="1"/>
          <p:nvPr/>
        </p:nvSpPr>
        <p:spPr>
          <a:xfrm>
            <a:off x="6639472" y="2595863"/>
            <a:ext cx="460253" cy="369332"/>
          </a:xfrm>
          <a:prstGeom prst="rect">
            <a:avLst/>
          </a:prstGeom>
          <a:noFill/>
        </p:spPr>
        <p:txBody>
          <a:bodyPr wrap="square">
            <a:spAutoFit/>
          </a:bodyPr>
          <a:lstStyle/>
          <a:p>
            <a:r>
              <a:rPr lang="en-US" b="1">
                <a:solidFill>
                  <a:srgbClr val="C00000"/>
                </a:solidFill>
              </a:rPr>
              <a:t>4 </a:t>
            </a:r>
            <a:endParaRPr lang="en-US"/>
          </a:p>
        </p:txBody>
      </p:sp>
      <p:sp>
        <p:nvSpPr>
          <p:cNvPr id="12" name="TextBox 11">
            <a:extLst>
              <a:ext uri="{FF2B5EF4-FFF2-40B4-BE49-F238E27FC236}">
                <a16:creationId xmlns:a16="http://schemas.microsoft.com/office/drawing/2014/main" id="{C8CD0A0F-3268-6BC6-36EE-5BCC8D7CADCD}"/>
              </a:ext>
            </a:extLst>
          </p:cNvPr>
          <p:cNvSpPr txBox="1"/>
          <p:nvPr/>
        </p:nvSpPr>
        <p:spPr>
          <a:xfrm>
            <a:off x="7118071" y="2595863"/>
            <a:ext cx="460253" cy="369332"/>
          </a:xfrm>
          <a:prstGeom prst="rect">
            <a:avLst/>
          </a:prstGeom>
          <a:noFill/>
        </p:spPr>
        <p:txBody>
          <a:bodyPr wrap="square">
            <a:spAutoFit/>
          </a:bodyPr>
          <a:lstStyle/>
          <a:p>
            <a:r>
              <a:rPr lang="en-US" b="1">
                <a:solidFill>
                  <a:srgbClr val="C00000"/>
                </a:solidFill>
              </a:rPr>
              <a:t>5 </a:t>
            </a:r>
            <a:endParaRPr lang="en-US"/>
          </a:p>
        </p:txBody>
      </p:sp>
      <p:sp>
        <p:nvSpPr>
          <p:cNvPr id="13" name="TextBox 12">
            <a:extLst>
              <a:ext uri="{FF2B5EF4-FFF2-40B4-BE49-F238E27FC236}">
                <a16:creationId xmlns:a16="http://schemas.microsoft.com/office/drawing/2014/main" id="{9B7F8A96-594E-C684-B2D8-E51DA2EA8105}"/>
              </a:ext>
            </a:extLst>
          </p:cNvPr>
          <p:cNvSpPr txBox="1"/>
          <p:nvPr/>
        </p:nvSpPr>
        <p:spPr>
          <a:xfrm>
            <a:off x="5622536" y="2093662"/>
            <a:ext cx="3198208" cy="646331"/>
          </a:xfrm>
          <a:prstGeom prst="rect">
            <a:avLst/>
          </a:prstGeom>
          <a:noFill/>
        </p:spPr>
        <p:txBody>
          <a:bodyPr wrap="square">
            <a:spAutoFit/>
          </a:bodyPr>
          <a:lstStyle/>
          <a:p>
            <a:r>
              <a:rPr lang="en-US" b="1">
                <a:solidFill>
                  <a:srgbClr val="00B050"/>
                </a:solidFill>
              </a:rPr>
              <a:t>Token 1 receives messages from all other tokens</a:t>
            </a:r>
            <a:endParaRPr lang="en-US">
              <a:solidFill>
                <a:srgbClr val="00B050"/>
              </a:solidFill>
            </a:endParaRPr>
          </a:p>
        </p:txBody>
      </p:sp>
    </p:spTree>
    <p:extLst>
      <p:ext uri="{BB962C8B-B14F-4D97-AF65-F5344CB8AC3E}">
        <p14:creationId xmlns:p14="http://schemas.microsoft.com/office/powerpoint/2010/main" val="5788780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88" name="Content Placeholder 2">
            <a:extLst>
              <a:ext uri="{FF2B5EF4-FFF2-40B4-BE49-F238E27FC236}">
                <a16:creationId xmlns:a16="http://schemas.microsoft.com/office/drawing/2014/main" id="{7F701BD9-E227-3B41-8A54-285D62D979D5}"/>
              </a:ext>
            </a:extLst>
          </p:cNvPr>
          <p:cNvSpPr>
            <a:spLocks noGrp="1"/>
          </p:cNvSpPr>
          <p:nvPr>
            <p:ph idx="1"/>
          </p:nvPr>
        </p:nvSpPr>
        <p:spPr>
          <a:xfrm>
            <a:off x="-6537" y="2564250"/>
            <a:ext cx="4925443" cy="4019430"/>
          </a:xfrm>
        </p:spPr>
        <p:txBody>
          <a:bodyPr>
            <a:normAutofit fontScale="92500" lnSpcReduction="10000"/>
          </a:bodyPr>
          <a:lstStyle/>
          <a:p>
            <a:r>
              <a:rPr lang="en-US" sz="2000"/>
              <a:t>This formula gives the embedding for </a:t>
            </a:r>
            <a:r>
              <a:rPr lang="en-US" sz="2000" b="1"/>
              <a:t>all tokens </a:t>
            </a:r>
            <a:r>
              <a:rPr lang="en-US" sz="2000"/>
              <a:t>simultaneously</a:t>
            </a:r>
          </a:p>
          <a:p>
            <a:r>
              <a:rPr lang="en-US" sz="2000"/>
              <a:t>If we simplify to just token       what does the update look like? </a:t>
            </a:r>
          </a:p>
          <a:p>
            <a:endParaRPr lang="en-US" sz="2000"/>
          </a:p>
          <a:p>
            <a:endParaRPr lang="en-US" sz="2000"/>
          </a:p>
          <a:p>
            <a:endParaRPr lang="en-US" sz="2000"/>
          </a:p>
          <a:p>
            <a:r>
              <a:rPr lang="en-US" sz="2000"/>
              <a:t>Steps for computing new embedding:</a:t>
            </a:r>
          </a:p>
          <a:p>
            <a:pPr lvl="1"/>
            <a:r>
              <a:rPr lang="en-US" sz="2000" b="1">
                <a:solidFill>
                  <a:srgbClr val="C00000"/>
                </a:solidFill>
              </a:rPr>
              <a:t>Compute message from j:</a:t>
            </a:r>
          </a:p>
          <a:p>
            <a:pPr marL="457200" lvl="1" indent="0">
              <a:buNone/>
            </a:pPr>
            <a:endParaRPr lang="en-US" sz="2000" b="1">
              <a:solidFill>
                <a:srgbClr val="C00000"/>
              </a:solidFill>
            </a:endParaRPr>
          </a:p>
          <a:p>
            <a:pPr lvl="1"/>
            <a:r>
              <a:rPr lang="en-US" sz="2000" b="1">
                <a:solidFill>
                  <a:srgbClr val="C00000"/>
                </a:solidFill>
              </a:rPr>
              <a:t>Compute for all </a:t>
            </a:r>
            <a:r>
              <a:rPr lang="en-US" sz="2000" b="1" err="1">
                <a:solidFill>
                  <a:srgbClr val="C00000"/>
                </a:solidFill>
              </a:rPr>
              <a:t>i</a:t>
            </a:r>
            <a:r>
              <a:rPr lang="en-US" sz="2000" b="1">
                <a:solidFill>
                  <a:srgbClr val="C00000"/>
                </a:solidFill>
              </a:rPr>
              <a:t>: </a:t>
            </a:r>
          </a:p>
          <a:p>
            <a:pPr marL="457200" lvl="1" indent="0">
              <a:buNone/>
            </a:pPr>
            <a:endParaRPr lang="en-US" sz="2000" b="1">
              <a:solidFill>
                <a:srgbClr val="C00000"/>
              </a:solidFill>
            </a:endParaRPr>
          </a:p>
          <a:p>
            <a:pPr lvl="1"/>
            <a:r>
              <a:rPr lang="en-US" sz="2000" b="1">
                <a:solidFill>
                  <a:srgbClr val="C00000"/>
                </a:solidFill>
              </a:rPr>
              <a:t>Aggregate all messages:</a:t>
            </a:r>
            <a:endParaRPr lang="en-US" sz="2000"/>
          </a:p>
          <a:p>
            <a:pPr marL="118872" indent="0">
              <a:buFont typeface="Wingdings 2"/>
              <a:buNone/>
            </a:pPr>
            <a:endParaRPr lang="en-US" sz="2000" b="1">
              <a:solidFill>
                <a:srgbClr val="00B0F0"/>
              </a:solidFill>
            </a:endParaRPr>
          </a:p>
          <a:p>
            <a:pPr lvl="1"/>
            <a:endParaRPr lang="en-US" sz="1600"/>
          </a:p>
          <a:p>
            <a:pPr marL="118872" indent="0">
              <a:buNone/>
            </a:pPr>
            <a:endParaRPr lang="en-US" sz="2000" b="1">
              <a:solidFill>
                <a:srgbClr val="00B0F0"/>
              </a:solidFill>
            </a:endParaRPr>
          </a:p>
          <a:p>
            <a:pPr marL="118872" indent="0">
              <a:buNone/>
            </a:pPr>
            <a:endParaRPr lang="en-US" sz="2000" b="1">
              <a:solidFill>
                <a:srgbClr val="00B0F0"/>
              </a:solidFill>
            </a:endParaRPr>
          </a:p>
          <a:p>
            <a:pPr marL="118872" indent="0">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81278" y="3652419"/>
                <a:ext cx="4605050" cy="8814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81278" y="3652419"/>
                <a:ext cx="4605050" cy="881460"/>
              </a:xfrm>
              <a:prstGeom prst="rect">
                <a:avLst/>
              </a:prstGeom>
              <a:blipFill>
                <a:blip r:embed="rId3"/>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Closer Look at Self-Attention</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95</a:t>
            </a:fld>
            <a:endParaRPr lang="en-US"/>
          </a:p>
        </p:txBody>
      </p:sp>
      <p:grpSp>
        <p:nvGrpSpPr>
          <p:cNvPr id="19485" name="Group 19484">
            <a:extLst>
              <a:ext uri="{FF2B5EF4-FFF2-40B4-BE49-F238E27FC236}">
                <a16:creationId xmlns:a16="http://schemas.microsoft.com/office/drawing/2014/main" id="{FDFA70F9-B2AB-AFA6-001E-202EA8878913}"/>
              </a:ext>
            </a:extLst>
          </p:cNvPr>
          <p:cNvGrpSpPr/>
          <p:nvPr/>
        </p:nvGrpSpPr>
        <p:grpSpPr>
          <a:xfrm>
            <a:off x="-580227" y="1611782"/>
            <a:ext cx="6233783" cy="952468"/>
            <a:chOff x="-346569" y="1523392"/>
            <a:chExt cx="6233783" cy="952468"/>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r>
                              <a:rPr lang="en-US" i="1">
                                <a:solidFill>
                                  <a:schemeClr val="tx1"/>
                                </a:solidFill>
                                <a:latin typeface="Cambria Math" panose="02040503050406030204" pitchFamily="18" charset="0"/>
                              </a:rPr>
                              <m:t>𝑄</m:t>
                            </m:r>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4"/>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4B8141D-1DA6-436D-2BDE-48C39694A552}"/>
                    </a:ext>
                  </a:extLst>
                </p:cNvPr>
                <p:cNvSpPr txBox="1"/>
                <p:nvPr/>
              </p:nvSpPr>
              <p:spPr>
                <a:xfrm>
                  <a:off x="1282164" y="1968990"/>
                  <a:ext cx="4605050" cy="506870"/>
                </a:xfrm>
                <a:prstGeom prst="rect">
                  <a:avLst/>
                </a:prstGeom>
                <a:solidFill>
                  <a:schemeClr val="bg1"/>
                </a:solidFill>
              </p:spPr>
              <p:txBody>
                <a:bodyPr wrap="square">
                  <a:spAutoFit/>
                </a:bodyPr>
                <a:lstStyle/>
                <a:p>
                  <a14:m>
                    <m:oMath xmlns:m="http://schemas.openxmlformats.org/officeDocument/2006/math">
                      <m:r>
                        <a:rPr lang="en-US" i="0" smtClean="0">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𝐾</m:t>
                                      </m:r>
                                    </m:sup>
                                  </m:sSup>
                                </m:e>
                              </m:d>
                            </m:e>
                            <m:sup>
                              <m:r>
                                <a:rPr lang="en-US" i="1">
                                  <a:solidFill>
                                    <a:schemeClr val="tx1"/>
                                  </a:solidFill>
                                  <a:latin typeface="Cambria Math" panose="02040503050406030204" pitchFamily="18" charset="0"/>
                                </a:rPr>
                                <m:t>𝑇</m:t>
                              </m:r>
                            </m:sup>
                          </m:sSup>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𝑄</m:t>
                              </m:r>
                            </m:sup>
                          </m:sSup>
                          <m:r>
                            <a:rPr lang="en-US" b="0" i="1" smtClean="0">
                              <a:solidFill>
                                <a:schemeClr val="tx1"/>
                              </a:solidFill>
                              <a:latin typeface="Cambria Math" panose="02040503050406030204" pitchFamily="18" charset="0"/>
                            </a:rPr>
                            <m:t>)</m:t>
                          </m:r>
                        </m:e>
                      </m:d>
                    </m:oMath>
                  </a14:m>
                  <a:r>
                    <a:rPr lang="en-US"/>
                    <a:t> </a:t>
                  </a:r>
                  <a14:m>
                    <m:oMath xmlns:m="http://schemas.openxmlformats.org/officeDocument/2006/math">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i="1">
                              <a:latin typeface="Cambria Math" panose="02040503050406030204" pitchFamily="18" charset="0"/>
                            </a:rPr>
                            <m:t>𝑉</m:t>
                          </m:r>
                        </m:sup>
                      </m:sSup>
                    </m:oMath>
                  </a14:m>
                  <a:endParaRPr lang="en-US"/>
                </a:p>
              </p:txBody>
            </p:sp>
          </mc:Choice>
          <mc:Fallback xmlns="">
            <p:sp>
              <p:nvSpPr>
                <p:cNvPr id="40" name="TextBox 39">
                  <a:extLst>
                    <a:ext uri="{FF2B5EF4-FFF2-40B4-BE49-F238E27FC236}">
                      <a16:creationId xmlns:a16="http://schemas.microsoft.com/office/drawing/2014/main" id="{34B8141D-1DA6-436D-2BDE-48C39694A552}"/>
                    </a:ext>
                  </a:extLst>
                </p:cNvPr>
                <p:cNvSpPr txBox="1">
                  <a:spLocks noRot="1" noChangeAspect="1" noMove="1" noResize="1" noEditPoints="1" noAdjustHandles="1" noChangeArrowheads="1" noChangeShapeType="1" noTextEdit="1"/>
                </p:cNvSpPr>
                <p:nvPr/>
              </p:nvSpPr>
              <p:spPr>
                <a:xfrm>
                  <a:off x="1282164" y="1968990"/>
                  <a:ext cx="4605050" cy="506870"/>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082954" y="3218105"/>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𝑖</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082954" y="3218105"/>
                <a:ext cx="536154" cy="307777"/>
              </a:xfrm>
              <a:prstGeom prst="rect">
                <a:avLst/>
              </a:prstGeom>
              <a:blipFill>
                <a:blip r:embed="rId6"/>
                <a:stretch>
                  <a:fillRect b="-22000"/>
                </a:stretch>
              </a:blipFill>
            </p:spPr>
            <p:txBody>
              <a:bodyPr/>
              <a:lstStyle/>
              <a:p>
                <a:r>
                  <a:rPr lang="en-US">
                    <a:noFill/>
                  </a:rPr>
                  <a:t> </a:t>
                </a:r>
              </a:p>
            </p:txBody>
          </p:sp>
        </mc:Fallback>
      </mc:AlternateContent>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9" y="1139088"/>
            <a:ext cx="4987951" cy="59329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Formula for attention update: </a:t>
            </a: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AlternateContent xmlns:mc="http://schemas.openxmlformats.org/markup-compatibility/2006" xmlns:a14="http://schemas.microsoft.com/office/drawing/2010/main">
        <mc:Choice Requires="a14">
          <p:sp>
            <p:nvSpPr>
              <p:cNvPr id="19500" name="TextBox 19499">
                <a:extLst>
                  <a:ext uri="{FF2B5EF4-FFF2-40B4-BE49-F238E27FC236}">
                    <a16:creationId xmlns:a16="http://schemas.microsoft.com/office/drawing/2014/main" id="{90A94B66-B9E0-320F-3586-D0A1D186A41A}"/>
                  </a:ext>
                </a:extLst>
              </p:cNvPr>
              <p:cNvSpPr txBox="1"/>
              <p:nvPr/>
            </p:nvSpPr>
            <p:spPr>
              <a:xfrm flipH="1">
                <a:off x="3541477" y="5860595"/>
                <a:ext cx="2754857" cy="8236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𝐴𝑔𝑔</m:t>
                          </m:r>
                          <m:d>
                            <m:dPr>
                              <m:ctrlPr>
                                <a:rPr lang="en-US" b="0" i="1" smtClean="0">
                                  <a:latin typeface="Cambria Math" panose="02040503050406030204" pitchFamily="18" charset="0"/>
                                  <a:cs typeface="Arial" pitchFamily="34" charset="0"/>
                                </a:rPr>
                              </m:ctrlPr>
                            </m:dPr>
                            <m:e>
                              <m:d>
                                <m:dPr>
                                  <m:begChr m:val="{"/>
                                  <m:endChr m:val="}"/>
                                  <m:ctrlPr>
                                    <a:rPr lang="en-US" b="0" i="1" smtClean="0">
                                      <a:latin typeface="Cambria Math" panose="02040503050406030204" pitchFamily="18" charset="0"/>
                                      <a:cs typeface="Arial" pitchFamily="34" charset="0"/>
                                    </a:rPr>
                                  </m:ctrlPr>
                                </m:dPr>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𝑚</m:t>
                                      </m:r>
                                    </m:e>
                                    <m:sub>
                                      <m:r>
                                        <a:rPr lang="en-US" b="0" i="1" smtClean="0">
                                          <a:latin typeface="Cambria Math" panose="02040503050406030204" pitchFamily="18" charset="0"/>
                                          <a:cs typeface="Arial" pitchFamily="34" charset="0"/>
                                        </a:rPr>
                                        <m:t>𝑗</m:t>
                                      </m:r>
                                    </m:sub>
                                  </m:sSub>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e>
                              </m:d>
                              <m:r>
                                <a:rPr lang="en-US" b="0" i="1" smtClean="0">
                                  <a:latin typeface="Cambria Math" panose="02040503050406030204" pitchFamily="18" charset="0"/>
                                  <a:cs typeface="Arial" pitchFamily="34" charset="0"/>
                                </a:rPr>
                                <m:t>, </m:t>
                              </m:r>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𝑞</m:t>
                                  </m:r>
                                </m:e>
                                <m:sub>
                                  <m:r>
                                    <a:rPr lang="en-US" b="0" i="1" smtClean="0">
                                      <a:latin typeface="Cambria Math" panose="02040503050406030204" pitchFamily="18" charset="0"/>
                                      <a:cs typeface="Arial" pitchFamily="34" charset="0"/>
                                    </a:rPr>
                                    <m:t>𝑖</m:t>
                                  </m:r>
                                </m:sub>
                              </m:sSub>
                            </m:e>
                          </m:d>
                          <m:r>
                            <a:rPr lang="en-US" b="0" i="1" smtClean="0">
                              <a:latin typeface="Cambria Math" panose="02040503050406030204" pitchFamily="18" charset="0"/>
                              <a:cs typeface="Arial" pitchFamily="34"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𝑠𝑜𝑓𝑡𝑚𝑎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𝑖</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e>
                        <m:sub>
                          <m:r>
                            <a:rPr lang="en-US" b="0" i="1" smtClean="0">
                              <a:latin typeface="Cambria Math" panose="02040503050406030204" pitchFamily="18" charset="0"/>
                              <a:cs typeface="Arial" pitchFamily="34" charset="0"/>
                            </a:rPr>
                            <m:t> </m:t>
                          </m:r>
                        </m:sub>
                      </m:sSub>
                    </m:oMath>
                  </m:oMathPara>
                </a14:m>
                <a:endParaRPr lang="en-US">
                  <a:latin typeface="Arial" pitchFamily="34" charset="0"/>
                  <a:cs typeface="Arial" pitchFamily="34" charset="0"/>
                </a:endParaRPr>
              </a:p>
            </p:txBody>
          </p:sp>
        </mc:Choice>
        <mc:Fallback xmlns="">
          <p:sp>
            <p:nvSpPr>
              <p:cNvPr id="19500" name="TextBox 19499">
                <a:extLst>
                  <a:ext uri="{FF2B5EF4-FFF2-40B4-BE49-F238E27FC236}">
                    <a16:creationId xmlns:a16="http://schemas.microsoft.com/office/drawing/2014/main" id="{90A94B66-B9E0-320F-3586-D0A1D186A41A}"/>
                  </a:ext>
                </a:extLst>
              </p:cNvPr>
              <p:cNvSpPr txBox="1">
                <a:spLocks noRot="1" noChangeAspect="1" noMove="1" noResize="1" noEditPoints="1" noAdjustHandles="1" noChangeArrowheads="1" noChangeShapeType="1" noTextEdit="1"/>
              </p:cNvSpPr>
              <p:nvPr/>
            </p:nvSpPr>
            <p:spPr>
              <a:xfrm flipH="1">
                <a:off x="3541477" y="5860595"/>
                <a:ext cx="2754857" cy="823623"/>
              </a:xfrm>
              <a:prstGeom prst="rect">
                <a:avLst/>
              </a:prstGeom>
              <a:blipFill>
                <a:blip r:embed="rId7"/>
                <a:stretch>
                  <a:fillRect l="-221" r="-444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01" name="TextBox 19500">
                <a:extLst>
                  <a:ext uri="{FF2B5EF4-FFF2-40B4-BE49-F238E27FC236}">
                    <a16:creationId xmlns:a16="http://schemas.microsoft.com/office/drawing/2014/main" id="{FD575BA1-59FC-86CC-0958-BEF5C96811F9}"/>
                  </a:ext>
                </a:extLst>
              </p:cNvPr>
              <p:cNvSpPr txBox="1"/>
              <p:nvPr/>
            </p:nvSpPr>
            <p:spPr>
              <a:xfrm flipH="1">
                <a:off x="7776449" y="3615801"/>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501" name="TextBox 19500">
                <a:extLst>
                  <a:ext uri="{FF2B5EF4-FFF2-40B4-BE49-F238E27FC236}">
                    <a16:creationId xmlns:a16="http://schemas.microsoft.com/office/drawing/2014/main" id="{FD575BA1-59FC-86CC-0958-BEF5C96811F9}"/>
                  </a:ext>
                </a:extLst>
              </p:cNvPr>
              <p:cNvSpPr txBox="1">
                <a:spLocks noRot="1" noChangeAspect="1" noMove="1" noResize="1" noEditPoints="1" noAdjustHandles="1" noChangeArrowheads="1" noChangeShapeType="1" noTextEdit="1"/>
              </p:cNvSpPr>
              <p:nvPr/>
            </p:nvSpPr>
            <p:spPr>
              <a:xfrm flipH="1">
                <a:off x="7776449" y="3615801"/>
                <a:ext cx="536154" cy="276999"/>
              </a:xfrm>
              <a:prstGeom prst="rect">
                <a:avLst/>
              </a:prstGeom>
              <a:blipFill>
                <a:blip r:embed="rId8"/>
                <a:stretch>
                  <a:fillRect b="-19565"/>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668B5B61-138B-4D53-B9A9-8F28FB7739B8}"/>
              </a:ext>
            </a:extLst>
          </p:cNvPr>
          <p:cNvSpPr/>
          <p:nvPr/>
        </p:nvSpPr>
        <p:spPr>
          <a:xfrm>
            <a:off x="6146507"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7" name="Oval 6">
            <a:extLst>
              <a:ext uri="{FF2B5EF4-FFF2-40B4-BE49-F238E27FC236}">
                <a16:creationId xmlns:a16="http://schemas.microsoft.com/office/drawing/2014/main" id="{588FBC90-6E0E-A757-EE36-1A83C2197B5B}"/>
              </a:ext>
            </a:extLst>
          </p:cNvPr>
          <p:cNvSpPr/>
          <p:nvPr/>
        </p:nvSpPr>
        <p:spPr>
          <a:xfrm>
            <a:off x="6381334" y="3519051"/>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2" name="Oval 11">
            <a:extLst>
              <a:ext uri="{FF2B5EF4-FFF2-40B4-BE49-F238E27FC236}">
                <a16:creationId xmlns:a16="http://schemas.microsoft.com/office/drawing/2014/main" id="{4C81A005-DAD6-7A62-4B63-671504BBA9EA}"/>
              </a:ext>
            </a:extLst>
          </p:cNvPr>
          <p:cNvSpPr/>
          <p:nvPr/>
        </p:nvSpPr>
        <p:spPr>
          <a:xfrm>
            <a:off x="7100758"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4" name="Oval 13">
            <a:extLst>
              <a:ext uri="{FF2B5EF4-FFF2-40B4-BE49-F238E27FC236}">
                <a16:creationId xmlns:a16="http://schemas.microsoft.com/office/drawing/2014/main" id="{6D37A337-ED02-B957-1A67-CAA274D771CE}"/>
              </a:ext>
            </a:extLst>
          </p:cNvPr>
          <p:cNvSpPr/>
          <p:nvPr/>
        </p:nvSpPr>
        <p:spPr>
          <a:xfrm>
            <a:off x="5641965"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5" name="Oval 14">
            <a:extLst>
              <a:ext uri="{FF2B5EF4-FFF2-40B4-BE49-F238E27FC236}">
                <a16:creationId xmlns:a16="http://schemas.microsoft.com/office/drawing/2014/main" id="{8389912F-C763-466C-6BBD-D661EC874AF9}"/>
              </a:ext>
            </a:extLst>
          </p:cNvPr>
          <p:cNvSpPr/>
          <p:nvPr/>
        </p:nvSpPr>
        <p:spPr>
          <a:xfrm>
            <a:off x="6611389"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6" name="TextBox 15">
            <a:extLst>
              <a:ext uri="{FF2B5EF4-FFF2-40B4-BE49-F238E27FC236}">
                <a16:creationId xmlns:a16="http://schemas.microsoft.com/office/drawing/2014/main" id="{837697FC-593A-329B-CE32-55F91D250CAC}"/>
              </a:ext>
            </a:extLst>
          </p:cNvPr>
          <p:cNvSpPr txBox="1"/>
          <p:nvPr/>
        </p:nvSpPr>
        <p:spPr>
          <a:xfrm>
            <a:off x="6703847" y="3662299"/>
            <a:ext cx="396911" cy="369332"/>
          </a:xfrm>
          <a:prstGeom prst="rect">
            <a:avLst/>
          </a:prstGeom>
          <a:noFill/>
        </p:spPr>
        <p:txBody>
          <a:bodyPr wrap="square">
            <a:spAutoFit/>
          </a:bodyPr>
          <a:lstStyle/>
          <a:p>
            <a:r>
              <a:rPr lang="en-US" b="1" err="1">
                <a:solidFill>
                  <a:srgbClr val="C00000"/>
                </a:solidFill>
              </a:rPr>
              <a:t>i</a:t>
            </a:r>
            <a:r>
              <a:rPr lang="en-US" b="1">
                <a:solidFill>
                  <a:srgbClr val="C00000"/>
                </a:solidFill>
              </a:rPr>
              <a:t> </a:t>
            </a:r>
            <a:endParaRPr lang="en-US"/>
          </a:p>
        </p:txBody>
      </p:sp>
      <p:cxnSp>
        <p:nvCxnSpPr>
          <p:cNvPr id="18" name="Straight Arrow Connector 17">
            <a:extLst>
              <a:ext uri="{FF2B5EF4-FFF2-40B4-BE49-F238E27FC236}">
                <a16:creationId xmlns:a16="http://schemas.microsoft.com/office/drawing/2014/main" id="{C32A425E-9B7F-894C-5C25-13F153665A40}"/>
              </a:ext>
            </a:extLst>
          </p:cNvPr>
          <p:cNvCxnSpPr>
            <a:stCxn id="14" idx="5"/>
            <a:endCxn id="7" idx="1"/>
          </p:cNvCxnSpPr>
          <p:nvPr/>
        </p:nvCxnSpPr>
        <p:spPr>
          <a:xfrm>
            <a:off x="5903647" y="2913442"/>
            <a:ext cx="522585"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80FAF4-DB43-AEA1-8BB0-A3F39838E674}"/>
              </a:ext>
            </a:extLst>
          </p:cNvPr>
          <p:cNvCxnSpPr>
            <a:cxnSpLocks/>
            <a:stCxn id="3" idx="4"/>
          </p:cNvCxnSpPr>
          <p:nvPr/>
        </p:nvCxnSpPr>
        <p:spPr>
          <a:xfrm>
            <a:off x="6299797" y="2958340"/>
            <a:ext cx="204302" cy="57942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F49D6085-8C03-34D3-4C70-85D32F976B9B}"/>
              </a:ext>
            </a:extLst>
          </p:cNvPr>
          <p:cNvCxnSpPr>
            <a:cxnSpLocks/>
            <a:stCxn id="15" idx="4"/>
            <a:endCxn id="7" idx="7"/>
          </p:cNvCxnSpPr>
          <p:nvPr/>
        </p:nvCxnSpPr>
        <p:spPr>
          <a:xfrm flipH="1">
            <a:off x="6643016" y="2958340"/>
            <a:ext cx="121663" cy="60560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3C1C4680-CAB6-E785-7872-8C86744E05D4}"/>
              </a:ext>
            </a:extLst>
          </p:cNvPr>
          <p:cNvCxnSpPr>
            <a:cxnSpLocks/>
            <a:stCxn id="12" idx="3"/>
          </p:cNvCxnSpPr>
          <p:nvPr/>
        </p:nvCxnSpPr>
        <p:spPr>
          <a:xfrm flipH="1">
            <a:off x="6685404" y="2913442"/>
            <a:ext cx="460252"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0645208-72CC-5731-536F-CF319C371C10}"/>
                  </a:ext>
                </a:extLst>
              </p:cNvPr>
              <p:cNvSpPr txBox="1"/>
              <p:nvPr/>
            </p:nvSpPr>
            <p:spPr>
              <a:xfrm>
                <a:off x="5440106" y="3042872"/>
                <a:ext cx="812809" cy="3916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oMath>
                  </m:oMathPara>
                </a14:m>
                <a:endParaRPr lang="en-US"/>
              </a:p>
            </p:txBody>
          </p:sp>
        </mc:Choice>
        <mc:Fallback xmlns="">
          <p:sp>
            <p:nvSpPr>
              <p:cNvPr id="32" name="TextBox 31">
                <a:extLst>
                  <a:ext uri="{FF2B5EF4-FFF2-40B4-BE49-F238E27FC236}">
                    <a16:creationId xmlns:a16="http://schemas.microsoft.com/office/drawing/2014/main" id="{00645208-72CC-5731-536F-CF319C371C10}"/>
                  </a:ext>
                </a:extLst>
              </p:cNvPr>
              <p:cNvSpPr txBox="1">
                <a:spLocks noRot="1" noChangeAspect="1" noMove="1" noResize="1" noEditPoints="1" noAdjustHandles="1" noChangeArrowheads="1" noChangeShapeType="1" noTextEdit="1"/>
              </p:cNvSpPr>
              <p:nvPr/>
            </p:nvSpPr>
            <p:spPr>
              <a:xfrm>
                <a:off x="5440106" y="3042872"/>
                <a:ext cx="812809" cy="391646"/>
              </a:xfrm>
              <a:prstGeom prst="rect">
                <a:avLst/>
              </a:prstGeom>
              <a:blipFill>
                <a:blip r:embed="rId9"/>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FD933E5-0DEE-F458-5983-FCD9511E614F}"/>
                  </a:ext>
                </a:extLst>
              </p:cNvPr>
              <p:cNvSpPr txBox="1"/>
              <p:nvPr/>
            </p:nvSpPr>
            <p:spPr>
              <a:xfrm>
                <a:off x="3548637" y="5383912"/>
                <a:ext cx="1322713" cy="370230"/>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oMath>
                </a14:m>
                <a:r>
                  <a:rPr lang="en-US"/>
                  <a:t> </a:t>
                </a:r>
              </a:p>
            </p:txBody>
          </p:sp>
        </mc:Choice>
        <mc:Fallback xmlns="">
          <p:sp>
            <p:nvSpPr>
              <p:cNvPr id="35" name="TextBox 34">
                <a:extLst>
                  <a:ext uri="{FF2B5EF4-FFF2-40B4-BE49-F238E27FC236}">
                    <a16:creationId xmlns:a16="http://schemas.microsoft.com/office/drawing/2014/main" id="{7FD933E5-0DEE-F458-5983-FCD9511E614F}"/>
                  </a:ext>
                </a:extLst>
              </p:cNvPr>
              <p:cNvSpPr txBox="1">
                <a:spLocks noRot="1" noChangeAspect="1" noMove="1" noResize="1" noEditPoints="1" noAdjustHandles="1" noChangeArrowheads="1" noChangeShapeType="1" noTextEdit="1"/>
              </p:cNvSpPr>
              <p:nvPr/>
            </p:nvSpPr>
            <p:spPr>
              <a:xfrm>
                <a:off x="3548637" y="5383912"/>
                <a:ext cx="1322713" cy="370230"/>
              </a:xfrm>
              <a:prstGeom prst="rect">
                <a:avLst/>
              </a:prstGeom>
              <a:blipFill>
                <a:blip r:embed="rId10"/>
                <a:stretch>
                  <a:fillRect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3EE7F86-827B-B8EE-08EE-6BD14A467B6B}"/>
                  </a:ext>
                </a:extLst>
              </p:cNvPr>
              <p:cNvSpPr txBox="1"/>
              <p:nvPr/>
            </p:nvSpPr>
            <p:spPr>
              <a:xfrm>
                <a:off x="3508072" y="4759991"/>
                <a:ext cx="3342869" cy="397288"/>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b="0" i="1" smtClean="0">
                            <a:latin typeface="Cambria Math" panose="02040503050406030204" pitchFamily="18" charset="0"/>
                          </a:rPr>
                          <m:t>𝑣</m:t>
                        </m:r>
                      </m:e>
                      <m:sub>
                        <m:r>
                          <a:rPr lang="en-US" b="0" i="1" smtClean="0">
                            <a:latin typeface="Cambria Math" panose="02040503050406030204" pitchFamily="18" charset="0"/>
                          </a:rPr>
                          <m:t>𝑗</m:t>
                        </m:r>
                        <m:r>
                          <a:rPr lang="en-US" b="0" i="1" smtClean="0">
                            <a:latin typeface="Cambria Math" panose="02040503050406030204" pitchFamily="18" charset="0"/>
                          </a:rPr>
                          <m:t> </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r>
                          <a:rPr lang="en-US" i="1">
                            <a:latin typeface="Cambria Math" panose="02040503050406030204" pitchFamily="18" charset="0"/>
                          </a:rPr>
                          <m:t>𝑥</m:t>
                        </m:r>
                      </m:e>
                      <m:sub>
                        <m:r>
                          <a:rPr lang="en-US" i="1">
                            <a:latin typeface="Cambria Math" panose="02040503050406030204" pitchFamily="18" charset="0"/>
                          </a:rPr>
                          <m:t>𝑗</m:t>
                        </m:r>
                      </m:sub>
                    </m:sSub>
                  </m:oMath>
                </a14:m>
                <a:r>
                  <a:rPr lang="en-US"/>
                  <a:t>)</a:t>
                </a:r>
              </a:p>
            </p:txBody>
          </p:sp>
        </mc:Choice>
        <mc:Fallback xmlns="">
          <p:sp>
            <p:nvSpPr>
              <p:cNvPr id="37" name="TextBox 36">
                <a:extLst>
                  <a:ext uri="{FF2B5EF4-FFF2-40B4-BE49-F238E27FC236}">
                    <a16:creationId xmlns:a16="http://schemas.microsoft.com/office/drawing/2014/main" id="{83EE7F86-827B-B8EE-08EE-6BD14A467B6B}"/>
                  </a:ext>
                </a:extLst>
              </p:cNvPr>
              <p:cNvSpPr txBox="1">
                <a:spLocks noRot="1" noChangeAspect="1" noMove="1" noResize="1" noEditPoints="1" noAdjustHandles="1" noChangeArrowheads="1" noChangeShapeType="1" noTextEdit="1"/>
              </p:cNvSpPr>
              <p:nvPr/>
            </p:nvSpPr>
            <p:spPr>
              <a:xfrm>
                <a:off x="3508072" y="4759991"/>
                <a:ext cx="3342869" cy="397288"/>
              </a:xfrm>
              <a:prstGeom prst="rect">
                <a:avLst/>
              </a:prstGeom>
              <a:blipFill>
                <a:blip r:embed="rId11"/>
                <a:stretch>
                  <a:fillRect t="-6154"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9BFE5FE-E783-F9C9-87CC-6D191F6EFE02}"/>
                  </a:ext>
                </a:extLst>
              </p:cNvPr>
              <p:cNvSpPr txBox="1"/>
              <p:nvPr/>
            </p:nvSpPr>
            <p:spPr>
              <a:xfrm>
                <a:off x="7909971" y="3510352"/>
                <a:ext cx="1322713" cy="397288"/>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𝐾</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oMath>
                </a14:m>
                <a:r>
                  <a:rPr lang="en-US"/>
                  <a:t> </a:t>
                </a:r>
              </a:p>
            </p:txBody>
          </p:sp>
        </mc:Choice>
        <mc:Fallback xmlns="">
          <p:sp>
            <p:nvSpPr>
              <p:cNvPr id="38" name="TextBox 37">
                <a:extLst>
                  <a:ext uri="{FF2B5EF4-FFF2-40B4-BE49-F238E27FC236}">
                    <a16:creationId xmlns:a16="http://schemas.microsoft.com/office/drawing/2014/main" id="{19BFE5FE-E783-F9C9-87CC-6D191F6EFE02}"/>
                  </a:ext>
                </a:extLst>
              </p:cNvPr>
              <p:cNvSpPr txBox="1">
                <a:spLocks noRot="1" noChangeAspect="1" noMove="1" noResize="1" noEditPoints="1" noAdjustHandles="1" noChangeArrowheads="1" noChangeShapeType="1" noTextEdit="1"/>
              </p:cNvSpPr>
              <p:nvPr/>
            </p:nvSpPr>
            <p:spPr>
              <a:xfrm>
                <a:off x="7909971" y="3510352"/>
                <a:ext cx="1322713" cy="397288"/>
              </a:xfrm>
              <a:prstGeom prst="rect">
                <a:avLst/>
              </a:prstGeom>
              <a:blipFill>
                <a:blip r:embed="rId12"/>
                <a:stretch>
                  <a:fillRect b="-7692"/>
                </a:stretch>
              </a:blipFill>
            </p:spPr>
            <p:txBody>
              <a:bodyPr/>
              <a:lstStyle/>
              <a:p>
                <a:r>
                  <a:rPr lang="en-US">
                    <a:noFill/>
                  </a:rPr>
                  <a:t> </a:t>
                </a:r>
              </a:p>
            </p:txBody>
          </p:sp>
        </mc:Fallback>
      </mc:AlternateContent>
    </p:spTree>
    <p:extLst>
      <p:ext uri="{BB962C8B-B14F-4D97-AF65-F5344CB8AC3E}">
        <p14:creationId xmlns:p14="http://schemas.microsoft.com/office/powerpoint/2010/main" val="40592131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88" name="Content Placeholder 2">
            <a:extLst>
              <a:ext uri="{FF2B5EF4-FFF2-40B4-BE49-F238E27FC236}">
                <a16:creationId xmlns:a16="http://schemas.microsoft.com/office/drawing/2014/main" id="{7F701BD9-E227-3B41-8A54-285D62D979D5}"/>
              </a:ext>
            </a:extLst>
          </p:cNvPr>
          <p:cNvSpPr>
            <a:spLocks noGrp="1"/>
          </p:cNvSpPr>
          <p:nvPr>
            <p:ph idx="1"/>
          </p:nvPr>
        </p:nvSpPr>
        <p:spPr>
          <a:xfrm>
            <a:off x="-6537" y="2564250"/>
            <a:ext cx="4925443" cy="4019430"/>
          </a:xfrm>
        </p:spPr>
        <p:txBody>
          <a:bodyPr>
            <a:normAutofit fontScale="92500" lnSpcReduction="10000"/>
          </a:bodyPr>
          <a:lstStyle/>
          <a:p>
            <a:r>
              <a:rPr lang="en-US" sz="2000"/>
              <a:t>This formula gives the embedding for </a:t>
            </a:r>
            <a:r>
              <a:rPr lang="en-US" sz="2000" b="1"/>
              <a:t>all tokens </a:t>
            </a:r>
            <a:r>
              <a:rPr lang="en-US" sz="2000"/>
              <a:t>simultaneously</a:t>
            </a:r>
          </a:p>
          <a:p>
            <a:r>
              <a:rPr lang="en-US" sz="2000"/>
              <a:t>If we simplify to just token       what does the update look like? </a:t>
            </a:r>
          </a:p>
          <a:p>
            <a:endParaRPr lang="en-US" sz="2000"/>
          </a:p>
          <a:p>
            <a:endParaRPr lang="en-US" sz="2000"/>
          </a:p>
          <a:p>
            <a:endParaRPr lang="en-US" sz="2000"/>
          </a:p>
          <a:p>
            <a:r>
              <a:rPr lang="en-US" sz="2000"/>
              <a:t>Steps for computing new embedding:</a:t>
            </a:r>
          </a:p>
          <a:p>
            <a:pPr lvl="1"/>
            <a:r>
              <a:rPr lang="en-US" sz="2000" b="1">
                <a:solidFill>
                  <a:srgbClr val="C00000"/>
                </a:solidFill>
              </a:rPr>
              <a:t>Compute message from j:</a:t>
            </a:r>
          </a:p>
          <a:p>
            <a:pPr marL="457200" lvl="1" indent="0">
              <a:buNone/>
            </a:pPr>
            <a:endParaRPr lang="en-US" sz="2000" b="1">
              <a:solidFill>
                <a:srgbClr val="C00000"/>
              </a:solidFill>
            </a:endParaRPr>
          </a:p>
          <a:p>
            <a:pPr lvl="1"/>
            <a:r>
              <a:rPr lang="en-US" sz="2000" b="1">
                <a:solidFill>
                  <a:srgbClr val="C00000"/>
                </a:solidFill>
              </a:rPr>
              <a:t>Compute for all </a:t>
            </a:r>
            <a:r>
              <a:rPr lang="en-US" sz="2000" b="1" err="1">
                <a:solidFill>
                  <a:srgbClr val="C00000"/>
                </a:solidFill>
              </a:rPr>
              <a:t>i</a:t>
            </a:r>
            <a:r>
              <a:rPr lang="en-US" sz="2000" b="1">
                <a:solidFill>
                  <a:srgbClr val="C00000"/>
                </a:solidFill>
              </a:rPr>
              <a:t>: </a:t>
            </a:r>
          </a:p>
          <a:p>
            <a:pPr marL="457200" lvl="1" indent="0">
              <a:buNone/>
            </a:pPr>
            <a:endParaRPr lang="en-US" sz="2000" b="1">
              <a:solidFill>
                <a:srgbClr val="C00000"/>
              </a:solidFill>
            </a:endParaRPr>
          </a:p>
          <a:p>
            <a:pPr lvl="1"/>
            <a:r>
              <a:rPr lang="en-US" sz="2000" b="1">
                <a:solidFill>
                  <a:srgbClr val="C00000"/>
                </a:solidFill>
              </a:rPr>
              <a:t>Aggregate all messages:</a:t>
            </a:r>
            <a:endParaRPr lang="en-US" sz="2000"/>
          </a:p>
          <a:p>
            <a:pPr marL="118872" indent="0">
              <a:buFont typeface="Wingdings 2"/>
              <a:buNone/>
            </a:pPr>
            <a:endParaRPr lang="en-US" sz="2000" b="1">
              <a:solidFill>
                <a:srgbClr val="00B0F0"/>
              </a:solidFill>
            </a:endParaRPr>
          </a:p>
          <a:p>
            <a:pPr lvl="1"/>
            <a:endParaRPr lang="en-US" sz="1600"/>
          </a:p>
          <a:p>
            <a:pPr marL="118872" indent="0">
              <a:buNone/>
            </a:pPr>
            <a:endParaRPr lang="en-US" sz="2000" b="1">
              <a:solidFill>
                <a:srgbClr val="00B0F0"/>
              </a:solidFill>
            </a:endParaRPr>
          </a:p>
          <a:p>
            <a:pPr marL="118872" indent="0">
              <a:buNone/>
            </a:pPr>
            <a:endParaRPr lang="en-US" sz="2000" b="1">
              <a:solidFill>
                <a:srgbClr val="00B0F0"/>
              </a:solidFill>
            </a:endParaRPr>
          </a:p>
          <a:p>
            <a:pPr marL="118872" indent="0">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81278" y="3652419"/>
                <a:ext cx="4605050" cy="8814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81278" y="3652419"/>
                <a:ext cx="4605050" cy="881460"/>
              </a:xfrm>
              <a:prstGeom prst="rect">
                <a:avLst/>
              </a:prstGeom>
              <a:blipFill>
                <a:blip r:embed="rId3"/>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Closer Look at Self-Attention</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96</a:t>
            </a:fld>
            <a:endParaRPr lang="en-US"/>
          </a:p>
        </p:txBody>
      </p:sp>
      <p:grpSp>
        <p:nvGrpSpPr>
          <p:cNvPr id="19485" name="Group 19484">
            <a:extLst>
              <a:ext uri="{FF2B5EF4-FFF2-40B4-BE49-F238E27FC236}">
                <a16:creationId xmlns:a16="http://schemas.microsoft.com/office/drawing/2014/main" id="{FDFA70F9-B2AB-AFA6-001E-202EA8878913}"/>
              </a:ext>
            </a:extLst>
          </p:cNvPr>
          <p:cNvGrpSpPr/>
          <p:nvPr/>
        </p:nvGrpSpPr>
        <p:grpSpPr>
          <a:xfrm>
            <a:off x="-580227" y="1611782"/>
            <a:ext cx="6233783" cy="952468"/>
            <a:chOff x="-346569" y="1523392"/>
            <a:chExt cx="6233783" cy="952468"/>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r>
                              <a:rPr lang="en-US" i="1">
                                <a:solidFill>
                                  <a:schemeClr val="tx1"/>
                                </a:solidFill>
                                <a:latin typeface="Cambria Math" panose="02040503050406030204" pitchFamily="18" charset="0"/>
                              </a:rPr>
                              <m:t>𝑄</m:t>
                            </m:r>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4"/>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4B8141D-1DA6-436D-2BDE-48C39694A552}"/>
                    </a:ext>
                  </a:extLst>
                </p:cNvPr>
                <p:cNvSpPr txBox="1"/>
                <p:nvPr/>
              </p:nvSpPr>
              <p:spPr>
                <a:xfrm>
                  <a:off x="1282164" y="1968990"/>
                  <a:ext cx="4605050" cy="506870"/>
                </a:xfrm>
                <a:prstGeom prst="rect">
                  <a:avLst/>
                </a:prstGeom>
                <a:solidFill>
                  <a:schemeClr val="bg1"/>
                </a:solidFill>
              </p:spPr>
              <p:txBody>
                <a:bodyPr wrap="square">
                  <a:spAutoFit/>
                </a:bodyPr>
                <a:lstStyle/>
                <a:p>
                  <a14:m>
                    <m:oMath xmlns:m="http://schemas.openxmlformats.org/officeDocument/2006/math">
                      <m:r>
                        <a:rPr lang="en-US" i="0" smtClean="0">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𝐾</m:t>
                                      </m:r>
                                    </m:sup>
                                  </m:sSup>
                                </m:e>
                              </m:d>
                            </m:e>
                            <m:sup>
                              <m:r>
                                <a:rPr lang="en-US" i="1">
                                  <a:solidFill>
                                    <a:schemeClr val="tx1"/>
                                  </a:solidFill>
                                  <a:latin typeface="Cambria Math" panose="02040503050406030204" pitchFamily="18" charset="0"/>
                                </a:rPr>
                                <m:t>𝑇</m:t>
                              </m:r>
                            </m:sup>
                          </m:sSup>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𝑄</m:t>
                              </m:r>
                            </m:sup>
                          </m:sSup>
                          <m:r>
                            <a:rPr lang="en-US" b="0" i="1" smtClean="0">
                              <a:solidFill>
                                <a:schemeClr val="tx1"/>
                              </a:solidFill>
                              <a:latin typeface="Cambria Math" panose="02040503050406030204" pitchFamily="18" charset="0"/>
                            </a:rPr>
                            <m:t>)</m:t>
                          </m:r>
                        </m:e>
                      </m:d>
                    </m:oMath>
                  </a14:m>
                  <a:r>
                    <a:rPr lang="en-US"/>
                    <a:t> </a:t>
                  </a:r>
                  <a14:m>
                    <m:oMath xmlns:m="http://schemas.openxmlformats.org/officeDocument/2006/math">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i="1">
                              <a:latin typeface="Cambria Math" panose="02040503050406030204" pitchFamily="18" charset="0"/>
                            </a:rPr>
                            <m:t>𝑉</m:t>
                          </m:r>
                        </m:sup>
                      </m:sSup>
                    </m:oMath>
                  </a14:m>
                  <a:endParaRPr lang="en-US"/>
                </a:p>
              </p:txBody>
            </p:sp>
          </mc:Choice>
          <mc:Fallback xmlns="">
            <p:sp>
              <p:nvSpPr>
                <p:cNvPr id="40" name="TextBox 39">
                  <a:extLst>
                    <a:ext uri="{FF2B5EF4-FFF2-40B4-BE49-F238E27FC236}">
                      <a16:creationId xmlns:a16="http://schemas.microsoft.com/office/drawing/2014/main" id="{34B8141D-1DA6-436D-2BDE-48C39694A552}"/>
                    </a:ext>
                  </a:extLst>
                </p:cNvPr>
                <p:cNvSpPr txBox="1">
                  <a:spLocks noRot="1" noChangeAspect="1" noMove="1" noResize="1" noEditPoints="1" noAdjustHandles="1" noChangeArrowheads="1" noChangeShapeType="1" noTextEdit="1"/>
                </p:cNvSpPr>
                <p:nvPr/>
              </p:nvSpPr>
              <p:spPr>
                <a:xfrm>
                  <a:off x="1282164" y="1968990"/>
                  <a:ext cx="4605050" cy="506870"/>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082954" y="3218105"/>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𝑖</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082954" y="3218105"/>
                <a:ext cx="536154" cy="307777"/>
              </a:xfrm>
              <a:prstGeom prst="rect">
                <a:avLst/>
              </a:prstGeom>
              <a:blipFill>
                <a:blip r:embed="rId6"/>
                <a:stretch>
                  <a:fillRect b="-22000"/>
                </a:stretch>
              </a:blipFill>
            </p:spPr>
            <p:txBody>
              <a:bodyPr/>
              <a:lstStyle/>
              <a:p>
                <a:r>
                  <a:rPr lang="en-US">
                    <a:noFill/>
                  </a:rPr>
                  <a:t> </a:t>
                </a:r>
              </a:p>
            </p:txBody>
          </p:sp>
        </mc:Fallback>
      </mc:AlternateContent>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9" y="1139088"/>
            <a:ext cx="4987951" cy="59329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Formula for attention update: </a:t>
            </a: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AlternateContent xmlns:mc="http://schemas.openxmlformats.org/markup-compatibility/2006" xmlns:a14="http://schemas.microsoft.com/office/drawing/2010/main">
        <mc:Choice Requires="a14">
          <p:sp>
            <p:nvSpPr>
              <p:cNvPr id="19500" name="TextBox 19499">
                <a:extLst>
                  <a:ext uri="{FF2B5EF4-FFF2-40B4-BE49-F238E27FC236}">
                    <a16:creationId xmlns:a16="http://schemas.microsoft.com/office/drawing/2014/main" id="{90A94B66-B9E0-320F-3586-D0A1D186A41A}"/>
                  </a:ext>
                </a:extLst>
              </p:cNvPr>
              <p:cNvSpPr txBox="1"/>
              <p:nvPr/>
            </p:nvSpPr>
            <p:spPr>
              <a:xfrm flipH="1">
                <a:off x="3541477" y="5860595"/>
                <a:ext cx="2754857" cy="8236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𝐴𝑔𝑔</m:t>
                          </m:r>
                          <m:d>
                            <m:dPr>
                              <m:ctrlPr>
                                <a:rPr lang="en-US" b="0" i="1" smtClean="0">
                                  <a:latin typeface="Cambria Math" panose="02040503050406030204" pitchFamily="18" charset="0"/>
                                  <a:cs typeface="Arial" pitchFamily="34" charset="0"/>
                                </a:rPr>
                              </m:ctrlPr>
                            </m:dPr>
                            <m:e>
                              <m:d>
                                <m:dPr>
                                  <m:begChr m:val="{"/>
                                  <m:endChr m:val="}"/>
                                  <m:ctrlPr>
                                    <a:rPr lang="en-US" b="0" i="1" smtClean="0">
                                      <a:latin typeface="Cambria Math" panose="02040503050406030204" pitchFamily="18" charset="0"/>
                                      <a:cs typeface="Arial" pitchFamily="34" charset="0"/>
                                    </a:rPr>
                                  </m:ctrlPr>
                                </m:dPr>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𝑚</m:t>
                                      </m:r>
                                    </m:e>
                                    <m:sub>
                                      <m:r>
                                        <a:rPr lang="en-US" b="0" i="1" smtClean="0">
                                          <a:latin typeface="Cambria Math" panose="02040503050406030204" pitchFamily="18" charset="0"/>
                                          <a:cs typeface="Arial" pitchFamily="34" charset="0"/>
                                        </a:rPr>
                                        <m:t>𝑗</m:t>
                                      </m:r>
                                    </m:sub>
                                  </m:sSub>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e>
                              </m:d>
                              <m:r>
                                <a:rPr lang="en-US" b="0" i="1" smtClean="0">
                                  <a:latin typeface="Cambria Math" panose="02040503050406030204" pitchFamily="18" charset="0"/>
                                  <a:cs typeface="Arial" pitchFamily="34" charset="0"/>
                                </a:rPr>
                                <m:t>, </m:t>
                              </m:r>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𝑞</m:t>
                                  </m:r>
                                </m:e>
                                <m:sub>
                                  <m:r>
                                    <a:rPr lang="en-US" b="0" i="1" smtClean="0">
                                      <a:latin typeface="Cambria Math" panose="02040503050406030204" pitchFamily="18" charset="0"/>
                                      <a:cs typeface="Arial" pitchFamily="34" charset="0"/>
                                    </a:rPr>
                                    <m:t>𝑖</m:t>
                                  </m:r>
                                </m:sub>
                              </m:sSub>
                            </m:e>
                          </m:d>
                          <m:r>
                            <a:rPr lang="en-US" b="0" i="1" smtClean="0">
                              <a:latin typeface="Cambria Math" panose="02040503050406030204" pitchFamily="18" charset="0"/>
                              <a:cs typeface="Arial" pitchFamily="34"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𝑠𝑜𝑓𝑡𝑚𝑎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𝑖</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e>
                        <m:sub>
                          <m:r>
                            <a:rPr lang="en-US" b="0" i="1" smtClean="0">
                              <a:latin typeface="Cambria Math" panose="02040503050406030204" pitchFamily="18" charset="0"/>
                              <a:cs typeface="Arial" pitchFamily="34" charset="0"/>
                            </a:rPr>
                            <m:t> </m:t>
                          </m:r>
                        </m:sub>
                      </m:sSub>
                    </m:oMath>
                  </m:oMathPara>
                </a14:m>
                <a:endParaRPr lang="en-US">
                  <a:latin typeface="Arial" pitchFamily="34" charset="0"/>
                  <a:cs typeface="Arial" pitchFamily="34" charset="0"/>
                </a:endParaRPr>
              </a:p>
            </p:txBody>
          </p:sp>
        </mc:Choice>
        <mc:Fallback xmlns="">
          <p:sp>
            <p:nvSpPr>
              <p:cNvPr id="19500" name="TextBox 19499">
                <a:extLst>
                  <a:ext uri="{FF2B5EF4-FFF2-40B4-BE49-F238E27FC236}">
                    <a16:creationId xmlns:a16="http://schemas.microsoft.com/office/drawing/2014/main" id="{90A94B66-B9E0-320F-3586-D0A1D186A41A}"/>
                  </a:ext>
                </a:extLst>
              </p:cNvPr>
              <p:cNvSpPr txBox="1">
                <a:spLocks noRot="1" noChangeAspect="1" noMove="1" noResize="1" noEditPoints="1" noAdjustHandles="1" noChangeArrowheads="1" noChangeShapeType="1" noTextEdit="1"/>
              </p:cNvSpPr>
              <p:nvPr/>
            </p:nvSpPr>
            <p:spPr>
              <a:xfrm flipH="1">
                <a:off x="3541477" y="5860595"/>
                <a:ext cx="2754857" cy="823623"/>
              </a:xfrm>
              <a:prstGeom prst="rect">
                <a:avLst/>
              </a:prstGeom>
              <a:blipFill>
                <a:blip r:embed="rId7"/>
                <a:stretch>
                  <a:fillRect l="-221" r="-444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01" name="TextBox 19500">
                <a:extLst>
                  <a:ext uri="{FF2B5EF4-FFF2-40B4-BE49-F238E27FC236}">
                    <a16:creationId xmlns:a16="http://schemas.microsoft.com/office/drawing/2014/main" id="{FD575BA1-59FC-86CC-0958-BEF5C96811F9}"/>
                  </a:ext>
                </a:extLst>
              </p:cNvPr>
              <p:cNvSpPr txBox="1"/>
              <p:nvPr/>
            </p:nvSpPr>
            <p:spPr>
              <a:xfrm flipH="1">
                <a:off x="7776449" y="3615801"/>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501" name="TextBox 19500">
                <a:extLst>
                  <a:ext uri="{FF2B5EF4-FFF2-40B4-BE49-F238E27FC236}">
                    <a16:creationId xmlns:a16="http://schemas.microsoft.com/office/drawing/2014/main" id="{FD575BA1-59FC-86CC-0958-BEF5C96811F9}"/>
                  </a:ext>
                </a:extLst>
              </p:cNvPr>
              <p:cNvSpPr txBox="1">
                <a:spLocks noRot="1" noChangeAspect="1" noMove="1" noResize="1" noEditPoints="1" noAdjustHandles="1" noChangeArrowheads="1" noChangeShapeType="1" noTextEdit="1"/>
              </p:cNvSpPr>
              <p:nvPr/>
            </p:nvSpPr>
            <p:spPr>
              <a:xfrm flipH="1">
                <a:off x="7776449" y="3615801"/>
                <a:ext cx="536154" cy="276999"/>
              </a:xfrm>
              <a:prstGeom prst="rect">
                <a:avLst/>
              </a:prstGeom>
              <a:blipFill>
                <a:blip r:embed="rId8"/>
                <a:stretch>
                  <a:fillRect b="-19565"/>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668B5B61-138B-4D53-B9A9-8F28FB7739B8}"/>
              </a:ext>
            </a:extLst>
          </p:cNvPr>
          <p:cNvSpPr/>
          <p:nvPr/>
        </p:nvSpPr>
        <p:spPr>
          <a:xfrm>
            <a:off x="6146507"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7" name="Oval 6">
            <a:extLst>
              <a:ext uri="{FF2B5EF4-FFF2-40B4-BE49-F238E27FC236}">
                <a16:creationId xmlns:a16="http://schemas.microsoft.com/office/drawing/2014/main" id="{588FBC90-6E0E-A757-EE36-1A83C2197B5B}"/>
              </a:ext>
            </a:extLst>
          </p:cNvPr>
          <p:cNvSpPr/>
          <p:nvPr/>
        </p:nvSpPr>
        <p:spPr>
          <a:xfrm>
            <a:off x="6381334" y="3519051"/>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2" name="Oval 11">
            <a:extLst>
              <a:ext uri="{FF2B5EF4-FFF2-40B4-BE49-F238E27FC236}">
                <a16:creationId xmlns:a16="http://schemas.microsoft.com/office/drawing/2014/main" id="{4C81A005-DAD6-7A62-4B63-671504BBA9EA}"/>
              </a:ext>
            </a:extLst>
          </p:cNvPr>
          <p:cNvSpPr/>
          <p:nvPr/>
        </p:nvSpPr>
        <p:spPr>
          <a:xfrm>
            <a:off x="7100758"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4" name="Oval 13">
            <a:extLst>
              <a:ext uri="{FF2B5EF4-FFF2-40B4-BE49-F238E27FC236}">
                <a16:creationId xmlns:a16="http://schemas.microsoft.com/office/drawing/2014/main" id="{6D37A337-ED02-B957-1A67-CAA274D771CE}"/>
              </a:ext>
            </a:extLst>
          </p:cNvPr>
          <p:cNvSpPr/>
          <p:nvPr/>
        </p:nvSpPr>
        <p:spPr>
          <a:xfrm>
            <a:off x="5641965"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5" name="Oval 14">
            <a:extLst>
              <a:ext uri="{FF2B5EF4-FFF2-40B4-BE49-F238E27FC236}">
                <a16:creationId xmlns:a16="http://schemas.microsoft.com/office/drawing/2014/main" id="{8389912F-C763-466C-6BBD-D661EC874AF9}"/>
              </a:ext>
            </a:extLst>
          </p:cNvPr>
          <p:cNvSpPr/>
          <p:nvPr/>
        </p:nvSpPr>
        <p:spPr>
          <a:xfrm>
            <a:off x="6611389"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6" name="TextBox 15">
            <a:extLst>
              <a:ext uri="{FF2B5EF4-FFF2-40B4-BE49-F238E27FC236}">
                <a16:creationId xmlns:a16="http://schemas.microsoft.com/office/drawing/2014/main" id="{837697FC-593A-329B-CE32-55F91D250CAC}"/>
              </a:ext>
            </a:extLst>
          </p:cNvPr>
          <p:cNvSpPr txBox="1"/>
          <p:nvPr/>
        </p:nvSpPr>
        <p:spPr>
          <a:xfrm>
            <a:off x="6703847" y="3662299"/>
            <a:ext cx="396911" cy="369332"/>
          </a:xfrm>
          <a:prstGeom prst="rect">
            <a:avLst/>
          </a:prstGeom>
          <a:noFill/>
        </p:spPr>
        <p:txBody>
          <a:bodyPr wrap="square">
            <a:spAutoFit/>
          </a:bodyPr>
          <a:lstStyle/>
          <a:p>
            <a:r>
              <a:rPr lang="en-US" b="1" err="1">
                <a:solidFill>
                  <a:srgbClr val="C00000"/>
                </a:solidFill>
              </a:rPr>
              <a:t>i</a:t>
            </a:r>
            <a:r>
              <a:rPr lang="en-US" b="1">
                <a:solidFill>
                  <a:srgbClr val="C00000"/>
                </a:solidFill>
              </a:rPr>
              <a:t> </a:t>
            </a:r>
            <a:endParaRPr lang="en-US"/>
          </a:p>
        </p:txBody>
      </p:sp>
      <p:cxnSp>
        <p:nvCxnSpPr>
          <p:cNvPr id="18" name="Straight Arrow Connector 17">
            <a:extLst>
              <a:ext uri="{FF2B5EF4-FFF2-40B4-BE49-F238E27FC236}">
                <a16:creationId xmlns:a16="http://schemas.microsoft.com/office/drawing/2014/main" id="{C32A425E-9B7F-894C-5C25-13F153665A40}"/>
              </a:ext>
            </a:extLst>
          </p:cNvPr>
          <p:cNvCxnSpPr>
            <a:stCxn id="14" idx="5"/>
            <a:endCxn id="7" idx="1"/>
          </p:cNvCxnSpPr>
          <p:nvPr/>
        </p:nvCxnSpPr>
        <p:spPr>
          <a:xfrm>
            <a:off x="5903647" y="2913442"/>
            <a:ext cx="522585"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80FAF4-DB43-AEA1-8BB0-A3F39838E674}"/>
              </a:ext>
            </a:extLst>
          </p:cNvPr>
          <p:cNvCxnSpPr>
            <a:cxnSpLocks/>
            <a:stCxn id="3" idx="4"/>
          </p:cNvCxnSpPr>
          <p:nvPr/>
        </p:nvCxnSpPr>
        <p:spPr>
          <a:xfrm>
            <a:off x="6299797" y="2958340"/>
            <a:ext cx="204302" cy="57942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F49D6085-8C03-34D3-4C70-85D32F976B9B}"/>
              </a:ext>
            </a:extLst>
          </p:cNvPr>
          <p:cNvCxnSpPr>
            <a:cxnSpLocks/>
            <a:stCxn id="15" idx="4"/>
            <a:endCxn id="7" idx="7"/>
          </p:cNvCxnSpPr>
          <p:nvPr/>
        </p:nvCxnSpPr>
        <p:spPr>
          <a:xfrm flipH="1">
            <a:off x="6643016" y="2958340"/>
            <a:ext cx="121663" cy="60560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3C1C4680-CAB6-E785-7872-8C86744E05D4}"/>
              </a:ext>
            </a:extLst>
          </p:cNvPr>
          <p:cNvCxnSpPr>
            <a:cxnSpLocks/>
            <a:stCxn id="12" idx="3"/>
          </p:cNvCxnSpPr>
          <p:nvPr/>
        </p:nvCxnSpPr>
        <p:spPr>
          <a:xfrm flipH="1">
            <a:off x="6685404" y="2913442"/>
            <a:ext cx="460252"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0645208-72CC-5731-536F-CF319C371C10}"/>
                  </a:ext>
                </a:extLst>
              </p:cNvPr>
              <p:cNvSpPr txBox="1"/>
              <p:nvPr/>
            </p:nvSpPr>
            <p:spPr>
              <a:xfrm>
                <a:off x="5440106" y="3042872"/>
                <a:ext cx="812809" cy="3916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oMath>
                  </m:oMathPara>
                </a14:m>
                <a:endParaRPr lang="en-US"/>
              </a:p>
            </p:txBody>
          </p:sp>
        </mc:Choice>
        <mc:Fallback xmlns="">
          <p:sp>
            <p:nvSpPr>
              <p:cNvPr id="32" name="TextBox 31">
                <a:extLst>
                  <a:ext uri="{FF2B5EF4-FFF2-40B4-BE49-F238E27FC236}">
                    <a16:creationId xmlns:a16="http://schemas.microsoft.com/office/drawing/2014/main" id="{00645208-72CC-5731-536F-CF319C371C10}"/>
                  </a:ext>
                </a:extLst>
              </p:cNvPr>
              <p:cNvSpPr txBox="1">
                <a:spLocks noRot="1" noChangeAspect="1" noMove="1" noResize="1" noEditPoints="1" noAdjustHandles="1" noChangeArrowheads="1" noChangeShapeType="1" noTextEdit="1"/>
              </p:cNvSpPr>
              <p:nvPr/>
            </p:nvSpPr>
            <p:spPr>
              <a:xfrm>
                <a:off x="5440106" y="3042872"/>
                <a:ext cx="812809" cy="391646"/>
              </a:xfrm>
              <a:prstGeom prst="rect">
                <a:avLst/>
              </a:prstGeom>
              <a:blipFill>
                <a:blip r:embed="rId9"/>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FD933E5-0DEE-F458-5983-FCD9511E614F}"/>
                  </a:ext>
                </a:extLst>
              </p:cNvPr>
              <p:cNvSpPr txBox="1"/>
              <p:nvPr/>
            </p:nvSpPr>
            <p:spPr>
              <a:xfrm>
                <a:off x="3548637" y="5383912"/>
                <a:ext cx="1322713" cy="370230"/>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oMath>
                </a14:m>
                <a:r>
                  <a:rPr lang="en-US"/>
                  <a:t> </a:t>
                </a:r>
              </a:p>
            </p:txBody>
          </p:sp>
        </mc:Choice>
        <mc:Fallback xmlns="">
          <p:sp>
            <p:nvSpPr>
              <p:cNvPr id="35" name="TextBox 34">
                <a:extLst>
                  <a:ext uri="{FF2B5EF4-FFF2-40B4-BE49-F238E27FC236}">
                    <a16:creationId xmlns:a16="http://schemas.microsoft.com/office/drawing/2014/main" id="{7FD933E5-0DEE-F458-5983-FCD9511E614F}"/>
                  </a:ext>
                </a:extLst>
              </p:cNvPr>
              <p:cNvSpPr txBox="1">
                <a:spLocks noRot="1" noChangeAspect="1" noMove="1" noResize="1" noEditPoints="1" noAdjustHandles="1" noChangeArrowheads="1" noChangeShapeType="1" noTextEdit="1"/>
              </p:cNvSpPr>
              <p:nvPr/>
            </p:nvSpPr>
            <p:spPr>
              <a:xfrm>
                <a:off x="3548637" y="5383912"/>
                <a:ext cx="1322713" cy="370230"/>
              </a:xfrm>
              <a:prstGeom prst="rect">
                <a:avLst/>
              </a:prstGeom>
              <a:blipFill>
                <a:blip r:embed="rId10"/>
                <a:stretch>
                  <a:fillRect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3EE7F86-827B-B8EE-08EE-6BD14A467B6B}"/>
                  </a:ext>
                </a:extLst>
              </p:cNvPr>
              <p:cNvSpPr txBox="1"/>
              <p:nvPr/>
            </p:nvSpPr>
            <p:spPr>
              <a:xfrm>
                <a:off x="3508072" y="4759991"/>
                <a:ext cx="3342869" cy="397288"/>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b="0" i="1" smtClean="0">
                            <a:latin typeface="Cambria Math" panose="02040503050406030204" pitchFamily="18" charset="0"/>
                          </a:rPr>
                          <m:t>𝑣</m:t>
                        </m:r>
                      </m:e>
                      <m:sub>
                        <m:r>
                          <a:rPr lang="en-US" b="0" i="1" smtClean="0">
                            <a:latin typeface="Cambria Math" panose="02040503050406030204" pitchFamily="18" charset="0"/>
                          </a:rPr>
                          <m:t>𝑗</m:t>
                        </m:r>
                        <m:r>
                          <a:rPr lang="en-US" b="0" i="1" smtClean="0">
                            <a:latin typeface="Cambria Math" panose="02040503050406030204" pitchFamily="18" charset="0"/>
                          </a:rPr>
                          <m:t> </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b="0" i="1" smtClean="0">
                                <a:latin typeface="Cambria Math" panose="02040503050406030204" pitchFamily="18" charset="0"/>
                              </a:rPr>
                              <m:t>𝐾</m:t>
                            </m:r>
                          </m:sup>
                        </m:sSup>
                        <m:r>
                          <a:rPr lang="en-US" i="1">
                            <a:latin typeface="Cambria Math" panose="02040503050406030204" pitchFamily="18" charset="0"/>
                          </a:rPr>
                          <m:t>𝑥</m:t>
                        </m:r>
                      </m:e>
                      <m:sub>
                        <m:r>
                          <a:rPr lang="en-US" i="1">
                            <a:latin typeface="Cambria Math" panose="02040503050406030204" pitchFamily="18" charset="0"/>
                          </a:rPr>
                          <m:t>𝑗</m:t>
                        </m:r>
                      </m:sub>
                    </m:sSub>
                  </m:oMath>
                </a14:m>
                <a:r>
                  <a:rPr lang="en-US"/>
                  <a:t>)</a:t>
                </a:r>
              </a:p>
            </p:txBody>
          </p:sp>
        </mc:Choice>
        <mc:Fallback xmlns="">
          <p:sp>
            <p:nvSpPr>
              <p:cNvPr id="37" name="TextBox 36">
                <a:extLst>
                  <a:ext uri="{FF2B5EF4-FFF2-40B4-BE49-F238E27FC236}">
                    <a16:creationId xmlns:a16="http://schemas.microsoft.com/office/drawing/2014/main" id="{83EE7F86-827B-B8EE-08EE-6BD14A467B6B}"/>
                  </a:ext>
                </a:extLst>
              </p:cNvPr>
              <p:cNvSpPr txBox="1">
                <a:spLocks noRot="1" noChangeAspect="1" noMove="1" noResize="1" noEditPoints="1" noAdjustHandles="1" noChangeArrowheads="1" noChangeShapeType="1" noTextEdit="1"/>
              </p:cNvSpPr>
              <p:nvPr/>
            </p:nvSpPr>
            <p:spPr>
              <a:xfrm>
                <a:off x="3508072" y="4759991"/>
                <a:ext cx="3342869" cy="397288"/>
              </a:xfrm>
              <a:prstGeom prst="rect">
                <a:avLst/>
              </a:prstGeom>
              <a:blipFill>
                <a:blip r:embed="rId11"/>
                <a:stretch>
                  <a:fillRect t="-6154"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9BFE5FE-E783-F9C9-87CC-6D191F6EFE02}"/>
                  </a:ext>
                </a:extLst>
              </p:cNvPr>
              <p:cNvSpPr txBox="1"/>
              <p:nvPr/>
            </p:nvSpPr>
            <p:spPr>
              <a:xfrm>
                <a:off x="7909971" y="3510352"/>
                <a:ext cx="1322713" cy="397288"/>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𝐾</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oMath>
                </a14:m>
                <a:r>
                  <a:rPr lang="en-US"/>
                  <a:t> </a:t>
                </a:r>
              </a:p>
            </p:txBody>
          </p:sp>
        </mc:Choice>
        <mc:Fallback xmlns="">
          <p:sp>
            <p:nvSpPr>
              <p:cNvPr id="38" name="TextBox 37">
                <a:extLst>
                  <a:ext uri="{FF2B5EF4-FFF2-40B4-BE49-F238E27FC236}">
                    <a16:creationId xmlns:a16="http://schemas.microsoft.com/office/drawing/2014/main" id="{19BFE5FE-E783-F9C9-87CC-6D191F6EFE02}"/>
                  </a:ext>
                </a:extLst>
              </p:cNvPr>
              <p:cNvSpPr txBox="1">
                <a:spLocks noRot="1" noChangeAspect="1" noMove="1" noResize="1" noEditPoints="1" noAdjustHandles="1" noChangeArrowheads="1" noChangeShapeType="1" noTextEdit="1"/>
              </p:cNvSpPr>
              <p:nvPr/>
            </p:nvSpPr>
            <p:spPr>
              <a:xfrm>
                <a:off x="7909971" y="3510352"/>
                <a:ext cx="1322713" cy="397288"/>
              </a:xfrm>
              <a:prstGeom prst="rect">
                <a:avLst/>
              </a:prstGeom>
              <a:blipFill>
                <a:blip r:embed="rId12"/>
                <a:stretch>
                  <a:fillRect b="-7692"/>
                </a:stretch>
              </a:blipFill>
            </p:spPr>
            <p:txBody>
              <a:bodyPr/>
              <a:lstStyle/>
              <a:p>
                <a:r>
                  <a:rPr lang="en-US">
                    <a:noFill/>
                  </a:rPr>
                  <a:t> </a:t>
                </a:r>
              </a:p>
            </p:txBody>
          </p:sp>
        </mc:Fallback>
      </mc:AlternateContent>
    </p:spTree>
    <p:extLst>
      <p:ext uri="{BB962C8B-B14F-4D97-AF65-F5344CB8AC3E}">
        <p14:creationId xmlns:p14="http://schemas.microsoft.com/office/powerpoint/2010/main" val="27253519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 name="Content Placeholder 2">
            <a:extLst>
              <a:ext uri="{FF2B5EF4-FFF2-40B4-BE49-F238E27FC236}">
                <a16:creationId xmlns:a16="http://schemas.microsoft.com/office/drawing/2014/main" id="{207DF5F7-B1BE-06A8-0550-313FFB6F3806}"/>
              </a:ext>
            </a:extLst>
          </p:cNvPr>
          <p:cNvSpPr txBox="1">
            <a:spLocks/>
          </p:cNvSpPr>
          <p:nvPr/>
        </p:nvSpPr>
        <p:spPr>
          <a:xfrm>
            <a:off x="3766694" y="4194959"/>
            <a:ext cx="4363702" cy="1443374"/>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Updating embedding I</a:t>
            </a:r>
          </a:p>
          <a:p>
            <a:pPr lvl="1"/>
            <a:r>
              <a:rPr lang="en-US" sz="1100" b="1">
                <a:solidFill>
                  <a:srgbClr val="C00000"/>
                </a:solidFill>
              </a:rPr>
              <a:t>Compute message from j:</a:t>
            </a:r>
          </a:p>
          <a:p>
            <a:pPr lvl="1"/>
            <a:r>
              <a:rPr lang="en-US" sz="1100" b="1">
                <a:solidFill>
                  <a:srgbClr val="C00000"/>
                </a:solidFill>
              </a:rPr>
              <a:t>Compute for all </a:t>
            </a:r>
            <a:r>
              <a:rPr lang="en-US" sz="1100" b="1" err="1">
                <a:solidFill>
                  <a:srgbClr val="C00000"/>
                </a:solidFill>
              </a:rPr>
              <a:t>i</a:t>
            </a:r>
            <a:r>
              <a:rPr lang="en-US" sz="1100" b="1">
                <a:solidFill>
                  <a:srgbClr val="C00000"/>
                </a:solidFill>
              </a:rPr>
              <a:t>: </a:t>
            </a:r>
          </a:p>
          <a:p>
            <a:pPr lvl="1"/>
            <a:r>
              <a:rPr lang="en-US" sz="1100" b="1">
                <a:solidFill>
                  <a:srgbClr val="C00000"/>
                </a:solidFill>
              </a:rPr>
              <a:t>Aggregate all messages:</a:t>
            </a:r>
            <a:endParaRPr lang="en-US" sz="1600"/>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p:sp>
        <p:nvSpPr>
          <p:cNvPr id="19488" name="Content Placeholder 2">
            <a:extLst>
              <a:ext uri="{FF2B5EF4-FFF2-40B4-BE49-F238E27FC236}">
                <a16:creationId xmlns:a16="http://schemas.microsoft.com/office/drawing/2014/main" id="{7F701BD9-E227-3B41-8A54-285D62D979D5}"/>
              </a:ext>
            </a:extLst>
          </p:cNvPr>
          <p:cNvSpPr>
            <a:spLocks noGrp="1"/>
          </p:cNvSpPr>
          <p:nvPr>
            <p:ph idx="1"/>
          </p:nvPr>
        </p:nvSpPr>
        <p:spPr>
          <a:xfrm>
            <a:off x="-6536" y="2564251"/>
            <a:ext cx="4363702" cy="1443374"/>
          </a:xfrm>
        </p:spPr>
        <p:txBody>
          <a:bodyPr>
            <a:normAutofit/>
          </a:bodyPr>
          <a:lstStyle/>
          <a:p>
            <a:r>
              <a:rPr lang="en-US" sz="2000"/>
              <a:t>This formula gives the embedding for </a:t>
            </a:r>
            <a:r>
              <a:rPr lang="en-US" sz="2000" b="1"/>
              <a:t>all tokens </a:t>
            </a:r>
            <a:r>
              <a:rPr lang="en-US" sz="2000"/>
              <a:t>simultaneously</a:t>
            </a:r>
          </a:p>
          <a:p>
            <a:r>
              <a:rPr lang="en-US" sz="2000"/>
              <a:t>If we simplify to just token       what does the update look like? </a:t>
            </a:r>
          </a:p>
          <a:p>
            <a:pPr marL="118872" indent="0">
              <a:buNone/>
            </a:pPr>
            <a:endParaRPr lang="en-US" sz="2000" b="1">
              <a:solidFill>
                <a:srgbClr val="00B0F0"/>
              </a:solidFill>
            </a:endParaRPr>
          </a:p>
          <a:p>
            <a:pPr marL="118872" indent="0">
              <a:buNone/>
            </a:pPr>
            <a:endParaRPr lang="en-US" sz="2000" b="1">
              <a:solidFill>
                <a:srgbClr val="00B0F0"/>
              </a:solidFill>
            </a:endParaRPr>
          </a:p>
          <a:p>
            <a:pPr marL="118872" indent="0">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None/>
            </a:pPr>
            <a:endParaRPr lang="en-US" sz="2000" b="1"/>
          </a:p>
        </p:txBody>
      </p:sp>
      <mc:AlternateContent xmlns:mc="http://schemas.openxmlformats.org/markup-compatibility/2006" xmlns:a14="http://schemas.microsoft.com/office/drawing/2010/main">
        <mc:Choice Requires="a14">
          <p:sp>
            <p:nvSpPr>
              <p:cNvPr id="19495" name="TextBox 19494">
                <a:extLst>
                  <a:ext uri="{FF2B5EF4-FFF2-40B4-BE49-F238E27FC236}">
                    <a16:creationId xmlns:a16="http://schemas.microsoft.com/office/drawing/2014/main" id="{AC5AB952-8A2B-7910-4C6B-335B38A6B3A1}"/>
                  </a:ext>
                </a:extLst>
              </p:cNvPr>
              <p:cNvSpPr txBox="1"/>
              <p:nvPr/>
            </p:nvSpPr>
            <p:spPr>
              <a:xfrm>
                <a:off x="-127210" y="3926931"/>
                <a:ext cx="4605050" cy="8814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z</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r>
                            <a:rPr lang="en-US" i="1">
                              <a:latin typeface="Cambria Math" panose="02040503050406030204" pitchFamily="18" charset="0"/>
                            </a:rPr>
                            <m:t>𝑠𝑜𝑓𝑡𝑚𝑎</m:t>
                          </m:r>
                          <m:sSub>
                            <m:sSubPr>
                              <m:ctrlPr>
                                <a:rPr lang="en-US" b="0" i="1" smtClean="0">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i="1">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oMath>
                  </m:oMathPara>
                </a14:m>
                <a:endParaRPr lang="en-US">
                  <a:solidFill>
                    <a:schemeClr val="tx1"/>
                  </a:solidFill>
                </a:endParaRPr>
              </a:p>
            </p:txBody>
          </p:sp>
        </mc:Choice>
        <mc:Fallback xmlns="">
          <p:sp>
            <p:nvSpPr>
              <p:cNvPr id="19495" name="TextBox 19494">
                <a:extLst>
                  <a:ext uri="{FF2B5EF4-FFF2-40B4-BE49-F238E27FC236}">
                    <a16:creationId xmlns:a16="http://schemas.microsoft.com/office/drawing/2014/main" id="{AC5AB952-8A2B-7910-4C6B-335B38A6B3A1}"/>
                  </a:ext>
                </a:extLst>
              </p:cNvPr>
              <p:cNvSpPr txBox="1">
                <a:spLocks noRot="1" noChangeAspect="1" noMove="1" noResize="1" noEditPoints="1" noAdjustHandles="1" noChangeArrowheads="1" noChangeShapeType="1" noTextEdit="1"/>
              </p:cNvSpPr>
              <p:nvPr/>
            </p:nvSpPr>
            <p:spPr>
              <a:xfrm>
                <a:off x="-127210" y="3926931"/>
                <a:ext cx="4605050" cy="881460"/>
              </a:xfrm>
              <a:prstGeom prst="rect">
                <a:avLst/>
              </a:prstGeom>
              <a:blipFill>
                <a:blip r:embed="rId3"/>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Closer Look at Self-Attention</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a:t>
            </a:r>
            <a:r>
              <a:rPr lang="en-US" err="1"/>
              <a:t>Leskovec</a:t>
            </a:r>
            <a:r>
              <a:rPr lang="en-US"/>
              <a:t>,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97</a:t>
            </a:fld>
            <a:endParaRPr lang="en-US"/>
          </a:p>
        </p:txBody>
      </p:sp>
      <p:grpSp>
        <p:nvGrpSpPr>
          <p:cNvPr id="19485" name="Group 19484">
            <a:extLst>
              <a:ext uri="{FF2B5EF4-FFF2-40B4-BE49-F238E27FC236}">
                <a16:creationId xmlns:a16="http://schemas.microsoft.com/office/drawing/2014/main" id="{FDFA70F9-B2AB-AFA6-001E-202EA8878913}"/>
              </a:ext>
            </a:extLst>
          </p:cNvPr>
          <p:cNvGrpSpPr/>
          <p:nvPr/>
        </p:nvGrpSpPr>
        <p:grpSpPr>
          <a:xfrm>
            <a:off x="-580227" y="1611782"/>
            <a:ext cx="6233783" cy="952468"/>
            <a:chOff x="-346569" y="1523392"/>
            <a:chExt cx="6233783" cy="952468"/>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411361-8D27-0CBF-4C76-EB56A74F53F2}"/>
                    </a:ext>
                  </a:extLst>
                </p:cNvPr>
                <p:cNvSpPr txBox="1"/>
                <p:nvPr/>
              </p:nvSpPr>
              <p:spPr>
                <a:xfrm>
                  <a:off x="-346569" y="1523392"/>
                  <a:ext cx="46050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𝐴𝑡𝑡</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𝑋</m:t>
                            </m:r>
                          </m:e>
                        </m:d>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𝐾</m:t>
                                </m:r>
                              </m:e>
                              <m:sup>
                                <m:r>
                                  <a:rPr lang="en-US" i="1">
                                    <a:solidFill>
                                      <a:schemeClr val="tx1"/>
                                    </a:solidFill>
                                    <a:latin typeface="Cambria Math" panose="02040503050406030204" pitchFamily="18" charset="0"/>
                                  </a:rPr>
                                  <m:t>𝑇</m:t>
                                </m:r>
                              </m:sup>
                            </m:sSup>
                            <m:r>
                              <a:rPr lang="en-US" i="1">
                                <a:solidFill>
                                  <a:schemeClr val="tx1"/>
                                </a:solidFill>
                                <a:latin typeface="Cambria Math" panose="02040503050406030204" pitchFamily="18" charset="0"/>
                              </a:rPr>
                              <m:t>𝑄</m:t>
                            </m:r>
                          </m:e>
                        </m:d>
                        <m:r>
                          <a:rPr lang="en-US" i="1">
                            <a:latin typeface="Cambria Math" panose="02040503050406030204" pitchFamily="18" charset="0"/>
                          </a:rPr>
                          <m:t>𝑉</m:t>
                        </m:r>
                      </m:oMath>
                    </m:oMathPara>
                  </a14:m>
                  <a:endParaRPr lang="en-US">
                    <a:solidFill>
                      <a:schemeClr val="tx1"/>
                    </a:solidFill>
                  </a:endParaRPr>
                </a:p>
              </p:txBody>
            </p:sp>
          </mc:Choice>
          <mc:Fallback xmlns="">
            <p:sp>
              <p:nvSpPr>
                <p:cNvPr id="39" name="TextBox 38">
                  <a:extLst>
                    <a:ext uri="{FF2B5EF4-FFF2-40B4-BE49-F238E27FC236}">
                      <a16:creationId xmlns:a16="http://schemas.microsoft.com/office/drawing/2014/main" id="{0F411361-8D27-0CBF-4C76-EB56A74F53F2}"/>
                    </a:ext>
                  </a:extLst>
                </p:cNvPr>
                <p:cNvSpPr txBox="1">
                  <a:spLocks noRot="1" noChangeAspect="1" noMove="1" noResize="1" noEditPoints="1" noAdjustHandles="1" noChangeArrowheads="1" noChangeShapeType="1" noTextEdit="1"/>
                </p:cNvSpPr>
                <p:nvPr/>
              </p:nvSpPr>
              <p:spPr>
                <a:xfrm>
                  <a:off x="-346569" y="1523392"/>
                  <a:ext cx="4605050" cy="369332"/>
                </a:xfrm>
                <a:prstGeom prst="rect">
                  <a:avLst/>
                </a:prstGeom>
                <a:blipFill>
                  <a:blip r:embed="rId4"/>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4B8141D-1DA6-436D-2BDE-48C39694A552}"/>
                    </a:ext>
                  </a:extLst>
                </p:cNvPr>
                <p:cNvSpPr txBox="1"/>
                <p:nvPr/>
              </p:nvSpPr>
              <p:spPr>
                <a:xfrm>
                  <a:off x="1282164" y="1968990"/>
                  <a:ext cx="4605050" cy="506870"/>
                </a:xfrm>
                <a:prstGeom prst="rect">
                  <a:avLst/>
                </a:prstGeom>
                <a:solidFill>
                  <a:schemeClr val="bg1"/>
                </a:solidFill>
              </p:spPr>
              <p:txBody>
                <a:bodyPr wrap="square">
                  <a:spAutoFit/>
                </a:bodyPr>
                <a:lstStyle/>
                <a:p>
                  <a14:m>
                    <m:oMath xmlns:m="http://schemas.openxmlformats.org/officeDocument/2006/math">
                      <m:r>
                        <a:rPr lang="en-US" i="0" smtClean="0">
                          <a:latin typeface="Cambria Math" panose="02040503050406030204" pitchFamily="18" charset="0"/>
                        </a:rPr>
                        <m:t>=</m:t>
                      </m:r>
                      <m:r>
                        <a:rPr lang="en-US" b="0" i="1" smtClean="0">
                          <a:solidFill>
                            <a:schemeClr val="tx1"/>
                          </a:solidFill>
                          <a:latin typeface="Cambria Math" panose="02040503050406030204" pitchFamily="18" charset="0"/>
                        </a:rPr>
                        <m:t>𝑠𝑜𝑓𝑡𝑚𝑎𝑥</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𝐾</m:t>
                                      </m:r>
                                    </m:sup>
                                  </m:sSup>
                                </m:e>
                              </m:d>
                            </m:e>
                            <m:sup>
                              <m:r>
                                <a:rPr lang="en-US" i="1">
                                  <a:solidFill>
                                    <a:schemeClr val="tx1"/>
                                  </a:solidFill>
                                  <a:latin typeface="Cambria Math" panose="02040503050406030204" pitchFamily="18" charset="0"/>
                                </a:rPr>
                                <m:t>𝑇</m:t>
                              </m:r>
                            </m:sup>
                          </m:sSup>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𝑋</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𝑊</m:t>
                              </m:r>
                            </m:e>
                            <m:sup>
                              <m:r>
                                <a:rPr lang="en-US" b="0" i="1" smtClean="0">
                                  <a:solidFill>
                                    <a:schemeClr val="tx1"/>
                                  </a:solidFill>
                                  <a:latin typeface="Cambria Math" panose="02040503050406030204" pitchFamily="18" charset="0"/>
                                </a:rPr>
                                <m:t>𝑄</m:t>
                              </m:r>
                            </m:sup>
                          </m:sSup>
                          <m:r>
                            <a:rPr lang="en-US" b="0" i="1" smtClean="0">
                              <a:solidFill>
                                <a:schemeClr val="tx1"/>
                              </a:solidFill>
                              <a:latin typeface="Cambria Math" panose="02040503050406030204" pitchFamily="18" charset="0"/>
                            </a:rPr>
                            <m:t>)</m:t>
                          </m:r>
                        </m:e>
                      </m:d>
                    </m:oMath>
                  </a14:m>
                  <a:r>
                    <a:rPr lang="en-US"/>
                    <a:t> </a:t>
                  </a:r>
                  <a14:m>
                    <m:oMath xmlns:m="http://schemas.openxmlformats.org/officeDocument/2006/math">
                      <m:r>
                        <a:rPr lang="en-US" i="1">
                          <a:latin typeface="Cambria Math" panose="02040503050406030204" pitchFamily="18" charset="0"/>
                        </a:rPr>
                        <m:t>𝑋</m:t>
                      </m:r>
                      <m:sSup>
                        <m:sSupPr>
                          <m:ctrlPr>
                            <a:rPr lang="en-US" i="1">
                              <a:latin typeface="Cambria Math" panose="02040503050406030204" pitchFamily="18" charset="0"/>
                            </a:rPr>
                          </m:ctrlPr>
                        </m:sSupPr>
                        <m:e>
                          <m:r>
                            <a:rPr lang="en-US" i="1">
                              <a:latin typeface="Cambria Math" panose="02040503050406030204" pitchFamily="18" charset="0"/>
                            </a:rPr>
                            <m:t>𝑊</m:t>
                          </m:r>
                        </m:e>
                        <m:sup>
                          <m:r>
                            <a:rPr lang="en-US" i="1">
                              <a:latin typeface="Cambria Math" panose="02040503050406030204" pitchFamily="18" charset="0"/>
                            </a:rPr>
                            <m:t>𝑉</m:t>
                          </m:r>
                        </m:sup>
                      </m:sSup>
                    </m:oMath>
                  </a14:m>
                  <a:endParaRPr lang="en-US"/>
                </a:p>
              </p:txBody>
            </p:sp>
          </mc:Choice>
          <mc:Fallback xmlns="">
            <p:sp>
              <p:nvSpPr>
                <p:cNvPr id="40" name="TextBox 39">
                  <a:extLst>
                    <a:ext uri="{FF2B5EF4-FFF2-40B4-BE49-F238E27FC236}">
                      <a16:creationId xmlns:a16="http://schemas.microsoft.com/office/drawing/2014/main" id="{34B8141D-1DA6-436D-2BDE-48C39694A552}"/>
                    </a:ext>
                  </a:extLst>
                </p:cNvPr>
                <p:cNvSpPr txBox="1">
                  <a:spLocks noRot="1" noChangeAspect="1" noMove="1" noResize="1" noEditPoints="1" noAdjustHandles="1" noChangeArrowheads="1" noChangeShapeType="1" noTextEdit="1"/>
                </p:cNvSpPr>
                <p:nvPr/>
              </p:nvSpPr>
              <p:spPr>
                <a:xfrm>
                  <a:off x="1282164" y="1968990"/>
                  <a:ext cx="4605050" cy="506870"/>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9490" name="TextBox 19489">
                <a:extLst>
                  <a:ext uri="{FF2B5EF4-FFF2-40B4-BE49-F238E27FC236}">
                    <a16:creationId xmlns:a16="http://schemas.microsoft.com/office/drawing/2014/main" id="{1682DBEB-3094-D206-F259-9728511FB570}"/>
                  </a:ext>
                </a:extLst>
              </p:cNvPr>
              <p:cNvSpPr txBox="1"/>
              <p:nvPr/>
            </p:nvSpPr>
            <p:spPr>
              <a:xfrm flipH="1">
                <a:off x="3082954" y="3218105"/>
                <a:ext cx="536154"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cs typeface="Arial" pitchFamily="34" charset="0"/>
                            </a:rPr>
                          </m:ctrlPr>
                        </m:sSubPr>
                        <m:e>
                          <m:r>
                            <a:rPr lang="en-US" sz="2000" b="0" i="1" smtClean="0">
                              <a:latin typeface="Cambria Math" panose="02040503050406030204" pitchFamily="18" charset="0"/>
                              <a:cs typeface="Arial" pitchFamily="34" charset="0"/>
                            </a:rPr>
                            <m:t>𝑥</m:t>
                          </m:r>
                        </m:e>
                        <m:sub>
                          <m:r>
                            <a:rPr lang="en-US" sz="2000" b="0" i="1" smtClean="0">
                              <a:latin typeface="Cambria Math" panose="02040503050406030204" pitchFamily="18" charset="0"/>
                              <a:cs typeface="Arial" pitchFamily="34" charset="0"/>
                            </a:rPr>
                            <m:t>𝑖</m:t>
                          </m:r>
                        </m:sub>
                      </m:sSub>
                    </m:oMath>
                  </m:oMathPara>
                </a14:m>
                <a:endParaRPr lang="en-US" sz="2000">
                  <a:latin typeface="Arial" pitchFamily="34" charset="0"/>
                  <a:cs typeface="Arial" pitchFamily="34" charset="0"/>
                </a:endParaRPr>
              </a:p>
            </p:txBody>
          </p:sp>
        </mc:Choice>
        <mc:Fallback xmlns="">
          <p:sp>
            <p:nvSpPr>
              <p:cNvPr id="19490" name="TextBox 19489">
                <a:extLst>
                  <a:ext uri="{FF2B5EF4-FFF2-40B4-BE49-F238E27FC236}">
                    <a16:creationId xmlns:a16="http://schemas.microsoft.com/office/drawing/2014/main" id="{1682DBEB-3094-D206-F259-9728511FB570}"/>
                  </a:ext>
                </a:extLst>
              </p:cNvPr>
              <p:cNvSpPr txBox="1">
                <a:spLocks noRot="1" noChangeAspect="1" noMove="1" noResize="1" noEditPoints="1" noAdjustHandles="1" noChangeArrowheads="1" noChangeShapeType="1" noTextEdit="1"/>
              </p:cNvSpPr>
              <p:nvPr/>
            </p:nvSpPr>
            <p:spPr>
              <a:xfrm flipH="1">
                <a:off x="3082954" y="3218105"/>
                <a:ext cx="536154" cy="307777"/>
              </a:xfrm>
              <a:prstGeom prst="rect">
                <a:avLst/>
              </a:prstGeom>
              <a:blipFill>
                <a:blip r:embed="rId6"/>
                <a:stretch>
                  <a:fillRect b="-22000"/>
                </a:stretch>
              </a:blipFill>
            </p:spPr>
            <p:txBody>
              <a:bodyPr/>
              <a:lstStyle/>
              <a:p>
                <a:r>
                  <a:rPr lang="en-US">
                    <a:noFill/>
                  </a:rPr>
                  <a:t> </a:t>
                </a:r>
              </a:p>
            </p:txBody>
          </p:sp>
        </mc:Fallback>
      </mc:AlternateContent>
      <p:sp>
        <p:nvSpPr>
          <p:cNvPr id="19493" name="Content Placeholder 2">
            <a:extLst>
              <a:ext uri="{FF2B5EF4-FFF2-40B4-BE49-F238E27FC236}">
                <a16:creationId xmlns:a16="http://schemas.microsoft.com/office/drawing/2014/main" id="{8FB3F218-4AF4-B8AE-27A9-C5A18708EE03}"/>
              </a:ext>
            </a:extLst>
          </p:cNvPr>
          <p:cNvSpPr txBox="1">
            <a:spLocks/>
          </p:cNvSpPr>
          <p:nvPr/>
        </p:nvSpPr>
        <p:spPr>
          <a:xfrm>
            <a:off x="12919" y="1139088"/>
            <a:ext cx="4987951" cy="59329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000"/>
              <a:t>Formula for attention update: </a:t>
            </a:r>
            <a:endParaRPr lang="en-US" sz="2000" b="1">
              <a:solidFill>
                <a:srgbClr val="00B0F0"/>
              </a:solidFill>
            </a:endParaRPr>
          </a:p>
          <a:p>
            <a:pPr marL="118872" indent="0">
              <a:buFont typeface="Wingdings 2"/>
              <a:buNone/>
            </a:pPr>
            <a:endParaRPr lang="en-US" sz="2000" b="1">
              <a:solidFill>
                <a:srgbClr val="00B0F0"/>
              </a:solidFill>
            </a:endParaRPr>
          </a:p>
          <a:p>
            <a:pPr marL="118872" indent="0">
              <a:buFont typeface="Wingdings 2"/>
              <a:buNone/>
            </a:pPr>
            <a:endParaRPr lang="en-US" sz="2000" b="1">
              <a:solidFill>
                <a:srgbClr val="00B0F0"/>
              </a:solidFill>
            </a:endParaRPr>
          </a:p>
          <a:p>
            <a:endParaRPr lang="en-US" sz="2000" b="1">
              <a:solidFill>
                <a:srgbClr val="00B0F0"/>
              </a:solidFill>
            </a:endParaRPr>
          </a:p>
          <a:p>
            <a:endParaRPr lang="en-US" sz="2000" b="1">
              <a:solidFill>
                <a:srgbClr val="00B0F0"/>
              </a:solidFill>
            </a:endParaRPr>
          </a:p>
          <a:p>
            <a:endParaRPr lang="en-US" sz="2000"/>
          </a:p>
          <a:p>
            <a:pPr marL="118872" indent="0">
              <a:buFont typeface="Wingdings 2"/>
              <a:buNone/>
            </a:pPr>
            <a:endParaRPr lang="en-US" sz="2000" b="1"/>
          </a:p>
        </p:txBody>
      </p:sp>
      <mc:AlternateContent xmlns:mc="http://schemas.openxmlformats.org/markup-compatibility/2006" xmlns:a14="http://schemas.microsoft.com/office/drawing/2010/main">
        <mc:Choice Requires="a14">
          <p:sp>
            <p:nvSpPr>
              <p:cNvPr id="19497" name="TextBox 19496">
                <a:extLst>
                  <a:ext uri="{FF2B5EF4-FFF2-40B4-BE49-F238E27FC236}">
                    <a16:creationId xmlns:a16="http://schemas.microsoft.com/office/drawing/2014/main" id="{B90634CD-98CD-31D1-C13A-5DE7D44748E3}"/>
                  </a:ext>
                </a:extLst>
              </p:cNvPr>
              <p:cNvSpPr txBox="1"/>
              <p:nvPr/>
            </p:nvSpPr>
            <p:spPr>
              <a:xfrm>
                <a:off x="-438710" y="4777544"/>
                <a:ext cx="4605050" cy="88690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f>
                            <m:fPr>
                              <m:ctrlPr>
                                <a:rPr lang="en-US" i="1">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sup>
                              </m:sSup>
                            </m:num>
                            <m:den>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𝑙</m:t>
                                  </m:r>
                                </m:sub>
                                <m:sup/>
                                <m:e>
                                  <m:sSup>
                                    <m:sSupPr>
                                      <m:ctrlPr>
                                        <a:rPr lang="en-US" i="1">
                                          <a:latin typeface="Cambria Math" panose="02040503050406030204" pitchFamily="18" charset="0"/>
                                        </a:rPr>
                                      </m:ctrlPr>
                                    </m:sSupPr>
                                    <m:e>
                                      <m:r>
                                        <a:rPr lang="en-US" i="1">
                                          <a:latin typeface="Cambria Math" panose="02040503050406030204" pitchFamily="18" charset="0"/>
                                        </a:rPr>
                                        <m:t>𝑒</m:t>
                                      </m:r>
                                    </m:e>
                                    <m:sup>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𝑖</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𝑙</m:t>
                                          </m:r>
                                        </m:sub>
                                      </m:sSub>
                                    </m:sup>
                                  </m:sSup>
                                </m:e>
                              </m:nary>
                            </m:den>
                          </m:f>
                          <m:sSub>
                            <m:sSubPr>
                              <m:ctrlPr>
                                <a:rPr lang="en-US" i="1">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𝑣</m:t>
                              </m:r>
                            </m:e>
                            <m:sub>
                              <m:r>
                                <a:rPr lang="en-US" i="1">
                                  <a:latin typeface="Cambria Math" panose="02040503050406030204" pitchFamily="18" charset="0"/>
                                </a:rPr>
                                <m:t>𝑗</m:t>
                              </m:r>
                            </m:sub>
                          </m:sSub>
                        </m:e>
                      </m:nary>
                    </m:oMath>
                  </m:oMathPara>
                </a14:m>
                <a:endParaRPr lang="en-US">
                  <a:solidFill>
                    <a:schemeClr val="tx1"/>
                  </a:solidFill>
                </a:endParaRPr>
              </a:p>
            </p:txBody>
          </p:sp>
        </mc:Choice>
        <mc:Fallback xmlns="">
          <p:sp>
            <p:nvSpPr>
              <p:cNvPr id="19497" name="TextBox 19496">
                <a:extLst>
                  <a:ext uri="{FF2B5EF4-FFF2-40B4-BE49-F238E27FC236}">
                    <a16:creationId xmlns:a16="http://schemas.microsoft.com/office/drawing/2014/main" id="{B90634CD-98CD-31D1-C13A-5DE7D44748E3}"/>
                  </a:ext>
                </a:extLst>
              </p:cNvPr>
              <p:cNvSpPr txBox="1">
                <a:spLocks noRot="1" noChangeAspect="1" noMove="1" noResize="1" noEditPoints="1" noAdjustHandles="1" noChangeArrowheads="1" noChangeShapeType="1" noTextEdit="1"/>
              </p:cNvSpPr>
              <p:nvPr/>
            </p:nvSpPr>
            <p:spPr>
              <a:xfrm>
                <a:off x="-438710" y="4777544"/>
                <a:ext cx="4605050" cy="88690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498" name="TextBox 19497">
                <a:extLst>
                  <a:ext uri="{FF2B5EF4-FFF2-40B4-BE49-F238E27FC236}">
                    <a16:creationId xmlns:a16="http://schemas.microsoft.com/office/drawing/2014/main" id="{767938FB-E176-5D74-47A5-7F62DD824189}"/>
                  </a:ext>
                </a:extLst>
              </p:cNvPr>
              <p:cNvSpPr txBox="1"/>
              <p:nvPr/>
            </p:nvSpPr>
            <p:spPr>
              <a:xfrm>
                <a:off x="-438710" y="5721136"/>
                <a:ext cx="4605050" cy="88690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𝑛</m:t>
                          </m:r>
                        </m:sup>
                        <m:e>
                          <m:f>
                            <m:fPr>
                              <m:ctrlPr>
                                <a:rPr lang="en-US" i="1">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𝑇</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sup>
                              </m:sSup>
                            </m:num>
                            <m:den>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𝑙</m:t>
                                  </m:r>
                                </m:sub>
                                <m:sup/>
                                <m:e>
                                  <m:sSup>
                                    <m:sSupPr>
                                      <m:ctrlPr>
                                        <a:rPr lang="en-US" i="1">
                                          <a:latin typeface="Cambria Math" panose="02040503050406030204" pitchFamily="18" charset="0"/>
                                        </a:rPr>
                                      </m:ctrlPr>
                                    </m:sSupPr>
                                    <m:e>
                                      <m:r>
                                        <a:rPr lang="en-US" i="1">
                                          <a:latin typeface="Cambria Math" panose="02040503050406030204" pitchFamily="18" charset="0"/>
                                        </a:rPr>
                                        <m:t>𝑒</m:t>
                                      </m:r>
                                    </m:e>
                                    <m:sup>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𝑖</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𝑙</m:t>
                                          </m:r>
                                        </m:sub>
                                      </m:sSub>
                                    </m:sup>
                                  </m:sSup>
                                </m:e>
                              </m:nary>
                            </m:den>
                          </m:f>
                          <m:sSub>
                            <m:sSubPr>
                              <m:ctrlPr>
                                <a:rPr lang="en-US" i="1">
                                  <a:latin typeface="Cambria Math" panose="02040503050406030204" pitchFamily="18" charset="0"/>
                                </a:rPr>
                              </m:ctrlPr>
                            </m:sSubPr>
                            <m:e>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i="1">
                                  <a:latin typeface="Cambria Math" panose="02040503050406030204" pitchFamily="18" charset="0"/>
                                </a:rPr>
                                <m:t>𝑗</m:t>
                              </m:r>
                            </m:sub>
                          </m:sSub>
                        </m:e>
                      </m:nary>
                    </m:oMath>
                  </m:oMathPara>
                </a14:m>
                <a:endParaRPr lang="en-US">
                  <a:solidFill>
                    <a:schemeClr val="tx1"/>
                  </a:solidFill>
                </a:endParaRPr>
              </a:p>
            </p:txBody>
          </p:sp>
        </mc:Choice>
        <mc:Fallback xmlns="">
          <p:sp>
            <p:nvSpPr>
              <p:cNvPr id="19498" name="TextBox 19497">
                <a:extLst>
                  <a:ext uri="{FF2B5EF4-FFF2-40B4-BE49-F238E27FC236}">
                    <a16:creationId xmlns:a16="http://schemas.microsoft.com/office/drawing/2014/main" id="{767938FB-E176-5D74-47A5-7F62DD824189}"/>
                  </a:ext>
                </a:extLst>
              </p:cNvPr>
              <p:cNvSpPr txBox="1">
                <a:spLocks noRot="1" noChangeAspect="1" noMove="1" noResize="1" noEditPoints="1" noAdjustHandles="1" noChangeArrowheads="1" noChangeShapeType="1" noTextEdit="1"/>
              </p:cNvSpPr>
              <p:nvPr/>
            </p:nvSpPr>
            <p:spPr>
              <a:xfrm>
                <a:off x="-438710" y="5721136"/>
                <a:ext cx="4605050" cy="88690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00" name="TextBox 19499">
                <a:extLst>
                  <a:ext uri="{FF2B5EF4-FFF2-40B4-BE49-F238E27FC236}">
                    <a16:creationId xmlns:a16="http://schemas.microsoft.com/office/drawing/2014/main" id="{90A94B66-B9E0-320F-3586-D0A1D186A41A}"/>
                  </a:ext>
                </a:extLst>
              </p:cNvPr>
              <p:cNvSpPr txBox="1"/>
              <p:nvPr/>
            </p:nvSpPr>
            <p:spPr>
              <a:xfrm flipH="1">
                <a:off x="4517888" y="5970247"/>
                <a:ext cx="2754857" cy="8236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𝐴𝑔𝑔</m:t>
                          </m:r>
                          <m:d>
                            <m:dPr>
                              <m:ctrlPr>
                                <a:rPr lang="en-US" b="0" i="1" smtClean="0">
                                  <a:latin typeface="Cambria Math" panose="02040503050406030204" pitchFamily="18" charset="0"/>
                                  <a:cs typeface="Arial" pitchFamily="34" charset="0"/>
                                </a:rPr>
                              </m:ctrlPr>
                            </m:dPr>
                            <m:e>
                              <m:d>
                                <m:dPr>
                                  <m:begChr m:val="{"/>
                                  <m:endChr m:val="}"/>
                                  <m:ctrlPr>
                                    <a:rPr lang="en-US" b="0" i="1" smtClean="0">
                                      <a:latin typeface="Cambria Math" panose="02040503050406030204" pitchFamily="18" charset="0"/>
                                      <a:cs typeface="Arial" pitchFamily="34" charset="0"/>
                                    </a:rPr>
                                  </m:ctrlPr>
                                </m:dPr>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𝑚</m:t>
                                      </m:r>
                                    </m:e>
                                    <m:sub>
                                      <m:r>
                                        <a:rPr lang="en-US" b="0" i="1" smtClean="0">
                                          <a:latin typeface="Cambria Math" panose="02040503050406030204" pitchFamily="18" charset="0"/>
                                          <a:cs typeface="Arial" pitchFamily="34" charset="0"/>
                                        </a:rPr>
                                        <m:t>𝑗</m:t>
                                      </m:r>
                                    </m:sub>
                                  </m:sSub>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e>
                              </m:d>
                              <m:r>
                                <a:rPr lang="en-US" b="0" i="1" smtClean="0">
                                  <a:latin typeface="Cambria Math" panose="02040503050406030204" pitchFamily="18" charset="0"/>
                                  <a:cs typeface="Arial" pitchFamily="34" charset="0"/>
                                </a:rPr>
                                <m:t>, </m:t>
                              </m:r>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𝑞</m:t>
                                  </m:r>
                                </m:e>
                                <m:sub>
                                  <m:r>
                                    <a:rPr lang="en-US" b="0" i="1" smtClean="0">
                                      <a:latin typeface="Cambria Math" panose="02040503050406030204" pitchFamily="18" charset="0"/>
                                      <a:cs typeface="Arial" pitchFamily="34" charset="0"/>
                                    </a:rPr>
                                    <m:t>𝑖</m:t>
                                  </m:r>
                                </m:sub>
                              </m:sSub>
                            </m:e>
                          </m:d>
                          <m:r>
                            <a:rPr lang="en-US" b="0" i="1" smtClean="0">
                              <a:latin typeface="Cambria Math" panose="02040503050406030204" pitchFamily="18" charset="0"/>
                              <a:cs typeface="Arial" pitchFamily="34"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𝑠𝑜𝑓𝑡𝑚𝑎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𝑖</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sub>
                                  </m:sSub>
                                </m:e>
                              </m:d>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e>
                        <m:sub>
                          <m:r>
                            <a:rPr lang="en-US" b="0" i="1" smtClean="0">
                              <a:latin typeface="Cambria Math" panose="02040503050406030204" pitchFamily="18" charset="0"/>
                              <a:cs typeface="Arial" pitchFamily="34" charset="0"/>
                            </a:rPr>
                            <m:t> </m:t>
                          </m:r>
                        </m:sub>
                      </m:sSub>
                    </m:oMath>
                  </m:oMathPara>
                </a14:m>
                <a:endParaRPr lang="en-US">
                  <a:latin typeface="Arial" pitchFamily="34" charset="0"/>
                  <a:cs typeface="Arial" pitchFamily="34" charset="0"/>
                </a:endParaRPr>
              </a:p>
            </p:txBody>
          </p:sp>
        </mc:Choice>
        <mc:Fallback xmlns="">
          <p:sp>
            <p:nvSpPr>
              <p:cNvPr id="19500" name="TextBox 19499">
                <a:extLst>
                  <a:ext uri="{FF2B5EF4-FFF2-40B4-BE49-F238E27FC236}">
                    <a16:creationId xmlns:a16="http://schemas.microsoft.com/office/drawing/2014/main" id="{90A94B66-B9E0-320F-3586-D0A1D186A41A}"/>
                  </a:ext>
                </a:extLst>
              </p:cNvPr>
              <p:cNvSpPr txBox="1">
                <a:spLocks noRot="1" noChangeAspect="1" noMove="1" noResize="1" noEditPoints="1" noAdjustHandles="1" noChangeArrowheads="1" noChangeShapeType="1" noTextEdit="1"/>
              </p:cNvSpPr>
              <p:nvPr/>
            </p:nvSpPr>
            <p:spPr>
              <a:xfrm flipH="1">
                <a:off x="4517888" y="5970247"/>
                <a:ext cx="2754857" cy="823623"/>
              </a:xfrm>
              <a:prstGeom prst="rect">
                <a:avLst/>
              </a:prstGeom>
              <a:blipFill>
                <a:blip r:embed="rId9"/>
                <a:stretch>
                  <a:fillRect l="-221" r="-444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01" name="TextBox 19500">
                <a:extLst>
                  <a:ext uri="{FF2B5EF4-FFF2-40B4-BE49-F238E27FC236}">
                    <a16:creationId xmlns:a16="http://schemas.microsoft.com/office/drawing/2014/main" id="{FD575BA1-59FC-86CC-0958-BEF5C96811F9}"/>
                  </a:ext>
                </a:extLst>
              </p:cNvPr>
              <p:cNvSpPr txBox="1"/>
              <p:nvPr/>
            </p:nvSpPr>
            <p:spPr>
              <a:xfrm flipH="1">
                <a:off x="3454630" y="603177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𝑖</m:t>
                          </m:r>
                        </m:sub>
                      </m:sSub>
                    </m:oMath>
                  </m:oMathPara>
                </a14:m>
                <a:endParaRPr lang="en-US">
                  <a:latin typeface="Arial" pitchFamily="34" charset="0"/>
                  <a:cs typeface="Arial" pitchFamily="34" charset="0"/>
                </a:endParaRPr>
              </a:p>
            </p:txBody>
          </p:sp>
        </mc:Choice>
        <mc:Fallback xmlns="">
          <p:sp>
            <p:nvSpPr>
              <p:cNvPr id="19501" name="TextBox 19500">
                <a:extLst>
                  <a:ext uri="{FF2B5EF4-FFF2-40B4-BE49-F238E27FC236}">
                    <a16:creationId xmlns:a16="http://schemas.microsoft.com/office/drawing/2014/main" id="{FD575BA1-59FC-86CC-0958-BEF5C96811F9}"/>
                  </a:ext>
                </a:extLst>
              </p:cNvPr>
              <p:cNvSpPr txBox="1">
                <a:spLocks noRot="1" noChangeAspect="1" noMove="1" noResize="1" noEditPoints="1" noAdjustHandles="1" noChangeArrowheads="1" noChangeShapeType="1" noTextEdit="1"/>
              </p:cNvSpPr>
              <p:nvPr/>
            </p:nvSpPr>
            <p:spPr>
              <a:xfrm flipH="1">
                <a:off x="3454630" y="6031779"/>
                <a:ext cx="536154" cy="276999"/>
              </a:xfrm>
              <a:prstGeom prst="rect">
                <a:avLst/>
              </a:prstGeom>
              <a:blipFill>
                <a:blip r:embed="rId10"/>
                <a:stretch>
                  <a:fillRect b="-19565"/>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668B5B61-138B-4D53-B9A9-8F28FB7739B8}"/>
              </a:ext>
            </a:extLst>
          </p:cNvPr>
          <p:cNvSpPr/>
          <p:nvPr/>
        </p:nvSpPr>
        <p:spPr>
          <a:xfrm>
            <a:off x="6146507"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7" name="Oval 6">
            <a:extLst>
              <a:ext uri="{FF2B5EF4-FFF2-40B4-BE49-F238E27FC236}">
                <a16:creationId xmlns:a16="http://schemas.microsoft.com/office/drawing/2014/main" id="{588FBC90-6E0E-A757-EE36-1A83C2197B5B}"/>
              </a:ext>
            </a:extLst>
          </p:cNvPr>
          <p:cNvSpPr/>
          <p:nvPr/>
        </p:nvSpPr>
        <p:spPr>
          <a:xfrm>
            <a:off x="6381334" y="3519051"/>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2" name="Oval 11">
            <a:extLst>
              <a:ext uri="{FF2B5EF4-FFF2-40B4-BE49-F238E27FC236}">
                <a16:creationId xmlns:a16="http://schemas.microsoft.com/office/drawing/2014/main" id="{4C81A005-DAD6-7A62-4B63-671504BBA9EA}"/>
              </a:ext>
            </a:extLst>
          </p:cNvPr>
          <p:cNvSpPr/>
          <p:nvPr/>
        </p:nvSpPr>
        <p:spPr>
          <a:xfrm>
            <a:off x="7100758"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4" name="Oval 13">
            <a:extLst>
              <a:ext uri="{FF2B5EF4-FFF2-40B4-BE49-F238E27FC236}">
                <a16:creationId xmlns:a16="http://schemas.microsoft.com/office/drawing/2014/main" id="{6D37A337-ED02-B957-1A67-CAA274D771CE}"/>
              </a:ext>
            </a:extLst>
          </p:cNvPr>
          <p:cNvSpPr/>
          <p:nvPr/>
        </p:nvSpPr>
        <p:spPr>
          <a:xfrm>
            <a:off x="5641965"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5" name="Oval 14">
            <a:extLst>
              <a:ext uri="{FF2B5EF4-FFF2-40B4-BE49-F238E27FC236}">
                <a16:creationId xmlns:a16="http://schemas.microsoft.com/office/drawing/2014/main" id="{8389912F-C763-466C-6BBD-D661EC874AF9}"/>
              </a:ext>
            </a:extLst>
          </p:cNvPr>
          <p:cNvSpPr/>
          <p:nvPr/>
        </p:nvSpPr>
        <p:spPr>
          <a:xfrm>
            <a:off x="6611389" y="2651760"/>
            <a:ext cx="306580" cy="306580"/>
          </a:xfrm>
          <a:prstGeom prst="ellipse">
            <a:avLst/>
          </a:prstGeom>
          <a:noFill/>
          <a:ln w="25400" cap="flat" cmpd="sng" algn="ctr">
            <a:solidFill>
              <a:sysClr val="windowText" lastClr="000000"/>
            </a:solidFill>
            <a:prstDash val="solid"/>
            <a:miter lim="800000"/>
          </a:ln>
          <a:effectLst/>
        </p:spPr>
        <p:txBody>
          <a:bodyPr lIns="182880" tIns="0" rtlCol="0" anchor="ctr"/>
          <a:lstStyle/>
          <a:p>
            <a:pPr algn="ctr" defTabSz="457200">
              <a:defRPr/>
            </a:pPr>
            <a:endParaRPr lang="en-US" kern="0">
              <a:solidFill>
                <a:prstClr val="black"/>
              </a:solidFill>
              <a:latin typeface="Calibri" panose="020F0502020204030204"/>
            </a:endParaRPr>
          </a:p>
        </p:txBody>
      </p:sp>
      <p:sp>
        <p:nvSpPr>
          <p:cNvPr id="16" name="TextBox 15">
            <a:extLst>
              <a:ext uri="{FF2B5EF4-FFF2-40B4-BE49-F238E27FC236}">
                <a16:creationId xmlns:a16="http://schemas.microsoft.com/office/drawing/2014/main" id="{837697FC-593A-329B-CE32-55F91D250CAC}"/>
              </a:ext>
            </a:extLst>
          </p:cNvPr>
          <p:cNvSpPr txBox="1"/>
          <p:nvPr/>
        </p:nvSpPr>
        <p:spPr>
          <a:xfrm>
            <a:off x="6703847" y="3662299"/>
            <a:ext cx="396911" cy="369332"/>
          </a:xfrm>
          <a:prstGeom prst="rect">
            <a:avLst/>
          </a:prstGeom>
          <a:noFill/>
        </p:spPr>
        <p:txBody>
          <a:bodyPr wrap="square">
            <a:spAutoFit/>
          </a:bodyPr>
          <a:lstStyle/>
          <a:p>
            <a:r>
              <a:rPr lang="en-US" b="1" err="1">
                <a:solidFill>
                  <a:srgbClr val="C00000"/>
                </a:solidFill>
              </a:rPr>
              <a:t>i</a:t>
            </a:r>
            <a:r>
              <a:rPr lang="en-US" b="1">
                <a:solidFill>
                  <a:srgbClr val="C00000"/>
                </a:solidFill>
              </a:rPr>
              <a:t> </a:t>
            </a:r>
            <a:endParaRPr lang="en-US"/>
          </a:p>
        </p:txBody>
      </p:sp>
      <p:cxnSp>
        <p:nvCxnSpPr>
          <p:cNvPr id="18" name="Straight Arrow Connector 17">
            <a:extLst>
              <a:ext uri="{FF2B5EF4-FFF2-40B4-BE49-F238E27FC236}">
                <a16:creationId xmlns:a16="http://schemas.microsoft.com/office/drawing/2014/main" id="{C32A425E-9B7F-894C-5C25-13F153665A40}"/>
              </a:ext>
            </a:extLst>
          </p:cNvPr>
          <p:cNvCxnSpPr>
            <a:stCxn id="14" idx="5"/>
            <a:endCxn id="7" idx="1"/>
          </p:cNvCxnSpPr>
          <p:nvPr/>
        </p:nvCxnSpPr>
        <p:spPr>
          <a:xfrm>
            <a:off x="5903647" y="2913442"/>
            <a:ext cx="522585"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80FAF4-DB43-AEA1-8BB0-A3F39838E674}"/>
              </a:ext>
            </a:extLst>
          </p:cNvPr>
          <p:cNvCxnSpPr>
            <a:cxnSpLocks/>
            <a:stCxn id="3" idx="4"/>
          </p:cNvCxnSpPr>
          <p:nvPr/>
        </p:nvCxnSpPr>
        <p:spPr>
          <a:xfrm>
            <a:off x="6299797" y="2958340"/>
            <a:ext cx="204302" cy="57942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F49D6085-8C03-34D3-4C70-85D32F976B9B}"/>
              </a:ext>
            </a:extLst>
          </p:cNvPr>
          <p:cNvCxnSpPr>
            <a:cxnSpLocks/>
            <a:stCxn id="15" idx="4"/>
            <a:endCxn id="7" idx="7"/>
          </p:cNvCxnSpPr>
          <p:nvPr/>
        </p:nvCxnSpPr>
        <p:spPr>
          <a:xfrm flipH="1">
            <a:off x="6643016" y="2958340"/>
            <a:ext cx="121663" cy="60560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3C1C4680-CAB6-E785-7872-8C86744E05D4}"/>
              </a:ext>
            </a:extLst>
          </p:cNvPr>
          <p:cNvCxnSpPr>
            <a:cxnSpLocks/>
            <a:stCxn id="12" idx="3"/>
          </p:cNvCxnSpPr>
          <p:nvPr/>
        </p:nvCxnSpPr>
        <p:spPr>
          <a:xfrm flipH="1">
            <a:off x="6685404" y="2913442"/>
            <a:ext cx="460252" cy="6505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0645208-72CC-5731-536F-CF319C371C10}"/>
                  </a:ext>
                </a:extLst>
              </p:cNvPr>
              <p:cNvSpPr txBox="1"/>
              <p:nvPr/>
            </p:nvSpPr>
            <p:spPr>
              <a:xfrm>
                <a:off x="5440106" y="3042872"/>
                <a:ext cx="812809" cy="3916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oMath>
                  </m:oMathPara>
                </a14:m>
                <a:endParaRPr lang="en-US"/>
              </a:p>
            </p:txBody>
          </p:sp>
        </mc:Choice>
        <mc:Fallback xmlns="">
          <p:sp>
            <p:nvSpPr>
              <p:cNvPr id="32" name="TextBox 31">
                <a:extLst>
                  <a:ext uri="{FF2B5EF4-FFF2-40B4-BE49-F238E27FC236}">
                    <a16:creationId xmlns:a16="http://schemas.microsoft.com/office/drawing/2014/main" id="{00645208-72CC-5731-536F-CF319C371C10}"/>
                  </a:ext>
                </a:extLst>
              </p:cNvPr>
              <p:cNvSpPr txBox="1">
                <a:spLocks noRot="1" noChangeAspect="1" noMove="1" noResize="1" noEditPoints="1" noAdjustHandles="1" noChangeArrowheads="1" noChangeShapeType="1" noTextEdit="1"/>
              </p:cNvSpPr>
              <p:nvPr/>
            </p:nvSpPr>
            <p:spPr>
              <a:xfrm>
                <a:off x="5440106" y="3042872"/>
                <a:ext cx="812809" cy="391646"/>
              </a:xfrm>
              <a:prstGeom prst="rect">
                <a:avLst/>
              </a:prstGeom>
              <a:blipFill>
                <a:blip r:embed="rId11"/>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FD933E5-0DEE-F458-5983-FCD9511E614F}"/>
                  </a:ext>
                </a:extLst>
              </p:cNvPr>
              <p:cNvSpPr txBox="1"/>
              <p:nvPr/>
            </p:nvSpPr>
            <p:spPr>
              <a:xfrm>
                <a:off x="5950032" y="5040927"/>
                <a:ext cx="1322713" cy="370230"/>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𝑄</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oMath>
                </a14:m>
                <a:r>
                  <a:rPr lang="en-US"/>
                  <a:t> </a:t>
                </a:r>
              </a:p>
            </p:txBody>
          </p:sp>
        </mc:Choice>
        <mc:Fallback xmlns="">
          <p:sp>
            <p:nvSpPr>
              <p:cNvPr id="35" name="TextBox 34">
                <a:extLst>
                  <a:ext uri="{FF2B5EF4-FFF2-40B4-BE49-F238E27FC236}">
                    <a16:creationId xmlns:a16="http://schemas.microsoft.com/office/drawing/2014/main" id="{7FD933E5-0DEE-F458-5983-FCD9511E614F}"/>
                  </a:ext>
                </a:extLst>
              </p:cNvPr>
              <p:cNvSpPr txBox="1">
                <a:spLocks noRot="1" noChangeAspect="1" noMove="1" noResize="1" noEditPoints="1" noAdjustHandles="1" noChangeArrowheads="1" noChangeShapeType="1" noTextEdit="1"/>
              </p:cNvSpPr>
              <p:nvPr/>
            </p:nvSpPr>
            <p:spPr>
              <a:xfrm>
                <a:off x="5950032" y="5040927"/>
                <a:ext cx="1322713" cy="370230"/>
              </a:xfrm>
              <a:prstGeom prst="rect">
                <a:avLst/>
              </a:prstGeom>
              <a:blipFill>
                <a:blip r:embed="rId12"/>
                <a:stretch>
                  <a:fillRect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3EE7F86-827B-B8EE-08EE-6BD14A467B6B}"/>
                  </a:ext>
                </a:extLst>
              </p:cNvPr>
              <p:cNvSpPr txBox="1"/>
              <p:nvPr/>
            </p:nvSpPr>
            <p:spPr>
              <a:xfrm>
                <a:off x="5948545" y="4567384"/>
                <a:ext cx="3342869" cy="397288"/>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b="0" i="1" smtClean="0">
                            <a:latin typeface="Cambria Math" panose="02040503050406030204" pitchFamily="18" charset="0"/>
                          </a:rPr>
                          <m:t>𝑣</m:t>
                        </m:r>
                      </m:e>
                      <m:sub>
                        <m:r>
                          <a:rPr lang="en-US" b="0" i="1" smtClean="0">
                            <a:latin typeface="Cambria Math" panose="02040503050406030204" pitchFamily="18" charset="0"/>
                          </a:rPr>
                          <m:t>𝑗</m:t>
                        </m:r>
                        <m:r>
                          <a:rPr lang="en-US" b="0" i="1" smtClean="0">
                            <a:latin typeface="Cambria Math" panose="02040503050406030204" pitchFamily="18" charset="0"/>
                          </a:rPr>
                          <m:t> </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𝑊</m:t>
                            </m:r>
                          </m:e>
                          <m:sup>
                            <m:r>
                              <a:rPr lang="en-US" b="0" i="1" smtClean="0">
                                <a:latin typeface="Cambria Math" panose="02040503050406030204" pitchFamily="18" charset="0"/>
                              </a:rPr>
                              <m:t>𝑉</m:t>
                            </m:r>
                          </m:sup>
                        </m:sSup>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m:t>
                            </m:r>
                            <m:r>
                              <a:rPr lang="en-US" i="1">
                                <a:latin typeface="Cambria Math" panose="02040503050406030204" pitchFamily="18" charset="0"/>
                              </a:rPr>
                              <m:t>𝑊</m:t>
                            </m:r>
                          </m:e>
                          <m:sup>
                            <m:r>
                              <a:rPr lang="en-US" b="0" i="1" smtClean="0">
                                <a:latin typeface="Cambria Math" panose="02040503050406030204" pitchFamily="18" charset="0"/>
                              </a:rPr>
                              <m:t>𝐾</m:t>
                            </m:r>
                          </m:sup>
                        </m:sSup>
                        <m:r>
                          <a:rPr lang="en-US" i="1">
                            <a:latin typeface="Cambria Math" panose="02040503050406030204" pitchFamily="18" charset="0"/>
                          </a:rPr>
                          <m:t>𝑥</m:t>
                        </m:r>
                      </m:e>
                      <m:sub>
                        <m:r>
                          <a:rPr lang="en-US" i="1">
                            <a:latin typeface="Cambria Math" panose="02040503050406030204" pitchFamily="18" charset="0"/>
                          </a:rPr>
                          <m:t>𝑗</m:t>
                        </m:r>
                      </m:sub>
                    </m:sSub>
                  </m:oMath>
                </a14:m>
                <a:r>
                  <a:rPr lang="en-US"/>
                  <a:t>)</a:t>
                </a:r>
              </a:p>
            </p:txBody>
          </p:sp>
        </mc:Choice>
        <mc:Fallback xmlns="">
          <p:sp>
            <p:nvSpPr>
              <p:cNvPr id="37" name="TextBox 36">
                <a:extLst>
                  <a:ext uri="{FF2B5EF4-FFF2-40B4-BE49-F238E27FC236}">
                    <a16:creationId xmlns:a16="http://schemas.microsoft.com/office/drawing/2014/main" id="{83EE7F86-827B-B8EE-08EE-6BD14A467B6B}"/>
                  </a:ext>
                </a:extLst>
              </p:cNvPr>
              <p:cNvSpPr txBox="1">
                <a:spLocks noRot="1" noChangeAspect="1" noMove="1" noResize="1" noEditPoints="1" noAdjustHandles="1" noChangeArrowheads="1" noChangeShapeType="1" noTextEdit="1"/>
              </p:cNvSpPr>
              <p:nvPr/>
            </p:nvSpPr>
            <p:spPr>
              <a:xfrm>
                <a:off x="5948545" y="4567384"/>
                <a:ext cx="3342869" cy="397288"/>
              </a:xfrm>
              <a:prstGeom prst="rect">
                <a:avLst/>
              </a:prstGeom>
              <a:blipFill>
                <a:blip r:embed="rId13"/>
                <a:stretch>
                  <a:fillRect t="-4615"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9BFE5FE-E783-F9C9-87CC-6D191F6EFE02}"/>
                  </a:ext>
                </a:extLst>
              </p:cNvPr>
              <p:cNvSpPr txBox="1"/>
              <p:nvPr/>
            </p:nvSpPr>
            <p:spPr>
              <a:xfrm>
                <a:off x="7909971" y="3510352"/>
                <a:ext cx="1322713" cy="397288"/>
              </a:xfrm>
              <a:prstGeom prst="rect">
                <a:avLst/>
              </a:prstGeom>
              <a:noFill/>
            </p:spPr>
            <p:txBody>
              <a:bodyPr wrap="square">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𝐾</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oMath>
                </a14:m>
                <a:r>
                  <a:rPr lang="en-US"/>
                  <a:t> </a:t>
                </a:r>
              </a:p>
            </p:txBody>
          </p:sp>
        </mc:Choice>
        <mc:Fallback xmlns="">
          <p:sp>
            <p:nvSpPr>
              <p:cNvPr id="38" name="TextBox 37">
                <a:extLst>
                  <a:ext uri="{FF2B5EF4-FFF2-40B4-BE49-F238E27FC236}">
                    <a16:creationId xmlns:a16="http://schemas.microsoft.com/office/drawing/2014/main" id="{19BFE5FE-E783-F9C9-87CC-6D191F6EFE02}"/>
                  </a:ext>
                </a:extLst>
              </p:cNvPr>
              <p:cNvSpPr txBox="1">
                <a:spLocks noRot="1" noChangeAspect="1" noMove="1" noResize="1" noEditPoints="1" noAdjustHandles="1" noChangeArrowheads="1" noChangeShapeType="1" noTextEdit="1"/>
              </p:cNvSpPr>
              <p:nvPr/>
            </p:nvSpPr>
            <p:spPr>
              <a:xfrm>
                <a:off x="7909971" y="3510352"/>
                <a:ext cx="1322713" cy="397288"/>
              </a:xfrm>
              <a:prstGeom prst="rect">
                <a:avLst/>
              </a:prstGeom>
              <a:blipFill>
                <a:blip r:embed="rId14"/>
                <a:stretch>
                  <a:fillRect b="-7692"/>
                </a:stretch>
              </a:blipFill>
            </p:spPr>
            <p:txBody>
              <a:bodyPr/>
              <a:lstStyle/>
              <a:p>
                <a:r>
                  <a:rPr lang="en-US">
                    <a:noFill/>
                  </a:rPr>
                  <a:t> </a:t>
                </a:r>
              </a:p>
            </p:txBody>
          </p:sp>
        </mc:Fallback>
      </mc:AlternateContent>
    </p:spTree>
    <p:extLst>
      <p:ext uri="{BB962C8B-B14F-4D97-AF65-F5344CB8AC3E}">
        <p14:creationId xmlns:p14="http://schemas.microsoft.com/office/powerpoint/2010/main" val="13285151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Why Positional Encodings?</a:t>
            </a:r>
          </a:p>
        </p:txBody>
      </p:sp>
      <p:sp>
        <p:nvSpPr>
          <p:cNvPr id="3" name="Content Placeholder 2">
            <a:extLst>
              <a:ext uri="{FF2B5EF4-FFF2-40B4-BE49-F238E27FC236}">
                <a16:creationId xmlns:a16="http://schemas.microsoft.com/office/drawing/2014/main" id="{B1F2CCD2-C123-AA44-8508-0B80BBB2DB54}"/>
              </a:ext>
            </a:extLst>
          </p:cNvPr>
          <p:cNvSpPr>
            <a:spLocks noGrp="1"/>
          </p:cNvSpPr>
          <p:nvPr>
            <p:ph idx="1"/>
          </p:nvPr>
        </p:nvSpPr>
        <p:spPr>
          <a:xfrm>
            <a:off x="457200" y="1295400"/>
            <a:ext cx="8229600" cy="2263048"/>
          </a:xfrm>
        </p:spPr>
        <p:txBody>
          <a:bodyPr>
            <a:normAutofit fontScale="85000" lnSpcReduction="20000"/>
          </a:bodyPr>
          <a:lstStyle/>
          <a:p>
            <a:r>
              <a:rPr lang="en-US"/>
              <a:t>Transformer doesn’t know order of inputs</a:t>
            </a:r>
          </a:p>
          <a:p>
            <a:r>
              <a:rPr lang="en-US"/>
              <a:t>For language, extra "positional” features needed so it knows that</a:t>
            </a:r>
          </a:p>
          <a:p>
            <a:pPr lvl="1"/>
            <a:r>
              <a:rPr lang="en-US"/>
              <a:t> Je = word 1, </a:t>
            </a:r>
          </a:p>
          <a:p>
            <a:pPr lvl="1"/>
            <a:r>
              <a:rPr lang="en-US"/>
              <a:t>suis = word 2</a:t>
            </a:r>
          </a:p>
          <a:p>
            <a:pPr lvl="1"/>
            <a:r>
              <a:rPr lang="en-US"/>
              <a:t>etc.</a:t>
            </a:r>
          </a:p>
          <a:p>
            <a:pPr marL="457200" lvl="1" indent="0">
              <a:buNone/>
            </a:pPr>
            <a:endParaRPr lang="en-US" b="1"/>
          </a:p>
          <a:p>
            <a:endParaRPr lang="en-US"/>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98</a:t>
            </a:fld>
            <a:endParaRPr lang="en-US"/>
          </a:p>
        </p:txBody>
      </p:sp>
      <p:pic>
        <p:nvPicPr>
          <p:cNvPr id="22530" name="Picture 2">
            <a:extLst>
              <a:ext uri="{FF2B5EF4-FFF2-40B4-BE49-F238E27FC236}">
                <a16:creationId xmlns:a16="http://schemas.microsoft.com/office/drawing/2014/main" id="{14A0DBE9-AC10-8D72-4AA1-1184E0F26D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2278"/>
          <a:stretch/>
        </p:blipFill>
        <p:spPr bwMode="auto">
          <a:xfrm>
            <a:off x="4152587" y="2426924"/>
            <a:ext cx="4881245" cy="3462935"/>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03AEC798-5138-A671-9BB0-5E731F85AD2F}"/>
              </a:ext>
            </a:extLst>
          </p:cNvPr>
          <p:cNvSpPr txBox="1">
            <a:spLocks/>
          </p:cNvSpPr>
          <p:nvPr/>
        </p:nvSpPr>
        <p:spPr>
          <a:xfrm>
            <a:off x="218409" y="3423805"/>
            <a:ext cx="3802747" cy="2263048"/>
          </a:xfrm>
          <a:prstGeom prst="rect">
            <a:avLst/>
          </a:prstGeom>
        </p:spPr>
        <p:txBody>
          <a:bodyPr vert="horz" lIns="54864" tIns="91440" rtlCol="0">
            <a:normAutofit fontScale="92500"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600"/>
              <a:t>But graphs don’t have a “node 1”</a:t>
            </a:r>
          </a:p>
          <a:p>
            <a:r>
              <a:rPr lang="en-US" sz="2600"/>
              <a:t>Instead, the issue is a </a:t>
            </a:r>
            <a:r>
              <a:rPr lang="en-US" sz="2600" b="1">
                <a:solidFill>
                  <a:srgbClr val="00B050"/>
                </a:solidFill>
              </a:rPr>
              <a:t>naïve Transformer does not know the adjacency structure A</a:t>
            </a:r>
          </a:p>
          <a:p>
            <a:endParaRPr lang="en-US" sz="2600"/>
          </a:p>
          <a:p>
            <a:endParaRPr lang="en-US" sz="2600"/>
          </a:p>
          <a:p>
            <a:pPr marL="457200" lvl="1" indent="0">
              <a:buFont typeface="Wingdings" pitchFamily="2" charset="2"/>
              <a:buNone/>
            </a:pPr>
            <a:endParaRPr lang="en-US" sz="2600" b="1"/>
          </a:p>
          <a:p>
            <a:endParaRPr lang="en-US" sz="2600"/>
          </a:p>
        </p:txBody>
      </p:sp>
    </p:spTree>
    <p:extLst>
      <p:ext uri="{BB962C8B-B14F-4D97-AF65-F5344CB8AC3E}">
        <p14:creationId xmlns:p14="http://schemas.microsoft.com/office/powerpoint/2010/main" val="41440776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142792-E054-FF43-87C2-6D67632074A5}"/>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F09774E9-F932-7041-AF05-F53F83D834D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FD7DF9D3-6AE4-C047-BE54-C99CF0A7D2C7}"/>
              </a:ext>
            </a:extLst>
          </p:cNvPr>
          <p:cNvSpPr>
            <a:spLocks noGrp="1"/>
          </p:cNvSpPr>
          <p:nvPr>
            <p:ph type="sldNum" sz="quarter" idx="12"/>
          </p:nvPr>
        </p:nvSpPr>
        <p:spPr/>
        <p:txBody>
          <a:bodyPr/>
          <a:lstStyle/>
          <a:p>
            <a:fld id="{19B12225-5612-419B-A8D5-4B8EEE4C217E}" type="slidenum">
              <a:rPr lang="en-US" smtClean="0"/>
              <a:pPr/>
              <a:t>99</a:t>
            </a:fld>
            <a:endParaRPr lang="en-US"/>
          </a:p>
        </p:txBody>
      </p:sp>
      <p:cxnSp>
        <p:nvCxnSpPr>
          <p:cNvPr id="9" name="Straight Arrow Connector 8">
            <a:extLst>
              <a:ext uri="{FF2B5EF4-FFF2-40B4-BE49-F238E27FC236}">
                <a16:creationId xmlns:a16="http://schemas.microsoft.com/office/drawing/2014/main" id="{5C6E4307-DDB4-02F2-5360-B5EF02426CC6}"/>
              </a:ext>
            </a:extLst>
          </p:cNvPr>
          <p:cNvCxnSpPr>
            <a:cxnSpLocks/>
          </p:cNvCxnSpPr>
          <p:nvPr/>
        </p:nvCxnSpPr>
        <p:spPr>
          <a:xfrm flipH="1" flipV="1">
            <a:off x="4756360" y="5840097"/>
            <a:ext cx="3231479" cy="10607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0" name="Rounded Rectangle 9">
            <a:extLst>
              <a:ext uri="{FF2B5EF4-FFF2-40B4-BE49-F238E27FC236}">
                <a16:creationId xmlns:a16="http://schemas.microsoft.com/office/drawing/2014/main" id="{9339198F-FBE9-B749-8795-41CD449FE9D4}"/>
              </a:ext>
            </a:extLst>
          </p:cNvPr>
          <p:cNvSpPr/>
          <p:nvPr/>
        </p:nvSpPr>
        <p:spPr>
          <a:xfrm>
            <a:off x="3136375" y="4067669"/>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74CD7814-DAFB-0CE0-C2B5-B7F2CDA9D58F}"/>
              </a:ext>
            </a:extLst>
          </p:cNvPr>
          <p:cNvSpPr/>
          <p:nvPr/>
        </p:nvSpPr>
        <p:spPr>
          <a:xfrm>
            <a:off x="3270413"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7D126A36-92CA-36B3-7B45-0A8905D7A4F7}"/>
              </a:ext>
            </a:extLst>
          </p:cNvPr>
          <p:cNvSpPr/>
          <p:nvPr/>
        </p:nvSpPr>
        <p:spPr>
          <a:xfrm>
            <a:off x="3799223"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0E16BF08-AC57-8F5B-ABA1-7B88A6C560B6}"/>
              </a:ext>
            </a:extLst>
          </p:cNvPr>
          <p:cNvSpPr/>
          <p:nvPr/>
        </p:nvSpPr>
        <p:spPr>
          <a:xfrm>
            <a:off x="4346394"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CDDD2A5A-B4EA-B7A1-10E8-CD668B9407DE}"/>
              </a:ext>
            </a:extLst>
          </p:cNvPr>
          <p:cNvSpPr/>
          <p:nvPr/>
        </p:nvSpPr>
        <p:spPr>
          <a:xfrm>
            <a:off x="4893565"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4CA836AD-0436-EB46-7190-F3F06780F6EF}"/>
              </a:ext>
            </a:extLst>
          </p:cNvPr>
          <p:cNvSpPr/>
          <p:nvPr/>
        </p:nvSpPr>
        <p:spPr>
          <a:xfrm>
            <a:off x="5422375"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2F5036E5-F3A0-11FD-0517-8C9CA59BCD66}"/>
              </a:ext>
            </a:extLst>
          </p:cNvPr>
          <p:cNvSpPr/>
          <p:nvPr/>
        </p:nvSpPr>
        <p:spPr>
          <a:xfrm>
            <a:off x="5969546"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D5A276B-2618-8A66-9120-FBCFEE7235A3}"/>
              </a:ext>
            </a:extLst>
          </p:cNvPr>
          <p:cNvSpPr/>
          <p:nvPr/>
        </p:nvSpPr>
        <p:spPr>
          <a:xfrm>
            <a:off x="6478158"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4DF96D0-2546-8133-6945-B21D6C2E2C7F}"/>
              </a:ext>
            </a:extLst>
          </p:cNvPr>
          <p:cNvSpPr/>
          <p:nvPr/>
        </p:nvSpPr>
        <p:spPr>
          <a:xfrm>
            <a:off x="7025329" y="547004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68971FE4-079B-F758-C62A-2A5E951F2E5A}"/>
              </a:ext>
            </a:extLst>
          </p:cNvPr>
          <p:cNvSpPr/>
          <p:nvPr/>
        </p:nvSpPr>
        <p:spPr>
          <a:xfrm>
            <a:off x="3185951"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B9FA28FD-89BF-51C1-073A-A92035350899}"/>
              </a:ext>
            </a:extLst>
          </p:cNvPr>
          <p:cNvSpPr/>
          <p:nvPr/>
        </p:nvSpPr>
        <p:spPr>
          <a:xfrm>
            <a:off x="3714761"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E91EC473-DDEC-8E4A-B57B-21352D338F3D}"/>
              </a:ext>
            </a:extLst>
          </p:cNvPr>
          <p:cNvSpPr/>
          <p:nvPr/>
        </p:nvSpPr>
        <p:spPr>
          <a:xfrm>
            <a:off x="4294342" y="3616972"/>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7E306CE3-79E0-CFE8-BBB7-B7BEFD178C25}"/>
              </a:ext>
            </a:extLst>
          </p:cNvPr>
          <p:cNvSpPr/>
          <p:nvPr/>
        </p:nvSpPr>
        <p:spPr>
          <a:xfrm>
            <a:off x="4809103"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9E6302AA-A057-9AA4-A9EE-A1AFA7C9DE6B}"/>
              </a:ext>
            </a:extLst>
          </p:cNvPr>
          <p:cNvSpPr/>
          <p:nvPr/>
        </p:nvSpPr>
        <p:spPr>
          <a:xfrm>
            <a:off x="5337913"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23D728B8-C36F-7E50-1E38-0B066D7A0166}"/>
              </a:ext>
            </a:extLst>
          </p:cNvPr>
          <p:cNvSpPr/>
          <p:nvPr/>
        </p:nvSpPr>
        <p:spPr>
          <a:xfrm>
            <a:off x="5885084"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01CC4377-315B-4EFA-6291-738EB9ECC947}"/>
              </a:ext>
            </a:extLst>
          </p:cNvPr>
          <p:cNvSpPr/>
          <p:nvPr/>
        </p:nvSpPr>
        <p:spPr>
          <a:xfrm>
            <a:off x="6393696"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0EE56468-7BB8-7297-9D7B-96645CAF554A}"/>
              </a:ext>
            </a:extLst>
          </p:cNvPr>
          <p:cNvSpPr/>
          <p:nvPr/>
        </p:nvSpPr>
        <p:spPr>
          <a:xfrm>
            <a:off x="6940867" y="3619871"/>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2967C25-6A08-1679-69D9-BE1BBE82646D}"/>
                  </a:ext>
                </a:extLst>
              </p:cNvPr>
              <p:cNvSpPr txBox="1"/>
              <p:nvPr/>
            </p:nvSpPr>
            <p:spPr>
              <a:xfrm flipH="1">
                <a:off x="3198805" y="542766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B2967C25-6A08-1679-69D9-BE1BBE82646D}"/>
                  </a:ext>
                </a:extLst>
              </p:cNvPr>
              <p:cNvSpPr txBox="1">
                <a:spLocks noRot="1" noChangeAspect="1" noMove="1" noResize="1" noEditPoints="1" noAdjustHandles="1" noChangeArrowheads="1" noChangeShapeType="1" noTextEdit="1"/>
              </p:cNvSpPr>
              <p:nvPr/>
            </p:nvSpPr>
            <p:spPr>
              <a:xfrm flipH="1">
                <a:off x="3198805" y="5427665"/>
                <a:ext cx="536154" cy="276999"/>
              </a:xfrm>
              <a:prstGeom prst="rect">
                <a:avLst/>
              </a:prstGeom>
              <a:blipFill>
                <a:blip r:embed="rId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EE414B7-B634-019B-C71A-97735771A7A2}"/>
                  </a:ext>
                </a:extLst>
              </p:cNvPr>
              <p:cNvSpPr txBox="1"/>
              <p:nvPr/>
            </p:nvSpPr>
            <p:spPr>
              <a:xfrm flipH="1">
                <a:off x="3703745" y="542766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28" name="TextBox 27">
                <a:extLst>
                  <a:ext uri="{FF2B5EF4-FFF2-40B4-BE49-F238E27FC236}">
                    <a16:creationId xmlns:a16="http://schemas.microsoft.com/office/drawing/2014/main" id="{3EE414B7-B634-019B-C71A-97735771A7A2}"/>
                  </a:ext>
                </a:extLst>
              </p:cNvPr>
              <p:cNvSpPr txBox="1">
                <a:spLocks noRot="1" noChangeAspect="1" noMove="1" noResize="1" noEditPoints="1" noAdjustHandles="1" noChangeArrowheads="1" noChangeShapeType="1" noTextEdit="1"/>
              </p:cNvSpPr>
              <p:nvPr/>
            </p:nvSpPr>
            <p:spPr>
              <a:xfrm flipH="1">
                <a:off x="3703745" y="5427665"/>
                <a:ext cx="536154" cy="276999"/>
              </a:xfrm>
              <a:prstGeom prst="rect">
                <a:avLst/>
              </a:prstGeom>
              <a:blipFill>
                <a:blip r:embed="rId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351F1B6-6F19-A626-882E-DC4F0DA1000A}"/>
                  </a:ext>
                </a:extLst>
              </p:cNvPr>
              <p:cNvSpPr txBox="1"/>
              <p:nvPr/>
            </p:nvSpPr>
            <p:spPr>
              <a:xfrm flipH="1">
                <a:off x="4258481" y="542766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B351F1B6-6F19-A626-882E-DC4F0DA1000A}"/>
                  </a:ext>
                </a:extLst>
              </p:cNvPr>
              <p:cNvSpPr txBox="1">
                <a:spLocks noRot="1" noChangeAspect="1" noMove="1" noResize="1" noEditPoints="1" noAdjustHandles="1" noChangeArrowheads="1" noChangeShapeType="1" noTextEdit="1"/>
              </p:cNvSpPr>
              <p:nvPr/>
            </p:nvSpPr>
            <p:spPr>
              <a:xfrm flipH="1">
                <a:off x="4258481" y="5427665"/>
                <a:ext cx="536154" cy="276999"/>
              </a:xfrm>
              <a:prstGeom prst="rect">
                <a:avLst/>
              </a:prstGeom>
              <a:blipFill>
                <a:blip r:embed="rId4"/>
                <a:stretch>
                  <a:fillRect b="-17391"/>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AA260C6A-4108-3072-966A-DC4B6A793ECC}"/>
              </a:ext>
            </a:extLst>
          </p:cNvPr>
          <p:cNvSpPr txBox="1"/>
          <p:nvPr/>
        </p:nvSpPr>
        <p:spPr>
          <a:xfrm>
            <a:off x="7703566" y="5600527"/>
            <a:ext cx="1936215" cy="369332"/>
          </a:xfrm>
          <a:prstGeom prst="rect">
            <a:avLst/>
          </a:prstGeom>
          <a:noFill/>
        </p:spPr>
        <p:txBody>
          <a:bodyPr wrap="square">
            <a:spAutoFit/>
          </a:bodyPr>
          <a:lstStyle/>
          <a:p>
            <a:r>
              <a:rPr lang="en-US" b="1">
                <a:solidFill>
                  <a:srgbClr val="C00000"/>
                </a:solidFill>
              </a:rPr>
              <a:t>Node features</a:t>
            </a:r>
            <a:endParaRPr lang="en-US"/>
          </a:p>
        </p:txBody>
      </p:sp>
      <p:sp>
        <p:nvSpPr>
          <p:cNvPr id="37" name="TextBox 36">
            <a:extLst>
              <a:ext uri="{FF2B5EF4-FFF2-40B4-BE49-F238E27FC236}">
                <a16:creationId xmlns:a16="http://schemas.microsoft.com/office/drawing/2014/main" id="{E6EE2E2A-10B1-388B-93E5-D858179EB2C8}"/>
              </a:ext>
            </a:extLst>
          </p:cNvPr>
          <p:cNvSpPr txBox="1"/>
          <p:nvPr/>
        </p:nvSpPr>
        <p:spPr>
          <a:xfrm>
            <a:off x="7601431" y="3504523"/>
            <a:ext cx="1731781" cy="646331"/>
          </a:xfrm>
          <a:prstGeom prst="rect">
            <a:avLst/>
          </a:prstGeom>
          <a:noFill/>
        </p:spPr>
        <p:txBody>
          <a:bodyPr wrap="square">
            <a:spAutoFit/>
          </a:bodyPr>
          <a:lstStyle/>
          <a:p>
            <a:r>
              <a:rPr lang="en-US" b="1">
                <a:solidFill>
                  <a:srgbClr val="C00000"/>
                </a:solidFill>
              </a:rPr>
              <a:t>Node embeddings</a:t>
            </a:r>
            <a:endParaRPr lang="en-US"/>
          </a:p>
        </p:txBody>
      </p:sp>
      <p:sp>
        <p:nvSpPr>
          <p:cNvPr id="39" name="TextBox 38">
            <a:extLst>
              <a:ext uri="{FF2B5EF4-FFF2-40B4-BE49-F238E27FC236}">
                <a16:creationId xmlns:a16="http://schemas.microsoft.com/office/drawing/2014/main" id="{8342CEA6-CD8A-BCC1-59FF-DB30FA0F487A}"/>
              </a:ext>
            </a:extLst>
          </p:cNvPr>
          <p:cNvSpPr txBox="1"/>
          <p:nvPr/>
        </p:nvSpPr>
        <p:spPr>
          <a:xfrm>
            <a:off x="4443711" y="6314216"/>
            <a:ext cx="1557050" cy="523220"/>
          </a:xfrm>
          <a:prstGeom prst="rect">
            <a:avLst/>
          </a:prstGeom>
          <a:noFill/>
        </p:spPr>
        <p:txBody>
          <a:bodyPr wrap="square">
            <a:spAutoFit/>
          </a:bodyPr>
          <a:lstStyle/>
          <a:p>
            <a:r>
              <a:rPr lang="en-US" sz="2800" b="1">
                <a:solidFill>
                  <a:srgbClr val="00B0F0"/>
                </a:solidFill>
              </a:rPr>
              <a:t>INPUT</a:t>
            </a:r>
            <a:endParaRPr lang="en-US" sz="2800"/>
          </a:p>
        </p:txBody>
      </p:sp>
      <p:sp>
        <p:nvSpPr>
          <p:cNvPr id="40" name="TextBox 39">
            <a:extLst>
              <a:ext uri="{FF2B5EF4-FFF2-40B4-BE49-F238E27FC236}">
                <a16:creationId xmlns:a16="http://schemas.microsoft.com/office/drawing/2014/main" id="{619C8EC1-E44B-3004-1BF0-A039608202C2}"/>
              </a:ext>
            </a:extLst>
          </p:cNvPr>
          <p:cNvSpPr txBox="1"/>
          <p:nvPr/>
        </p:nvSpPr>
        <p:spPr>
          <a:xfrm>
            <a:off x="4528172" y="2999446"/>
            <a:ext cx="1709451" cy="523220"/>
          </a:xfrm>
          <a:prstGeom prst="rect">
            <a:avLst/>
          </a:prstGeom>
          <a:noFill/>
        </p:spPr>
        <p:txBody>
          <a:bodyPr wrap="square">
            <a:spAutoFit/>
          </a:bodyPr>
          <a:lstStyle/>
          <a:p>
            <a:r>
              <a:rPr lang="en-US" sz="2800" b="1">
                <a:solidFill>
                  <a:srgbClr val="00B0F0"/>
                </a:solidFill>
              </a:rPr>
              <a:t>OUTPUT</a:t>
            </a:r>
            <a:endParaRPr lang="en-US" sz="2800"/>
          </a:p>
        </p:txBody>
      </p:sp>
      <p:grpSp>
        <p:nvGrpSpPr>
          <p:cNvPr id="92" name="Group 91">
            <a:extLst>
              <a:ext uri="{FF2B5EF4-FFF2-40B4-BE49-F238E27FC236}">
                <a16:creationId xmlns:a16="http://schemas.microsoft.com/office/drawing/2014/main" id="{2DDBD965-EBA0-C02B-E8C7-D1273ABC9598}"/>
              </a:ext>
            </a:extLst>
          </p:cNvPr>
          <p:cNvGrpSpPr/>
          <p:nvPr/>
        </p:nvGrpSpPr>
        <p:grpSpPr>
          <a:xfrm>
            <a:off x="1773673" y="3018605"/>
            <a:ext cx="1253706" cy="1448860"/>
            <a:chOff x="1784690" y="2247425"/>
            <a:chExt cx="1253706" cy="1448860"/>
          </a:xfrm>
        </p:grpSpPr>
        <p:grpSp>
          <p:nvGrpSpPr>
            <p:cNvPr id="78" name="Group 77">
              <a:extLst>
                <a:ext uri="{FF2B5EF4-FFF2-40B4-BE49-F238E27FC236}">
                  <a16:creationId xmlns:a16="http://schemas.microsoft.com/office/drawing/2014/main" id="{2D5C34C9-5444-F99E-57D1-2F26F7132CF7}"/>
                </a:ext>
              </a:extLst>
            </p:cNvPr>
            <p:cNvGrpSpPr/>
            <p:nvPr/>
          </p:nvGrpSpPr>
          <p:grpSpPr>
            <a:xfrm>
              <a:off x="1808051" y="2247425"/>
              <a:ext cx="1230345" cy="1442327"/>
              <a:chOff x="1000990" y="4114800"/>
              <a:chExt cx="1444079" cy="1692887"/>
            </a:xfrm>
          </p:grpSpPr>
          <mc:AlternateContent xmlns:mc="http://schemas.openxmlformats.org/markup-compatibility/2006" xmlns:a14="http://schemas.microsoft.com/office/drawing/2010/main">
            <mc:Choice Requires="a14">
              <p:sp>
                <p:nvSpPr>
                  <p:cNvPr id="79" name="Oval 78">
                    <a:extLst>
                      <a:ext uri="{FF2B5EF4-FFF2-40B4-BE49-F238E27FC236}">
                        <a16:creationId xmlns:a16="http://schemas.microsoft.com/office/drawing/2014/main" id="{5FF9EC8D-CFC8-45D6-02FF-5BAE55CBC828}"/>
                      </a:ext>
                    </a:extLst>
                  </p:cNvPr>
                  <p:cNvSpPr/>
                  <p:nvPr/>
                </p:nvSpPr>
                <p:spPr>
                  <a:xfrm>
                    <a:off x="1000990" y="41148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𝑧</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79" name="Oval 78">
                    <a:extLst>
                      <a:ext uri="{FF2B5EF4-FFF2-40B4-BE49-F238E27FC236}">
                        <a16:creationId xmlns:a16="http://schemas.microsoft.com/office/drawing/2014/main" id="{5FF9EC8D-CFC8-45D6-02FF-5BAE55CBC828}"/>
                      </a:ext>
                    </a:extLst>
                  </p:cNvPr>
                  <p:cNvSpPr>
                    <a:spLocks noRot="1" noChangeAspect="1" noMove="1" noResize="1" noEditPoints="1" noAdjustHandles="1" noChangeArrowheads="1" noChangeShapeType="1" noTextEdit="1"/>
                  </p:cNvSpPr>
                  <p:nvPr/>
                </p:nvSpPr>
                <p:spPr>
                  <a:xfrm>
                    <a:off x="1000990" y="4114800"/>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80" name="Oval 79">
                <a:extLst>
                  <a:ext uri="{FF2B5EF4-FFF2-40B4-BE49-F238E27FC236}">
                    <a16:creationId xmlns:a16="http://schemas.microsoft.com/office/drawing/2014/main" id="{B9FA99E1-CFE6-A523-E635-ED8CE231A6C3}"/>
                  </a:ext>
                </a:extLst>
              </p:cNvPr>
              <p:cNvSpPr/>
              <p:nvPr/>
            </p:nvSpPr>
            <p:spPr>
              <a:xfrm>
                <a:off x="1000990" y="535048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81" name="Oval 80">
                    <a:extLst>
                      <a:ext uri="{FF2B5EF4-FFF2-40B4-BE49-F238E27FC236}">
                        <a16:creationId xmlns:a16="http://schemas.microsoft.com/office/drawing/2014/main" id="{0153B727-CB72-5B84-6C07-0C0B1FF97EBD}"/>
                      </a:ext>
                    </a:extLst>
                  </p:cNvPr>
                  <p:cNvSpPr/>
                  <p:nvPr/>
                </p:nvSpPr>
                <p:spPr>
                  <a:xfrm>
                    <a:off x="1987869" y="47244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𝑧</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81" name="Oval 80">
                    <a:extLst>
                      <a:ext uri="{FF2B5EF4-FFF2-40B4-BE49-F238E27FC236}">
                        <a16:creationId xmlns:a16="http://schemas.microsoft.com/office/drawing/2014/main" id="{0153B727-CB72-5B84-6C07-0C0B1FF97EBD}"/>
                      </a:ext>
                    </a:extLst>
                  </p:cNvPr>
                  <p:cNvSpPr>
                    <a:spLocks noRot="1" noChangeAspect="1" noMove="1" noResize="1" noEditPoints="1" noAdjustHandles="1" noChangeArrowheads="1" noChangeShapeType="1" noTextEdit="1"/>
                  </p:cNvSpPr>
                  <p:nvPr/>
                </p:nvSpPr>
                <p:spPr>
                  <a:xfrm>
                    <a:off x="1987869" y="4724400"/>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82" name="Straight Connector 81">
                <a:extLst>
                  <a:ext uri="{FF2B5EF4-FFF2-40B4-BE49-F238E27FC236}">
                    <a16:creationId xmlns:a16="http://schemas.microsoft.com/office/drawing/2014/main" id="{1ADD64E3-ABE8-81A5-BC33-1B8E1DCBECB0}"/>
                  </a:ext>
                </a:extLst>
              </p:cNvPr>
              <p:cNvCxnSpPr>
                <a:cxnSpLocks/>
                <a:stCxn id="79" idx="4"/>
                <a:endCxn id="80" idx="0"/>
              </p:cNvCxnSpPr>
              <p:nvPr/>
            </p:nvCxnSpPr>
            <p:spPr>
              <a:xfrm>
                <a:off x="1229590" y="4572000"/>
                <a:ext cx="0" cy="778487"/>
              </a:xfrm>
              <a:prstGeom prst="line">
                <a:avLst/>
              </a:prstGeom>
              <a:noFill/>
              <a:ln w="25400" cap="flat" cmpd="sng" algn="ctr">
                <a:solidFill>
                  <a:sysClr val="windowText" lastClr="000000"/>
                </a:solidFill>
                <a:prstDash val="solid"/>
              </a:ln>
              <a:effectLst/>
            </p:spPr>
          </p:cxnSp>
          <p:cxnSp>
            <p:nvCxnSpPr>
              <p:cNvPr id="83" name="Straight Connector 82">
                <a:extLst>
                  <a:ext uri="{FF2B5EF4-FFF2-40B4-BE49-F238E27FC236}">
                    <a16:creationId xmlns:a16="http://schemas.microsoft.com/office/drawing/2014/main" id="{DCCDEFB1-6573-2314-CE14-BC0330A1A925}"/>
                  </a:ext>
                </a:extLst>
              </p:cNvPr>
              <p:cNvCxnSpPr>
                <a:cxnSpLocks/>
                <a:stCxn id="79" idx="6"/>
                <a:endCxn id="81" idx="1"/>
              </p:cNvCxnSpPr>
              <p:nvPr/>
            </p:nvCxnSpPr>
            <p:spPr>
              <a:xfrm>
                <a:off x="1458190" y="4343400"/>
                <a:ext cx="596634" cy="447955"/>
              </a:xfrm>
              <a:prstGeom prst="line">
                <a:avLst/>
              </a:prstGeom>
              <a:noFill/>
              <a:ln w="25400" cap="flat" cmpd="sng" algn="ctr">
                <a:solidFill>
                  <a:sysClr val="windowText" lastClr="000000"/>
                </a:solidFill>
                <a:prstDash val="solid"/>
              </a:ln>
              <a:effectLst/>
            </p:spPr>
          </p:cxnSp>
          <p:cxnSp>
            <p:nvCxnSpPr>
              <p:cNvPr id="84" name="Straight Connector 83">
                <a:extLst>
                  <a:ext uri="{FF2B5EF4-FFF2-40B4-BE49-F238E27FC236}">
                    <a16:creationId xmlns:a16="http://schemas.microsoft.com/office/drawing/2014/main" id="{030FE645-DDD6-0EA9-2633-6B7907266130}"/>
                  </a:ext>
                </a:extLst>
              </p:cNvPr>
              <p:cNvCxnSpPr>
                <a:cxnSpLocks/>
                <a:stCxn id="80" idx="6"/>
                <a:endCxn id="81" idx="3"/>
              </p:cNvCxnSpPr>
              <p:nvPr/>
            </p:nvCxnSpPr>
            <p:spPr>
              <a:xfrm flipV="1">
                <a:off x="1458190" y="5114645"/>
                <a:ext cx="596634" cy="464442"/>
              </a:xfrm>
              <a:prstGeom prst="line">
                <a:avLst/>
              </a:prstGeom>
              <a:noFill/>
              <a:ln w="25400" cap="flat" cmpd="sng" algn="ctr">
                <a:solidFill>
                  <a:sysClr val="windowText" lastClr="000000"/>
                </a:solidFill>
                <a:prstDash val="solid"/>
              </a:ln>
              <a:effectLst/>
            </p:spPr>
          </p:cxnSp>
        </p:gr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9B3B420C-BE80-7103-8327-F1113489A01F}"/>
                    </a:ext>
                  </a:extLst>
                </p:cNvPr>
                <p:cNvSpPr txBox="1"/>
                <p:nvPr/>
              </p:nvSpPr>
              <p:spPr>
                <a:xfrm>
                  <a:off x="1784690" y="3234620"/>
                  <a:ext cx="5288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𝑧</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3</m:t>
                            </m:r>
                          </m:sub>
                        </m:sSub>
                      </m:oMath>
                    </m:oMathPara>
                  </a14:m>
                  <a:endParaRPr lang="en-US" sz="2400"/>
                </a:p>
              </p:txBody>
            </p:sp>
          </mc:Choice>
          <mc:Fallback xmlns="">
            <p:sp>
              <p:nvSpPr>
                <p:cNvPr id="85" name="TextBox 84">
                  <a:extLst>
                    <a:ext uri="{FF2B5EF4-FFF2-40B4-BE49-F238E27FC236}">
                      <a16:creationId xmlns:a16="http://schemas.microsoft.com/office/drawing/2014/main" id="{9B3B420C-BE80-7103-8327-F1113489A01F}"/>
                    </a:ext>
                  </a:extLst>
                </p:cNvPr>
                <p:cNvSpPr txBox="1">
                  <a:spLocks noRot="1" noChangeAspect="1" noMove="1" noResize="1" noEditPoints="1" noAdjustHandles="1" noChangeArrowheads="1" noChangeShapeType="1" noTextEdit="1"/>
                </p:cNvSpPr>
                <p:nvPr/>
              </p:nvSpPr>
              <p:spPr>
                <a:xfrm>
                  <a:off x="1784690" y="3234620"/>
                  <a:ext cx="528810" cy="461665"/>
                </a:xfrm>
                <a:prstGeom prst="rect">
                  <a:avLst/>
                </a:prstGeom>
                <a:blipFill>
                  <a:blip r:embed="rId7"/>
                  <a:stretch>
                    <a:fillRect b="-131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B7243FDF-5742-B077-C823-DC58D7A30BC6}"/>
                  </a:ext>
                </a:extLst>
              </p:cNvPr>
              <p:cNvSpPr txBox="1"/>
              <p:nvPr/>
            </p:nvSpPr>
            <p:spPr>
              <a:xfrm flipH="1">
                <a:off x="3108501" y="3565739"/>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86" name="TextBox 85">
                <a:extLst>
                  <a:ext uri="{FF2B5EF4-FFF2-40B4-BE49-F238E27FC236}">
                    <a16:creationId xmlns:a16="http://schemas.microsoft.com/office/drawing/2014/main" id="{B7243FDF-5742-B077-C823-DC58D7A30BC6}"/>
                  </a:ext>
                </a:extLst>
              </p:cNvPr>
              <p:cNvSpPr txBox="1">
                <a:spLocks noRot="1" noChangeAspect="1" noMove="1" noResize="1" noEditPoints="1" noAdjustHandles="1" noChangeArrowheads="1" noChangeShapeType="1" noTextEdit="1"/>
              </p:cNvSpPr>
              <p:nvPr/>
            </p:nvSpPr>
            <p:spPr>
              <a:xfrm flipH="1">
                <a:off x="3108501" y="3565739"/>
                <a:ext cx="536154" cy="276999"/>
              </a:xfrm>
              <a:prstGeom prst="rect">
                <a:avLst/>
              </a:prstGeom>
              <a:blipFill>
                <a:blip r:embed="rId8"/>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0993174B-8CD9-85FF-C154-C1477ED02104}"/>
                  </a:ext>
                </a:extLst>
              </p:cNvPr>
              <p:cNvSpPr txBox="1"/>
              <p:nvPr/>
            </p:nvSpPr>
            <p:spPr>
              <a:xfrm flipH="1">
                <a:off x="3682846" y="3559487"/>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87" name="TextBox 86">
                <a:extLst>
                  <a:ext uri="{FF2B5EF4-FFF2-40B4-BE49-F238E27FC236}">
                    <a16:creationId xmlns:a16="http://schemas.microsoft.com/office/drawing/2014/main" id="{0993174B-8CD9-85FF-C154-C1477ED02104}"/>
                  </a:ext>
                </a:extLst>
              </p:cNvPr>
              <p:cNvSpPr txBox="1">
                <a:spLocks noRot="1" noChangeAspect="1" noMove="1" noResize="1" noEditPoints="1" noAdjustHandles="1" noChangeArrowheads="1" noChangeShapeType="1" noTextEdit="1"/>
              </p:cNvSpPr>
              <p:nvPr/>
            </p:nvSpPr>
            <p:spPr>
              <a:xfrm flipH="1">
                <a:off x="3682846" y="3559487"/>
                <a:ext cx="536154" cy="276999"/>
              </a:xfrm>
              <a:prstGeom prst="rect">
                <a:avLst/>
              </a:prstGeom>
              <a:blipFill>
                <a:blip r:embed="rId9"/>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47CA5101-AD28-E527-5C07-1CD1722566C8}"/>
                  </a:ext>
                </a:extLst>
              </p:cNvPr>
              <p:cNvSpPr txBox="1"/>
              <p:nvPr/>
            </p:nvSpPr>
            <p:spPr>
              <a:xfrm flipH="1">
                <a:off x="4244324" y="357377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𝑧</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88" name="TextBox 87">
                <a:extLst>
                  <a:ext uri="{FF2B5EF4-FFF2-40B4-BE49-F238E27FC236}">
                    <a16:creationId xmlns:a16="http://schemas.microsoft.com/office/drawing/2014/main" id="{47CA5101-AD28-E527-5C07-1CD1722566C8}"/>
                  </a:ext>
                </a:extLst>
              </p:cNvPr>
              <p:cNvSpPr txBox="1">
                <a:spLocks noRot="1" noChangeAspect="1" noMove="1" noResize="1" noEditPoints="1" noAdjustHandles="1" noChangeArrowheads="1" noChangeShapeType="1" noTextEdit="1"/>
              </p:cNvSpPr>
              <p:nvPr/>
            </p:nvSpPr>
            <p:spPr>
              <a:xfrm flipH="1">
                <a:off x="4244324" y="3573775"/>
                <a:ext cx="536154" cy="276999"/>
              </a:xfrm>
              <a:prstGeom prst="rect">
                <a:avLst/>
              </a:prstGeom>
              <a:blipFill>
                <a:blip r:embed="rId10"/>
                <a:stretch>
                  <a:fillRect b="-17391"/>
                </a:stretch>
              </a:blipFill>
            </p:spPr>
            <p:txBody>
              <a:bodyPr/>
              <a:lstStyle/>
              <a:p>
                <a:r>
                  <a:rPr lang="en-US">
                    <a:noFill/>
                  </a:rPr>
                  <a:t> </a:t>
                </a:r>
              </a:p>
            </p:txBody>
          </p:sp>
        </mc:Fallback>
      </mc:AlternateContent>
      <p:grpSp>
        <p:nvGrpSpPr>
          <p:cNvPr id="91" name="Group 90">
            <a:extLst>
              <a:ext uri="{FF2B5EF4-FFF2-40B4-BE49-F238E27FC236}">
                <a16:creationId xmlns:a16="http://schemas.microsoft.com/office/drawing/2014/main" id="{B27B1EE2-9E76-8D6D-F336-58BBCC24C40B}"/>
              </a:ext>
            </a:extLst>
          </p:cNvPr>
          <p:cNvGrpSpPr/>
          <p:nvPr/>
        </p:nvGrpSpPr>
        <p:grpSpPr>
          <a:xfrm>
            <a:off x="1742003" y="5093112"/>
            <a:ext cx="1253706" cy="1448860"/>
            <a:chOff x="606641" y="4688013"/>
            <a:chExt cx="1253706" cy="1448860"/>
          </a:xfrm>
        </p:grpSpPr>
        <p:grpSp>
          <p:nvGrpSpPr>
            <p:cNvPr id="42" name="Group 41">
              <a:extLst>
                <a:ext uri="{FF2B5EF4-FFF2-40B4-BE49-F238E27FC236}">
                  <a16:creationId xmlns:a16="http://schemas.microsoft.com/office/drawing/2014/main" id="{2667C95D-0461-89AB-4BDD-1602E1E8F89B}"/>
                </a:ext>
              </a:extLst>
            </p:cNvPr>
            <p:cNvGrpSpPr/>
            <p:nvPr/>
          </p:nvGrpSpPr>
          <p:grpSpPr>
            <a:xfrm>
              <a:off x="630002" y="4688013"/>
              <a:ext cx="1230345" cy="1442327"/>
              <a:chOff x="1000990" y="4114800"/>
              <a:chExt cx="1444079" cy="1692887"/>
            </a:xfrm>
          </p:grpSpPr>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ADD4E544-C76D-213B-2E9A-CCF0306F4FDD}"/>
                      </a:ext>
                    </a:extLst>
                  </p:cNvPr>
                  <p:cNvSpPr/>
                  <p:nvPr/>
                </p:nvSpPr>
                <p:spPr>
                  <a:xfrm>
                    <a:off x="1000990" y="41148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43" name="Oval 42">
                    <a:extLst>
                      <a:ext uri="{FF2B5EF4-FFF2-40B4-BE49-F238E27FC236}">
                        <a16:creationId xmlns:a16="http://schemas.microsoft.com/office/drawing/2014/main" id="{ADD4E544-C76D-213B-2E9A-CCF0306F4FDD}"/>
                      </a:ext>
                    </a:extLst>
                  </p:cNvPr>
                  <p:cNvSpPr>
                    <a:spLocks noRot="1" noChangeAspect="1" noMove="1" noResize="1" noEditPoints="1" noAdjustHandles="1" noChangeArrowheads="1" noChangeShapeType="1" noTextEdit="1"/>
                  </p:cNvSpPr>
                  <p:nvPr/>
                </p:nvSpPr>
                <p:spPr>
                  <a:xfrm>
                    <a:off x="1000990" y="4114800"/>
                    <a:ext cx="457200" cy="457200"/>
                  </a:xfrm>
                  <a:prstGeom prst="ellipse">
                    <a:avLst/>
                  </a:prstGeom>
                  <a:blipFill>
                    <a:blip r:embed="rId11"/>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4" name="Oval 43">
                <a:extLst>
                  <a:ext uri="{FF2B5EF4-FFF2-40B4-BE49-F238E27FC236}">
                    <a16:creationId xmlns:a16="http://schemas.microsoft.com/office/drawing/2014/main" id="{2B478306-2225-6878-6227-5056E3FB1587}"/>
                  </a:ext>
                </a:extLst>
              </p:cNvPr>
              <p:cNvSpPr/>
              <p:nvPr/>
            </p:nvSpPr>
            <p:spPr>
              <a:xfrm>
                <a:off x="1000990" y="535048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45" name="Oval 44">
                    <a:extLst>
                      <a:ext uri="{FF2B5EF4-FFF2-40B4-BE49-F238E27FC236}">
                        <a16:creationId xmlns:a16="http://schemas.microsoft.com/office/drawing/2014/main" id="{83E8CCF7-FCB1-68F3-161D-1D8236771421}"/>
                      </a:ext>
                    </a:extLst>
                  </p:cNvPr>
                  <p:cNvSpPr/>
                  <p:nvPr/>
                </p:nvSpPr>
                <p:spPr>
                  <a:xfrm>
                    <a:off x="1987869" y="47244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45" name="Oval 44">
                    <a:extLst>
                      <a:ext uri="{FF2B5EF4-FFF2-40B4-BE49-F238E27FC236}">
                        <a16:creationId xmlns:a16="http://schemas.microsoft.com/office/drawing/2014/main" id="{83E8CCF7-FCB1-68F3-161D-1D8236771421}"/>
                      </a:ext>
                    </a:extLst>
                  </p:cNvPr>
                  <p:cNvSpPr>
                    <a:spLocks noRot="1" noChangeAspect="1" noMove="1" noResize="1" noEditPoints="1" noAdjustHandles="1" noChangeArrowheads="1" noChangeShapeType="1" noTextEdit="1"/>
                  </p:cNvSpPr>
                  <p:nvPr/>
                </p:nvSpPr>
                <p:spPr>
                  <a:xfrm>
                    <a:off x="1987869" y="4724400"/>
                    <a:ext cx="457200" cy="457200"/>
                  </a:xfrm>
                  <a:prstGeom prst="ellipse">
                    <a:avLst/>
                  </a:prstGeom>
                  <a:blipFill>
                    <a:blip r:embed="rId12"/>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46" name="Straight Connector 45">
                <a:extLst>
                  <a:ext uri="{FF2B5EF4-FFF2-40B4-BE49-F238E27FC236}">
                    <a16:creationId xmlns:a16="http://schemas.microsoft.com/office/drawing/2014/main" id="{810680B9-5DC3-AA34-9BA7-7C8ECAFC82C7}"/>
                  </a:ext>
                </a:extLst>
              </p:cNvPr>
              <p:cNvCxnSpPr>
                <a:cxnSpLocks/>
                <a:stCxn id="43" idx="4"/>
                <a:endCxn id="44" idx="0"/>
              </p:cNvCxnSpPr>
              <p:nvPr/>
            </p:nvCxnSpPr>
            <p:spPr>
              <a:xfrm>
                <a:off x="1229590" y="4572000"/>
                <a:ext cx="0" cy="778487"/>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CD21FB04-F944-64F6-E91C-E1827AFBBDCE}"/>
                  </a:ext>
                </a:extLst>
              </p:cNvPr>
              <p:cNvCxnSpPr>
                <a:cxnSpLocks/>
                <a:stCxn id="43" idx="6"/>
                <a:endCxn id="45" idx="1"/>
              </p:cNvCxnSpPr>
              <p:nvPr/>
            </p:nvCxnSpPr>
            <p:spPr>
              <a:xfrm>
                <a:off x="1458190" y="4343400"/>
                <a:ext cx="596634" cy="447955"/>
              </a:xfrm>
              <a:prstGeom prst="line">
                <a:avLst/>
              </a:prstGeom>
              <a:noFill/>
              <a:ln w="25400" cap="flat" cmpd="sng" algn="ctr">
                <a:solidFill>
                  <a:sysClr val="windowText" lastClr="000000"/>
                </a:solidFill>
                <a:prstDash val="solid"/>
              </a:ln>
              <a:effectLst/>
            </p:spPr>
          </p:cxnSp>
          <p:cxnSp>
            <p:nvCxnSpPr>
              <p:cNvPr id="48" name="Straight Connector 47">
                <a:extLst>
                  <a:ext uri="{FF2B5EF4-FFF2-40B4-BE49-F238E27FC236}">
                    <a16:creationId xmlns:a16="http://schemas.microsoft.com/office/drawing/2014/main" id="{6B227189-E1BA-1BD6-76EF-F39DB6D41FAA}"/>
                  </a:ext>
                </a:extLst>
              </p:cNvPr>
              <p:cNvCxnSpPr>
                <a:cxnSpLocks/>
                <a:stCxn id="44" idx="6"/>
                <a:endCxn id="45" idx="3"/>
              </p:cNvCxnSpPr>
              <p:nvPr/>
            </p:nvCxnSpPr>
            <p:spPr>
              <a:xfrm flipV="1">
                <a:off x="1458190" y="5114645"/>
                <a:ext cx="596634" cy="464442"/>
              </a:xfrm>
              <a:prstGeom prst="line">
                <a:avLst/>
              </a:prstGeom>
              <a:noFill/>
              <a:ln w="25400" cap="flat" cmpd="sng" algn="ctr">
                <a:solidFill>
                  <a:sysClr val="windowText" lastClr="000000"/>
                </a:solidFill>
                <a:prstDash val="solid"/>
              </a:ln>
              <a:effectLst/>
            </p:spPr>
          </p:cxnSp>
        </p:gr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B1FFDD67-8F27-48DA-3E1A-1174C61B01E8}"/>
                    </a:ext>
                  </a:extLst>
                </p:cNvPr>
                <p:cNvSpPr txBox="1"/>
                <p:nvPr/>
              </p:nvSpPr>
              <p:spPr>
                <a:xfrm>
                  <a:off x="606641" y="5675208"/>
                  <a:ext cx="5288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3</m:t>
                            </m:r>
                          </m:sub>
                        </m:sSub>
                      </m:oMath>
                    </m:oMathPara>
                  </a14:m>
                  <a:endParaRPr lang="en-US" sz="2400"/>
                </a:p>
              </p:txBody>
            </p:sp>
          </mc:Choice>
          <mc:Fallback xmlns="">
            <p:sp>
              <p:nvSpPr>
                <p:cNvPr id="77" name="TextBox 76">
                  <a:extLst>
                    <a:ext uri="{FF2B5EF4-FFF2-40B4-BE49-F238E27FC236}">
                      <a16:creationId xmlns:a16="http://schemas.microsoft.com/office/drawing/2014/main" id="{B1FFDD67-8F27-48DA-3E1A-1174C61B01E8}"/>
                    </a:ext>
                  </a:extLst>
                </p:cNvPr>
                <p:cNvSpPr txBox="1">
                  <a:spLocks noRot="1" noChangeAspect="1" noMove="1" noResize="1" noEditPoints="1" noAdjustHandles="1" noChangeArrowheads="1" noChangeShapeType="1" noTextEdit="1"/>
                </p:cNvSpPr>
                <p:nvPr/>
              </p:nvSpPr>
              <p:spPr>
                <a:xfrm>
                  <a:off x="606641" y="5675208"/>
                  <a:ext cx="528810" cy="461665"/>
                </a:xfrm>
                <a:prstGeom prst="rect">
                  <a:avLst/>
                </a:prstGeom>
                <a:blipFill>
                  <a:blip r:embed="rId13"/>
                  <a:stretch>
                    <a:fillRect b="-1316"/>
                  </a:stretch>
                </a:blipFill>
              </p:spPr>
              <p:txBody>
                <a:bodyPr/>
                <a:lstStyle/>
                <a:p>
                  <a:r>
                    <a:rPr lang="en-US">
                      <a:noFill/>
                    </a:rPr>
                    <a:t> </a:t>
                  </a:r>
                </a:p>
              </p:txBody>
            </p:sp>
          </mc:Fallback>
        </mc:AlternateContent>
      </p:grpSp>
      <p:sp>
        <p:nvSpPr>
          <p:cNvPr id="99" name="Title 98">
            <a:extLst>
              <a:ext uri="{FF2B5EF4-FFF2-40B4-BE49-F238E27FC236}">
                <a16:creationId xmlns:a16="http://schemas.microsoft.com/office/drawing/2014/main" id="{ACEA7DCB-5120-5A09-40CC-2BF319E0CC83}"/>
              </a:ext>
            </a:extLst>
          </p:cNvPr>
          <p:cNvSpPr>
            <a:spLocks noGrp="1"/>
          </p:cNvSpPr>
          <p:nvPr>
            <p:ph type="title"/>
          </p:nvPr>
        </p:nvSpPr>
        <p:spPr/>
        <p:txBody>
          <a:bodyPr>
            <a:normAutofit fontScale="90000"/>
          </a:bodyPr>
          <a:lstStyle/>
          <a:p>
            <a:r>
              <a:rPr lang="en-US"/>
              <a:t>Comparing Transformers and GNN</a:t>
            </a:r>
          </a:p>
        </p:txBody>
      </p:sp>
      <p:sp>
        <p:nvSpPr>
          <p:cNvPr id="7" name="Content Placeholder 2">
            <a:extLst>
              <a:ext uri="{FF2B5EF4-FFF2-40B4-BE49-F238E27FC236}">
                <a16:creationId xmlns:a16="http://schemas.microsoft.com/office/drawing/2014/main" id="{C30199AB-3B55-3AD5-0095-B2DDDED64C73}"/>
              </a:ext>
            </a:extLst>
          </p:cNvPr>
          <p:cNvSpPr txBox="1">
            <a:spLocks/>
          </p:cNvSpPr>
          <p:nvPr/>
        </p:nvSpPr>
        <p:spPr>
          <a:xfrm>
            <a:off x="4253434" y="4336667"/>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8" name="TextBox 7">
            <a:extLst>
              <a:ext uri="{FF2B5EF4-FFF2-40B4-BE49-F238E27FC236}">
                <a16:creationId xmlns:a16="http://schemas.microsoft.com/office/drawing/2014/main" id="{5CDEC3F0-A7EC-E1C1-160C-0C55103E0724}"/>
              </a:ext>
            </a:extLst>
          </p:cNvPr>
          <p:cNvSpPr txBox="1"/>
          <p:nvPr/>
        </p:nvSpPr>
        <p:spPr>
          <a:xfrm>
            <a:off x="4807993" y="3545034"/>
            <a:ext cx="1731781" cy="369332"/>
          </a:xfrm>
          <a:prstGeom prst="rect">
            <a:avLst/>
          </a:prstGeom>
          <a:noFill/>
        </p:spPr>
        <p:txBody>
          <a:bodyPr wrap="square">
            <a:spAutoFit/>
          </a:bodyPr>
          <a:lstStyle/>
          <a:p>
            <a:r>
              <a:rPr lang="en-US"/>
              <a:t>…</a:t>
            </a:r>
          </a:p>
        </p:txBody>
      </p:sp>
      <p:sp>
        <p:nvSpPr>
          <p:cNvPr id="31" name="TextBox 30">
            <a:extLst>
              <a:ext uri="{FF2B5EF4-FFF2-40B4-BE49-F238E27FC236}">
                <a16:creationId xmlns:a16="http://schemas.microsoft.com/office/drawing/2014/main" id="{742635FE-FDC4-D04C-CC6D-9E1C0E818768}"/>
              </a:ext>
            </a:extLst>
          </p:cNvPr>
          <p:cNvSpPr txBox="1"/>
          <p:nvPr/>
        </p:nvSpPr>
        <p:spPr>
          <a:xfrm>
            <a:off x="4888510" y="5364379"/>
            <a:ext cx="1731781" cy="369332"/>
          </a:xfrm>
          <a:prstGeom prst="rect">
            <a:avLst/>
          </a:prstGeom>
          <a:noFill/>
        </p:spPr>
        <p:txBody>
          <a:bodyPr wrap="square">
            <a:spAutoFit/>
          </a:bodyPr>
          <a:lstStyle/>
          <a:p>
            <a:r>
              <a:rPr lang="en-US"/>
              <a:t>…</a:t>
            </a:r>
          </a:p>
        </p:txBody>
      </p:sp>
    </p:spTree>
    <p:extLst>
      <p:ext uri="{BB962C8B-B14F-4D97-AF65-F5344CB8AC3E}">
        <p14:creationId xmlns:p14="http://schemas.microsoft.com/office/powerpoint/2010/main" val="3787490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Why Positional Encodings?</a:t>
            </a:r>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10/17/2024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100</a:t>
            </a:fld>
            <a:endParaRPr lang="en-US"/>
          </a:p>
        </p:txBody>
      </p:sp>
      <p:sp>
        <p:nvSpPr>
          <p:cNvPr id="12" name="Content Placeholder 2">
            <a:extLst>
              <a:ext uri="{FF2B5EF4-FFF2-40B4-BE49-F238E27FC236}">
                <a16:creationId xmlns:a16="http://schemas.microsoft.com/office/drawing/2014/main" id="{03AEC798-5138-A671-9BB0-5E731F85AD2F}"/>
              </a:ext>
            </a:extLst>
          </p:cNvPr>
          <p:cNvSpPr txBox="1">
            <a:spLocks/>
          </p:cNvSpPr>
          <p:nvPr/>
        </p:nvSpPr>
        <p:spPr>
          <a:xfrm>
            <a:off x="-3524" y="1242221"/>
            <a:ext cx="6481682" cy="2263048"/>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600"/>
              <a:t>Only node features are fed into Transformer</a:t>
            </a:r>
          </a:p>
          <a:p>
            <a:r>
              <a:rPr lang="en-US" sz="2600" b="1">
                <a:solidFill>
                  <a:srgbClr val="0070C0"/>
                </a:solidFill>
              </a:rPr>
              <a:t>Hence the Transformer does not know the adjacency structure A</a:t>
            </a:r>
          </a:p>
          <a:p>
            <a:endParaRPr lang="en-US" sz="2600"/>
          </a:p>
          <a:p>
            <a:endParaRPr lang="en-US" sz="2600"/>
          </a:p>
          <a:p>
            <a:pPr marL="457200" lvl="1" indent="0">
              <a:buFont typeface="Wingdings" pitchFamily="2" charset="2"/>
              <a:buNone/>
            </a:pPr>
            <a:endParaRPr lang="en-US" sz="2600" b="1"/>
          </a:p>
          <a:p>
            <a:endParaRPr lang="en-US" sz="2600"/>
          </a:p>
        </p:txBody>
      </p:sp>
      <p:cxnSp>
        <p:nvCxnSpPr>
          <p:cNvPr id="9" name="Straight Arrow Connector 8">
            <a:extLst>
              <a:ext uri="{FF2B5EF4-FFF2-40B4-BE49-F238E27FC236}">
                <a16:creationId xmlns:a16="http://schemas.microsoft.com/office/drawing/2014/main" id="{37D6E01E-5846-5BE2-60D9-894356A0C295}"/>
              </a:ext>
            </a:extLst>
          </p:cNvPr>
          <p:cNvCxnSpPr>
            <a:cxnSpLocks/>
          </p:cNvCxnSpPr>
          <p:nvPr/>
        </p:nvCxnSpPr>
        <p:spPr>
          <a:xfrm flipH="1" flipV="1">
            <a:off x="4154467" y="5103794"/>
            <a:ext cx="3117871" cy="433168"/>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0" name="Rounded Rectangle 9">
            <a:extLst>
              <a:ext uri="{FF2B5EF4-FFF2-40B4-BE49-F238E27FC236}">
                <a16:creationId xmlns:a16="http://schemas.microsoft.com/office/drawing/2014/main" id="{5D5C2B20-7D4D-A1C4-1EE9-A5080184D260}"/>
              </a:ext>
            </a:extLst>
          </p:cNvPr>
          <p:cNvSpPr/>
          <p:nvPr/>
        </p:nvSpPr>
        <p:spPr>
          <a:xfrm>
            <a:off x="2639205" y="3369232"/>
            <a:ext cx="4340646" cy="1266939"/>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CEC12BCE-43D1-F651-BA3B-80E7C6F3657F}"/>
              </a:ext>
            </a:extLst>
          </p:cNvPr>
          <p:cNvSpPr/>
          <p:nvPr/>
        </p:nvSpPr>
        <p:spPr>
          <a:xfrm>
            <a:off x="2773243"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C178ABB7-6294-0F83-8C8F-49C5BDABD60A}"/>
              </a:ext>
            </a:extLst>
          </p:cNvPr>
          <p:cNvSpPr/>
          <p:nvPr/>
        </p:nvSpPr>
        <p:spPr>
          <a:xfrm>
            <a:off x="3302053"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8418FA4-A824-E748-D8A9-11F826D00F73}"/>
              </a:ext>
            </a:extLst>
          </p:cNvPr>
          <p:cNvSpPr/>
          <p:nvPr/>
        </p:nvSpPr>
        <p:spPr>
          <a:xfrm>
            <a:off x="3849224"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9A6904EC-9B02-CADC-D316-412BC113D0BE}"/>
              </a:ext>
            </a:extLst>
          </p:cNvPr>
          <p:cNvSpPr/>
          <p:nvPr/>
        </p:nvSpPr>
        <p:spPr>
          <a:xfrm>
            <a:off x="4396395"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11B4B0AD-1A68-4223-12ED-8B74C3749878}"/>
              </a:ext>
            </a:extLst>
          </p:cNvPr>
          <p:cNvSpPr/>
          <p:nvPr/>
        </p:nvSpPr>
        <p:spPr>
          <a:xfrm>
            <a:off x="4925205"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81B89FB3-B444-E157-035C-7FEC78E366CE}"/>
              </a:ext>
            </a:extLst>
          </p:cNvPr>
          <p:cNvSpPr/>
          <p:nvPr/>
        </p:nvSpPr>
        <p:spPr>
          <a:xfrm>
            <a:off x="5472376"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C0DB074F-1A82-E0DB-5664-038204B17FEA}"/>
              </a:ext>
            </a:extLst>
          </p:cNvPr>
          <p:cNvSpPr/>
          <p:nvPr/>
        </p:nvSpPr>
        <p:spPr>
          <a:xfrm>
            <a:off x="5980988"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9DF2C6AE-52AD-F5D3-A291-E847760D8C82}"/>
              </a:ext>
            </a:extLst>
          </p:cNvPr>
          <p:cNvSpPr/>
          <p:nvPr/>
        </p:nvSpPr>
        <p:spPr>
          <a:xfrm>
            <a:off x="6528159" y="477160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CADC70ED-B342-474B-FAD4-AF5A6B8BCD14}"/>
              </a:ext>
            </a:extLst>
          </p:cNvPr>
          <p:cNvSpPr/>
          <p:nvPr/>
        </p:nvSpPr>
        <p:spPr>
          <a:xfrm>
            <a:off x="2688781"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F5C13C9F-931D-1E46-5353-D1CA427F0F79}"/>
              </a:ext>
            </a:extLst>
          </p:cNvPr>
          <p:cNvSpPr/>
          <p:nvPr/>
        </p:nvSpPr>
        <p:spPr>
          <a:xfrm>
            <a:off x="3217591"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31A65AC0-8DDB-3658-4B95-F9C240341227}"/>
              </a:ext>
            </a:extLst>
          </p:cNvPr>
          <p:cNvSpPr/>
          <p:nvPr/>
        </p:nvSpPr>
        <p:spPr>
          <a:xfrm>
            <a:off x="3801927"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120C670E-AB35-FE2A-D810-10433D80C97E}"/>
              </a:ext>
            </a:extLst>
          </p:cNvPr>
          <p:cNvSpPr/>
          <p:nvPr/>
        </p:nvSpPr>
        <p:spPr>
          <a:xfrm>
            <a:off x="4311933"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6BF19667-D640-E82E-5A3E-A2221E2971FB}"/>
              </a:ext>
            </a:extLst>
          </p:cNvPr>
          <p:cNvSpPr/>
          <p:nvPr/>
        </p:nvSpPr>
        <p:spPr>
          <a:xfrm>
            <a:off x="4840743"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2C8DB178-47BB-D004-02C1-941EADB68D02}"/>
              </a:ext>
            </a:extLst>
          </p:cNvPr>
          <p:cNvSpPr/>
          <p:nvPr/>
        </p:nvSpPr>
        <p:spPr>
          <a:xfrm>
            <a:off x="5387914"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D8643880-DFA1-3BF1-5B9B-5CD94836C3E7}"/>
              </a:ext>
            </a:extLst>
          </p:cNvPr>
          <p:cNvSpPr/>
          <p:nvPr/>
        </p:nvSpPr>
        <p:spPr>
          <a:xfrm>
            <a:off x="5896526"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854B8524-0873-1F77-1C7B-3E2750B1ABE3}"/>
              </a:ext>
            </a:extLst>
          </p:cNvPr>
          <p:cNvSpPr/>
          <p:nvPr/>
        </p:nvSpPr>
        <p:spPr>
          <a:xfrm>
            <a:off x="6443697" y="2921434"/>
            <a:ext cx="352540" cy="253388"/>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E8AF2FF-0600-C4B8-CE60-6E390243F1AE}"/>
                  </a:ext>
                </a:extLst>
              </p:cNvPr>
              <p:cNvSpPr txBox="1"/>
              <p:nvPr/>
            </p:nvSpPr>
            <p:spPr>
              <a:xfrm flipH="1">
                <a:off x="2701635" y="471493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1</m:t>
                          </m:r>
                        </m:sub>
                      </m:sSub>
                    </m:oMath>
                  </m:oMathPara>
                </a14:m>
                <a:endParaRPr lang="en-US">
                  <a:latin typeface="Arial" pitchFamily="34" charset="0"/>
                  <a:cs typeface="Arial" pitchFamily="34" charset="0"/>
                </a:endParaRPr>
              </a:p>
            </p:txBody>
          </p:sp>
        </mc:Choice>
        <mc:Fallback xmlns="">
          <p:sp>
            <p:nvSpPr>
              <p:cNvPr id="28" name="TextBox 27">
                <a:extLst>
                  <a:ext uri="{FF2B5EF4-FFF2-40B4-BE49-F238E27FC236}">
                    <a16:creationId xmlns:a16="http://schemas.microsoft.com/office/drawing/2014/main" id="{3E8AF2FF-0600-C4B8-CE60-6E390243F1AE}"/>
                  </a:ext>
                </a:extLst>
              </p:cNvPr>
              <p:cNvSpPr txBox="1">
                <a:spLocks noRot="1" noChangeAspect="1" noMove="1" noResize="1" noEditPoints="1" noAdjustHandles="1" noChangeArrowheads="1" noChangeShapeType="1" noTextEdit="1"/>
              </p:cNvSpPr>
              <p:nvPr/>
            </p:nvSpPr>
            <p:spPr>
              <a:xfrm flipH="1">
                <a:off x="2701635" y="4714935"/>
                <a:ext cx="536154" cy="276999"/>
              </a:xfrm>
              <a:prstGeom prst="rect">
                <a:avLst/>
              </a:prstGeom>
              <a:blipFill>
                <a:blip r:embed="rId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9C7BD5D-5028-A7A4-C53D-64B8AEF2F302}"/>
                  </a:ext>
                </a:extLst>
              </p:cNvPr>
              <p:cNvSpPr txBox="1"/>
              <p:nvPr/>
            </p:nvSpPr>
            <p:spPr>
              <a:xfrm flipH="1">
                <a:off x="3206575" y="471493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2</m:t>
                          </m:r>
                        </m:sub>
                      </m:sSub>
                    </m:oMath>
                  </m:oMathPara>
                </a14:m>
                <a:endParaRPr lang="en-US">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89C7BD5D-5028-A7A4-C53D-64B8AEF2F302}"/>
                  </a:ext>
                </a:extLst>
              </p:cNvPr>
              <p:cNvSpPr txBox="1">
                <a:spLocks noRot="1" noChangeAspect="1" noMove="1" noResize="1" noEditPoints="1" noAdjustHandles="1" noChangeArrowheads="1" noChangeShapeType="1" noTextEdit="1"/>
              </p:cNvSpPr>
              <p:nvPr/>
            </p:nvSpPr>
            <p:spPr>
              <a:xfrm flipH="1">
                <a:off x="3206575" y="4714935"/>
                <a:ext cx="536154" cy="276999"/>
              </a:xfrm>
              <a:prstGeom prst="rect">
                <a:avLst/>
              </a:prstGeom>
              <a:blipFill>
                <a:blip r:embed="rId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4A97211-A8AC-7F70-6556-14ACF15ECE95}"/>
                  </a:ext>
                </a:extLst>
              </p:cNvPr>
              <p:cNvSpPr txBox="1"/>
              <p:nvPr/>
            </p:nvSpPr>
            <p:spPr>
              <a:xfrm flipH="1">
                <a:off x="3761311" y="4714935"/>
                <a:ext cx="53615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𝑥</m:t>
                          </m:r>
                        </m:e>
                        <m:sub>
                          <m:r>
                            <a:rPr lang="en-US" b="0" i="1" smtClean="0">
                              <a:latin typeface="Cambria Math" panose="02040503050406030204" pitchFamily="18" charset="0"/>
                              <a:cs typeface="Arial" pitchFamily="34" charset="0"/>
                            </a:rPr>
                            <m:t>3</m:t>
                          </m:r>
                        </m:sub>
                      </m:sSub>
                    </m:oMath>
                  </m:oMathPara>
                </a14:m>
                <a:endParaRPr lang="en-US">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44A97211-A8AC-7F70-6556-14ACF15ECE95}"/>
                  </a:ext>
                </a:extLst>
              </p:cNvPr>
              <p:cNvSpPr txBox="1">
                <a:spLocks noRot="1" noChangeAspect="1" noMove="1" noResize="1" noEditPoints="1" noAdjustHandles="1" noChangeArrowheads="1" noChangeShapeType="1" noTextEdit="1"/>
              </p:cNvSpPr>
              <p:nvPr/>
            </p:nvSpPr>
            <p:spPr>
              <a:xfrm flipH="1">
                <a:off x="3761311" y="4714935"/>
                <a:ext cx="536154" cy="276999"/>
              </a:xfrm>
              <a:prstGeom prst="rect">
                <a:avLst/>
              </a:prstGeom>
              <a:blipFill>
                <a:blip r:embed="rId4"/>
                <a:stretch>
                  <a:fillRect b="-17391"/>
                </a:stretch>
              </a:blipFill>
            </p:spPr>
            <p:txBody>
              <a:bodyPr/>
              <a:lstStyle/>
              <a:p>
                <a:r>
                  <a:rPr lang="en-US">
                    <a:noFill/>
                  </a:rPr>
                  <a:t> </a:t>
                </a:r>
              </a:p>
            </p:txBody>
          </p:sp>
        </mc:Fallback>
      </mc:AlternateContent>
      <p:grpSp>
        <p:nvGrpSpPr>
          <p:cNvPr id="45" name="Group 44">
            <a:extLst>
              <a:ext uri="{FF2B5EF4-FFF2-40B4-BE49-F238E27FC236}">
                <a16:creationId xmlns:a16="http://schemas.microsoft.com/office/drawing/2014/main" id="{BFB876A2-D2CE-E576-B388-42A51942169A}"/>
              </a:ext>
            </a:extLst>
          </p:cNvPr>
          <p:cNvGrpSpPr/>
          <p:nvPr/>
        </p:nvGrpSpPr>
        <p:grpSpPr>
          <a:xfrm>
            <a:off x="1244833" y="4394675"/>
            <a:ext cx="1253706" cy="1448860"/>
            <a:chOff x="606641" y="4688013"/>
            <a:chExt cx="1253706" cy="1448860"/>
          </a:xfrm>
        </p:grpSpPr>
        <p:grpSp>
          <p:nvGrpSpPr>
            <p:cNvPr id="46" name="Group 45">
              <a:extLst>
                <a:ext uri="{FF2B5EF4-FFF2-40B4-BE49-F238E27FC236}">
                  <a16:creationId xmlns:a16="http://schemas.microsoft.com/office/drawing/2014/main" id="{ADEE7F0A-5C57-124D-E1C8-32C273D3B187}"/>
                </a:ext>
              </a:extLst>
            </p:cNvPr>
            <p:cNvGrpSpPr/>
            <p:nvPr/>
          </p:nvGrpSpPr>
          <p:grpSpPr>
            <a:xfrm>
              <a:off x="630002" y="4688013"/>
              <a:ext cx="1230345" cy="1442327"/>
              <a:chOff x="1000990" y="4114800"/>
              <a:chExt cx="1444079" cy="1692887"/>
            </a:xfrm>
          </p:grpSpPr>
          <mc:AlternateContent xmlns:mc="http://schemas.openxmlformats.org/markup-compatibility/2006" xmlns:a14="http://schemas.microsoft.com/office/drawing/2010/main">
            <mc:Choice Requires="a14">
              <p:sp>
                <p:nvSpPr>
                  <p:cNvPr id="48" name="Oval 47">
                    <a:extLst>
                      <a:ext uri="{FF2B5EF4-FFF2-40B4-BE49-F238E27FC236}">
                        <a16:creationId xmlns:a16="http://schemas.microsoft.com/office/drawing/2014/main" id="{C17B0A4F-1B17-5D5A-959C-EF4BF728331B}"/>
                      </a:ext>
                    </a:extLst>
                  </p:cNvPr>
                  <p:cNvSpPr/>
                  <p:nvPr/>
                </p:nvSpPr>
                <p:spPr>
                  <a:xfrm>
                    <a:off x="1000990" y="41148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48" name="Oval 47">
                    <a:extLst>
                      <a:ext uri="{FF2B5EF4-FFF2-40B4-BE49-F238E27FC236}">
                        <a16:creationId xmlns:a16="http://schemas.microsoft.com/office/drawing/2014/main" id="{C17B0A4F-1B17-5D5A-959C-EF4BF728331B}"/>
                      </a:ext>
                    </a:extLst>
                  </p:cNvPr>
                  <p:cNvSpPr>
                    <a:spLocks noRot="1" noChangeAspect="1" noMove="1" noResize="1" noEditPoints="1" noAdjustHandles="1" noChangeArrowheads="1" noChangeShapeType="1" noTextEdit="1"/>
                  </p:cNvSpPr>
                  <p:nvPr/>
                </p:nvSpPr>
                <p:spPr>
                  <a:xfrm>
                    <a:off x="1000990" y="4114800"/>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9" name="Oval 48">
                <a:extLst>
                  <a:ext uri="{FF2B5EF4-FFF2-40B4-BE49-F238E27FC236}">
                    <a16:creationId xmlns:a16="http://schemas.microsoft.com/office/drawing/2014/main" id="{A090D1F0-F3DD-1A0C-EFEA-98AA831656A8}"/>
                  </a:ext>
                </a:extLst>
              </p:cNvPr>
              <p:cNvSpPr/>
              <p:nvPr/>
            </p:nvSpPr>
            <p:spPr>
              <a:xfrm>
                <a:off x="1000990" y="535048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5216414C-779E-CCCA-4F8D-7B61D7C0E1BF}"/>
                      </a:ext>
                    </a:extLst>
                  </p:cNvPr>
                  <p:cNvSpPr/>
                  <p:nvPr/>
                </p:nvSpPr>
                <p:spPr>
                  <a:xfrm>
                    <a:off x="1987869" y="47244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50" name="Oval 49">
                    <a:extLst>
                      <a:ext uri="{FF2B5EF4-FFF2-40B4-BE49-F238E27FC236}">
                        <a16:creationId xmlns:a16="http://schemas.microsoft.com/office/drawing/2014/main" id="{5216414C-779E-CCCA-4F8D-7B61D7C0E1BF}"/>
                      </a:ext>
                    </a:extLst>
                  </p:cNvPr>
                  <p:cNvSpPr>
                    <a:spLocks noRot="1" noChangeAspect="1" noMove="1" noResize="1" noEditPoints="1" noAdjustHandles="1" noChangeArrowheads="1" noChangeShapeType="1" noTextEdit="1"/>
                  </p:cNvSpPr>
                  <p:nvPr/>
                </p:nvSpPr>
                <p:spPr>
                  <a:xfrm>
                    <a:off x="1987869" y="4724400"/>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C77B6334-EC65-86EA-896E-7D77017A5081}"/>
                  </a:ext>
                </a:extLst>
              </p:cNvPr>
              <p:cNvCxnSpPr>
                <a:cxnSpLocks/>
                <a:stCxn id="48" idx="4"/>
                <a:endCxn id="49" idx="0"/>
              </p:cNvCxnSpPr>
              <p:nvPr/>
            </p:nvCxnSpPr>
            <p:spPr>
              <a:xfrm>
                <a:off x="1229590" y="4572000"/>
                <a:ext cx="0" cy="778487"/>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8BA06755-8FD0-0CDC-2D8F-25F63ACDF82D}"/>
                  </a:ext>
                </a:extLst>
              </p:cNvPr>
              <p:cNvCxnSpPr>
                <a:cxnSpLocks/>
                <a:stCxn id="48" idx="6"/>
                <a:endCxn id="50" idx="1"/>
              </p:cNvCxnSpPr>
              <p:nvPr/>
            </p:nvCxnSpPr>
            <p:spPr>
              <a:xfrm>
                <a:off x="1458190" y="4343400"/>
                <a:ext cx="596634" cy="447955"/>
              </a:xfrm>
              <a:prstGeom prst="line">
                <a:avLst/>
              </a:prstGeom>
              <a:noFill/>
              <a:ln w="25400" cap="flat" cmpd="sng" algn="ctr">
                <a:solidFill>
                  <a:sysClr val="windowText" lastClr="000000"/>
                </a:solidFill>
                <a:prstDash val="solid"/>
              </a:ln>
              <a:effectLst/>
            </p:spPr>
          </p:cxnSp>
          <p:cxnSp>
            <p:nvCxnSpPr>
              <p:cNvPr id="53" name="Straight Connector 52">
                <a:extLst>
                  <a:ext uri="{FF2B5EF4-FFF2-40B4-BE49-F238E27FC236}">
                    <a16:creationId xmlns:a16="http://schemas.microsoft.com/office/drawing/2014/main" id="{BFCD2634-22DF-6BCD-A560-E937D0109383}"/>
                  </a:ext>
                </a:extLst>
              </p:cNvPr>
              <p:cNvCxnSpPr>
                <a:cxnSpLocks/>
                <a:stCxn id="49" idx="6"/>
                <a:endCxn id="50" idx="3"/>
              </p:cNvCxnSpPr>
              <p:nvPr/>
            </p:nvCxnSpPr>
            <p:spPr>
              <a:xfrm flipV="1">
                <a:off x="1458190" y="5114645"/>
                <a:ext cx="596634" cy="464442"/>
              </a:xfrm>
              <a:prstGeom prst="line">
                <a:avLst/>
              </a:prstGeom>
              <a:noFill/>
              <a:ln w="25400" cap="flat" cmpd="sng" algn="ctr">
                <a:solidFill>
                  <a:sysClr val="windowText" lastClr="000000"/>
                </a:solidFill>
                <a:prstDash val="solid"/>
              </a:ln>
              <a:effectLst/>
            </p:spPr>
          </p:cxnSp>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FC565EE3-89F7-D8CC-26AF-3BD57E5EA297}"/>
                    </a:ext>
                  </a:extLst>
                </p:cNvPr>
                <p:cNvSpPr txBox="1"/>
                <p:nvPr/>
              </p:nvSpPr>
              <p:spPr>
                <a:xfrm>
                  <a:off x="606641" y="5675208"/>
                  <a:ext cx="5288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𝑥</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rPr>
                              <m:t>3</m:t>
                            </m:r>
                          </m:sub>
                        </m:sSub>
                      </m:oMath>
                    </m:oMathPara>
                  </a14:m>
                  <a:endParaRPr lang="en-US" sz="2400"/>
                </a:p>
              </p:txBody>
            </p:sp>
          </mc:Choice>
          <mc:Fallback xmlns="">
            <p:sp>
              <p:nvSpPr>
                <p:cNvPr id="47" name="TextBox 46">
                  <a:extLst>
                    <a:ext uri="{FF2B5EF4-FFF2-40B4-BE49-F238E27FC236}">
                      <a16:creationId xmlns:a16="http://schemas.microsoft.com/office/drawing/2014/main" id="{FC565EE3-89F7-D8CC-26AF-3BD57E5EA297}"/>
                    </a:ext>
                  </a:extLst>
                </p:cNvPr>
                <p:cNvSpPr txBox="1">
                  <a:spLocks noRot="1" noChangeAspect="1" noMove="1" noResize="1" noEditPoints="1" noAdjustHandles="1" noChangeArrowheads="1" noChangeShapeType="1" noTextEdit="1"/>
                </p:cNvSpPr>
                <p:nvPr/>
              </p:nvSpPr>
              <p:spPr>
                <a:xfrm>
                  <a:off x="606641" y="5675208"/>
                  <a:ext cx="528810" cy="461665"/>
                </a:xfrm>
                <a:prstGeom prst="rect">
                  <a:avLst/>
                </a:prstGeom>
                <a:blipFill>
                  <a:blip r:embed="rId7"/>
                  <a:stretch>
                    <a:fillRect/>
                  </a:stretch>
                </a:blipFill>
              </p:spPr>
              <p:txBody>
                <a:bodyPr/>
                <a:lstStyle/>
                <a:p>
                  <a:r>
                    <a:rPr lang="en-US">
                      <a:noFill/>
                    </a:rPr>
                    <a:t> </a:t>
                  </a:r>
                </a:p>
              </p:txBody>
            </p:sp>
          </mc:Fallback>
        </mc:AlternateContent>
      </p:grpSp>
      <p:sp>
        <p:nvSpPr>
          <p:cNvPr id="54" name="TextBox 53">
            <a:extLst>
              <a:ext uri="{FF2B5EF4-FFF2-40B4-BE49-F238E27FC236}">
                <a16:creationId xmlns:a16="http://schemas.microsoft.com/office/drawing/2014/main" id="{7071377A-F242-D50C-32AF-6C21F28066B2}"/>
              </a:ext>
            </a:extLst>
          </p:cNvPr>
          <p:cNvSpPr txBox="1"/>
          <p:nvPr/>
        </p:nvSpPr>
        <p:spPr>
          <a:xfrm>
            <a:off x="7002045" y="5153141"/>
            <a:ext cx="1936215" cy="369332"/>
          </a:xfrm>
          <a:prstGeom prst="rect">
            <a:avLst/>
          </a:prstGeom>
          <a:noFill/>
        </p:spPr>
        <p:txBody>
          <a:bodyPr wrap="square">
            <a:spAutoFit/>
          </a:bodyPr>
          <a:lstStyle/>
          <a:p>
            <a:r>
              <a:rPr lang="en-US" b="1">
                <a:solidFill>
                  <a:srgbClr val="C00000"/>
                </a:solidFill>
              </a:rPr>
              <a:t>Node features</a:t>
            </a:r>
            <a:endParaRPr lang="en-US"/>
          </a:p>
        </p:txBody>
      </p:sp>
      <p:sp>
        <p:nvSpPr>
          <p:cNvPr id="55" name="TextBox 54">
            <a:extLst>
              <a:ext uri="{FF2B5EF4-FFF2-40B4-BE49-F238E27FC236}">
                <a16:creationId xmlns:a16="http://schemas.microsoft.com/office/drawing/2014/main" id="{38F9BB3C-4AC8-E2B9-2689-A278D1586750}"/>
              </a:ext>
            </a:extLst>
          </p:cNvPr>
          <p:cNvSpPr txBox="1"/>
          <p:nvPr/>
        </p:nvSpPr>
        <p:spPr>
          <a:xfrm>
            <a:off x="3946541" y="5615779"/>
            <a:ext cx="1557050" cy="523220"/>
          </a:xfrm>
          <a:prstGeom prst="rect">
            <a:avLst/>
          </a:prstGeom>
          <a:noFill/>
        </p:spPr>
        <p:txBody>
          <a:bodyPr wrap="square">
            <a:spAutoFit/>
          </a:bodyPr>
          <a:lstStyle/>
          <a:p>
            <a:r>
              <a:rPr lang="en-US" sz="2800" b="1">
                <a:solidFill>
                  <a:srgbClr val="00B0F0"/>
                </a:solidFill>
              </a:rPr>
              <a:t>INPUT</a:t>
            </a:r>
            <a:endParaRPr lang="en-US" sz="2800"/>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2A60B47E-8A88-D820-0746-8C9F0EF73119}"/>
                  </a:ext>
                </a:extLst>
              </p:cNvPr>
              <p:cNvSpPr txBox="1"/>
              <p:nvPr/>
            </p:nvSpPr>
            <p:spPr>
              <a:xfrm>
                <a:off x="687457" y="6053012"/>
                <a:ext cx="8828035" cy="584775"/>
              </a:xfrm>
              <a:prstGeom prst="rect">
                <a:avLst/>
              </a:prstGeom>
              <a:noFill/>
            </p:spPr>
            <p:txBody>
              <a:bodyPr wrap="square">
                <a:spAutoFit/>
              </a:bodyPr>
              <a:lstStyle/>
              <a:p>
                <a:r>
                  <a:rPr lang="en-US" sz="3200" b="1">
                    <a:solidFill>
                      <a:srgbClr val="C00000"/>
                    </a:solidFill>
                  </a:rPr>
                  <a:t>Does not know that </a:t>
                </a:r>
                <a14:m>
                  <m:oMath xmlns:m="http://schemas.openxmlformats.org/officeDocument/2006/math">
                    <m:sSub>
                      <m:sSubPr>
                        <m:ctrlPr>
                          <a:rPr lang="en-US" sz="3200" b="1" i="1" smtClean="0">
                            <a:solidFill>
                              <a:srgbClr val="C00000"/>
                            </a:solidFill>
                            <a:latin typeface="Cambria Math" panose="02040503050406030204" pitchFamily="18" charset="0"/>
                          </a:rPr>
                        </m:ctrlPr>
                      </m:sSubPr>
                      <m:e>
                        <m:r>
                          <a:rPr lang="en-US" sz="3200" b="1" i="1" smtClean="0">
                            <a:solidFill>
                              <a:srgbClr val="C00000"/>
                            </a:solidFill>
                            <a:latin typeface="Cambria Math" panose="02040503050406030204" pitchFamily="18" charset="0"/>
                          </a:rPr>
                          <m:t>𝒙</m:t>
                        </m:r>
                      </m:e>
                      <m:sub>
                        <m:r>
                          <a:rPr lang="en-US" sz="3200" b="1" i="1" smtClean="0">
                            <a:solidFill>
                              <a:srgbClr val="C00000"/>
                            </a:solidFill>
                            <a:latin typeface="Cambria Math" panose="02040503050406030204" pitchFamily="18" charset="0"/>
                          </a:rPr>
                          <m:t>𝟏</m:t>
                        </m:r>
                      </m:sub>
                    </m:sSub>
                  </m:oMath>
                </a14:m>
                <a:r>
                  <a:rPr lang="en-US" sz="3200" b="1">
                    <a:solidFill>
                      <a:srgbClr val="C00000"/>
                    </a:solidFill>
                  </a:rPr>
                  <a:t>that </a:t>
                </a:r>
                <a14:m>
                  <m:oMath xmlns:m="http://schemas.openxmlformats.org/officeDocument/2006/math">
                    <m:sSub>
                      <m:sSubPr>
                        <m:ctrlPr>
                          <a:rPr lang="en-US" sz="3200" b="1" i="1">
                            <a:solidFill>
                              <a:srgbClr val="C00000"/>
                            </a:solidFill>
                            <a:latin typeface="Cambria Math" panose="02040503050406030204" pitchFamily="18" charset="0"/>
                          </a:rPr>
                        </m:ctrlPr>
                      </m:sSubPr>
                      <m:e>
                        <m:r>
                          <a:rPr lang="en-US" sz="3200" b="1" i="1">
                            <a:solidFill>
                              <a:srgbClr val="C00000"/>
                            </a:solidFill>
                            <a:latin typeface="Cambria Math" panose="02040503050406030204" pitchFamily="18" charset="0"/>
                          </a:rPr>
                          <m:t>𝒙</m:t>
                        </m:r>
                      </m:e>
                      <m:sub>
                        <m:r>
                          <a:rPr lang="en-US" sz="3200" b="1" i="1" smtClean="0">
                            <a:solidFill>
                              <a:srgbClr val="C00000"/>
                            </a:solidFill>
                            <a:latin typeface="Cambria Math" panose="02040503050406030204" pitchFamily="18" charset="0"/>
                          </a:rPr>
                          <m:t>𝟑</m:t>
                        </m:r>
                      </m:sub>
                    </m:sSub>
                  </m:oMath>
                </a14:m>
                <a:r>
                  <a:rPr lang="en-US" sz="3200"/>
                  <a:t> </a:t>
                </a:r>
                <a:r>
                  <a:rPr lang="en-US" sz="3200" b="1">
                    <a:solidFill>
                      <a:srgbClr val="C00000"/>
                    </a:solidFill>
                  </a:rPr>
                  <a:t>are connected!!</a:t>
                </a:r>
                <a:endParaRPr lang="en-US" sz="3200"/>
              </a:p>
            </p:txBody>
          </p:sp>
        </mc:Choice>
        <mc:Fallback xmlns="">
          <p:sp>
            <p:nvSpPr>
              <p:cNvPr id="56" name="TextBox 55">
                <a:extLst>
                  <a:ext uri="{FF2B5EF4-FFF2-40B4-BE49-F238E27FC236}">
                    <a16:creationId xmlns:a16="http://schemas.microsoft.com/office/drawing/2014/main" id="{2A60B47E-8A88-D820-0746-8C9F0EF73119}"/>
                  </a:ext>
                </a:extLst>
              </p:cNvPr>
              <p:cNvSpPr txBox="1">
                <a:spLocks noRot="1" noChangeAspect="1" noMove="1" noResize="1" noEditPoints="1" noAdjustHandles="1" noChangeArrowheads="1" noChangeShapeType="1" noTextEdit="1"/>
              </p:cNvSpPr>
              <p:nvPr/>
            </p:nvSpPr>
            <p:spPr>
              <a:xfrm>
                <a:off x="687457" y="6053012"/>
                <a:ext cx="8828035" cy="584775"/>
              </a:xfrm>
              <a:prstGeom prst="rect">
                <a:avLst/>
              </a:prstGeom>
              <a:blipFill>
                <a:blip r:embed="rId8"/>
                <a:stretch>
                  <a:fillRect l="-1796" t="-12500" b="-34375"/>
                </a:stretch>
              </a:blipFill>
            </p:spPr>
            <p:txBody>
              <a:bodyPr/>
              <a:lstStyle/>
              <a:p>
                <a:r>
                  <a:rPr lang="en-US">
                    <a:noFill/>
                  </a:rPr>
                  <a:t> </a:t>
                </a:r>
              </a:p>
            </p:txBody>
          </p:sp>
        </mc:Fallback>
      </mc:AlternateContent>
      <p:sp>
        <p:nvSpPr>
          <p:cNvPr id="58" name="Content Placeholder 2">
            <a:extLst>
              <a:ext uri="{FF2B5EF4-FFF2-40B4-BE49-F238E27FC236}">
                <a16:creationId xmlns:a16="http://schemas.microsoft.com/office/drawing/2014/main" id="{F0344BD6-A20F-4D15-328F-C4BBFE69B06C}"/>
              </a:ext>
            </a:extLst>
          </p:cNvPr>
          <p:cNvSpPr txBox="1">
            <a:spLocks/>
          </p:cNvSpPr>
          <p:nvPr/>
        </p:nvSpPr>
        <p:spPr>
          <a:xfrm>
            <a:off x="3761311" y="3710793"/>
            <a:ext cx="2293320" cy="64357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400"/>
              <a:t>Transformer</a:t>
            </a:r>
          </a:p>
        </p:txBody>
      </p:sp>
      <p:sp>
        <p:nvSpPr>
          <p:cNvPr id="59" name="TextBox 58">
            <a:extLst>
              <a:ext uri="{FF2B5EF4-FFF2-40B4-BE49-F238E27FC236}">
                <a16:creationId xmlns:a16="http://schemas.microsoft.com/office/drawing/2014/main" id="{8F0C9F9F-403D-D8CE-1B15-ECADFFA65090}"/>
              </a:ext>
            </a:extLst>
          </p:cNvPr>
          <p:cNvSpPr txBox="1"/>
          <p:nvPr/>
        </p:nvSpPr>
        <p:spPr>
          <a:xfrm>
            <a:off x="4396395" y="4636962"/>
            <a:ext cx="1731781" cy="369332"/>
          </a:xfrm>
          <a:prstGeom prst="rect">
            <a:avLst/>
          </a:prstGeom>
          <a:noFill/>
        </p:spPr>
        <p:txBody>
          <a:bodyPr wrap="square">
            <a:spAutoFit/>
          </a:bodyPr>
          <a:lstStyle/>
          <a:p>
            <a:r>
              <a:rPr lang="en-US"/>
              <a:t>…</a:t>
            </a:r>
          </a:p>
        </p:txBody>
      </p:sp>
    </p:spTree>
    <p:extLst>
      <p:ext uri="{BB962C8B-B14F-4D97-AF65-F5344CB8AC3E}">
        <p14:creationId xmlns:p14="http://schemas.microsoft.com/office/powerpoint/2010/main" val="15612853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Application>Microsoft Office PowerPoint</Application>
  <PresentationFormat>On-screen Show (4:3)</PresentationFormat>
  <Slides>100</Slides>
  <Notes>58</Notes>
  <HiddenSlides>17</HiddenSlide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Module</vt:lpstr>
      <vt:lpstr>Stanford CS224W:  Graph Transformers</vt:lpstr>
      <vt:lpstr>Announcements</vt:lpstr>
      <vt:lpstr>Recap: A General GNN Framework</vt:lpstr>
      <vt:lpstr>Recap: A General GNN Framework</vt:lpstr>
      <vt:lpstr>Stanford CS224W:  Intro to Transformers</vt:lpstr>
      <vt:lpstr>The Backbone of Generative AI</vt:lpstr>
      <vt:lpstr>Goal: Bring Power of Transformers to Graphs</vt:lpstr>
      <vt:lpstr>Plan for Today</vt:lpstr>
      <vt:lpstr>Stanford CS224W: Transformers</vt:lpstr>
      <vt:lpstr>Transformers Ingest Tokens</vt:lpstr>
      <vt:lpstr>Transformers Ingest Tokens</vt:lpstr>
      <vt:lpstr>Transformers Ingest Tokens</vt:lpstr>
      <vt:lpstr>Transformer Blueprint</vt:lpstr>
      <vt:lpstr>Self-attention</vt:lpstr>
      <vt:lpstr>Self-attention</vt:lpstr>
      <vt:lpstr>Self-attention</vt:lpstr>
      <vt:lpstr>Self-attention</vt:lpstr>
      <vt:lpstr>Self-attention</vt:lpstr>
      <vt:lpstr>Multi-head self-attention</vt:lpstr>
      <vt:lpstr>Comparing Transformers and GNN</vt:lpstr>
      <vt:lpstr>Comparing Transformers and GNN</vt:lpstr>
      <vt:lpstr>Stanford CS224W:  Self-attention vs.  message passing</vt:lpstr>
      <vt:lpstr>Interpreting the Self-Attention Update</vt:lpstr>
      <vt:lpstr>PowerPoint Presentation</vt:lpstr>
      <vt:lpstr>PowerPoint Presentation</vt:lpstr>
      <vt:lpstr>Interpreting the Self-Attention Update</vt:lpstr>
      <vt:lpstr>Self-Attention as Message Passing</vt:lpstr>
      <vt:lpstr>Self-Attention as Message Passing</vt:lpstr>
      <vt:lpstr>Plan for Today</vt:lpstr>
      <vt:lpstr>Stanford CS224W:  A New Design Landscape for Graph Transformers</vt:lpstr>
      <vt:lpstr>Recap: A General GNN Framework</vt:lpstr>
      <vt:lpstr>Processing Graphs with Transformers</vt:lpstr>
      <vt:lpstr>Components of a Transformer</vt:lpstr>
      <vt:lpstr>A final key piece: token ordering</vt:lpstr>
      <vt:lpstr>A final key piece: token ordering</vt:lpstr>
      <vt:lpstr>A final key piece: token ordering</vt:lpstr>
      <vt:lpstr>A final key piece: Token ordering</vt:lpstr>
      <vt:lpstr>Positional Encodings</vt:lpstr>
      <vt:lpstr>Components of a Transformer</vt:lpstr>
      <vt:lpstr>Processing Graphs with Transformers</vt:lpstr>
      <vt:lpstr>Processing Graphs with Transformers</vt:lpstr>
      <vt:lpstr>Processing Graphs with Transformers</vt:lpstr>
      <vt:lpstr>Nodes as Tokens</vt:lpstr>
      <vt:lpstr>Processing Graphs with Transformers</vt:lpstr>
      <vt:lpstr>How to Add Back Adjacency Info?</vt:lpstr>
      <vt:lpstr>How to Add Back Adjacency Info?</vt:lpstr>
      <vt:lpstr>Option 1: relative distances</vt:lpstr>
      <vt:lpstr>Option 1: Relative distances</vt:lpstr>
      <vt:lpstr>Option 2: Laplacian Eigenvector Positional Encodings</vt:lpstr>
      <vt:lpstr>Laplacian Eigenvector Positional Encodings</vt:lpstr>
      <vt:lpstr>Laplacian Eigenvector Positional Encodings</vt:lpstr>
      <vt:lpstr>Laplacian Eigenvector Positional Encodings</vt:lpstr>
      <vt:lpstr>Summary: Laplacian Eigenvector Positional Encodings</vt:lpstr>
      <vt:lpstr>Laplacian Eigenvectors in Practice</vt:lpstr>
      <vt:lpstr>Processing Graphs with Transformers</vt:lpstr>
      <vt:lpstr>Processing Graphs with Transformers</vt:lpstr>
      <vt:lpstr>PowerPoint Presentation</vt:lpstr>
      <vt:lpstr>PowerPoint Presentation</vt:lpstr>
      <vt:lpstr>PowerPoint Presentation</vt:lpstr>
      <vt:lpstr>Summary: Graph Transformer Design Space</vt:lpstr>
      <vt:lpstr>Summary: Graph Transformer Design Space</vt:lpstr>
      <vt:lpstr>Plan for Today</vt:lpstr>
      <vt:lpstr>Stanford CS224W: Powerful Positional Encodings for Graph Transformers</vt:lpstr>
      <vt:lpstr>Recall: Laplacian Eigenvector Positional Encodings</vt:lpstr>
      <vt:lpstr>Laplacian Eigenvector Positional Encodings</vt:lpstr>
      <vt:lpstr>Eigenvector Sign Ambiguity</vt:lpstr>
      <vt:lpstr>Sign Ambiguity is a Problem</vt:lpstr>
      <vt:lpstr>Sign Ambiguity is a Problem</vt:lpstr>
      <vt:lpstr>Sign Ambiguity is a Problem</vt:lpstr>
      <vt:lpstr>How to fix sign ambiguity</vt:lpstr>
      <vt:lpstr>How to fix sign ambiguity</vt:lpstr>
      <vt:lpstr>Sign Invariant Neural Networks</vt:lpstr>
      <vt:lpstr>Sign Invariant Neural Networks</vt:lpstr>
      <vt:lpstr>Sign Invariant Neural Networks</vt:lpstr>
      <vt:lpstr>Sign Invariant Neural Networks</vt:lpstr>
      <vt:lpstr>Sign Invariant Neural Networks</vt:lpstr>
      <vt:lpstr>Sign Invariant Neural Networks</vt:lpstr>
      <vt:lpstr>Sign Invariant Neural Networks</vt:lpstr>
      <vt:lpstr>Sign Invariant Neural Networks</vt:lpstr>
      <vt:lpstr>Sign Invariant Neural Networks</vt:lpstr>
      <vt:lpstr>Sign Invariant Neural Networks</vt:lpstr>
      <vt:lpstr>Sign Invariant Neural Networks</vt:lpstr>
      <vt:lpstr>SignNet in practice</vt:lpstr>
      <vt:lpstr>Small molecule property prediction with SignNet</vt:lpstr>
      <vt:lpstr>Plan for Today</vt:lpstr>
      <vt:lpstr>Summary: Graph Transformer Design Space</vt:lpstr>
      <vt:lpstr>A final key piece: token ordering</vt:lpstr>
      <vt:lpstr>Processing Graphs with Transformers</vt:lpstr>
      <vt:lpstr>Components of a Transformer</vt:lpstr>
      <vt:lpstr>A final key piece: token ordering</vt:lpstr>
      <vt:lpstr>A final key piece: token ordering</vt:lpstr>
      <vt:lpstr>Sign Ambiguity is a Problem</vt:lpstr>
      <vt:lpstr>Closer Look at Self-Attention</vt:lpstr>
      <vt:lpstr>Closer Look at Self-Attention</vt:lpstr>
      <vt:lpstr>Closer Look at Self-Attention</vt:lpstr>
      <vt:lpstr>Closer Look at Self-Attention</vt:lpstr>
      <vt:lpstr>Closer Look at Self-Attention</vt:lpstr>
      <vt:lpstr>Why Positional Encodings?</vt:lpstr>
      <vt:lpstr>Comparing Transformers and GNN</vt:lpstr>
      <vt:lpstr>Why Positional Encodings?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revision>5</cp:revision>
  <cp:lastPrinted>2017-11-14T02:34:39Z</cp:lastPrinted>
  <dcterms:created xsi:type="dcterms:W3CDTF">2009-06-12T17:14:38Z</dcterms:created>
  <dcterms:modified xsi:type="dcterms:W3CDTF">2024-10-17T21:39:31Z</dcterms:modified>
</cp:coreProperties>
</file>